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257" r:id="rId2"/>
    <p:sldId id="264" r:id="rId3"/>
    <p:sldId id="256" r:id="rId4"/>
    <p:sldId id="262" r:id="rId5"/>
    <p:sldId id="261" r:id="rId6"/>
    <p:sldId id="260" r:id="rId7"/>
    <p:sldId id="258" r:id="rId8"/>
    <p:sldId id="265" r:id="rId9"/>
    <p:sldId id="266" r:id="rId10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66CC"/>
    <a:srgbClr val="FF7C80"/>
    <a:srgbClr val="00FF00"/>
    <a:srgbClr val="FF0000"/>
    <a:srgbClr val="FFFF00"/>
    <a:srgbClr val="FFCC66"/>
    <a:srgbClr val="003399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503" autoAdjust="0"/>
    <p:restoredTop sz="86401" autoAdjust="0"/>
  </p:normalViewPr>
  <p:slideViewPr>
    <p:cSldViewPr>
      <p:cViewPr>
        <p:scale>
          <a:sx n="74" d="100"/>
          <a:sy n="74" d="100"/>
        </p:scale>
        <p:origin x="-1002" y="78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741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048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150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1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151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253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 smtClean="0"/>
              <a:t>Click to edit Master subtitle style</a:t>
            </a:r>
            <a:endParaRPr lang="en-GB" noProof="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S1-12xxxx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 smtClean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 smtClean="0"/>
              <a:t>Click to edit Master text styles</a:t>
            </a:r>
          </a:p>
          <a:p>
            <a:pPr lvl="1"/>
            <a:r>
              <a:rPr lang="en-GB" noProof="0" dirty="0" smtClean="0"/>
              <a:t>Second level</a:t>
            </a:r>
          </a:p>
          <a:p>
            <a:pPr lvl="2"/>
            <a:r>
              <a:rPr lang="en-GB" noProof="0" dirty="0" smtClean="0"/>
              <a:t>Third level</a:t>
            </a:r>
          </a:p>
          <a:p>
            <a:pPr lvl="3"/>
            <a:r>
              <a:rPr lang="en-GB" noProof="0" dirty="0" smtClean="0"/>
              <a:t>Fourth level</a:t>
            </a:r>
          </a:p>
          <a:p>
            <a:pPr lvl="4"/>
            <a:r>
              <a:rPr lang="en-GB" noProof="0" dirty="0" smtClean="0"/>
              <a:t>Fifth level</a:t>
            </a:r>
            <a:endParaRPr lang="en-GB" noProof="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S1-12xxxx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6" name="Rectangle 1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0" y="0"/>
            <a:ext cx="2124075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2800" b="1">
                <a:solidFill>
                  <a:srgbClr val="0000CC"/>
                </a:solidFill>
                <a:latin typeface="Arial" charset="0"/>
              </a:defRPr>
            </a:lvl1pPr>
          </a:lstStyle>
          <a:p>
            <a:pPr>
              <a:defRPr/>
            </a:pPr>
            <a:r>
              <a:rPr lang="en-GB"/>
              <a:t>S1-12xxxx</a:t>
            </a:r>
          </a:p>
        </p:txBody>
      </p:sp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err="1" smtClean="0"/>
              <a:t>MCPTToLTE</a:t>
            </a:r>
            <a:r>
              <a:rPr lang="en-US" dirty="0" smtClean="0"/>
              <a:t> </a:t>
            </a:r>
            <a:r>
              <a:rPr lang="en-US" dirty="0" smtClean="0"/>
              <a:t>Status Update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David Cypher</a:t>
            </a:r>
          </a:p>
          <a:p>
            <a:r>
              <a:rPr lang="en-US" dirty="0" smtClean="0"/>
              <a:t>US Department of Commerce</a:t>
            </a:r>
          </a:p>
          <a:p>
            <a:r>
              <a:rPr lang="en-US" dirty="0" err="1" smtClean="0"/>
              <a:t>MCPTToLTE</a:t>
            </a:r>
            <a:r>
              <a:rPr lang="en-US" dirty="0" smtClean="0"/>
              <a:t> </a:t>
            </a:r>
            <a:r>
              <a:rPr lang="en-US" dirty="0" smtClean="0"/>
              <a:t>Rapporteur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0" y="0"/>
            <a:ext cx="2860675" cy="476250"/>
          </a:xfr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 smtClean="0"/>
              <a:t>S1-135320</a:t>
            </a:r>
            <a:endParaRPr lang="en-GB" dirty="0" smtClean="0"/>
          </a:p>
          <a:p>
            <a:pPr eaLnBrk="0" hangingPunct="0"/>
            <a:r>
              <a:rPr lang="en-GB" sz="1800" i="1" dirty="0" smtClean="0">
                <a:solidFill>
                  <a:srgbClr val="0070C0"/>
                </a:solidFill>
                <a:ea typeface="MS Mincho" pitchFamily="49" charset="-128"/>
              </a:rPr>
              <a:t>(revision of S1-13xxxx)</a:t>
            </a:r>
            <a:endParaRPr lang="en-GB" dirty="0" smtClean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3717925" cy="5730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/>
              <a:t>3GPP TSG-SA WG1 Meeting #64</a:t>
            </a:r>
          </a:p>
          <a:p>
            <a:pPr>
              <a:spcBef>
                <a:spcPct val="20000"/>
              </a:spcBef>
              <a:spcAft>
                <a:spcPts val="600"/>
              </a:spcAft>
            </a:pPr>
            <a:r>
              <a:rPr lang="en-GB" sz="1200" b="1"/>
              <a:t>San Francisco, CA, USA, 11 – 15 November 2013</a:t>
            </a:r>
            <a:endParaRPr lang="en-GB" sz="1200"/>
          </a:p>
        </p:txBody>
      </p:sp>
      <p:pic>
        <p:nvPicPr>
          <p:cNvPr id="4103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50" y="5157788"/>
            <a:ext cx="1249363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4" name="Oval Callout 1"/>
          <p:cNvSpPr>
            <a:spLocks noChangeArrowheads="1"/>
          </p:cNvSpPr>
          <p:nvPr/>
        </p:nvSpPr>
        <p:spPr bwMode="auto">
          <a:xfrm>
            <a:off x="900113" y="3789363"/>
            <a:ext cx="1584325" cy="904875"/>
          </a:xfrm>
          <a:prstGeom prst="wedgeEllipseCallout">
            <a:avLst>
              <a:gd name="adj1" fmla="val -39384"/>
              <a:gd name="adj2" fmla="val 105505"/>
            </a:avLst>
          </a:prstGeom>
          <a:solidFill>
            <a:srgbClr val="FFFF0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lIns="72000" tIns="44450" rIns="72000" bIns="44450">
            <a:spAutoFit/>
          </a:bodyPr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US" sz="1200" b="1" i="1"/>
              <a:t>Remember: present only slides 3, 6, 7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err="1" smtClean="0"/>
              <a:t>MCPTToLTE</a:t>
            </a:r>
            <a:r>
              <a:rPr lang="en-GB" dirty="0" smtClean="0"/>
              <a:t> </a:t>
            </a:r>
            <a:r>
              <a:rPr lang="en-GB" dirty="0" smtClean="0"/>
              <a:t>Status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dirty="0" smtClean="0"/>
              <a:t>Is this a new WI? yes</a:t>
            </a:r>
          </a:p>
          <a:p>
            <a:endParaRPr lang="en-GB" dirty="0" smtClean="0"/>
          </a:p>
          <a:p>
            <a:endParaRPr lang="en-GB" dirty="0" smtClean="0"/>
          </a:p>
          <a:p>
            <a:r>
              <a:rPr lang="en-GB" dirty="0" smtClean="0"/>
              <a:t>This </a:t>
            </a:r>
            <a:r>
              <a:rPr lang="en-GB" dirty="0" smtClean="0"/>
              <a:t>WI has not been approved by SP</a:t>
            </a:r>
          </a:p>
          <a:p>
            <a:pPr marL="457200" lvl="1" indent="0"/>
            <a:r>
              <a:rPr lang="en-GB" dirty="0" smtClean="0"/>
              <a:t>The following slides assume approval at </a:t>
            </a:r>
            <a:r>
              <a:rPr lang="en-GB" dirty="0" smtClean="0"/>
              <a:t>SP#62</a:t>
            </a:r>
            <a:endParaRPr lang="en-GB" dirty="0" smtClean="0"/>
          </a:p>
        </p:txBody>
      </p:sp>
      <p:sp>
        <p:nvSpPr>
          <p:cNvPr id="512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 smtClean="0"/>
              <a:t>S1-135320</a:t>
            </a:r>
            <a:endParaRPr lang="en-GB" dirty="0" smtClean="0"/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err="1" smtClean="0"/>
              <a:t>MCPTToLTE</a:t>
            </a:r>
            <a:r>
              <a:rPr lang="en-GB" dirty="0" smtClean="0"/>
              <a:t> </a:t>
            </a:r>
            <a:r>
              <a:rPr lang="en-GB" dirty="0" smtClean="0"/>
              <a:t>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Progress made at this meeting</a:t>
            </a:r>
          </a:p>
          <a:p>
            <a:pPr lvl="1">
              <a:defRPr/>
            </a:pPr>
            <a:r>
              <a:rPr lang="en-GB" dirty="0" smtClean="0"/>
              <a:t>Agree on WID and to forward it to SA#62</a:t>
            </a:r>
          </a:p>
          <a:p>
            <a:pPr lvl="1">
              <a:defRPr/>
            </a:pPr>
            <a:r>
              <a:rPr lang="en-GB" dirty="0" smtClean="0"/>
              <a:t>Inclusion of other possible sources of requirements</a:t>
            </a:r>
          </a:p>
          <a:p>
            <a:pPr lvl="1">
              <a:defRPr/>
            </a:pPr>
            <a:r>
              <a:rPr lang="en-GB" dirty="0" smtClean="0"/>
              <a:t>Proximity Services (</a:t>
            </a:r>
            <a:r>
              <a:rPr lang="en-GB" dirty="0" err="1" smtClean="0"/>
              <a:t>ProSe</a:t>
            </a:r>
            <a:r>
              <a:rPr lang="en-GB" dirty="0" smtClean="0"/>
              <a:t>) is included</a:t>
            </a:r>
            <a:endParaRPr lang="en-GB" dirty="0" smtClean="0"/>
          </a:p>
          <a:p>
            <a:pPr>
              <a:defRPr/>
            </a:pPr>
            <a:r>
              <a:rPr lang="en-GB" dirty="0" smtClean="0"/>
              <a:t>Work/Study </a:t>
            </a:r>
            <a:r>
              <a:rPr lang="en-GB" dirty="0" smtClean="0"/>
              <a:t>Item Completion: </a:t>
            </a:r>
            <a:r>
              <a:rPr lang="en-GB" dirty="0" smtClean="0"/>
              <a:t>00x%</a:t>
            </a:r>
            <a:endParaRPr lang="en-GB" dirty="0" smtClean="0"/>
          </a:p>
          <a:p>
            <a:pPr>
              <a:defRPr/>
            </a:pPr>
            <a:r>
              <a:rPr lang="en-GB" dirty="0" smtClean="0"/>
              <a:t>Draft TS 22.xxx Completion: </a:t>
            </a:r>
            <a:r>
              <a:rPr lang="en-GB" dirty="0" smtClean="0"/>
              <a:t>00%</a:t>
            </a:r>
            <a:endParaRPr lang="en-GB" dirty="0" smtClean="0"/>
          </a:p>
          <a:p>
            <a:pPr marL="400050" lvl="2" indent="0">
              <a:buFontTx/>
              <a:buNone/>
              <a:defRPr/>
            </a:pPr>
            <a:r>
              <a:rPr lang="en-GB" sz="2400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	Initial draft </a:t>
            </a:r>
            <a:r>
              <a:rPr lang="en-GB" sz="2400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S1-135058 </a:t>
            </a:r>
            <a:r>
              <a:rPr lang="en-GB" sz="2400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noted</a:t>
            </a:r>
            <a:endParaRPr lang="en-GB" sz="2400" i="1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en-GB" dirty="0" smtClean="0"/>
              <a:t>Controversial issues</a:t>
            </a:r>
          </a:p>
          <a:p>
            <a:pPr lvl="1">
              <a:defRPr/>
            </a:pPr>
            <a:r>
              <a:rPr lang="en-GB" dirty="0" smtClean="0"/>
              <a:t>Relationship with work in OMA on </a:t>
            </a:r>
            <a:r>
              <a:rPr lang="en-GB" dirty="0" err="1" smtClean="0"/>
              <a:t>PoC</a:t>
            </a:r>
            <a:endParaRPr lang="en-GB" dirty="0" smtClean="0"/>
          </a:p>
          <a:p>
            <a:pPr lvl="1">
              <a:defRPr/>
            </a:pPr>
            <a:r>
              <a:rPr lang="en-GB" dirty="0" smtClean="0"/>
              <a:t>Inclusion of Proximity Services (</a:t>
            </a:r>
            <a:r>
              <a:rPr lang="en-GB" dirty="0" err="1" smtClean="0"/>
              <a:t>ProSe</a:t>
            </a:r>
            <a:r>
              <a:rPr lang="en-GB" dirty="0" smtClean="0"/>
              <a:t>)</a:t>
            </a:r>
            <a:endParaRPr lang="en-GB" dirty="0" smtClean="0"/>
          </a:p>
        </p:txBody>
      </p:sp>
      <p:sp>
        <p:nvSpPr>
          <p:cNvPr id="614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 smtClean="0"/>
              <a:t>S1-135320</a:t>
            </a:r>
            <a:endParaRPr lang="en-GB" dirty="0" smtClean="0"/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3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err="1" smtClean="0"/>
              <a:t>MCPTToLTE</a:t>
            </a:r>
            <a:r>
              <a:rPr lang="en-GB" dirty="0" smtClean="0"/>
              <a:t> </a:t>
            </a:r>
            <a:r>
              <a:rPr lang="en-GB" dirty="0" smtClean="0"/>
              <a:t>Meeting Time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Number of slots assigned at this meeting</a:t>
            </a:r>
          </a:p>
          <a:p>
            <a:pPr lvl="1">
              <a:defRPr/>
            </a:pPr>
            <a:r>
              <a:rPr lang="en-GB" dirty="0" smtClean="0"/>
              <a:t>sum of plenary and drafting slots: </a:t>
            </a:r>
            <a:r>
              <a:rPr lang="en-GB" dirty="0"/>
              <a:t>0</a:t>
            </a:r>
            <a:endParaRPr lang="en-GB" dirty="0" smtClean="0"/>
          </a:p>
          <a:p>
            <a:pPr>
              <a:defRPr/>
            </a:pPr>
            <a:r>
              <a:rPr lang="en-GB" dirty="0" smtClean="0"/>
              <a:t>Number of slots requested for next meeting</a:t>
            </a:r>
          </a:p>
          <a:p>
            <a:pPr lvl="1">
              <a:defRPr/>
            </a:pPr>
            <a:r>
              <a:rPr lang="en-GB" dirty="0" smtClean="0"/>
              <a:t>sum of plenary and drafting slots: 4</a:t>
            </a:r>
          </a:p>
        </p:txBody>
      </p:sp>
      <p:sp>
        <p:nvSpPr>
          <p:cNvPr id="717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 smtClean="0"/>
              <a:t>S1-135320</a:t>
            </a:r>
            <a:endParaRPr lang="en-GB" dirty="0" smtClean="0"/>
          </a:p>
        </p:txBody>
      </p:sp>
      <p:sp>
        <p:nvSpPr>
          <p:cNvPr id="717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D59A3E26-8E2F-4957-8444-6639698F5844}" type="slidenum">
              <a:rPr lang="en-GB" sz="1600"/>
              <a:pPr/>
              <a:t>4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err="1" smtClean="0"/>
              <a:t>MCPTToLTE</a:t>
            </a:r>
            <a:r>
              <a:rPr lang="en-GB" dirty="0" smtClean="0"/>
              <a:t> </a:t>
            </a:r>
            <a:r>
              <a:rPr lang="en-GB" dirty="0" smtClean="0"/>
              <a:t>Completion 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sz="2400" dirty="0" smtClean="0"/>
              <a:t>Target completion date in WID: </a:t>
            </a:r>
            <a:r>
              <a:rPr lang="en-GB" sz="2400" dirty="0" smtClean="0"/>
              <a:t>09/2014 SP#65 </a:t>
            </a:r>
            <a:endParaRPr lang="en-GB" sz="2400" i="1" dirty="0" smtClean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en-GB" sz="2400" dirty="0" smtClean="0"/>
              <a:t>Current target completion date:</a:t>
            </a:r>
            <a:r>
              <a:rPr lang="en-GB" sz="2400" dirty="0"/>
              <a:t> </a:t>
            </a:r>
            <a:r>
              <a:rPr lang="en-GB" sz="2400" dirty="0" smtClean="0"/>
              <a:t>09/2014 SP#65 </a:t>
            </a:r>
            <a:endParaRPr lang="en-GB" sz="2400" dirty="0" smtClean="0"/>
          </a:p>
          <a:p>
            <a:pPr>
              <a:defRPr/>
            </a:pPr>
            <a:r>
              <a:rPr lang="en-GB" sz="2400" dirty="0" smtClean="0"/>
              <a:t>Will target completion date be met? </a:t>
            </a:r>
            <a:r>
              <a:rPr lang="en-GB" sz="2400" dirty="0"/>
              <a:t>Y</a:t>
            </a:r>
            <a:endParaRPr lang="en-GB" sz="2400" dirty="0" smtClean="0"/>
          </a:p>
          <a:p>
            <a:pPr>
              <a:defRPr/>
            </a:pPr>
            <a:r>
              <a:rPr lang="en-GB" sz="2400" dirty="0" smtClean="0"/>
              <a:t>Expected </a:t>
            </a:r>
            <a:r>
              <a:rPr lang="en-GB" sz="2400" dirty="0"/>
              <a:t>date to send </a:t>
            </a:r>
            <a:r>
              <a:rPr lang="en-GB" sz="2400" dirty="0" smtClean="0"/>
              <a:t>TS </a:t>
            </a:r>
            <a:r>
              <a:rPr lang="en-GB" sz="2400" dirty="0"/>
              <a:t>to SA plenary:</a:t>
            </a:r>
          </a:p>
          <a:p>
            <a:pPr lvl="1">
              <a:defRPr/>
            </a:pPr>
            <a:r>
              <a:rPr lang="en-GB" sz="2200" dirty="0"/>
              <a:t>For information: </a:t>
            </a:r>
            <a:r>
              <a:rPr lang="en-GB" sz="2200" dirty="0" smtClean="0"/>
              <a:t>SA1#66 (05/2104)</a:t>
            </a:r>
            <a:endParaRPr lang="en-GB" sz="2200" dirty="0"/>
          </a:p>
          <a:p>
            <a:pPr lvl="1">
              <a:defRPr/>
            </a:pPr>
            <a:r>
              <a:rPr lang="en-GB" sz="2200" dirty="0"/>
              <a:t>For approval: </a:t>
            </a:r>
            <a:r>
              <a:rPr lang="en-GB" sz="2200" dirty="0" smtClean="0"/>
              <a:t>SA1#67 (08/2014)</a:t>
            </a:r>
            <a:endParaRPr lang="en-GB" sz="2200" dirty="0" smtClean="0"/>
          </a:p>
          <a:p>
            <a:pPr marL="457200" lvl="1" indent="0">
              <a:buFontTx/>
              <a:buNone/>
              <a:defRPr/>
            </a:pPr>
            <a:endParaRPr lang="en-GB" i="1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lvl="1">
              <a:defRPr/>
            </a:pPr>
            <a:endParaRPr lang="en-GB" sz="2200" dirty="0"/>
          </a:p>
        </p:txBody>
      </p:sp>
      <p:sp>
        <p:nvSpPr>
          <p:cNvPr id="819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 smtClean="0"/>
              <a:t>S1-135320</a:t>
            </a:r>
            <a:endParaRPr lang="en-GB" dirty="0" smtClean="0"/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5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sz="3500" dirty="0" err="1" smtClean="0"/>
              <a:t>MCPTToLTE</a:t>
            </a:r>
            <a:r>
              <a:rPr lang="en-GB" sz="3500" dirty="0" smtClean="0"/>
              <a:t> </a:t>
            </a:r>
            <a:r>
              <a:rPr lang="en-GB" sz="3500" dirty="0" smtClean="0"/>
              <a:t>Planning/Progress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Topics </a:t>
            </a:r>
            <a:r>
              <a:rPr lang="en-GB" dirty="0"/>
              <a:t>to focus on </a:t>
            </a:r>
            <a:r>
              <a:rPr lang="en-GB" dirty="0" smtClean="0"/>
              <a:t>at SA1#65 </a:t>
            </a:r>
            <a:r>
              <a:rPr lang="en-GB" dirty="0"/>
              <a:t>(Jan 2014):</a:t>
            </a:r>
          </a:p>
          <a:p>
            <a:pPr lvl="1">
              <a:defRPr/>
            </a:pPr>
            <a:r>
              <a:rPr lang="en-GB" dirty="0" smtClean="0"/>
              <a:t>Draft TS</a:t>
            </a:r>
          </a:p>
          <a:p>
            <a:pPr lvl="1">
              <a:defRPr/>
            </a:pPr>
            <a:r>
              <a:rPr lang="en-GB" dirty="0" smtClean="0"/>
              <a:t>Requirements</a:t>
            </a:r>
            <a:endParaRPr lang="en-GB" dirty="0" smtClean="0"/>
          </a:p>
          <a:p>
            <a:pPr>
              <a:defRPr/>
            </a:pPr>
            <a:r>
              <a:rPr lang="en-GB" dirty="0" smtClean="0"/>
              <a:t>Planning for subsequent meetings</a:t>
            </a:r>
          </a:p>
          <a:p>
            <a:pPr lvl="1">
              <a:defRPr/>
            </a:pPr>
            <a:r>
              <a:rPr lang="en-GB" dirty="0" smtClean="0"/>
              <a:t>SA1#66 </a:t>
            </a:r>
            <a:r>
              <a:rPr lang="en-GB" dirty="0" smtClean="0"/>
              <a:t>(May 2014)</a:t>
            </a:r>
          </a:p>
          <a:p>
            <a:pPr lvl="2">
              <a:defRPr/>
            </a:pPr>
            <a:r>
              <a:rPr lang="en-GB" dirty="0" smtClean="0"/>
              <a:t>Update TS</a:t>
            </a:r>
            <a:endParaRPr lang="en-GB" dirty="0" smtClean="0"/>
          </a:p>
          <a:p>
            <a:pPr lvl="1">
              <a:defRPr/>
            </a:pPr>
            <a:r>
              <a:rPr lang="en-GB" dirty="0" smtClean="0"/>
              <a:t>SA1#67 (Aug </a:t>
            </a:r>
            <a:r>
              <a:rPr lang="en-GB" dirty="0"/>
              <a:t>2014)</a:t>
            </a:r>
          </a:p>
          <a:p>
            <a:pPr lvl="2">
              <a:defRPr/>
            </a:pPr>
            <a:r>
              <a:rPr lang="en-GB" dirty="0" smtClean="0"/>
              <a:t>Finalize TS</a:t>
            </a:r>
            <a:endParaRPr lang="en-GB" dirty="0"/>
          </a:p>
        </p:txBody>
      </p:sp>
      <p:sp>
        <p:nvSpPr>
          <p:cNvPr id="922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 smtClean="0"/>
              <a:t>S1-135320</a:t>
            </a:r>
            <a:endParaRPr lang="en-GB" dirty="0" smtClean="0"/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6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smtClean="0"/>
              <a:t>Work plan between meetings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Email </a:t>
            </a:r>
            <a:r>
              <a:rPr lang="en-GB" dirty="0" smtClean="0"/>
              <a:t>discussion</a:t>
            </a:r>
          </a:p>
          <a:p>
            <a:pPr lvl="1">
              <a:defRPr/>
            </a:pPr>
            <a:r>
              <a:rPr lang="en-GB" dirty="0" smtClean="0"/>
              <a:t>Focus items in previous slide</a:t>
            </a:r>
          </a:p>
          <a:p>
            <a:pPr lvl="1">
              <a:defRPr/>
            </a:pPr>
            <a:r>
              <a:rPr lang="en-GB" dirty="0" smtClean="0"/>
              <a:t>&lt;other topics/items to be covered&gt;</a:t>
            </a:r>
          </a:p>
          <a:p>
            <a:pPr lvl="1">
              <a:defRPr/>
            </a:pPr>
            <a:r>
              <a:rPr lang="en-GB" dirty="0" smtClean="0"/>
              <a:t>&lt;e.g. introduction of new topics&gt;</a:t>
            </a:r>
          </a:p>
          <a:p>
            <a:pPr lvl="1">
              <a:defRPr/>
            </a:pPr>
            <a:r>
              <a:rPr lang="en-GB" dirty="0" smtClean="0"/>
              <a:t>&lt;e.g. review of incoming LS&gt;</a:t>
            </a:r>
          </a:p>
          <a:p>
            <a:pPr lvl="1">
              <a:defRPr/>
            </a:pPr>
            <a:r>
              <a:rPr lang="en-GB" dirty="0" smtClean="0"/>
              <a:t>&lt;e.g. planning next meeting&gt;</a:t>
            </a:r>
          </a:p>
          <a:p>
            <a:pPr lvl="1">
              <a:defRPr/>
            </a:pPr>
            <a:r>
              <a:rPr lang="en-GB" dirty="0" smtClean="0"/>
              <a:t>Tentative start date: </a:t>
            </a:r>
            <a:r>
              <a:rPr lang="en-GB" dirty="0" smtClean="0"/>
              <a:t>&lt;</a:t>
            </a:r>
            <a:r>
              <a:rPr lang="en-GB" dirty="0" smtClean="0"/>
              <a:t>04</a:t>
            </a:r>
            <a:r>
              <a:rPr lang="en-GB" dirty="0" smtClean="0"/>
              <a:t>/12/2013&gt;</a:t>
            </a:r>
            <a:endParaRPr lang="en-GB" dirty="0" smtClean="0"/>
          </a:p>
        </p:txBody>
      </p:sp>
      <p:sp>
        <p:nvSpPr>
          <p:cNvPr id="1024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 smtClean="0"/>
              <a:t>S1-135320</a:t>
            </a:r>
            <a:endParaRPr lang="en-GB" dirty="0" smtClean="0"/>
          </a:p>
        </p:txBody>
      </p:sp>
      <p:sp>
        <p:nvSpPr>
          <p:cNvPr id="1024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637BB5CD-6F85-4063-8FDF-401E4BDFB3BA}" type="slidenum">
              <a:rPr lang="en-GB" sz="1600"/>
              <a:pPr/>
              <a:t>7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sz="3500" dirty="0" err="1" smtClean="0"/>
              <a:t>MCPTToLTE</a:t>
            </a:r>
            <a:r>
              <a:rPr lang="en-GB" sz="3500" dirty="0" smtClean="0"/>
              <a:t> </a:t>
            </a:r>
            <a:r>
              <a:rPr lang="en-GB" sz="3500" dirty="0" smtClean="0"/>
              <a:t>Progress Estimate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Estimated </a:t>
            </a:r>
            <a:r>
              <a:rPr lang="en-GB" dirty="0" smtClean="0"/>
              <a:t>percentage completion:</a:t>
            </a:r>
          </a:p>
          <a:p>
            <a:pPr lvl="1">
              <a:defRPr/>
            </a:pPr>
            <a:r>
              <a:rPr lang="en-GB" dirty="0" smtClean="0"/>
              <a:t>SA1#65 (Jan 2014): </a:t>
            </a:r>
            <a:r>
              <a:rPr lang="en-GB" dirty="0" smtClean="0"/>
              <a:t>&lt;</a:t>
            </a:r>
            <a:r>
              <a:rPr lang="en-GB" dirty="0" smtClean="0"/>
              <a:t>50</a:t>
            </a:r>
            <a:r>
              <a:rPr lang="en-GB" dirty="0" smtClean="0"/>
              <a:t>%&gt;</a:t>
            </a:r>
            <a:endParaRPr lang="en-GB" dirty="0" smtClean="0"/>
          </a:p>
          <a:p>
            <a:pPr lvl="1">
              <a:defRPr/>
            </a:pPr>
            <a:r>
              <a:rPr lang="en-GB" dirty="0" smtClean="0"/>
              <a:t>SA1#66 (May 2014): </a:t>
            </a:r>
            <a:r>
              <a:rPr lang="en-GB" dirty="0" smtClean="0"/>
              <a:t>&lt;75%&gt;</a:t>
            </a:r>
            <a:endParaRPr lang="en-GB" dirty="0" smtClean="0"/>
          </a:p>
          <a:p>
            <a:pPr lvl="1">
              <a:defRPr/>
            </a:pPr>
            <a:r>
              <a:rPr lang="en-GB" dirty="0" smtClean="0"/>
              <a:t>SA1#67 (Aug </a:t>
            </a:r>
            <a:r>
              <a:rPr lang="en-GB" dirty="0"/>
              <a:t>2014): </a:t>
            </a:r>
            <a:r>
              <a:rPr lang="en-GB" dirty="0" smtClean="0"/>
              <a:t>&lt;</a:t>
            </a:r>
            <a:r>
              <a:rPr lang="en-GB" dirty="0" smtClean="0"/>
              <a:t>100</a:t>
            </a:r>
            <a:r>
              <a:rPr lang="en-GB" dirty="0" smtClean="0"/>
              <a:t>%&gt;</a:t>
            </a:r>
            <a:endParaRPr lang="en-GB" dirty="0"/>
          </a:p>
        </p:txBody>
      </p:sp>
      <p:sp>
        <p:nvSpPr>
          <p:cNvPr id="1126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 smtClean="0"/>
              <a:t>S1-135320</a:t>
            </a:r>
            <a:endParaRPr lang="en-GB" dirty="0" smtClean="0"/>
          </a:p>
        </p:txBody>
      </p:sp>
      <p:sp>
        <p:nvSpPr>
          <p:cNvPr id="1126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F59B023E-A29D-49F3-AE99-1C536680FE49}" type="slidenum">
              <a:rPr lang="en-GB" sz="1600"/>
              <a:pPr/>
              <a:t>8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sz="3400" dirty="0" err="1" smtClean="0"/>
              <a:t>MCPTToLTE</a:t>
            </a:r>
            <a:r>
              <a:rPr lang="en-GB" sz="3400" dirty="0" smtClean="0"/>
              <a:t> </a:t>
            </a:r>
            <a:r>
              <a:rPr lang="en-GB" sz="3400" dirty="0" smtClean="0"/>
              <a:t>Agreed documents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List </a:t>
            </a:r>
            <a:r>
              <a:rPr lang="en-GB" dirty="0" smtClean="0"/>
              <a:t>of agreed documents at this meeting:</a:t>
            </a:r>
          </a:p>
          <a:p>
            <a:pPr>
              <a:defRPr/>
            </a:pPr>
            <a:endParaRPr lang="en-GB" dirty="0" smtClean="0"/>
          </a:p>
        </p:txBody>
      </p:sp>
      <p:sp>
        <p:nvSpPr>
          <p:cNvPr id="1229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 smtClean="0"/>
              <a:t>S1-135320</a:t>
            </a:r>
            <a:endParaRPr lang="en-GB" dirty="0" smtClean="0"/>
          </a:p>
        </p:txBody>
      </p:sp>
      <p:sp>
        <p:nvSpPr>
          <p:cNvPr id="1229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F9893AE-7564-4CB4-B923-A82F5AC5D67D}" type="slidenum">
              <a:rPr lang="en-GB" sz="1600"/>
              <a:pPr/>
              <a:t>9</a:t>
            </a:fld>
            <a:endParaRPr lang="en-GB" sz="160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84402080"/>
              </p:ext>
            </p:extLst>
          </p:nvPr>
        </p:nvGraphicFramePr>
        <p:xfrm>
          <a:off x="684213" y="2924175"/>
          <a:ext cx="7772400" cy="960565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1182323"/>
                <a:gridCol w="2516302"/>
                <a:gridCol w="4073775"/>
              </a:tblGrid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S1-135330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U.S. Department of Commerce, Home Office (UK), T-Mobile US, AT&amp;T,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Vodafone, </a:t>
                      </a:r>
                      <a:r>
                        <a:rPr lang="en-US" sz="1400" dirty="0" err="1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Telefónica</a:t>
                      </a:r>
                      <a:r>
                        <a:rPr lang="en-GB" sz="1400" baseline="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.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Proposed New WID on Mission Critical Push To Talk over LTE (</a:t>
                      </a:r>
                      <a:r>
                        <a:rPr lang="en-US" sz="1400" dirty="0" err="1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MCPTToLTE</a:t>
                      </a:r>
                      <a:r>
                        <a:rPr lang="en-US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)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6303</TotalTime>
  <Words>378</Words>
  <Application>Microsoft Office PowerPoint</Application>
  <PresentationFormat>On-screen Show (4:3)</PresentationFormat>
  <Paragraphs>92</Paragraphs>
  <Slides>9</Slides>
  <Notes>9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Blank Presentation</vt:lpstr>
      <vt:lpstr>MCPTToLTE Status Update</vt:lpstr>
      <vt:lpstr>MCPTToLTE Status</vt:lpstr>
      <vt:lpstr>MCPTToLTE Progress</vt:lpstr>
      <vt:lpstr>MCPTToLTE Meeting Time</vt:lpstr>
      <vt:lpstr>MCPTToLTE Completion Date</vt:lpstr>
      <vt:lpstr>MCPTToLTE Planning/Progress</vt:lpstr>
      <vt:lpstr>Work plan between meetings</vt:lpstr>
      <vt:lpstr>MCPTToLTE Progress Estimate</vt:lpstr>
      <vt:lpstr>MCPTToLTE Agreed documents</vt:lpstr>
    </vt:vector>
  </TitlesOfParts>
  <Company>MCC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Cypher, David E.</cp:lastModifiedBy>
  <cp:revision>292</cp:revision>
  <cp:lastPrinted>2000-01-14T10:02:55Z</cp:lastPrinted>
  <dcterms:created xsi:type="dcterms:W3CDTF">1999-11-22T09:19:47Z</dcterms:created>
  <dcterms:modified xsi:type="dcterms:W3CDTF">2013-11-15T18:38:58Z</dcterms:modified>
  <cp:category>Presentation</cp:category>
</cp:coreProperties>
</file>