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0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6" r:id="rId3"/>
    <p:sldId id="339" r:id="rId4"/>
    <p:sldId id="348" r:id="rId5"/>
    <p:sldId id="349" r:id="rId6"/>
    <p:sldId id="351" r:id="rId7"/>
    <p:sldId id="350" r:id="rId8"/>
    <p:sldId id="352" r:id="rId9"/>
    <p:sldId id="340" r:id="rId10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uffarax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4" autoAdjust="0"/>
    <p:restoredTop sz="94676" autoAdjust="0"/>
  </p:normalViewPr>
  <p:slideViewPr>
    <p:cSldViewPr snapToGrid="0" snapToObjects="1">
      <p:cViewPr varScale="1">
        <p:scale>
          <a:sx n="130" d="100"/>
          <a:sy n="130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821BF3E-4F14-FA45-A7DB-A2F0721B27FC}" type="datetimeFigureOut">
              <a:rPr lang="en-US" smtClean="0">
                <a:latin typeface="Verdana"/>
              </a:rPr>
              <a:pPr/>
              <a:t>7/19/2012</a:t>
            </a:fld>
            <a:endParaRPr lang="en-US" dirty="0"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4A4C41B-E27A-064B-AD4A-35E2282BBF4A}" type="slidenum">
              <a:rPr lang="en-US" smtClean="0">
                <a:latin typeface="Verdana"/>
              </a:rPr>
              <a:pPr/>
              <a:t>‹#›</a:t>
            </a:fld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287954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Verdana"/>
              </a:defRPr>
            </a:lvl1pPr>
          </a:lstStyle>
          <a:p>
            <a:fld id="{EA3D705A-D5B0-3D40-9E39-915C6B96C897}" type="datetimeFigureOut">
              <a:rPr lang="en-US" smtClean="0"/>
              <a:pPr/>
              <a:t>7/19/2012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Verdana"/>
              </a:defRPr>
            </a:lvl1pPr>
          </a:lstStyle>
          <a:p>
            <a:fld id="{FF53AD6E-38BA-3C41-92B5-9C73D4A69B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5905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March 2012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000000"/>
                </a:solidFill>
              </a:rPr>
              <a:t>Smallcell Forum Meeting, Taipei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2F45C-DE74-4E3E-8B74-5F47FF0BDB73}" type="slidenum">
              <a:rPr lang="en-GB" smtClean="0">
                <a:solidFill>
                  <a:srgbClr val="333399"/>
                </a:solidFill>
              </a:rPr>
              <a:pPr/>
              <a:t>‹#›</a:t>
            </a:fld>
            <a:endParaRPr lang="en-GB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818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1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3178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2" hasCustomPrompt="1"/>
          </p:nvPr>
        </p:nvSpPr>
        <p:spPr>
          <a:xfrm>
            <a:off x="457200" y="1600199"/>
            <a:ext cx="8229600" cy="4483283"/>
          </a:xfrm>
        </p:spPr>
        <p:txBody>
          <a:bodyPr/>
          <a:lstStyle>
            <a:lvl1pPr>
              <a:defRPr>
                <a:sym typeface="Wingdings"/>
              </a:defRPr>
            </a:lvl1pPr>
          </a:lstStyle>
          <a:p>
            <a:pPr lvl="0"/>
            <a:r>
              <a:rPr lang="en-GB" dirty="0" smtClean="0"/>
              <a:t>Indent for bullets (</a:t>
            </a:r>
            <a:r>
              <a:rPr lang="en-GB" dirty="0" err="1" smtClean="0"/>
              <a:t>Alt+Shift</a:t>
            </a:r>
            <a:r>
              <a:rPr lang="en-GB" dirty="0" smtClean="0"/>
              <a:t>+)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2178"/>
            <a:ext cx="2133600" cy="248813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52178"/>
            <a:ext cx="2895600" cy="248813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Smallcell Forum Meeting, Taipei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7487324" y="6452178"/>
            <a:ext cx="12640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A0DF2A4-B886-471D-8B93-1BE13B921A0F}" type="slidenum">
              <a:rPr lang="en-GB" sz="1000" smtClean="0"/>
              <a:t>‹#›</a:t>
            </a:fld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84756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199"/>
            <a:ext cx="4040188" cy="574676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0860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199"/>
            <a:ext cx="4041775" cy="574676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rgbClr val="6E69B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0860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2178"/>
            <a:ext cx="2133600" cy="248813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52178"/>
            <a:ext cx="2895600" cy="248813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Smallcell Forum Meeting, Taipei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2941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9571" y="1600199"/>
            <a:ext cx="5947229" cy="4483284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199"/>
            <a:ext cx="2133600" cy="448328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rgbClr val="6E69B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2178"/>
            <a:ext cx="2133600" cy="248813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52178"/>
            <a:ext cx="2895600" cy="248813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Smallcell Forum Meeting, Taipei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429304"/>
            <a:ext cx="6227418" cy="8720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350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Smallcell Forum Meeting, Taipei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457200" y="4727575"/>
            <a:ext cx="6227418" cy="1065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457200" y="446357"/>
            <a:ext cx="6227418" cy="417961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006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5976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3762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4849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2166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Smallcell Forum Meeting, Taipei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81E5D-95ED-4A76-96D6-5ECE56C6C1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6694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Smallcell Forum Meeting, Taipei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4CF6-C85D-4AF7-9F61-E8CE7C58C5AF}" type="slidenum">
              <a:rPr lang="en-US" smtClean="0">
                <a:solidFill>
                  <a:srgbClr val="333399"/>
                </a:solidFill>
              </a:rPr>
              <a:pPr/>
              <a:t>‹#›</a:t>
            </a:fld>
            <a:endParaRPr 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6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859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691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4945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50" r:id="rId12"/>
    <p:sldLayoutId id="2147483653" r:id="rId13"/>
    <p:sldLayoutId id="2147483656" r:id="rId14"/>
    <p:sldLayoutId id="2147483659" r:id="rId1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38529"/>
            <a:ext cx="7772400" cy="1661922"/>
          </a:xfrm>
        </p:spPr>
        <p:txBody>
          <a:bodyPr>
            <a:normAutofit fontScale="90000"/>
          </a:bodyPr>
          <a:lstStyle/>
          <a:p>
            <a:r>
              <a:rPr lang="en-US" sz="3600" i="1" dirty="0" smtClean="0">
                <a:solidFill>
                  <a:schemeClr val="bg1">
                    <a:lumMod val="50000"/>
                  </a:schemeClr>
                </a:solidFill>
                <a:sym typeface="Wingdings"/>
              </a:rPr>
              <a:t>Discussion Paper for</a:t>
            </a:r>
            <a:r>
              <a:rPr lang="en-US" i="1" dirty="0" smtClean="0">
                <a:solidFill>
                  <a:schemeClr val="bg1">
                    <a:lumMod val="50000"/>
                  </a:schemeClr>
                </a:solidFill>
                <a:sym typeface="Wingdings"/>
              </a:rPr>
              <a:t/>
            </a:r>
            <a:br>
              <a:rPr lang="en-US" i="1" dirty="0" smtClean="0">
                <a:solidFill>
                  <a:schemeClr val="bg1">
                    <a:lumMod val="50000"/>
                  </a:schemeClr>
                </a:solidFill>
                <a:sym typeface="Wingdings"/>
              </a:rPr>
            </a:br>
            <a:r>
              <a:rPr lang="fr-FR" dirty="0"/>
              <a:t>SA2 LS on SIPTO </a:t>
            </a:r>
            <a:r>
              <a:rPr lang="fr-FR" dirty="0" err="1"/>
              <a:t>Requirement</a:t>
            </a:r>
            <a:r>
              <a:rPr lang="fr-FR" dirty="0"/>
              <a:t> Clarification</a:t>
            </a:r>
            <a:endParaRPr lang="en-US" dirty="0">
              <a:sym typeface="Wingding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84294"/>
            <a:ext cx="6400800" cy="1894637"/>
          </a:xfrm>
        </p:spPr>
        <p:txBody>
          <a:bodyPr>
            <a:normAutofit/>
          </a:bodyPr>
          <a:lstStyle/>
          <a:p>
            <a:pPr lvl="0"/>
            <a:r>
              <a:rPr lang="en-GB" sz="3600" dirty="0" smtClean="0"/>
              <a:t>Agenda Item: 4</a:t>
            </a:r>
            <a:endParaRPr lang="en-GB" sz="3600" dirty="0" smtClean="0"/>
          </a:p>
          <a:p>
            <a:pPr lvl="0"/>
            <a:endParaRPr lang="en-GB" sz="2000" dirty="0"/>
          </a:p>
          <a:p>
            <a:pPr lvl="0"/>
            <a:r>
              <a:rPr lang="en-GB" dirty="0" smtClean="0"/>
              <a:t>Source: NEC</a:t>
            </a:r>
          </a:p>
          <a:p>
            <a:pPr lvl="0"/>
            <a:endParaRPr lang="en-GB" dirty="0" smtClean="0"/>
          </a:p>
          <a:p>
            <a:pPr lvl="0"/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693408" y="387706"/>
            <a:ext cx="19385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S1-122157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166311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SIPTO@LN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ym typeface="Wingdings" pitchFamily="2" charset="2"/>
              </a:rPr>
              <a:t>SIPTO @ Local Network </a:t>
            </a:r>
            <a:endParaRPr lang="en-US" sz="2800" b="1" dirty="0" smtClean="0">
              <a:sym typeface="Wingdings" pitchFamily="2" charset="2"/>
            </a:endParaRPr>
          </a:p>
          <a:p>
            <a:pPr lvl="1"/>
            <a:r>
              <a:rPr lang="en-US" sz="2400" dirty="0"/>
              <a:t>A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feature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en-US" sz="2400" dirty="0" smtClean="0">
                <a:sym typeface="Wingdings" pitchFamily="2" charset="2"/>
              </a:rPr>
              <a:t>that enables the mobile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operator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en-US" sz="2400" dirty="0" smtClean="0">
                <a:sym typeface="Wingdings" pitchFamily="2" charset="2"/>
              </a:rPr>
              <a:t>to offload “selected IP Traffic</a:t>
            </a:r>
            <a:r>
              <a:rPr lang="en-US" sz="2400" dirty="0" smtClean="0">
                <a:sym typeface="Wingdings" pitchFamily="2" charset="2"/>
              </a:rPr>
              <a:t>” via an H(e)NB </a:t>
            </a:r>
            <a:r>
              <a:rPr lang="en-US" sz="2400" dirty="0" smtClean="0">
                <a:sym typeface="Wingdings" pitchFamily="2" charset="2"/>
              </a:rPr>
              <a:t>in the Local Network </a:t>
            </a:r>
            <a:r>
              <a:rPr lang="en-US" sz="2400" dirty="0" smtClean="0">
                <a:sym typeface="Wingdings" pitchFamily="2" charset="2"/>
              </a:rPr>
              <a:t>in order to </a:t>
            </a:r>
            <a:r>
              <a:rPr lang="en-US" sz="2400" dirty="0" smtClean="0">
                <a:sym typeface="Wingdings" pitchFamily="2" charset="2"/>
              </a:rPr>
              <a:t>reduce </a:t>
            </a:r>
            <a:r>
              <a:rPr lang="en-US" sz="2400" dirty="0" smtClean="0">
                <a:sym typeface="Wingdings" pitchFamily="2" charset="2"/>
              </a:rPr>
              <a:t>the traffic load towards the core </a:t>
            </a:r>
            <a:r>
              <a:rPr lang="en-US" sz="2400" dirty="0" smtClean="0">
                <a:sym typeface="Wingdings" pitchFamily="2" charset="2"/>
              </a:rPr>
              <a:t>network</a:t>
            </a:r>
            <a:endParaRPr lang="en-US" sz="2400" dirty="0" smtClean="0">
              <a:sym typeface="Wingdings" pitchFamily="2" charset="2"/>
            </a:endParaRPr>
          </a:p>
          <a:p>
            <a:pPr lvl="1">
              <a:buFont typeface="Wingdings" pitchFamily="2" charset="2"/>
              <a:buChar char="è"/>
            </a:pPr>
            <a:r>
              <a:rPr lang="en-US" sz="2400" dirty="0" smtClean="0">
                <a:sym typeface="Wingdings" pitchFamily="2" charset="2"/>
              </a:rPr>
              <a:t>SIPTO@LN is a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new operator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feature</a:t>
            </a:r>
            <a:r>
              <a:rPr lang="en-US" sz="2400" dirty="0" smtClean="0">
                <a:sym typeface="Wingdings" pitchFamily="2" charset="2"/>
              </a:rPr>
              <a:t>, that enables radio and core network traffic offload</a:t>
            </a:r>
            <a:endParaRPr lang="en-US" sz="2400" dirty="0" smtClean="0">
              <a:sym typeface="Wingdings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55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752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4600" dirty="0" smtClean="0"/>
              <a:t>Since Rel-10, SA1 has the following general requirement documented</a:t>
            </a:r>
            <a:r>
              <a:rPr lang="en-US" sz="4600" dirty="0"/>
              <a:t> </a:t>
            </a:r>
            <a:r>
              <a:rPr lang="en-US" sz="4600" dirty="0" smtClean="0"/>
              <a:t>in </a:t>
            </a:r>
            <a:r>
              <a:rPr lang="en-GB" sz="4600" b="1" dirty="0" smtClean="0"/>
              <a:t>TS</a:t>
            </a:r>
            <a:r>
              <a:rPr lang="en-GB" sz="4600" dirty="0" smtClean="0"/>
              <a:t> </a:t>
            </a:r>
            <a:r>
              <a:rPr lang="en-GB" sz="4600" b="1" dirty="0" smtClean="0"/>
              <a:t>22.101</a:t>
            </a:r>
            <a:r>
              <a:rPr lang="en-GB" sz="4600" dirty="0" smtClean="0"/>
              <a:t>:</a:t>
            </a:r>
          </a:p>
          <a:p>
            <a:pPr marL="0" indent="0">
              <a:buNone/>
            </a:pPr>
            <a:endParaRPr lang="en-GB" sz="1500" b="1" dirty="0" smtClean="0"/>
          </a:p>
          <a:p>
            <a:pPr marL="539750" indent="-255588"/>
            <a:r>
              <a:rPr lang="en-GB" sz="4200" i="1" dirty="0" smtClean="0"/>
              <a:t>It shall be possible to perform </a:t>
            </a:r>
            <a:r>
              <a:rPr lang="en-GB" sz="4200" i="1" dirty="0" smtClean="0">
                <a:solidFill>
                  <a:schemeClr val="accent6">
                    <a:lumMod val="75000"/>
                  </a:schemeClr>
                </a:solidFill>
              </a:rPr>
              <a:t>Selected IP Traffic Offload for </a:t>
            </a:r>
            <a:r>
              <a:rPr lang="en-GB" sz="4200" b="1" i="1" dirty="0" smtClean="0">
                <a:solidFill>
                  <a:schemeClr val="accent6">
                    <a:lumMod val="75000"/>
                  </a:schemeClr>
                </a:solidFill>
              </a:rPr>
              <a:t>pre-Release 10 UEs</a:t>
            </a:r>
            <a:r>
              <a:rPr lang="en-GB" sz="4200" i="1" dirty="0" smtClean="0"/>
              <a:t>.</a:t>
            </a:r>
          </a:p>
          <a:p>
            <a:pPr marL="0" indent="0">
              <a:buNone/>
            </a:pPr>
            <a:endParaRPr lang="en-US" sz="4500" dirty="0"/>
          </a:p>
          <a:p>
            <a:pPr marL="0" indent="0">
              <a:buNone/>
            </a:pPr>
            <a:r>
              <a:rPr lang="en-US" sz="4600" dirty="0"/>
              <a:t>However, in the context of SIPTO @ Local Networks (i.e. for Femto traffic offload), SA1 also documented the following requirement for “selected IP traffic offload” in </a:t>
            </a:r>
            <a:r>
              <a:rPr lang="en-US" sz="4600" b="1" dirty="0"/>
              <a:t>TS 22.220</a:t>
            </a:r>
          </a:p>
          <a:p>
            <a:pPr marL="0" indent="0">
              <a:buNone/>
            </a:pPr>
            <a:endParaRPr lang="en-US" sz="1500" b="1" dirty="0"/>
          </a:p>
          <a:p>
            <a:pPr marL="541338" indent="-271463"/>
            <a:r>
              <a:rPr lang="en-GB" sz="4200" i="1" dirty="0" smtClean="0"/>
              <a:t>The </a:t>
            </a:r>
            <a:r>
              <a:rPr lang="en-GB" sz="4200" b="1" i="1" dirty="0">
                <a:solidFill>
                  <a:schemeClr val="accent6">
                    <a:lumMod val="75000"/>
                  </a:schemeClr>
                </a:solidFill>
              </a:rPr>
              <a:t>SIPTO policies </a:t>
            </a:r>
            <a:r>
              <a:rPr lang="en-GB" sz="4200" i="1" dirty="0"/>
              <a:t>may be defined </a:t>
            </a:r>
            <a:r>
              <a:rPr lang="en-GB" sz="4200" i="1" u="sng" dirty="0"/>
              <a:t>per APN</a:t>
            </a:r>
            <a:r>
              <a:rPr lang="en-GB" sz="4200" i="1" dirty="0"/>
              <a:t> or </a:t>
            </a:r>
            <a:r>
              <a:rPr lang="en-GB" sz="4200" i="1" u="sng" dirty="0" smtClean="0"/>
              <a:t>per IP flow</a:t>
            </a:r>
            <a:r>
              <a:rPr lang="en-GB" sz="4200" i="1" dirty="0" smtClean="0"/>
              <a:t>:</a:t>
            </a:r>
          </a:p>
          <a:p>
            <a:pPr marL="896938" lvl="1"/>
            <a:r>
              <a:rPr lang="en-GB" sz="3400" i="1" dirty="0" smtClean="0"/>
              <a:t>SIPTO </a:t>
            </a:r>
            <a:r>
              <a:rPr lang="en-GB" sz="3400" i="1" dirty="0"/>
              <a:t>policies </a:t>
            </a:r>
            <a:r>
              <a:rPr lang="en-GB" sz="3400" b="1" i="1" u="sng" dirty="0">
                <a:solidFill>
                  <a:schemeClr val="accent6">
                    <a:lumMod val="75000"/>
                  </a:schemeClr>
                </a:solidFill>
              </a:rPr>
              <a:t>per APN</a:t>
            </a:r>
            <a:r>
              <a:rPr lang="en-GB" sz="34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3400" i="1" dirty="0"/>
              <a:t>indicate whether all traffic associated with a specific APN is subject to </a:t>
            </a:r>
            <a:r>
              <a:rPr lang="en-GB" sz="3400" i="1" dirty="0" smtClean="0"/>
              <a:t>offload;</a:t>
            </a:r>
          </a:p>
          <a:p>
            <a:pPr marL="896938" lvl="1"/>
            <a:r>
              <a:rPr lang="en-GB" sz="3400" i="1" dirty="0" smtClean="0"/>
              <a:t>SIPTO </a:t>
            </a:r>
            <a:r>
              <a:rPr lang="en-GB" sz="3400" i="1" dirty="0"/>
              <a:t>policies </a:t>
            </a:r>
            <a:r>
              <a:rPr lang="en-GB" sz="3400" b="1" i="1" u="sng" dirty="0" smtClean="0">
                <a:solidFill>
                  <a:schemeClr val="accent6">
                    <a:lumMod val="75000"/>
                  </a:schemeClr>
                </a:solidFill>
              </a:rPr>
              <a:t>per IP flow</a:t>
            </a:r>
            <a:r>
              <a:rPr lang="en-GB" sz="34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3400" i="1" dirty="0" smtClean="0"/>
              <a:t>are </a:t>
            </a:r>
            <a:r>
              <a:rPr lang="en-GB" sz="3400" i="1" dirty="0"/>
              <a:t>routing policies indicating which APN to use for a specific IP flow.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444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Question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Does the general stage-1 requirement for SIPTO in TS 22.101, namely “to support </a:t>
            </a:r>
            <a:r>
              <a:rPr lang="en-US" sz="2800" i="1" dirty="0" smtClean="0"/>
              <a:t>‘selected IP traffic offload’</a:t>
            </a:r>
            <a:r>
              <a:rPr lang="en-US" sz="2800" dirty="0" smtClean="0"/>
              <a:t> for pre-Release 10 UEs” apply to both:</a:t>
            </a:r>
          </a:p>
          <a:p>
            <a:pPr marL="715963"/>
            <a:r>
              <a:rPr lang="en-US" sz="2800" dirty="0" smtClean="0"/>
              <a:t>SIPTO at the </a:t>
            </a:r>
            <a:r>
              <a:rPr lang="en-US" sz="2800" i="1" u="sng" dirty="0" smtClean="0"/>
              <a:t>granularity of APNs </a:t>
            </a:r>
          </a:p>
          <a:p>
            <a:pPr marL="715963"/>
            <a:r>
              <a:rPr lang="en-US" sz="2800" dirty="0" smtClean="0"/>
              <a:t>SIPTO at the </a:t>
            </a:r>
            <a:r>
              <a:rPr lang="en-US" sz="2800" i="1" u="sng" dirty="0" smtClean="0"/>
              <a:t>granularity of IP Flows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0699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SIPTO at the </a:t>
            </a:r>
            <a:r>
              <a:rPr lang="en-US" i="1" u="sng" dirty="0" smtClean="0"/>
              <a:t>granularity of APN</a:t>
            </a:r>
            <a:r>
              <a:rPr lang="en-US" dirty="0" smtClean="0"/>
              <a:t> mean?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SIPTO at the granularity of APNs means that </a:t>
            </a:r>
            <a:r>
              <a:rPr lang="en-US" sz="2000" b="1" dirty="0" smtClean="0"/>
              <a:t>all traffic associated with an APN is offloaded</a:t>
            </a:r>
          </a:p>
          <a:p>
            <a:endParaRPr lang="en-US" sz="900" dirty="0" smtClean="0"/>
          </a:p>
          <a:p>
            <a:r>
              <a:rPr lang="en-US" sz="2000" dirty="0" smtClean="0"/>
              <a:t>How do UEs associate traffic with an APN today?</a:t>
            </a:r>
          </a:p>
          <a:p>
            <a:pPr lvl="1"/>
            <a:r>
              <a:rPr lang="en-US" sz="1600" dirty="0" smtClean="0"/>
              <a:t>Pre-Rel-10 </a:t>
            </a:r>
            <a:r>
              <a:rPr lang="en-US" sz="1600" dirty="0"/>
              <a:t>UEs </a:t>
            </a:r>
            <a:r>
              <a:rPr lang="en-US" sz="1600" dirty="0" smtClean="0"/>
              <a:t>(including most smartphones) typically support only few APNs</a:t>
            </a:r>
          </a:p>
          <a:p>
            <a:pPr lvl="2"/>
            <a:r>
              <a:rPr lang="en-US" sz="1400" dirty="0" smtClean="0"/>
              <a:t>For </a:t>
            </a:r>
            <a:r>
              <a:rPr lang="en-US" sz="1400" dirty="0"/>
              <a:t>example, </a:t>
            </a:r>
            <a:r>
              <a:rPr lang="en-US" sz="1400" dirty="0" smtClean="0"/>
              <a:t>in the case of iPhones the following APNs are typically supported:</a:t>
            </a:r>
            <a:endParaRPr lang="en-US" sz="1400" dirty="0"/>
          </a:p>
          <a:p>
            <a:pPr lvl="3"/>
            <a:r>
              <a:rPr lang="en-US" sz="1200" dirty="0" smtClean="0"/>
              <a:t>Cellular </a:t>
            </a:r>
            <a:r>
              <a:rPr lang="en-US" sz="1200" dirty="0"/>
              <a:t>Data APN: for all Internet </a:t>
            </a:r>
            <a:r>
              <a:rPr lang="en-US" sz="1200" dirty="0" smtClean="0"/>
              <a:t>traffic (i.e. this is the default APN which all normal Apps use)</a:t>
            </a:r>
            <a:endParaRPr lang="en-US" sz="1200" dirty="0"/>
          </a:p>
          <a:p>
            <a:pPr lvl="3"/>
            <a:r>
              <a:rPr lang="en-US" sz="1200" dirty="0"/>
              <a:t>MMS APN: for </a:t>
            </a:r>
            <a:r>
              <a:rPr lang="en-US" sz="1200" dirty="0" smtClean="0"/>
              <a:t>MMS </a:t>
            </a:r>
            <a:endParaRPr lang="en-US" sz="1200" dirty="0"/>
          </a:p>
          <a:p>
            <a:pPr lvl="3"/>
            <a:r>
              <a:rPr lang="en-US" sz="1200" dirty="0" smtClean="0"/>
              <a:t>(Optional) Voice </a:t>
            </a:r>
            <a:r>
              <a:rPr lang="en-US" sz="1200" dirty="0"/>
              <a:t>APN: for voice mail or </a:t>
            </a:r>
            <a:r>
              <a:rPr lang="en-US" sz="1200" dirty="0" smtClean="0"/>
              <a:t>VoIP</a:t>
            </a:r>
          </a:p>
          <a:p>
            <a:pPr lvl="1"/>
            <a:r>
              <a:rPr lang="en-US" sz="1600" dirty="0" smtClean="0"/>
              <a:t>Certain applications (e.g. MMS, voice apps) can be associated with dedicated APNs (e.g. MMS APN)</a:t>
            </a:r>
          </a:p>
          <a:p>
            <a:pPr lvl="1"/>
            <a:r>
              <a:rPr lang="en-US" sz="1600" dirty="0" smtClean="0"/>
              <a:t>All other applications are associated to the default cellular data APN</a:t>
            </a:r>
          </a:p>
          <a:p>
            <a:pPr lvl="1"/>
            <a:endParaRPr lang="en-US" sz="700" dirty="0"/>
          </a:p>
          <a:p>
            <a:pPr>
              <a:buFont typeface="Wingdings"/>
              <a:buChar char="è"/>
            </a:pPr>
            <a:r>
              <a:rPr lang="en-US" sz="2000" b="1" dirty="0" smtClean="0">
                <a:sym typeface="Wingdings" pitchFamily="2" charset="2"/>
              </a:rPr>
              <a:t>SIPTO at the granularity of APN means: </a:t>
            </a:r>
          </a:p>
          <a:p>
            <a:pPr lvl="1">
              <a:buFont typeface="Wingdings"/>
              <a:buChar char="è"/>
            </a:pPr>
            <a:r>
              <a:rPr lang="en-US" sz="1600" dirty="0" smtClean="0">
                <a:sym typeface="Wingdings" pitchFamily="2" charset="2"/>
              </a:rPr>
              <a:t>“All or nothing” – either offload all internet traffic or nothing</a:t>
            </a:r>
          </a:p>
          <a:p>
            <a:pPr lvl="1">
              <a:buFont typeface="Wingdings"/>
              <a:buChar char="è"/>
            </a:pPr>
            <a:r>
              <a:rPr lang="en-US" sz="1600" dirty="0" smtClean="0">
                <a:sym typeface="Wingdings" pitchFamily="2" charset="2"/>
              </a:rPr>
              <a:t>There is not possibility to offload certain types of internet traffic (e.g. FTP, </a:t>
            </a:r>
            <a:r>
              <a:rPr lang="en-US" sz="1600" dirty="0" err="1" smtClean="0">
                <a:sym typeface="Wingdings" pitchFamily="2" charset="2"/>
              </a:rPr>
              <a:t>Dropbox</a:t>
            </a:r>
            <a:r>
              <a:rPr lang="en-US" sz="1600" dirty="0" smtClean="0">
                <a:sym typeface="Wingdings" pitchFamily="2" charset="2"/>
              </a:rPr>
              <a:t> or </a:t>
            </a:r>
            <a:r>
              <a:rPr lang="en-US" sz="1600" dirty="0" err="1" smtClean="0">
                <a:sym typeface="Wingdings" pitchFamily="2" charset="2"/>
              </a:rPr>
              <a:t>NetFlix</a:t>
            </a:r>
            <a:r>
              <a:rPr lang="en-US" sz="1600" dirty="0" smtClean="0">
                <a:sym typeface="Wingdings" pitchFamily="2" charset="2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22984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3680820" y="5380054"/>
            <a:ext cx="732098" cy="909537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731036" y="3745172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SIPTO at the </a:t>
            </a:r>
            <a:r>
              <a:rPr lang="en-US" i="1" u="sng" dirty="0"/>
              <a:t>granularity of APN</a:t>
            </a:r>
            <a:endParaRPr lang="en-GB" i="1" u="sng" dirty="0"/>
          </a:p>
        </p:txBody>
      </p:sp>
      <p:sp>
        <p:nvSpPr>
          <p:cNvPr id="56" name="Rectangle 55"/>
          <p:cNvSpPr/>
          <p:nvPr/>
        </p:nvSpPr>
        <p:spPr bwMode="auto">
          <a:xfrm>
            <a:off x="3451389" y="2584673"/>
            <a:ext cx="657893" cy="35861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 smtClean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S-GW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3716679" y="4623577"/>
            <a:ext cx="657893" cy="35861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 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HeNB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3383066" y="3110041"/>
            <a:ext cx="867522" cy="35861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808080">
                <a:lumMod val="60000"/>
                <a:lumOff val="4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 smtClean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HNBGW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3368564" y="2134105"/>
            <a:ext cx="657893" cy="35861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P-GW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3" name="Can 11"/>
          <p:cNvSpPr>
            <a:spLocks noChangeArrowheads="1"/>
          </p:cNvSpPr>
          <p:nvPr/>
        </p:nvSpPr>
        <p:spPr bwMode="auto">
          <a:xfrm rot="21449160">
            <a:off x="3728938" y="2424589"/>
            <a:ext cx="192177" cy="2925509"/>
          </a:xfrm>
          <a:prstGeom prst="can">
            <a:avLst>
              <a:gd name="adj" fmla="val 24968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00B0F0"/>
            </a:solidFill>
            <a:prstDash val="sysDash"/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4" name="Oval 15"/>
          <p:cNvSpPr>
            <a:spLocks noChangeArrowheads="1"/>
          </p:cNvSpPr>
          <p:nvPr/>
        </p:nvSpPr>
        <p:spPr bwMode="auto">
          <a:xfrm>
            <a:off x="3639945" y="2018313"/>
            <a:ext cx="179305" cy="179305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5" name="TextBox 16"/>
          <p:cNvSpPr txBox="1">
            <a:spLocks noChangeArrowheads="1"/>
          </p:cNvSpPr>
          <p:nvPr/>
        </p:nvSpPr>
        <p:spPr bwMode="auto">
          <a:xfrm>
            <a:off x="4080790" y="1973765"/>
            <a:ext cx="23218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defTabSz="914400" eaLnBrk="1" hangingPunct="1">
              <a:defRPr/>
            </a:pPr>
            <a:r>
              <a:rPr lang="en-US" sz="1400" kern="0" dirty="0" smtClean="0">
                <a:solidFill>
                  <a:srgbClr val="00B0F0"/>
                </a:solidFill>
              </a:rPr>
              <a:t>If Internet PDN </a:t>
            </a:r>
            <a:r>
              <a:rPr lang="en-US" sz="1400" kern="0" dirty="0">
                <a:solidFill>
                  <a:srgbClr val="00B0F0"/>
                </a:solidFill>
              </a:rPr>
              <a:t>connection is </a:t>
            </a:r>
            <a:r>
              <a:rPr lang="en-US" sz="1400" kern="0" dirty="0" smtClean="0">
                <a:solidFill>
                  <a:srgbClr val="00B0F0"/>
                </a:solidFill>
              </a:rPr>
              <a:t>not offloaded</a:t>
            </a:r>
            <a:endParaRPr lang="en-US" sz="1400" kern="0" dirty="0">
              <a:solidFill>
                <a:srgbClr val="00B0F0"/>
              </a:solidFill>
            </a:endParaRPr>
          </a:p>
          <a:p>
            <a:pPr lvl="0" defTabSz="914400" eaLnBrk="1" hangingPunct="1"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/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46" name="Oval 17"/>
          <p:cNvSpPr>
            <a:spLocks noChangeArrowheads="1"/>
          </p:cNvSpPr>
          <p:nvPr/>
        </p:nvSpPr>
        <p:spPr bwMode="auto">
          <a:xfrm>
            <a:off x="4137840" y="5391921"/>
            <a:ext cx="88335" cy="88334"/>
          </a:xfrm>
          <a:prstGeom prst="ellipse">
            <a:avLst/>
          </a:prstGeom>
          <a:solidFill>
            <a:srgbClr val="E62D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4070601" y="3945612"/>
            <a:ext cx="657892" cy="358611"/>
          </a:xfrm>
          <a:prstGeom prst="rect">
            <a:avLst/>
          </a:prstGeom>
          <a:solidFill>
            <a:srgbClr val="E62D0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L-GW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8" name="Can 18"/>
          <p:cNvSpPr>
            <a:spLocks noChangeArrowheads="1"/>
          </p:cNvSpPr>
          <p:nvPr/>
        </p:nvSpPr>
        <p:spPr bwMode="auto">
          <a:xfrm rot="246075">
            <a:off x="4103627" y="4237308"/>
            <a:ext cx="219909" cy="1110111"/>
          </a:xfrm>
          <a:prstGeom prst="can">
            <a:avLst>
              <a:gd name="adj" fmla="val 25031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FF0000"/>
            </a:solidFill>
            <a:prstDash val="sysDash"/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9" name="Oval 29"/>
          <p:cNvSpPr>
            <a:spLocks noChangeArrowheads="1"/>
          </p:cNvSpPr>
          <p:nvPr/>
        </p:nvSpPr>
        <p:spPr bwMode="auto">
          <a:xfrm>
            <a:off x="4374572" y="3840915"/>
            <a:ext cx="179305" cy="179306"/>
          </a:xfrm>
          <a:prstGeom prst="ellipse">
            <a:avLst/>
          </a:prstGeom>
          <a:solidFill>
            <a:srgbClr val="E62D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50" name="Oval 30"/>
          <p:cNvSpPr>
            <a:spLocks noChangeArrowheads="1"/>
          </p:cNvSpPr>
          <p:nvPr/>
        </p:nvSpPr>
        <p:spPr bwMode="auto">
          <a:xfrm>
            <a:off x="3857698" y="5390602"/>
            <a:ext cx="88334" cy="88335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52" name="TextBox 35"/>
          <p:cNvSpPr txBox="1">
            <a:spLocks noChangeArrowheads="1"/>
          </p:cNvSpPr>
          <p:nvPr/>
        </p:nvSpPr>
        <p:spPr bwMode="auto">
          <a:xfrm>
            <a:off x="4738978" y="3872462"/>
            <a:ext cx="22836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i="0" u="none" strike="noStrike" kern="0" cap="none" spc="0" normalizeH="0" noProof="0" dirty="0" smtClean="0">
                <a:ln>
                  <a:noFill/>
                </a:ln>
                <a:solidFill>
                  <a:srgbClr val="E62D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If Internet PDN connection is offloaded</a:t>
            </a:r>
            <a:endParaRPr kumimoji="1" lang="en-US" sz="1400" i="0" u="none" strike="noStrike" kern="0" cap="none" spc="0" normalizeH="0" baseline="0" noProof="0" dirty="0" smtClean="0">
              <a:ln>
                <a:noFill/>
              </a:ln>
              <a:solidFill>
                <a:srgbClr val="E62D0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60" name="TextBox 35"/>
          <p:cNvSpPr txBox="1">
            <a:spLocks noChangeArrowheads="1"/>
          </p:cNvSpPr>
          <p:nvPr/>
        </p:nvSpPr>
        <p:spPr bwMode="auto">
          <a:xfrm>
            <a:off x="2643256" y="3753263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4661628" y="3084352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026447" y="5633311"/>
            <a:ext cx="1288845" cy="490119"/>
            <a:chOff x="1841779" y="5662890"/>
            <a:chExt cx="1288845" cy="490119"/>
          </a:xfrm>
        </p:grpSpPr>
        <p:sp>
          <p:nvSpPr>
            <p:cNvPr id="6" name="Rectangle 5"/>
            <p:cNvSpPr/>
            <p:nvPr/>
          </p:nvSpPr>
          <p:spPr>
            <a:xfrm>
              <a:off x="1841779" y="5662890"/>
              <a:ext cx="1288845" cy="4901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30" name="Picture 6" descr="https://encrypted-tbn2.google.com/images?q=tbn:ANd9GcR3czUwOnRKsD210TmU5UHlc8eFveXlrdGa_tKplE4rX5T0JEBZ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164" y="5674468"/>
              <a:ext cx="400070" cy="46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encrypted-tbn0.google.com/images?q=tbn:ANd9GcTuE9yBexrSeAkrgg2hf4MKoMWDnq_LiGfPqt_dZvxfwSbku7Q-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0908" y="5756419"/>
              <a:ext cx="365314" cy="376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netflix-log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1973" y="5731643"/>
              <a:ext cx="529677" cy="213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Rectangle 36"/>
          <p:cNvSpPr/>
          <p:nvPr/>
        </p:nvSpPr>
        <p:spPr>
          <a:xfrm>
            <a:off x="3786245" y="5825340"/>
            <a:ext cx="522864" cy="2980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>
              <a:lnSpc>
                <a:spcPct val="80000"/>
              </a:lnSpc>
            </a:pPr>
            <a:r>
              <a:rPr lang="en-US" sz="1200" dirty="0" smtClean="0">
                <a:solidFill>
                  <a:srgbClr val="002060"/>
                </a:solidFill>
              </a:rPr>
              <a:t>Data Apps</a:t>
            </a:r>
            <a:endParaRPr lang="en-GB" sz="1200" dirty="0">
              <a:solidFill>
                <a:srgbClr val="002060"/>
              </a:solidFill>
            </a:endParaRPr>
          </a:p>
        </p:txBody>
      </p:sp>
      <p:sp>
        <p:nvSpPr>
          <p:cNvPr id="59" name="TextBox 35"/>
          <p:cNvSpPr txBox="1">
            <a:spLocks noChangeArrowheads="1"/>
          </p:cNvSpPr>
          <p:nvPr/>
        </p:nvSpPr>
        <p:spPr bwMode="auto">
          <a:xfrm>
            <a:off x="3315292" y="6289591"/>
            <a:ext cx="14978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algn="ctr" defTabSz="914400" eaLnBrk="1" hangingPunct="1">
              <a:defRPr/>
            </a:pPr>
            <a:r>
              <a:rPr lang="en-US" sz="1400" b="1" kern="0" dirty="0"/>
              <a:t>Pre-Rel-10 UE </a:t>
            </a:r>
          </a:p>
        </p:txBody>
      </p:sp>
      <p:cxnSp>
        <p:nvCxnSpPr>
          <p:cNvPr id="51" name="Straight Arrow Connector 34"/>
          <p:cNvCxnSpPr>
            <a:cxnSpLocks noChangeShapeType="1"/>
            <a:stCxn id="49" idx="7"/>
          </p:cNvCxnSpPr>
          <p:nvPr/>
        </p:nvCxnSpPr>
        <p:spPr bwMode="auto">
          <a:xfrm flipV="1">
            <a:off x="4527618" y="3575388"/>
            <a:ext cx="452389" cy="291786"/>
          </a:xfrm>
          <a:prstGeom prst="straightConnector1">
            <a:avLst/>
          </a:prstGeom>
          <a:noFill/>
          <a:ln w="28575" algn="ctr">
            <a:solidFill>
              <a:srgbClr val="E62D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TextBox 35"/>
          <p:cNvSpPr txBox="1">
            <a:spLocks noChangeArrowheads="1"/>
          </p:cNvSpPr>
          <p:nvPr/>
        </p:nvSpPr>
        <p:spPr bwMode="auto">
          <a:xfrm>
            <a:off x="482801" y="4380384"/>
            <a:ext cx="2841824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Osaka"/>
              </a:rPr>
              <a:t>Internet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Osaka"/>
              </a:rPr>
              <a:t> APN / PDN Connection</a:t>
            </a:r>
          </a:p>
          <a:p>
            <a:pPr marL="182563" marR="0" lvl="0" indent="-809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100" b="1" kern="0" dirty="0" smtClean="0">
                <a:solidFill>
                  <a:srgbClr val="00B0F0"/>
                </a:solidFill>
              </a:rPr>
              <a:t>Option 1: Anchored at Core P-GW</a:t>
            </a:r>
          </a:p>
          <a:p>
            <a:pPr marL="182563" marR="0" lvl="0" indent="-809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en-US" sz="11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Option 2: Anchored at L-GW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62" name="Cloud Callout 61"/>
          <p:cNvSpPr/>
          <p:nvPr/>
        </p:nvSpPr>
        <p:spPr>
          <a:xfrm>
            <a:off x="2670869" y="1391904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cxnSp>
        <p:nvCxnSpPr>
          <p:cNvPr id="64" name="Straight Arrow Connector 34"/>
          <p:cNvCxnSpPr>
            <a:cxnSpLocks noChangeShapeType="1"/>
          </p:cNvCxnSpPr>
          <p:nvPr/>
        </p:nvCxnSpPr>
        <p:spPr bwMode="auto">
          <a:xfrm flipH="1" flipV="1">
            <a:off x="3670610" y="1799279"/>
            <a:ext cx="57681" cy="291786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2"/>
          <p:cNvCxnSpPr/>
          <p:nvPr/>
        </p:nvCxnSpPr>
        <p:spPr>
          <a:xfrm flipH="1" flipV="1">
            <a:off x="3315292" y="5644890"/>
            <a:ext cx="993817" cy="18045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3315293" y="6123430"/>
            <a:ext cx="993816" cy="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37" idx="0"/>
          </p:cNvCxnSpPr>
          <p:nvPr/>
        </p:nvCxnSpPr>
        <p:spPr>
          <a:xfrm flipH="1" flipV="1">
            <a:off x="3907031" y="5480256"/>
            <a:ext cx="140646" cy="345084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37" idx="0"/>
          </p:cNvCxnSpPr>
          <p:nvPr/>
        </p:nvCxnSpPr>
        <p:spPr>
          <a:xfrm flipV="1">
            <a:off x="4047677" y="5480257"/>
            <a:ext cx="106434" cy="345083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3240890" y="4358439"/>
            <a:ext cx="488707" cy="184673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3240890" y="4450775"/>
            <a:ext cx="896950" cy="9233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ular Callout 74"/>
          <p:cNvSpPr/>
          <p:nvPr/>
        </p:nvSpPr>
        <p:spPr>
          <a:xfrm>
            <a:off x="5707322" y="5143391"/>
            <a:ext cx="3069453" cy="984400"/>
          </a:xfrm>
          <a:prstGeom prst="wedgeRectCallout">
            <a:avLst>
              <a:gd name="adj1" fmla="val -90093"/>
              <a:gd name="adj2" fmla="val 2222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buFont typeface="Arial" pitchFamily="34" charset="0"/>
              <a:buChar char="•"/>
            </a:pPr>
            <a:r>
              <a:rPr lang="en-US" sz="1600" b="1" dirty="0" smtClean="0"/>
              <a:t>“All or nothing” 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n-US" sz="1600" b="1" u="sng" dirty="0" smtClean="0"/>
              <a:t>EITHER</a:t>
            </a:r>
            <a:r>
              <a:rPr lang="en-US" sz="1600" b="1" dirty="0" smtClean="0"/>
              <a:t> offload ALL Internet Apps </a:t>
            </a:r>
            <a:r>
              <a:rPr lang="en-US" sz="1600" b="1" u="sng" dirty="0" smtClean="0"/>
              <a:t>OR</a:t>
            </a:r>
            <a:r>
              <a:rPr lang="en-US" sz="1600" b="1" dirty="0" smtClean="0"/>
              <a:t> NONE</a:t>
            </a:r>
            <a:endParaRPr lang="en-US" sz="1600" b="1" dirty="0" smtClean="0"/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4407005" y="5336161"/>
            <a:ext cx="59782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Osaka"/>
              </a:rPr>
              <a:t>XOR</a:t>
            </a:r>
            <a:endParaRPr kumimoji="1" lang="en-US" sz="1200" b="1" i="0" u="none" strike="noStrike" kern="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260612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does SIPTO at the </a:t>
            </a:r>
            <a:r>
              <a:rPr lang="en-US" i="1" u="sng" dirty="0" smtClean="0"/>
              <a:t>granularity of IP Flows</a:t>
            </a:r>
            <a:r>
              <a:rPr lang="en-US" i="1" dirty="0" smtClean="0"/>
              <a:t> </a:t>
            </a:r>
            <a:r>
              <a:rPr lang="en-US" dirty="0" smtClean="0"/>
              <a:t>mean?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sz="2000" dirty="0" smtClean="0"/>
              <a:t>SIPTO at the granularity of IP Flows means that </a:t>
            </a:r>
            <a:r>
              <a:rPr lang="en-US" sz="2000" b="1" dirty="0" smtClean="0"/>
              <a:t>selected IP flows can be offloaded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How can operators define which IP flows to be offloaded?</a:t>
            </a:r>
          </a:p>
          <a:p>
            <a:pPr lvl="1">
              <a:spcBef>
                <a:spcPts val="400"/>
              </a:spcBef>
            </a:pPr>
            <a:r>
              <a:rPr lang="en-US" sz="1600" dirty="0" smtClean="0"/>
              <a:t>Through SIPTO policies, which define exactly which IP flows should be offloaded based on source/destination IP addresses, source/destination ports, protocol types, etc.</a:t>
            </a:r>
          </a:p>
          <a:p>
            <a:pPr lvl="2">
              <a:spcBef>
                <a:spcPts val="400"/>
              </a:spcBef>
            </a:pPr>
            <a:r>
              <a:rPr lang="en-US" sz="1200" dirty="0" smtClean="0"/>
              <a:t>For example, to offload all FTP traffic, the policy could like </a:t>
            </a:r>
            <a:r>
              <a:rPr lang="en-US" sz="1200" dirty="0" err="1" smtClean="0"/>
              <a:t>like</a:t>
            </a:r>
            <a:r>
              <a:rPr lang="en-US" sz="1200" dirty="0" smtClean="0"/>
              <a:t>:</a:t>
            </a:r>
          </a:p>
          <a:p>
            <a:pPr lvl="3">
              <a:spcBef>
                <a:spcPts val="400"/>
              </a:spcBef>
            </a:pPr>
            <a:r>
              <a:rPr lang="en-US" sz="1000" dirty="0"/>
              <a:t>&lt;</a:t>
            </a:r>
            <a:r>
              <a:rPr lang="en-US" sz="1000" dirty="0" err="1"/>
              <a:t>Src</a:t>
            </a:r>
            <a:r>
              <a:rPr lang="en-US" sz="1000" dirty="0"/>
              <a:t> IP=*, </a:t>
            </a:r>
            <a:r>
              <a:rPr lang="en-US" sz="1000" dirty="0" err="1"/>
              <a:t>Dst</a:t>
            </a:r>
            <a:r>
              <a:rPr lang="en-US" sz="1000" dirty="0"/>
              <a:t> IP</a:t>
            </a:r>
            <a:r>
              <a:rPr lang="en-US" sz="1000" dirty="0" smtClean="0"/>
              <a:t>=*, </a:t>
            </a:r>
            <a:r>
              <a:rPr lang="en-US" sz="1000" dirty="0" err="1"/>
              <a:t>Src</a:t>
            </a:r>
            <a:r>
              <a:rPr lang="en-US" sz="1000" dirty="0"/>
              <a:t> Port=*, </a:t>
            </a:r>
            <a:r>
              <a:rPr lang="en-US" sz="1000" dirty="0" err="1"/>
              <a:t>Dest</a:t>
            </a:r>
            <a:r>
              <a:rPr lang="en-US" sz="1000" dirty="0"/>
              <a:t> </a:t>
            </a:r>
            <a:r>
              <a:rPr lang="en-US" sz="1000" dirty="0" smtClean="0"/>
              <a:t>Port=21, </a:t>
            </a:r>
            <a:r>
              <a:rPr lang="en-US" sz="1000" dirty="0"/>
              <a:t>Protocol=*&gt; </a:t>
            </a:r>
            <a:r>
              <a:rPr lang="en-US" sz="1000" dirty="0">
                <a:sym typeface="Wingdings" pitchFamily="2" charset="2"/>
              </a:rPr>
              <a:t> offload </a:t>
            </a:r>
            <a:endParaRPr lang="en-US" sz="1000" dirty="0"/>
          </a:p>
          <a:p>
            <a:pPr marL="857250" lvl="2" indent="0">
              <a:spcBef>
                <a:spcPts val="400"/>
              </a:spcBef>
              <a:buNone/>
            </a:pPr>
            <a:r>
              <a:rPr lang="en-US" sz="1200" dirty="0" smtClean="0"/>
              <a:t>        or to offload all </a:t>
            </a:r>
            <a:r>
              <a:rPr lang="en-US" sz="1200" dirty="0" err="1" smtClean="0"/>
              <a:t>NetFlix</a:t>
            </a:r>
            <a:r>
              <a:rPr lang="en-US" sz="1200" dirty="0" smtClean="0"/>
              <a:t> traffic the SIPTO policy could look like: </a:t>
            </a:r>
          </a:p>
          <a:p>
            <a:pPr lvl="3">
              <a:spcBef>
                <a:spcPts val="400"/>
              </a:spcBef>
            </a:pPr>
            <a:r>
              <a:rPr lang="en-US" sz="1000" dirty="0" smtClean="0"/>
              <a:t>&lt;</a:t>
            </a:r>
            <a:r>
              <a:rPr lang="en-US" sz="1000" dirty="0" err="1" smtClean="0"/>
              <a:t>Src</a:t>
            </a:r>
            <a:r>
              <a:rPr lang="en-US" sz="1000" dirty="0" smtClean="0"/>
              <a:t> IP=*, </a:t>
            </a:r>
            <a:r>
              <a:rPr lang="en-US" sz="1000" dirty="0" err="1" smtClean="0"/>
              <a:t>Dst</a:t>
            </a:r>
            <a:r>
              <a:rPr lang="en-US" sz="1000" dirty="0" smtClean="0"/>
              <a:t> IP=&lt;IP address of </a:t>
            </a:r>
            <a:r>
              <a:rPr lang="en-US" sz="1000" dirty="0" err="1" smtClean="0"/>
              <a:t>NetFlix</a:t>
            </a:r>
            <a:r>
              <a:rPr lang="en-US" sz="1000" dirty="0" smtClean="0"/>
              <a:t> Server&gt;, </a:t>
            </a:r>
            <a:r>
              <a:rPr lang="en-US" sz="1000" dirty="0" err="1" smtClean="0"/>
              <a:t>Src</a:t>
            </a:r>
            <a:r>
              <a:rPr lang="en-US" sz="1000" dirty="0" smtClean="0"/>
              <a:t> Port=*, </a:t>
            </a:r>
            <a:r>
              <a:rPr lang="en-US" sz="1000" dirty="0" err="1" smtClean="0"/>
              <a:t>Dest</a:t>
            </a:r>
            <a:r>
              <a:rPr lang="en-US" sz="1000" dirty="0" smtClean="0"/>
              <a:t> Port=*, Protocol=*&gt; </a:t>
            </a:r>
            <a:r>
              <a:rPr lang="en-US" sz="1000" dirty="0" smtClean="0">
                <a:sym typeface="Wingdings" pitchFamily="2" charset="2"/>
              </a:rPr>
              <a:t> offload </a:t>
            </a:r>
            <a:endParaRPr lang="en-US" sz="1000" dirty="0" smtClean="0"/>
          </a:p>
          <a:p>
            <a:pPr>
              <a:spcBef>
                <a:spcPts val="1200"/>
              </a:spcBef>
            </a:pPr>
            <a:r>
              <a:rPr lang="en-US" sz="2000" dirty="0" smtClean="0"/>
              <a:t>Where are the policies enforced?</a:t>
            </a:r>
          </a:p>
          <a:p>
            <a:pPr lvl="1">
              <a:spcBef>
                <a:spcPts val="400"/>
              </a:spcBef>
            </a:pPr>
            <a:r>
              <a:rPr lang="en-US" sz="1600" dirty="0" smtClean="0"/>
              <a:t>The policies can either be enforced </a:t>
            </a:r>
            <a:r>
              <a:rPr lang="en-US" sz="1600" u="sng" dirty="0" smtClean="0"/>
              <a:t>in the network</a:t>
            </a:r>
            <a:r>
              <a:rPr lang="en-US" sz="1600" dirty="0" smtClean="0"/>
              <a:t> (case 1) or </a:t>
            </a:r>
            <a:r>
              <a:rPr lang="en-US" sz="1600" u="sng" dirty="0" smtClean="0"/>
              <a:t>at the UE</a:t>
            </a:r>
            <a:r>
              <a:rPr lang="en-US" sz="1600" dirty="0" smtClean="0"/>
              <a:t> (case 2)</a:t>
            </a:r>
          </a:p>
          <a:p>
            <a:pPr>
              <a:spcBef>
                <a:spcPts val="1200"/>
              </a:spcBef>
              <a:buFont typeface="Wingdings"/>
              <a:buChar char="è"/>
            </a:pPr>
            <a:r>
              <a:rPr lang="en-US" sz="2000" b="1" dirty="0" smtClean="0">
                <a:sym typeface="Wingdings" pitchFamily="2" charset="2"/>
              </a:rPr>
              <a:t>SIPTO at the granularity of IP Flows means: </a:t>
            </a:r>
          </a:p>
          <a:p>
            <a:pPr lvl="1">
              <a:spcBef>
                <a:spcPts val="400"/>
              </a:spcBef>
              <a:buFont typeface="Wingdings"/>
              <a:buChar char="è"/>
            </a:pPr>
            <a:r>
              <a:rPr lang="en-US" sz="1600" dirty="0" smtClean="0">
                <a:sym typeface="Wingdings" pitchFamily="2" charset="2"/>
              </a:rPr>
              <a:t>Operators can (if they want) control in a fine-grained manner which traffic to offload</a:t>
            </a:r>
          </a:p>
          <a:p>
            <a:pPr lvl="1">
              <a:spcBef>
                <a:spcPts val="400"/>
              </a:spcBef>
              <a:buFont typeface="Wingdings"/>
              <a:buChar char="è"/>
            </a:pPr>
            <a:r>
              <a:rPr lang="en-US" sz="1600" dirty="0" smtClean="0">
                <a:sym typeface="Wingdings" pitchFamily="2" charset="2"/>
              </a:rPr>
              <a:t>For example, operators can offload only high-volume traffic such as YouTube, </a:t>
            </a:r>
            <a:r>
              <a:rPr lang="en-US" sz="1600" dirty="0" err="1" smtClean="0">
                <a:sym typeface="Wingdings" pitchFamily="2" charset="2"/>
              </a:rPr>
              <a:t>NetFlix</a:t>
            </a:r>
            <a:r>
              <a:rPr lang="en-US" sz="1600" dirty="0" smtClean="0">
                <a:sym typeface="Wingdings" pitchFamily="2" charset="2"/>
              </a:rPr>
              <a:t>, </a:t>
            </a:r>
            <a:r>
              <a:rPr lang="en-US" sz="1600" dirty="0" err="1" smtClean="0">
                <a:sym typeface="Wingdings" pitchFamily="2" charset="2"/>
              </a:rPr>
              <a:t>Dropbox</a:t>
            </a:r>
            <a:r>
              <a:rPr lang="en-US" sz="1600" dirty="0" smtClean="0">
                <a:sym typeface="Wingdings" pitchFamily="2" charset="2"/>
              </a:rPr>
              <a:t>, but keep other internet traffic in their network (e.g. to enforce content filtering, etc.)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5724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 bwMode="auto">
          <a:xfrm>
            <a:off x="1966803" y="3968892"/>
            <a:ext cx="657892" cy="286124"/>
          </a:xfrm>
          <a:prstGeom prst="rect">
            <a:avLst/>
          </a:prstGeom>
          <a:solidFill>
            <a:srgbClr val="E62D0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L-GW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6535516" y="5404204"/>
            <a:ext cx="732098" cy="909537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585732" y="3769322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SIPTO at the </a:t>
            </a:r>
            <a:r>
              <a:rPr lang="en-US" i="1" u="sng" dirty="0"/>
              <a:t>granularity of </a:t>
            </a:r>
            <a:r>
              <a:rPr lang="en-US" i="1" u="sng" dirty="0" smtClean="0"/>
              <a:t>IP Flows</a:t>
            </a:r>
            <a:endParaRPr lang="en-GB" i="1" u="sng" dirty="0"/>
          </a:p>
        </p:txBody>
      </p:sp>
      <p:sp>
        <p:nvSpPr>
          <p:cNvPr id="56" name="Rectangle 55"/>
          <p:cNvSpPr/>
          <p:nvPr/>
        </p:nvSpPr>
        <p:spPr bwMode="auto">
          <a:xfrm>
            <a:off x="6306085" y="2608823"/>
            <a:ext cx="657893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 smtClean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S-GW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6571375" y="4647727"/>
            <a:ext cx="657893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 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HeNB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237762" y="3134191"/>
            <a:ext cx="867522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 smtClean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HNBGW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6223260" y="2158255"/>
            <a:ext cx="657893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P-GW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3" name="Can 11"/>
          <p:cNvSpPr>
            <a:spLocks noChangeArrowheads="1"/>
          </p:cNvSpPr>
          <p:nvPr/>
        </p:nvSpPr>
        <p:spPr bwMode="auto">
          <a:xfrm rot="21449160">
            <a:off x="6583634" y="2448739"/>
            <a:ext cx="192177" cy="2925509"/>
          </a:xfrm>
          <a:prstGeom prst="can">
            <a:avLst>
              <a:gd name="adj" fmla="val 24968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00B0F0"/>
            </a:solidFill>
            <a:prstDash val="sysDash"/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4" name="Oval 15"/>
          <p:cNvSpPr>
            <a:spLocks noChangeArrowheads="1"/>
          </p:cNvSpPr>
          <p:nvPr/>
        </p:nvSpPr>
        <p:spPr bwMode="auto">
          <a:xfrm>
            <a:off x="6494641" y="2042463"/>
            <a:ext cx="179305" cy="179305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5" name="TextBox 16"/>
          <p:cNvSpPr txBox="1">
            <a:spLocks noChangeArrowheads="1"/>
          </p:cNvSpPr>
          <p:nvPr/>
        </p:nvSpPr>
        <p:spPr bwMode="auto">
          <a:xfrm>
            <a:off x="7031108" y="2309106"/>
            <a:ext cx="232185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defTabSz="914400" eaLnBrk="1" hangingPunct="1">
              <a:defRPr/>
            </a:pPr>
            <a:r>
              <a:rPr lang="en-US" sz="1400" b="1" kern="0" dirty="0" smtClean="0">
                <a:solidFill>
                  <a:srgbClr val="00B0F0"/>
                </a:solidFill>
              </a:rPr>
              <a:t>Default Internet APN / PDN Connection</a:t>
            </a:r>
            <a:endParaRPr lang="en-US" sz="1400" b="1" kern="0" dirty="0">
              <a:solidFill>
                <a:srgbClr val="00B0F0"/>
              </a:solidFill>
            </a:endParaRPr>
          </a:p>
          <a:p>
            <a:pPr lvl="0" defTabSz="914400" eaLnBrk="1" hangingPunct="1"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/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46" name="Oval 17"/>
          <p:cNvSpPr>
            <a:spLocks noChangeArrowheads="1"/>
          </p:cNvSpPr>
          <p:nvPr/>
        </p:nvSpPr>
        <p:spPr bwMode="auto">
          <a:xfrm>
            <a:off x="6933064" y="5408637"/>
            <a:ext cx="88335" cy="88334"/>
          </a:xfrm>
          <a:prstGeom prst="ellipse">
            <a:avLst/>
          </a:prstGeom>
          <a:solidFill>
            <a:srgbClr val="E62D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6925297" y="3969762"/>
            <a:ext cx="657892" cy="358611"/>
          </a:xfrm>
          <a:prstGeom prst="rect">
            <a:avLst/>
          </a:prstGeom>
          <a:solidFill>
            <a:srgbClr val="E62D00">
              <a:lumMod val="20000"/>
              <a:lumOff val="80000"/>
            </a:srgbClr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L-GW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8" name="Can 18"/>
          <p:cNvSpPr>
            <a:spLocks noChangeArrowheads="1"/>
          </p:cNvSpPr>
          <p:nvPr/>
        </p:nvSpPr>
        <p:spPr bwMode="auto">
          <a:xfrm rot="246075">
            <a:off x="6958323" y="4261458"/>
            <a:ext cx="219909" cy="1110111"/>
          </a:xfrm>
          <a:prstGeom prst="can">
            <a:avLst>
              <a:gd name="adj" fmla="val 25031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FF0000"/>
            </a:solidFill>
            <a:prstDash val="sysDash"/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9" name="Oval 29"/>
          <p:cNvSpPr>
            <a:spLocks noChangeArrowheads="1"/>
          </p:cNvSpPr>
          <p:nvPr/>
        </p:nvSpPr>
        <p:spPr bwMode="auto">
          <a:xfrm>
            <a:off x="7229268" y="3865065"/>
            <a:ext cx="179305" cy="179306"/>
          </a:xfrm>
          <a:prstGeom prst="ellipse">
            <a:avLst/>
          </a:prstGeom>
          <a:solidFill>
            <a:srgbClr val="E62D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50" name="Oval 30"/>
          <p:cNvSpPr>
            <a:spLocks noChangeArrowheads="1"/>
          </p:cNvSpPr>
          <p:nvPr/>
        </p:nvSpPr>
        <p:spPr bwMode="auto">
          <a:xfrm>
            <a:off x="6712394" y="5414752"/>
            <a:ext cx="88334" cy="88335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52" name="TextBox 35"/>
          <p:cNvSpPr txBox="1">
            <a:spLocks noChangeArrowheads="1"/>
          </p:cNvSpPr>
          <p:nvPr/>
        </p:nvSpPr>
        <p:spPr bwMode="auto">
          <a:xfrm>
            <a:off x="7432254" y="4328373"/>
            <a:ext cx="17117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E62D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SIPTO@LN APN / PDN Connection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E62D0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60" name="TextBox 35"/>
          <p:cNvSpPr txBox="1">
            <a:spLocks noChangeArrowheads="1"/>
          </p:cNvSpPr>
          <p:nvPr/>
        </p:nvSpPr>
        <p:spPr bwMode="auto">
          <a:xfrm>
            <a:off x="5497952" y="3777413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7516324" y="3108502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881143" y="5657461"/>
            <a:ext cx="1288845" cy="490119"/>
            <a:chOff x="1841779" y="5662890"/>
            <a:chExt cx="1288845" cy="490119"/>
          </a:xfrm>
        </p:grpSpPr>
        <p:sp>
          <p:nvSpPr>
            <p:cNvPr id="6" name="Rectangle 5"/>
            <p:cNvSpPr/>
            <p:nvPr/>
          </p:nvSpPr>
          <p:spPr>
            <a:xfrm>
              <a:off x="1841779" y="5662890"/>
              <a:ext cx="1288845" cy="4901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30" name="Picture 6" descr="https://encrypted-tbn2.google.com/images?q=tbn:ANd9GcR3czUwOnRKsD210TmU5UHlc8eFveXlrdGa_tKplE4rX5T0JEBZ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164" y="5674468"/>
              <a:ext cx="400070" cy="46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s://encrypted-tbn0.google.com/images?q=tbn:ANd9GcTuE9yBexrSeAkrgg2hf4MKoMWDnq_LiGfPqt_dZvxfwSbku7Q-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0908" y="5756419"/>
              <a:ext cx="365314" cy="376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netflix-log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1973" y="5731643"/>
              <a:ext cx="529677" cy="213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Rectangle 36"/>
          <p:cNvSpPr/>
          <p:nvPr/>
        </p:nvSpPr>
        <p:spPr>
          <a:xfrm>
            <a:off x="6640941" y="5849490"/>
            <a:ext cx="522864" cy="2980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>
              <a:lnSpc>
                <a:spcPct val="80000"/>
              </a:lnSpc>
            </a:pPr>
            <a:r>
              <a:rPr lang="en-US" sz="1200" dirty="0" smtClean="0">
                <a:solidFill>
                  <a:srgbClr val="002060"/>
                </a:solidFill>
              </a:rPr>
              <a:t>Data Apps</a:t>
            </a:r>
            <a:endParaRPr lang="en-GB" sz="1200" dirty="0">
              <a:solidFill>
                <a:srgbClr val="002060"/>
              </a:solidFill>
            </a:endParaRPr>
          </a:p>
        </p:txBody>
      </p:sp>
      <p:sp>
        <p:nvSpPr>
          <p:cNvPr id="59" name="TextBox 35"/>
          <p:cNvSpPr txBox="1">
            <a:spLocks noChangeArrowheads="1"/>
          </p:cNvSpPr>
          <p:nvPr/>
        </p:nvSpPr>
        <p:spPr bwMode="auto">
          <a:xfrm>
            <a:off x="5849216" y="6321175"/>
            <a:ext cx="21598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Osaka"/>
              </a:rPr>
              <a:t>Special UE Functionality required (i.e.</a:t>
            </a:r>
            <a:r>
              <a:rPr kumimoji="1" lang="en-US" sz="12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Osaka"/>
              </a:rPr>
              <a:t> Rel-12)</a:t>
            </a:r>
            <a:endParaRPr kumimoji="1" lang="en-US" sz="12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62" name="Cloud Callout 61"/>
          <p:cNvSpPr/>
          <p:nvPr/>
        </p:nvSpPr>
        <p:spPr>
          <a:xfrm>
            <a:off x="5525565" y="1416054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6169988" y="5669040"/>
            <a:ext cx="993817" cy="18045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6169989" y="6147580"/>
            <a:ext cx="993816" cy="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7"/>
          <p:cNvSpPr>
            <a:spLocks noChangeArrowheads="1"/>
          </p:cNvSpPr>
          <p:nvPr/>
        </p:nvSpPr>
        <p:spPr bwMode="auto">
          <a:xfrm>
            <a:off x="1904118" y="5403333"/>
            <a:ext cx="732098" cy="909537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954334" y="3768451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 bwMode="auto">
          <a:xfrm>
            <a:off x="1949745" y="2607952"/>
            <a:ext cx="657893" cy="35861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 smtClean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S-GW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1939977" y="4646856"/>
            <a:ext cx="657893" cy="35861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 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HeNB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1866554" y="3133320"/>
            <a:ext cx="867522" cy="35861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808080">
                <a:lumMod val="60000"/>
                <a:lumOff val="4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 smtClean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HNBGW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956128" y="2157384"/>
            <a:ext cx="657893" cy="35861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P-GW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66" name="Can 11"/>
          <p:cNvSpPr>
            <a:spLocks noChangeArrowheads="1"/>
          </p:cNvSpPr>
          <p:nvPr/>
        </p:nvSpPr>
        <p:spPr bwMode="auto">
          <a:xfrm>
            <a:off x="2190124" y="2447868"/>
            <a:ext cx="192177" cy="2925509"/>
          </a:xfrm>
          <a:prstGeom prst="can">
            <a:avLst>
              <a:gd name="adj" fmla="val 24968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002060"/>
            </a:solidFill>
            <a:prstDash val="sysDash"/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67" name="Oval 15"/>
          <p:cNvSpPr>
            <a:spLocks noChangeArrowheads="1"/>
          </p:cNvSpPr>
          <p:nvPr/>
        </p:nvSpPr>
        <p:spPr bwMode="auto">
          <a:xfrm>
            <a:off x="2197773" y="2041592"/>
            <a:ext cx="179305" cy="179305"/>
          </a:xfrm>
          <a:prstGeom prst="ellipse">
            <a:avLst/>
          </a:prstGeom>
          <a:solidFill>
            <a:srgbClr val="00206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69" name="TextBox 16"/>
          <p:cNvSpPr txBox="1">
            <a:spLocks noChangeArrowheads="1"/>
          </p:cNvSpPr>
          <p:nvPr/>
        </p:nvSpPr>
        <p:spPr bwMode="auto">
          <a:xfrm>
            <a:off x="2802877" y="2307824"/>
            <a:ext cx="182305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defTabSz="914400" eaLnBrk="1" hangingPunct="1">
              <a:defRPr/>
            </a:pPr>
            <a:r>
              <a:rPr lang="en-US" sz="1400" b="1" kern="0" dirty="0" smtClean="0">
                <a:solidFill>
                  <a:srgbClr val="002060"/>
                </a:solidFill>
              </a:rPr>
              <a:t>Internet PDN connection</a:t>
            </a: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Osaka"/>
              </a:rPr>
              <a:t/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76" name="Oval 30"/>
          <p:cNvSpPr>
            <a:spLocks noChangeArrowheads="1"/>
          </p:cNvSpPr>
          <p:nvPr/>
        </p:nvSpPr>
        <p:spPr bwMode="auto">
          <a:xfrm>
            <a:off x="2237110" y="5413881"/>
            <a:ext cx="88334" cy="88335"/>
          </a:xfrm>
          <a:prstGeom prst="ellipse">
            <a:avLst/>
          </a:prstGeom>
          <a:solidFill>
            <a:srgbClr val="00206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77" name="TextBox 35"/>
          <p:cNvSpPr txBox="1">
            <a:spLocks noChangeArrowheads="1"/>
          </p:cNvSpPr>
          <p:nvPr/>
        </p:nvSpPr>
        <p:spPr bwMode="auto">
          <a:xfrm>
            <a:off x="2722245" y="3880873"/>
            <a:ext cx="20275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i="0" u="none" strike="noStrike" kern="0" cap="none" spc="0" normalizeH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Selected IP Traffic offload by L-GW (transparent to UE)</a:t>
            </a:r>
            <a:endParaRPr kumimoji="1" lang="en-US" sz="1200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78" name="TextBox 35"/>
          <p:cNvSpPr txBox="1">
            <a:spLocks noChangeArrowheads="1"/>
          </p:cNvSpPr>
          <p:nvPr/>
        </p:nvSpPr>
        <p:spPr bwMode="auto">
          <a:xfrm>
            <a:off x="866554" y="3776542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9" name="Cloud Callout 78"/>
          <p:cNvSpPr/>
          <p:nvPr/>
        </p:nvSpPr>
        <p:spPr>
          <a:xfrm>
            <a:off x="2884926" y="3107631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grpSp>
        <p:nvGrpSpPr>
          <p:cNvPr id="80" name="Group 79"/>
          <p:cNvGrpSpPr/>
          <p:nvPr/>
        </p:nvGrpSpPr>
        <p:grpSpPr>
          <a:xfrm>
            <a:off x="249745" y="5656590"/>
            <a:ext cx="1288845" cy="490119"/>
            <a:chOff x="1841779" y="5662890"/>
            <a:chExt cx="1288845" cy="490119"/>
          </a:xfrm>
        </p:grpSpPr>
        <p:sp>
          <p:nvSpPr>
            <p:cNvPr id="81" name="Rectangle 80"/>
            <p:cNvSpPr/>
            <p:nvPr/>
          </p:nvSpPr>
          <p:spPr>
            <a:xfrm>
              <a:off x="1841779" y="5662890"/>
              <a:ext cx="1288845" cy="4901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206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2" name="Picture 6" descr="https://encrypted-tbn2.google.com/images?q=tbn:ANd9GcR3czUwOnRKsD210TmU5UHlc8eFveXlrdGa_tKplE4rX5T0JEBZ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164" y="5681902"/>
              <a:ext cx="400070" cy="46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" name="Picture 4" descr="https://encrypted-tbn0.google.com/images?q=tbn:ANd9GcTuE9yBexrSeAkrgg2hf4MKoMWDnq_LiGfPqt_dZvxfwSbku7Q-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0908" y="5756419"/>
              <a:ext cx="365314" cy="376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4" name="Picture 2" descr="netflix-log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1973" y="5731643"/>
              <a:ext cx="529677" cy="213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5" name="Rectangle 84"/>
          <p:cNvSpPr/>
          <p:nvPr/>
        </p:nvSpPr>
        <p:spPr>
          <a:xfrm>
            <a:off x="2009543" y="5848619"/>
            <a:ext cx="522864" cy="2980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>
              <a:lnSpc>
                <a:spcPct val="80000"/>
              </a:lnSpc>
            </a:pPr>
            <a:r>
              <a:rPr lang="en-US" sz="1200" dirty="0" smtClean="0">
                <a:solidFill>
                  <a:srgbClr val="002060"/>
                </a:solidFill>
              </a:rPr>
              <a:t>Data Apps</a:t>
            </a:r>
            <a:endParaRPr lang="en-GB" sz="1200" dirty="0">
              <a:solidFill>
                <a:srgbClr val="002060"/>
              </a:solidFill>
            </a:endParaRPr>
          </a:p>
        </p:txBody>
      </p:sp>
      <p:sp>
        <p:nvSpPr>
          <p:cNvPr id="89" name="Cloud Callout 88"/>
          <p:cNvSpPr/>
          <p:nvPr/>
        </p:nvSpPr>
        <p:spPr>
          <a:xfrm>
            <a:off x="1154357" y="1415183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cxnSp>
        <p:nvCxnSpPr>
          <p:cNvPr id="91" name="Straight Connector 90"/>
          <p:cNvCxnSpPr/>
          <p:nvPr/>
        </p:nvCxnSpPr>
        <p:spPr>
          <a:xfrm flipH="1" flipV="1">
            <a:off x="1538590" y="5668169"/>
            <a:ext cx="993817" cy="18045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1538591" y="6146709"/>
            <a:ext cx="993816" cy="0"/>
          </a:xfrm>
          <a:prstGeom prst="line">
            <a:avLst/>
          </a:prstGeom>
          <a:ln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96"/>
          <p:cNvSpPr/>
          <p:nvPr/>
        </p:nvSpPr>
        <p:spPr>
          <a:xfrm>
            <a:off x="2236661" y="1737665"/>
            <a:ext cx="46810" cy="4120113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72818"/>
              <a:gd name="connsiteY0" fmla="*/ 3755572 h 3755572"/>
              <a:gd name="connsiteX1" fmla="*/ 261257 w 272818"/>
              <a:gd name="connsiteY1" fmla="*/ 2917372 h 3755572"/>
              <a:gd name="connsiteX2" fmla="*/ 0 w 272818"/>
              <a:gd name="connsiteY2" fmla="*/ 0 h 3755572"/>
              <a:gd name="connsiteX0" fmla="*/ 228600 w 261825"/>
              <a:gd name="connsiteY0" fmla="*/ 3755572 h 3755572"/>
              <a:gd name="connsiteX1" fmla="*/ 261257 w 261825"/>
              <a:gd name="connsiteY1" fmla="*/ 2917372 h 3755572"/>
              <a:gd name="connsiteX2" fmla="*/ 0 w 261825"/>
              <a:gd name="connsiteY2" fmla="*/ 0 h 3755572"/>
              <a:gd name="connsiteX0" fmla="*/ 195943 w 268067"/>
              <a:gd name="connsiteY0" fmla="*/ 3722915 h 3722915"/>
              <a:gd name="connsiteX1" fmla="*/ 261257 w 268067"/>
              <a:gd name="connsiteY1" fmla="*/ 2917372 h 3722915"/>
              <a:gd name="connsiteX2" fmla="*/ 0 w 268067"/>
              <a:gd name="connsiteY2" fmla="*/ 0 h 3722915"/>
              <a:gd name="connsiteX0" fmla="*/ 195943 w 262356"/>
              <a:gd name="connsiteY0" fmla="*/ 3722915 h 3722915"/>
              <a:gd name="connsiteX1" fmla="*/ 261257 w 262356"/>
              <a:gd name="connsiteY1" fmla="*/ 2917372 h 3722915"/>
              <a:gd name="connsiteX2" fmla="*/ 0 w 262356"/>
              <a:gd name="connsiteY2" fmla="*/ 0 h 3722915"/>
              <a:gd name="connsiteX0" fmla="*/ 0 w 78759"/>
              <a:gd name="connsiteY0" fmla="*/ 3722915 h 3722915"/>
              <a:gd name="connsiteX1" fmla="*/ 65314 w 78759"/>
              <a:gd name="connsiteY1" fmla="*/ 2917372 h 3722915"/>
              <a:gd name="connsiteX2" fmla="*/ 54429 w 78759"/>
              <a:gd name="connsiteY2" fmla="*/ 0 h 3722915"/>
              <a:gd name="connsiteX0" fmla="*/ 0 w 68589"/>
              <a:gd name="connsiteY0" fmla="*/ 3722915 h 3722915"/>
              <a:gd name="connsiteX1" fmla="*/ 65314 w 68589"/>
              <a:gd name="connsiteY1" fmla="*/ 2917372 h 3722915"/>
              <a:gd name="connsiteX2" fmla="*/ 54429 w 68589"/>
              <a:gd name="connsiteY2" fmla="*/ 0 h 3722915"/>
              <a:gd name="connsiteX0" fmla="*/ 12479 w 14160"/>
              <a:gd name="connsiteY0" fmla="*/ 3730349 h 3730349"/>
              <a:gd name="connsiteX1" fmla="*/ 10885 w 14160"/>
              <a:gd name="connsiteY1" fmla="*/ 2917372 h 3730349"/>
              <a:gd name="connsiteX2" fmla="*/ 0 w 14160"/>
              <a:gd name="connsiteY2" fmla="*/ 0 h 3730349"/>
              <a:gd name="connsiteX0" fmla="*/ 12479 w 14498"/>
              <a:gd name="connsiteY0" fmla="*/ 3730349 h 3730349"/>
              <a:gd name="connsiteX1" fmla="*/ 10885 w 14498"/>
              <a:gd name="connsiteY1" fmla="*/ 2917372 h 3730349"/>
              <a:gd name="connsiteX2" fmla="*/ 0 w 14498"/>
              <a:gd name="connsiteY2" fmla="*/ 0 h 3730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98" h="3730349">
                <a:moveTo>
                  <a:pt x="12479" y="3730349"/>
                </a:moveTo>
                <a:cubicBezTo>
                  <a:pt x="15200" y="3433713"/>
                  <a:pt x="15629" y="3463819"/>
                  <a:pt x="10885" y="2917372"/>
                </a:cubicBezTo>
                <a:cubicBezTo>
                  <a:pt x="19956" y="2296886"/>
                  <a:pt x="8164" y="539297"/>
                  <a:pt x="0" y="0"/>
                </a:cubicBezTo>
              </a:path>
            </a:pathLst>
          </a:cu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Freeform 97"/>
          <p:cNvSpPr/>
          <p:nvPr/>
        </p:nvSpPr>
        <p:spPr>
          <a:xfrm>
            <a:off x="2308097" y="3563581"/>
            <a:ext cx="1086728" cy="2294087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  <a:gd name="connsiteX0" fmla="*/ 37367 w 1063933"/>
              <a:gd name="connsiteY0" fmla="*/ 1719268 h 1719268"/>
              <a:gd name="connsiteX1" fmla="*/ 4709 w 1063933"/>
              <a:gd name="connsiteY1" fmla="*/ 1077011 h 1719268"/>
              <a:gd name="connsiteX2" fmla="*/ 47595 w 1063933"/>
              <a:gd name="connsiteY2" fmla="*/ 115306 h 1719268"/>
              <a:gd name="connsiteX3" fmla="*/ 1063933 w 1063933"/>
              <a:gd name="connsiteY3" fmla="*/ 10298 h 1719268"/>
              <a:gd name="connsiteX0" fmla="*/ 37367 w 1063933"/>
              <a:gd name="connsiteY0" fmla="*/ 1757254 h 1757254"/>
              <a:gd name="connsiteX1" fmla="*/ 4709 w 1063933"/>
              <a:gd name="connsiteY1" fmla="*/ 1114997 h 1757254"/>
              <a:gd name="connsiteX2" fmla="*/ 47595 w 1063933"/>
              <a:gd name="connsiteY2" fmla="*/ 153292 h 1757254"/>
              <a:gd name="connsiteX3" fmla="*/ 1063933 w 1063933"/>
              <a:gd name="connsiteY3" fmla="*/ 48284 h 1757254"/>
              <a:gd name="connsiteX0" fmla="*/ 41224 w 1067790"/>
              <a:gd name="connsiteY0" fmla="*/ 1720981 h 1720981"/>
              <a:gd name="connsiteX1" fmla="*/ 8566 w 1067790"/>
              <a:gd name="connsiteY1" fmla="*/ 1078724 h 1720981"/>
              <a:gd name="connsiteX2" fmla="*/ 44137 w 1067790"/>
              <a:gd name="connsiteY2" fmla="*/ 212116 h 1720981"/>
              <a:gd name="connsiteX3" fmla="*/ 1067790 w 1067790"/>
              <a:gd name="connsiteY3" fmla="*/ 12011 h 1720981"/>
              <a:gd name="connsiteX0" fmla="*/ 41224 w 1082420"/>
              <a:gd name="connsiteY0" fmla="*/ 1694692 h 1694692"/>
              <a:gd name="connsiteX1" fmla="*/ 8566 w 1082420"/>
              <a:gd name="connsiteY1" fmla="*/ 1052435 h 1694692"/>
              <a:gd name="connsiteX2" fmla="*/ 44137 w 1082420"/>
              <a:gd name="connsiteY2" fmla="*/ 185827 h 1694692"/>
              <a:gd name="connsiteX3" fmla="*/ 1082420 w 1082420"/>
              <a:gd name="connsiteY3" fmla="*/ 22298 h 1694692"/>
              <a:gd name="connsiteX0" fmla="*/ 37368 w 1078564"/>
              <a:gd name="connsiteY0" fmla="*/ 1689988 h 1689988"/>
              <a:gd name="connsiteX1" fmla="*/ 4710 w 1078564"/>
              <a:gd name="connsiteY1" fmla="*/ 1047731 h 1689988"/>
              <a:gd name="connsiteX2" fmla="*/ 47596 w 1078564"/>
              <a:gd name="connsiteY2" fmla="*/ 195754 h 1689988"/>
              <a:gd name="connsiteX3" fmla="*/ 1078564 w 1078564"/>
              <a:gd name="connsiteY3" fmla="*/ 17594 h 1689988"/>
              <a:gd name="connsiteX0" fmla="*/ 33146 w 1074342"/>
              <a:gd name="connsiteY0" fmla="*/ 1694691 h 1694691"/>
              <a:gd name="connsiteX1" fmla="*/ 488 w 1074342"/>
              <a:gd name="connsiteY1" fmla="*/ 1052434 h 1694691"/>
              <a:gd name="connsiteX2" fmla="*/ 65320 w 1074342"/>
              <a:gd name="connsiteY2" fmla="*/ 185826 h 1694691"/>
              <a:gd name="connsiteX3" fmla="*/ 1074342 w 1074342"/>
              <a:gd name="connsiteY3" fmla="*/ 22297 h 1694691"/>
              <a:gd name="connsiteX0" fmla="*/ 41224 w 1082420"/>
              <a:gd name="connsiteY0" fmla="*/ 1700160 h 1700160"/>
              <a:gd name="connsiteX1" fmla="*/ 8566 w 1082420"/>
              <a:gd name="connsiteY1" fmla="*/ 1057903 h 1700160"/>
              <a:gd name="connsiteX2" fmla="*/ 44137 w 1082420"/>
              <a:gd name="connsiteY2" fmla="*/ 176664 h 1700160"/>
              <a:gd name="connsiteX3" fmla="*/ 1082420 w 1082420"/>
              <a:gd name="connsiteY3" fmla="*/ 27766 h 1700160"/>
              <a:gd name="connsiteX0" fmla="*/ 37368 w 1078564"/>
              <a:gd name="connsiteY0" fmla="*/ 1692243 h 1692243"/>
              <a:gd name="connsiteX1" fmla="*/ 4710 w 1078564"/>
              <a:gd name="connsiteY1" fmla="*/ 1049986 h 1692243"/>
              <a:gd name="connsiteX2" fmla="*/ 47596 w 1078564"/>
              <a:gd name="connsiteY2" fmla="*/ 190693 h 1692243"/>
              <a:gd name="connsiteX3" fmla="*/ 1078564 w 1078564"/>
              <a:gd name="connsiteY3" fmla="*/ 19849 h 1692243"/>
              <a:gd name="connsiteX0" fmla="*/ 37368 w 1100510"/>
              <a:gd name="connsiteY0" fmla="*/ 1654843 h 1654843"/>
              <a:gd name="connsiteX1" fmla="*/ 4710 w 1100510"/>
              <a:gd name="connsiteY1" fmla="*/ 1012586 h 1654843"/>
              <a:gd name="connsiteX2" fmla="*/ 47596 w 1100510"/>
              <a:gd name="connsiteY2" fmla="*/ 153293 h 1654843"/>
              <a:gd name="connsiteX3" fmla="*/ 1100510 w 1100510"/>
              <a:gd name="connsiteY3" fmla="*/ 48286 h 1654843"/>
              <a:gd name="connsiteX0" fmla="*/ 37368 w 1100510"/>
              <a:gd name="connsiteY0" fmla="*/ 1669774 h 1669774"/>
              <a:gd name="connsiteX1" fmla="*/ 4710 w 1100510"/>
              <a:gd name="connsiteY1" fmla="*/ 1027517 h 1669774"/>
              <a:gd name="connsiteX2" fmla="*/ 47596 w 1100510"/>
              <a:gd name="connsiteY2" fmla="*/ 168224 h 1669774"/>
              <a:gd name="connsiteX3" fmla="*/ 1100510 w 1100510"/>
              <a:gd name="connsiteY3" fmla="*/ 33956 h 1669774"/>
              <a:gd name="connsiteX0" fmla="*/ 37368 w 1100510"/>
              <a:gd name="connsiteY0" fmla="*/ 1653744 h 1653744"/>
              <a:gd name="connsiteX1" fmla="*/ 4710 w 1100510"/>
              <a:gd name="connsiteY1" fmla="*/ 1011487 h 1653744"/>
              <a:gd name="connsiteX2" fmla="*/ 47596 w 1100510"/>
              <a:gd name="connsiteY2" fmla="*/ 152194 h 1653744"/>
              <a:gd name="connsiteX3" fmla="*/ 1100510 w 1100510"/>
              <a:gd name="connsiteY3" fmla="*/ 17926 h 1653744"/>
              <a:gd name="connsiteX0" fmla="*/ 48311 w 1111453"/>
              <a:gd name="connsiteY0" fmla="*/ 1653744 h 1653744"/>
              <a:gd name="connsiteX1" fmla="*/ 15653 w 1111453"/>
              <a:gd name="connsiteY1" fmla="*/ 1011487 h 1653744"/>
              <a:gd name="connsiteX2" fmla="*/ 58539 w 1111453"/>
              <a:gd name="connsiteY2" fmla="*/ 152194 h 1653744"/>
              <a:gd name="connsiteX3" fmla="*/ 1111453 w 1111453"/>
              <a:gd name="connsiteY3" fmla="*/ 17926 h 1653744"/>
              <a:gd name="connsiteX0" fmla="*/ 33360 w 1096502"/>
              <a:gd name="connsiteY0" fmla="*/ 1665100 h 1665100"/>
              <a:gd name="connsiteX1" fmla="*/ 702 w 1096502"/>
              <a:gd name="connsiteY1" fmla="*/ 1022843 h 1665100"/>
              <a:gd name="connsiteX2" fmla="*/ 72848 w 1096502"/>
              <a:gd name="connsiteY2" fmla="*/ 134289 h 1665100"/>
              <a:gd name="connsiteX3" fmla="*/ 1096502 w 1096502"/>
              <a:gd name="connsiteY3" fmla="*/ 29282 h 1665100"/>
              <a:gd name="connsiteX0" fmla="*/ 33360 w 1066766"/>
              <a:gd name="connsiteY0" fmla="*/ 2007212 h 2007212"/>
              <a:gd name="connsiteX1" fmla="*/ 702 w 1066766"/>
              <a:gd name="connsiteY1" fmla="*/ 1364955 h 2007212"/>
              <a:gd name="connsiteX2" fmla="*/ 72848 w 1066766"/>
              <a:gd name="connsiteY2" fmla="*/ 476401 h 2007212"/>
              <a:gd name="connsiteX3" fmla="*/ 1066766 w 1066766"/>
              <a:gd name="connsiteY3" fmla="*/ 782 h 2007212"/>
              <a:gd name="connsiteX0" fmla="*/ 33360 w 1066766"/>
              <a:gd name="connsiteY0" fmla="*/ 2006430 h 2006430"/>
              <a:gd name="connsiteX1" fmla="*/ 702 w 1066766"/>
              <a:gd name="connsiteY1" fmla="*/ 1364173 h 2006430"/>
              <a:gd name="connsiteX2" fmla="*/ 72848 w 1066766"/>
              <a:gd name="connsiteY2" fmla="*/ 475619 h 2006430"/>
              <a:gd name="connsiteX3" fmla="*/ 1066766 w 1066766"/>
              <a:gd name="connsiteY3" fmla="*/ 0 h 2006430"/>
              <a:gd name="connsiteX0" fmla="*/ 74360 w 1107766"/>
              <a:gd name="connsiteY0" fmla="*/ 2006430 h 2006430"/>
              <a:gd name="connsiteX1" fmla="*/ 41702 w 1107766"/>
              <a:gd name="connsiteY1" fmla="*/ 1364173 h 2006430"/>
              <a:gd name="connsiteX2" fmla="*/ 46941 w 1107766"/>
              <a:gd name="connsiteY2" fmla="*/ 488622 h 2006430"/>
              <a:gd name="connsiteX3" fmla="*/ 1107766 w 1107766"/>
              <a:gd name="connsiteY3" fmla="*/ 0 h 2006430"/>
              <a:gd name="connsiteX0" fmla="*/ 53322 w 1086728"/>
              <a:gd name="connsiteY0" fmla="*/ 2006430 h 2006430"/>
              <a:gd name="connsiteX1" fmla="*/ 20664 w 1086728"/>
              <a:gd name="connsiteY1" fmla="*/ 1364173 h 2006430"/>
              <a:gd name="connsiteX2" fmla="*/ 55640 w 1086728"/>
              <a:gd name="connsiteY2" fmla="*/ 488622 h 2006430"/>
              <a:gd name="connsiteX3" fmla="*/ 1086728 w 1086728"/>
              <a:gd name="connsiteY3" fmla="*/ 0 h 200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6728" h="2006430">
                <a:moveTo>
                  <a:pt x="53322" y="2006430"/>
                </a:moveTo>
                <a:cubicBezTo>
                  <a:pt x="56043" y="1709794"/>
                  <a:pt x="20278" y="1617141"/>
                  <a:pt x="20664" y="1364173"/>
                </a:cubicBezTo>
                <a:cubicBezTo>
                  <a:pt x="21050" y="1111205"/>
                  <a:pt x="-44377" y="658527"/>
                  <a:pt x="55640" y="488622"/>
                </a:cubicBezTo>
                <a:cubicBezTo>
                  <a:pt x="155658" y="289458"/>
                  <a:pt x="852136" y="60081"/>
                  <a:pt x="1086728" y="0"/>
                </a:cubicBezTo>
              </a:path>
            </a:pathLst>
          </a:custGeom>
          <a:noFill/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9" name="Freeform 98"/>
          <p:cNvSpPr/>
          <p:nvPr/>
        </p:nvSpPr>
        <p:spPr>
          <a:xfrm>
            <a:off x="2222077" y="3552433"/>
            <a:ext cx="1072392" cy="2294087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  <a:gd name="connsiteX0" fmla="*/ 37367 w 1063933"/>
              <a:gd name="connsiteY0" fmla="*/ 1719268 h 1719268"/>
              <a:gd name="connsiteX1" fmla="*/ 4709 w 1063933"/>
              <a:gd name="connsiteY1" fmla="*/ 1077011 h 1719268"/>
              <a:gd name="connsiteX2" fmla="*/ 47595 w 1063933"/>
              <a:gd name="connsiteY2" fmla="*/ 115306 h 1719268"/>
              <a:gd name="connsiteX3" fmla="*/ 1063933 w 1063933"/>
              <a:gd name="connsiteY3" fmla="*/ 10298 h 1719268"/>
              <a:gd name="connsiteX0" fmla="*/ 37367 w 1063933"/>
              <a:gd name="connsiteY0" fmla="*/ 1757254 h 1757254"/>
              <a:gd name="connsiteX1" fmla="*/ 4709 w 1063933"/>
              <a:gd name="connsiteY1" fmla="*/ 1114997 h 1757254"/>
              <a:gd name="connsiteX2" fmla="*/ 47595 w 1063933"/>
              <a:gd name="connsiteY2" fmla="*/ 153292 h 1757254"/>
              <a:gd name="connsiteX3" fmla="*/ 1063933 w 1063933"/>
              <a:gd name="connsiteY3" fmla="*/ 48284 h 1757254"/>
              <a:gd name="connsiteX0" fmla="*/ 41224 w 1067790"/>
              <a:gd name="connsiteY0" fmla="*/ 1720981 h 1720981"/>
              <a:gd name="connsiteX1" fmla="*/ 8566 w 1067790"/>
              <a:gd name="connsiteY1" fmla="*/ 1078724 h 1720981"/>
              <a:gd name="connsiteX2" fmla="*/ 44137 w 1067790"/>
              <a:gd name="connsiteY2" fmla="*/ 212116 h 1720981"/>
              <a:gd name="connsiteX3" fmla="*/ 1067790 w 1067790"/>
              <a:gd name="connsiteY3" fmla="*/ 12011 h 1720981"/>
              <a:gd name="connsiteX0" fmla="*/ 41224 w 1082420"/>
              <a:gd name="connsiteY0" fmla="*/ 1694692 h 1694692"/>
              <a:gd name="connsiteX1" fmla="*/ 8566 w 1082420"/>
              <a:gd name="connsiteY1" fmla="*/ 1052435 h 1694692"/>
              <a:gd name="connsiteX2" fmla="*/ 44137 w 1082420"/>
              <a:gd name="connsiteY2" fmla="*/ 185827 h 1694692"/>
              <a:gd name="connsiteX3" fmla="*/ 1082420 w 1082420"/>
              <a:gd name="connsiteY3" fmla="*/ 22298 h 1694692"/>
              <a:gd name="connsiteX0" fmla="*/ 37368 w 1078564"/>
              <a:gd name="connsiteY0" fmla="*/ 1689988 h 1689988"/>
              <a:gd name="connsiteX1" fmla="*/ 4710 w 1078564"/>
              <a:gd name="connsiteY1" fmla="*/ 1047731 h 1689988"/>
              <a:gd name="connsiteX2" fmla="*/ 47596 w 1078564"/>
              <a:gd name="connsiteY2" fmla="*/ 195754 h 1689988"/>
              <a:gd name="connsiteX3" fmla="*/ 1078564 w 1078564"/>
              <a:gd name="connsiteY3" fmla="*/ 17594 h 1689988"/>
              <a:gd name="connsiteX0" fmla="*/ 33146 w 1074342"/>
              <a:gd name="connsiteY0" fmla="*/ 1694691 h 1694691"/>
              <a:gd name="connsiteX1" fmla="*/ 488 w 1074342"/>
              <a:gd name="connsiteY1" fmla="*/ 1052434 h 1694691"/>
              <a:gd name="connsiteX2" fmla="*/ 65320 w 1074342"/>
              <a:gd name="connsiteY2" fmla="*/ 185826 h 1694691"/>
              <a:gd name="connsiteX3" fmla="*/ 1074342 w 1074342"/>
              <a:gd name="connsiteY3" fmla="*/ 22297 h 1694691"/>
              <a:gd name="connsiteX0" fmla="*/ 41224 w 1082420"/>
              <a:gd name="connsiteY0" fmla="*/ 1700160 h 1700160"/>
              <a:gd name="connsiteX1" fmla="*/ 8566 w 1082420"/>
              <a:gd name="connsiteY1" fmla="*/ 1057903 h 1700160"/>
              <a:gd name="connsiteX2" fmla="*/ 44137 w 1082420"/>
              <a:gd name="connsiteY2" fmla="*/ 176664 h 1700160"/>
              <a:gd name="connsiteX3" fmla="*/ 1082420 w 1082420"/>
              <a:gd name="connsiteY3" fmla="*/ 27766 h 1700160"/>
              <a:gd name="connsiteX0" fmla="*/ 37368 w 1078564"/>
              <a:gd name="connsiteY0" fmla="*/ 1692243 h 1692243"/>
              <a:gd name="connsiteX1" fmla="*/ 4710 w 1078564"/>
              <a:gd name="connsiteY1" fmla="*/ 1049986 h 1692243"/>
              <a:gd name="connsiteX2" fmla="*/ 47596 w 1078564"/>
              <a:gd name="connsiteY2" fmla="*/ 190693 h 1692243"/>
              <a:gd name="connsiteX3" fmla="*/ 1078564 w 1078564"/>
              <a:gd name="connsiteY3" fmla="*/ 19849 h 1692243"/>
              <a:gd name="connsiteX0" fmla="*/ 37368 w 1100510"/>
              <a:gd name="connsiteY0" fmla="*/ 1654843 h 1654843"/>
              <a:gd name="connsiteX1" fmla="*/ 4710 w 1100510"/>
              <a:gd name="connsiteY1" fmla="*/ 1012586 h 1654843"/>
              <a:gd name="connsiteX2" fmla="*/ 47596 w 1100510"/>
              <a:gd name="connsiteY2" fmla="*/ 153293 h 1654843"/>
              <a:gd name="connsiteX3" fmla="*/ 1100510 w 1100510"/>
              <a:gd name="connsiteY3" fmla="*/ 48286 h 1654843"/>
              <a:gd name="connsiteX0" fmla="*/ 37368 w 1100510"/>
              <a:gd name="connsiteY0" fmla="*/ 1669774 h 1669774"/>
              <a:gd name="connsiteX1" fmla="*/ 4710 w 1100510"/>
              <a:gd name="connsiteY1" fmla="*/ 1027517 h 1669774"/>
              <a:gd name="connsiteX2" fmla="*/ 47596 w 1100510"/>
              <a:gd name="connsiteY2" fmla="*/ 168224 h 1669774"/>
              <a:gd name="connsiteX3" fmla="*/ 1100510 w 1100510"/>
              <a:gd name="connsiteY3" fmla="*/ 33956 h 1669774"/>
              <a:gd name="connsiteX0" fmla="*/ 37368 w 1100510"/>
              <a:gd name="connsiteY0" fmla="*/ 1653744 h 1653744"/>
              <a:gd name="connsiteX1" fmla="*/ 4710 w 1100510"/>
              <a:gd name="connsiteY1" fmla="*/ 1011487 h 1653744"/>
              <a:gd name="connsiteX2" fmla="*/ 47596 w 1100510"/>
              <a:gd name="connsiteY2" fmla="*/ 152194 h 1653744"/>
              <a:gd name="connsiteX3" fmla="*/ 1100510 w 1100510"/>
              <a:gd name="connsiteY3" fmla="*/ 17926 h 1653744"/>
              <a:gd name="connsiteX0" fmla="*/ 48311 w 1111453"/>
              <a:gd name="connsiteY0" fmla="*/ 1653744 h 1653744"/>
              <a:gd name="connsiteX1" fmla="*/ 15653 w 1111453"/>
              <a:gd name="connsiteY1" fmla="*/ 1011487 h 1653744"/>
              <a:gd name="connsiteX2" fmla="*/ 58539 w 1111453"/>
              <a:gd name="connsiteY2" fmla="*/ 152194 h 1653744"/>
              <a:gd name="connsiteX3" fmla="*/ 1111453 w 1111453"/>
              <a:gd name="connsiteY3" fmla="*/ 17926 h 1653744"/>
              <a:gd name="connsiteX0" fmla="*/ 33360 w 1096502"/>
              <a:gd name="connsiteY0" fmla="*/ 1665100 h 1665100"/>
              <a:gd name="connsiteX1" fmla="*/ 702 w 1096502"/>
              <a:gd name="connsiteY1" fmla="*/ 1022843 h 1665100"/>
              <a:gd name="connsiteX2" fmla="*/ 72848 w 1096502"/>
              <a:gd name="connsiteY2" fmla="*/ 134289 h 1665100"/>
              <a:gd name="connsiteX3" fmla="*/ 1096502 w 1096502"/>
              <a:gd name="connsiteY3" fmla="*/ 29282 h 1665100"/>
              <a:gd name="connsiteX0" fmla="*/ 33360 w 1066766"/>
              <a:gd name="connsiteY0" fmla="*/ 2007212 h 2007212"/>
              <a:gd name="connsiteX1" fmla="*/ 702 w 1066766"/>
              <a:gd name="connsiteY1" fmla="*/ 1364955 h 2007212"/>
              <a:gd name="connsiteX2" fmla="*/ 72848 w 1066766"/>
              <a:gd name="connsiteY2" fmla="*/ 476401 h 2007212"/>
              <a:gd name="connsiteX3" fmla="*/ 1066766 w 1066766"/>
              <a:gd name="connsiteY3" fmla="*/ 782 h 2007212"/>
              <a:gd name="connsiteX0" fmla="*/ 33360 w 1066766"/>
              <a:gd name="connsiteY0" fmla="*/ 2006430 h 2006430"/>
              <a:gd name="connsiteX1" fmla="*/ 702 w 1066766"/>
              <a:gd name="connsiteY1" fmla="*/ 1364173 h 2006430"/>
              <a:gd name="connsiteX2" fmla="*/ 72848 w 1066766"/>
              <a:gd name="connsiteY2" fmla="*/ 475619 h 2006430"/>
              <a:gd name="connsiteX3" fmla="*/ 1066766 w 1066766"/>
              <a:gd name="connsiteY3" fmla="*/ 0 h 2006430"/>
              <a:gd name="connsiteX0" fmla="*/ 1816 w 1072392"/>
              <a:gd name="connsiteY0" fmla="*/ 2006430 h 2006430"/>
              <a:gd name="connsiteX1" fmla="*/ 6328 w 1072392"/>
              <a:gd name="connsiteY1" fmla="*/ 1364173 h 2006430"/>
              <a:gd name="connsiteX2" fmla="*/ 78474 w 1072392"/>
              <a:gd name="connsiteY2" fmla="*/ 475619 h 2006430"/>
              <a:gd name="connsiteX3" fmla="*/ 1072392 w 1072392"/>
              <a:gd name="connsiteY3" fmla="*/ 0 h 200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2392" h="2006430">
                <a:moveTo>
                  <a:pt x="1816" y="2006430"/>
                </a:moveTo>
                <a:cubicBezTo>
                  <a:pt x="4537" y="1709794"/>
                  <a:pt x="-6448" y="1619308"/>
                  <a:pt x="6328" y="1364173"/>
                </a:cubicBezTo>
                <a:cubicBezTo>
                  <a:pt x="19104" y="1109038"/>
                  <a:pt x="-21543" y="645524"/>
                  <a:pt x="78474" y="475619"/>
                </a:cubicBezTo>
                <a:cubicBezTo>
                  <a:pt x="178492" y="276455"/>
                  <a:pt x="837800" y="60081"/>
                  <a:pt x="1072392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TextBox 42"/>
          <p:cNvSpPr txBox="1">
            <a:spLocks noChangeArrowheads="1"/>
          </p:cNvSpPr>
          <p:nvPr/>
        </p:nvSpPr>
        <p:spPr bwMode="auto">
          <a:xfrm>
            <a:off x="482790" y="4298558"/>
            <a:ext cx="13821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r>
              <a:rPr lang="en-US" sz="1400" b="1" kern="0" dirty="0" smtClean="0">
                <a:solidFill>
                  <a:srgbClr val="92D050"/>
                </a:solidFill>
              </a:rPr>
              <a:t>Offload </a:t>
            </a: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Policy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 smtClean="0">
                <a:solidFill>
                  <a:srgbClr val="92D050"/>
                </a:solidFill>
              </a:rPr>
              <a:t>Enforcement in </a:t>
            </a:r>
            <a:r>
              <a:rPr lang="en-US" sz="1400" b="1" u="sng" kern="0" dirty="0" smtClean="0">
                <a:solidFill>
                  <a:srgbClr val="92D050"/>
                </a:solidFill>
              </a:rPr>
              <a:t>network</a:t>
            </a:r>
            <a:endParaRPr kumimoji="1" lang="en-US" sz="1400" b="1" i="0" u="sng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210662" y="4022301"/>
            <a:ext cx="179305" cy="179305"/>
            <a:chOff x="2210662" y="4022301"/>
            <a:chExt cx="179305" cy="179305"/>
          </a:xfrm>
        </p:grpSpPr>
        <p:sp>
          <p:nvSpPr>
            <p:cNvPr id="101" name="Oval 40"/>
            <p:cNvSpPr>
              <a:spLocks noChangeArrowheads="1"/>
            </p:cNvSpPr>
            <p:nvPr/>
          </p:nvSpPr>
          <p:spPr bwMode="auto">
            <a:xfrm>
              <a:off x="2210662" y="4022301"/>
              <a:ext cx="179305" cy="179305"/>
            </a:xfrm>
            <a:prstGeom prst="ellipse">
              <a:avLst/>
            </a:prstGeom>
            <a:solidFill>
              <a:srgbClr val="92D05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cxnSp>
          <p:nvCxnSpPr>
            <p:cNvPr id="10" name="Straight Connector 9"/>
            <p:cNvCxnSpPr>
              <a:stCxn id="101" idx="1"/>
              <a:endCxn id="101" idx="5"/>
            </p:cNvCxnSpPr>
            <p:nvPr/>
          </p:nvCxnSpPr>
          <p:spPr>
            <a:xfrm>
              <a:off x="2236921" y="4048560"/>
              <a:ext cx="126787" cy="1267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101" idx="7"/>
              <a:endCxn id="101" idx="3"/>
            </p:cNvCxnSpPr>
            <p:nvPr/>
          </p:nvCxnSpPr>
          <p:spPr>
            <a:xfrm flipH="1">
              <a:off x="2236921" y="4048560"/>
              <a:ext cx="126787" cy="1267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Straight Arrow Connector 14"/>
          <p:cNvCxnSpPr/>
          <p:nvPr/>
        </p:nvCxnSpPr>
        <p:spPr>
          <a:xfrm flipV="1">
            <a:off x="1464188" y="4285244"/>
            <a:ext cx="502615" cy="189681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Freeform 106"/>
          <p:cNvSpPr/>
          <p:nvPr/>
        </p:nvSpPr>
        <p:spPr>
          <a:xfrm>
            <a:off x="6536798" y="1856086"/>
            <a:ext cx="339620" cy="4005412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72818"/>
              <a:gd name="connsiteY0" fmla="*/ 3755572 h 3755572"/>
              <a:gd name="connsiteX1" fmla="*/ 261257 w 272818"/>
              <a:gd name="connsiteY1" fmla="*/ 2917372 h 3755572"/>
              <a:gd name="connsiteX2" fmla="*/ 0 w 272818"/>
              <a:gd name="connsiteY2" fmla="*/ 0 h 3755572"/>
              <a:gd name="connsiteX0" fmla="*/ 228600 w 261825"/>
              <a:gd name="connsiteY0" fmla="*/ 3755572 h 3755572"/>
              <a:gd name="connsiteX1" fmla="*/ 261257 w 261825"/>
              <a:gd name="connsiteY1" fmla="*/ 2917372 h 3755572"/>
              <a:gd name="connsiteX2" fmla="*/ 0 w 261825"/>
              <a:gd name="connsiteY2" fmla="*/ 0 h 3755572"/>
              <a:gd name="connsiteX0" fmla="*/ 195943 w 268067"/>
              <a:gd name="connsiteY0" fmla="*/ 3722915 h 3722915"/>
              <a:gd name="connsiteX1" fmla="*/ 261257 w 268067"/>
              <a:gd name="connsiteY1" fmla="*/ 2917372 h 3722915"/>
              <a:gd name="connsiteX2" fmla="*/ 0 w 268067"/>
              <a:gd name="connsiteY2" fmla="*/ 0 h 3722915"/>
              <a:gd name="connsiteX0" fmla="*/ 195943 w 262356"/>
              <a:gd name="connsiteY0" fmla="*/ 3722915 h 3722915"/>
              <a:gd name="connsiteX1" fmla="*/ 261257 w 262356"/>
              <a:gd name="connsiteY1" fmla="*/ 2917372 h 3722915"/>
              <a:gd name="connsiteX2" fmla="*/ 0 w 262356"/>
              <a:gd name="connsiteY2" fmla="*/ 0 h 3722915"/>
              <a:gd name="connsiteX0" fmla="*/ 0 w 78759"/>
              <a:gd name="connsiteY0" fmla="*/ 3722915 h 3722915"/>
              <a:gd name="connsiteX1" fmla="*/ 65314 w 78759"/>
              <a:gd name="connsiteY1" fmla="*/ 2917372 h 3722915"/>
              <a:gd name="connsiteX2" fmla="*/ 54429 w 78759"/>
              <a:gd name="connsiteY2" fmla="*/ 0 h 3722915"/>
              <a:gd name="connsiteX0" fmla="*/ 0 w 68589"/>
              <a:gd name="connsiteY0" fmla="*/ 3722915 h 3722915"/>
              <a:gd name="connsiteX1" fmla="*/ 65314 w 68589"/>
              <a:gd name="connsiteY1" fmla="*/ 2917372 h 3722915"/>
              <a:gd name="connsiteX2" fmla="*/ 54429 w 68589"/>
              <a:gd name="connsiteY2" fmla="*/ 0 h 3722915"/>
              <a:gd name="connsiteX0" fmla="*/ 12479 w 14160"/>
              <a:gd name="connsiteY0" fmla="*/ 3730349 h 3730349"/>
              <a:gd name="connsiteX1" fmla="*/ 10885 w 14160"/>
              <a:gd name="connsiteY1" fmla="*/ 2917372 h 3730349"/>
              <a:gd name="connsiteX2" fmla="*/ 0 w 14160"/>
              <a:gd name="connsiteY2" fmla="*/ 0 h 3730349"/>
              <a:gd name="connsiteX0" fmla="*/ 339581 w 339953"/>
              <a:gd name="connsiteY0" fmla="*/ 4005412 h 4005412"/>
              <a:gd name="connsiteX1" fmla="*/ 337987 w 339953"/>
              <a:gd name="connsiteY1" fmla="*/ 3192435 h 4005412"/>
              <a:gd name="connsiteX2" fmla="*/ 0 w 339953"/>
              <a:gd name="connsiteY2" fmla="*/ 0 h 4005412"/>
              <a:gd name="connsiteX0" fmla="*/ 339581 w 339620"/>
              <a:gd name="connsiteY0" fmla="*/ 4005412 h 4005412"/>
              <a:gd name="connsiteX1" fmla="*/ 211607 w 339620"/>
              <a:gd name="connsiteY1" fmla="*/ 3199869 h 4005412"/>
              <a:gd name="connsiteX2" fmla="*/ 0 w 339620"/>
              <a:gd name="connsiteY2" fmla="*/ 0 h 400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9620" h="4005412">
                <a:moveTo>
                  <a:pt x="339581" y="4005412"/>
                </a:moveTo>
                <a:cubicBezTo>
                  <a:pt x="342302" y="3708776"/>
                  <a:pt x="202536" y="3820355"/>
                  <a:pt x="211607" y="3199869"/>
                </a:cubicBezTo>
                <a:cubicBezTo>
                  <a:pt x="220678" y="2579383"/>
                  <a:pt x="8164" y="539297"/>
                  <a:pt x="0" y="0"/>
                </a:cubicBezTo>
              </a:path>
            </a:pathLst>
          </a:cu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Freeform 107"/>
          <p:cNvSpPr/>
          <p:nvPr/>
        </p:nvSpPr>
        <p:spPr>
          <a:xfrm>
            <a:off x="6911173" y="3567301"/>
            <a:ext cx="1042163" cy="2294087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  <a:gd name="connsiteX0" fmla="*/ 37367 w 1063933"/>
              <a:gd name="connsiteY0" fmla="*/ 1719268 h 1719268"/>
              <a:gd name="connsiteX1" fmla="*/ 4709 w 1063933"/>
              <a:gd name="connsiteY1" fmla="*/ 1077011 h 1719268"/>
              <a:gd name="connsiteX2" fmla="*/ 47595 w 1063933"/>
              <a:gd name="connsiteY2" fmla="*/ 115306 h 1719268"/>
              <a:gd name="connsiteX3" fmla="*/ 1063933 w 1063933"/>
              <a:gd name="connsiteY3" fmla="*/ 10298 h 1719268"/>
              <a:gd name="connsiteX0" fmla="*/ 37367 w 1063933"/>
              <a:gd name="connsiteY0" fmla="*/ 1757254 h 1757254"/>
              <a:gd name="connsiteX1" fmla="*/ 4709 w 1063933"/>
              <a:gd name="connsiteY1" fmla="*/ 1114997 h 1757254"/>
              <a:gd name="connsiteX2" fmla="*/ 47595 w 1063933"/>
              <a:gd name="connsiteY2" fmla="*/ 153292 h 1757254"/>
              <a:gd name="connsiteX3" fmla="*/ 1063933 w 1063933"/>
              <a:gd name="connsiteY3" fmla="*/ 48284 h 1757254"/>
              <a:gd name="connsiteX0" fmla="*/ 41224 w 1067790"/>
              <a:gd name="connsiteY0" fmla="*/ 1720981 h 1720981"/>
              <a:gd name="connsiteX1" fmla="*/ 8566 w 1067790"/>
              <a:gd name="connsiteY1" fmla="*/ 1078724 h 1720981"/>
              <a:gd name="connsiteX2" fmla="*/ 44137 w 1067790"/>
              <a:gd name="connsiteY2" fmla="*/ 212116 h 1720981"/>
              <a:gd name="connsiteX3" fmla="*/ 1067790 w 1067790"/>
              <a:gd name="connsiteY3" fmla="*/ 12011 h 1720981"/>
              <a:gd name="connsiteX0" fmla="*/ 41224 w 1082420"/>
              <a:gd name="connsiteY0" fmla="*/ 1694692 h 1694692"/>
              <a:gd name="connsiteX1" fmla="*/ 8566 w 1082420"/>
              <a:gd name="connsiteY1" fmla="*/ 1052435 h 1694692"/>
              <a:gd name="connsiteX2" fmla="*/ 44137 w 1082420"/>
              <a:gd name="connsiteY2" fmla="*/ 185827 h 1694692"/>
              <a:gd name="connsiteX3" fmla="*/ 1082420 w 1082420"/>
              <a:gd name="connsiteY3" fmla="*/ 22298 h 1694692"/>
              <a:gd name="connsiteX0" fmla="*/ 37368 w 1078564"/>
              <a:gd name="connsiteY0" fmla="*/ 1689988 h 1689988"/>
              <a:gd name="connsiteX1" fmla="*/ 4710 w 1078564"/>
              <a:gd name="connsiteY1" fmla="*/ 1047731 h 1689988"/>
              <a:gd name="connsiteX2" fmla="*/ 47596 w 1078564"/>
              <a:gd name="connsiteY2" fmla="*/ 195754 h 1689988"/>
              <a:gd name="connsiteX3" fmla="*/ 1078564 w 1078564"/>
              <a:gd name="connsiteY3" fmla="*/ 17594 h 1689988"/>
              <a:gd name="connsiteX0" fmla="*/ 33146 w 1074342"/>
              <a:gd name="connsiteY0" fmla="*/ 1694691 h 1694691"/>
              <a:gd name="connsiteX1" fmla="*/ 488 w 1074342"/>
              <a:gd name="connsiteY1" fmla="*/ 1052434 h 1694691"/>
              <a:gd name="connsiteX2" fmla="*/ 65320 w 1074342"/>
              <a:gd name="connsiteY2" fmla="*/ 185826 h 1694691"/>
              <a:gd name="connsiteX3" fmla="*/ 1074342 w 1074342"/>
              <a:gd name="connsiteY3" fmla="*/ 22297 h 1694691"/>
              <a:gd name="connsiteX0" fmla="*/ 41224 w 1082420"/>
              <a:gd name="connsiteY0" fmla="*/ 1700160 h 1700160"/>
              <a:gd name="connsiteX1" fmla="*/ 8566 w 1082420"/>
              <a:gd name="connsiteY1" fmla="*/ 1057903 h 1700160"/>
              <a:gd name="connsiteX2" fmla="*/ 44137 w 1082420"/>
              <a:gd name="connsiteY2" fmla="*/ 176664 h 1700160"/>
              <a:gd name="connsiteX3" fmla="*/ 1082420 w 1082420"/>
              <a:gd name="connsiteY3" fmla="*/ 27766 h 1700160"/>
              <a:gd name="connsiteX0" fmla="*/ 37368 w 1078564"/>
              <a:gd name="connsiteY0" fmla="*/ 1692243 h 1692243"/>
              <a:gd name="connsiteX1" fmla="*/ 4710 w 1078564"/>
              <a:gd name="connsiteY1" fmla="*/ 1049986 h 1692243"/>
              <a:gd name="connsiteX2" fmla="*/ 47596 w 1078564"/>
              <a:gd name="connsiteY2" fmla="*/ 190693 h 1692243"/>
              <a:gd name="connsiteX3" fmla="*/ 1078564 w 1078564"/>
              <a:gd name="connsiteY3" fmla="*/ 19849 h 1692243"/>
              <a:gd name="connsiteX0" fmla="*/ 37368 w 1100510"/>
              <a:gd name="connsiteY0" fmla="*/ 1654843 h 1654843"/>
              <a:gd name="connsiteX1" fmla="*/ 4710 w 1100510"/>
              <a:gd name="connsiteY1" fmla="*/ 1012586 h 1654843"/>
              <a:gd name="connsiteX2" fmla="*/ 47596 w 1100510"/>
              <a:gd name="connsiteY2" fmla="*/ 153293 h 1654843"/>
              <a:gd name="connsiteX3" fmla="*/ 1100510 w 1100510"/>
              <a:gd name="connsiteY3" fmla="*/ 48286 h 1654843"/>
              <a:gd name="connsiteX0" fmla="*/ 37368 w 1100510"/>
              <a:gd name="connsiteY0" fmla="*/ 1669774 h 1669774"/>
              <a:gd name="connsiteX1" fmla="*/ 4710 w 1100510"/>
              <a:gd name="connsiteY1" fmla="*/ 1027517 h 1669774"/>
              <a:gd name="connsiteX2" fmla="*/ 47596 w 1100510"/>
              <a:gd name="connsiteY2" fmla="*/ 168224 h 1669774"/>
              <a:gd name="connsiteX3" fmla="*/ 1100510 w 1100510"/>
              <a:gd name="connsiteY3" fmla="*/ 33956 h 1669774"/>
              <a:gd name="connsiteX0" fmla="*/ 37368 w 1100510"/>
              <a:gd name="connsiteY0" fmla="*/ 1653744 h 1653744"/>
              <a:gd name="connsiteX1" fmla="*/ 4710 w 1100510"/>
              <a:gd name="connsiteY1" fmla="*/ 1011487 h 1653744"/>
              <a:gd name="connsiteX2" fmla="*/ 47596 w 1100510"/>
              <a:gd name="connsiteY2" fmla="*/ 152194 h 1653744"/>
              <a:gd name="connsiteX3" fmla="*/ 1100510 w 1100510"/>
              <a:gd name="connsiteY3" fmla="*/ 17926 h 1653744"/>
              <a:gd name="connsiteX0" fmla="*/ 48311 w 1111453"/>
              <a:gd name="connsiteY0" fmla="*/ 1653744 h 1653744"/>
              <a:gd name="connsiteX1" fmla="*/ 15653 w 1111453"/>
              <a:gd name="connsiteY1" fmla="*/ 1011487 h 1653744"/>
              <a:gd name="connsiteX2" fmla="*/ 58539 w 1111453"/>
              <a:gd name="connsiteY2" fmla="*/ 152194 h 1653744"/>
              <a:gd name="connsiteX3" fmla="*/ 1111453 w 1111453"/>
              <a:gd name="connsiteY3" fmla="*/ 17926 h 1653744"/>
              <a:gd name="connsiteX0" fmla="*/ 33360 w 1096502"/>
              <a:gd name="connsiteY0" fmla="*/ 1665100 h 1665100"/>
              <a:gd name="connsiteX1" fmla="*/ 702 w 1096502"/>
              <a:gd name="connsiteY1" fmla="*/ 1022843 h 1665100"/>
              <a:gd name="connsiteX2" fmla="*/ 72848 w 1096502"/>
              <a:gd name="connsiteY2" fmla="*/ 134289 h 1665100"/>
              <a:gd name="connsiteX3" fmla="*/ 1096502 w 1096502"/>
              <a:gd name="connsiteY3" fmla="*/ 29282 h 1665100"/>
              <a:gd name="connsiteX0" fmla="*/ 33360 w 1066766"/>
              <a:gd name="connsiteY0" fmla="*/ 2007212 h 2007212"/>
              <a:gd name="connsiteX1" fmla="*/ 702 w 1066766"/>
              <a:gd name="connsiteY1" fmla="*/ 1364955 h 2007212"/>
              <a:gd name="connsiteX2" fmla="*/ 72848 w 1066766"/>
              <a:gd name="connsiteY2" fmla="*/ 476401 h 2007212"/>
              <a:gd name="connsiteX3" fmla="*/ 1066766 w 1066766"/>
              <a:gd name="connsiteY3" fmla="*/ 782 h 2007212"/>
              <a:gd name="connsiteX0" fmla="*/ 33360 w 1066766"/>
              <a:gd name="connsiteY0" fmla="*/ 2006430 h 2006430"/>
              <a:gd name="connsiteX1" fmla="*/ 702 w 1066766"/>
              <a:gd name="connsiteY1" fmla="*/ 1364173 h 2006430"/>
              <a:gd name="connsiteX2" fmla="*/ 72848 w 1066766"/>
              <a:gd name="connsiteY2" fmla="*/ 475619 h 2006430"/>
              <a:gd name="connsiteX3" fmla="*/ 1066766 w 1066766"/>
              <a:gd name="connsiteY3" fmla="*/ 0 h 2006430"/>
              <a:gd name="connsiteX0" fmla="*/ 74360 w 1107766"/>
              <a:gd name="connsiteY0" fmla="*/ 2006430 h 2006430"/>
              <a:gd name="connsiteX1" fmla="*/ 41702 w 1107766"/>
              <a:gd name="connsiteY1" fmla="*/ 1364173 h 2006430"/>
              <a:gd name="connsiteX2" fmla="*/ 46941 w 1107766"/>
              <a:gd name="connsiteY2" fmla="*/ 488622 h 2006430"/>
              <a:gd name="connsiteX3" fmla="*/ 1107766 w 1107766"/>
              <a:gd name="connsiteY3" fmla="*/ 0 h 2006430"/>
              <a:gd name="connsiteX0" fmla="*/ 53322 w 1086728"/>
              <a:gd name="connsiteY0" fmla="*/ 2006430 h 2006430"/>
              <a:gd name="connsiteX1" fmla="*/ 20664 w 1086728"/>
              <a:gd name="connsiteY1" fmla="*/ 1364173 h 2006430"/>
              <a:gd name="connsiteX2" fmla="*/ 55640 w 1086728"/>
              <a:gd name="connsiteY2" fmla="*/ 488622 h 2006430"/>
              <a:gd name="connsiteX3" fmla="*/ 1086728 w 1086728"/>
              <a:gd name="connsiteY3" fmla="*/ 0 h 2006430"/>
              <a:gd name="connsiteX0" fmla="*/ 21768 w 1055174"/>
              <a:gd name="connsiteY0" fmla="*/ 2006430 h 2006430"/>
              <a:gd name="connsiteX1" fmla="*/ 167529 w 1055174"/>
              <a:gd name="connsiteY1" fmla="*/ 1351169 h 2006430"/>
              <a:gd name="connsiteX2" fmla="*/ 24086 w 1055174"/>
              <a:gd name="connsiteY2" fmla="*/ 488622 h 2006430"/>
              <a:gd name="connsiteX3" fmla="*/ 1055174 w 1055174"/>
              <a:gd name="connsiteY3" fmla="*/ 0 h 2006430"/>
              <a:gd name="connsiteX0" fmla="*/ 0 w 1033406"/>
              <a:gd name="connsiteY0" fmla="*/ 2006430 h 2006430"/>
              <a:gd name="connsiteX1" fmla="*/ 145761 w 1033406"/>
              <a:gd name="connsiteY1" fmla="*/ 1351169 h 2006430"/>
              <a:gd name="connsiteX2" fmla="*/ 255079 w 1033406"/>
              <a:gd name="connsiteY2" fmla="*/ 514631 h 2006430"/>
              <a:gd name="connsiteX3" fmla="*/ 1033406 w 1033406"/>
              <a:gd name="connsiteY3" fmla="*/ 0 h 2006430"/>
              <a:gd name="connsiteX0" fmla="*/ 0 w 1033406"/>
              <a:gd name="connsiteY0" fmla="*/ 2006430 h 2006430"/>
              <a:gd name="connsiteX1" fmla="*/ 145761 w 1033406"/>
              <a:gd name="connsiteY1" fmla="*/ 1351169 h 2006430"/>
              <a:gd name="connsiteX2" fmla="*/ 255079 w 1033406"/>
              <a:gd name="connsiteY2" fmla="*/ 514631 h 2006430"/>
              <a:gd name="connsiteX3" fmla="*/ 1033406 w 1033406"/>
              <a:gd name="connsiteY3" fmla="*/ 0 h 2006430"/>
              <a:gd name="connsiteX0" fmla="*/ 0 w 1033406"/>
              <a:gd name="connsiteY0" fmla="*/ 2006430 h 2006430"/>
              <a:gd name="connsiteX1" fmla="*/ 145761 w 1033406"/>
              <a:gd name="connsiteY1" fmla="*/ 1351169 h 2006430"/>
              <a:gd name="connsiteX2" fmla="*/ 255079 w 1033406"/>
              <a:gd name="connsiteY2" fmla="*/ 514631 h 2006430"/>
              <a:gd name="connsiteX3" fmla="*/ 1033406 w 1033406"/>
              <a:gd name="connsiteY3" fmla="*/ 0 h 2006430"/>
              <a:gd name="connsiteX0" fmla="*/ 8757 w 1042163"/>
              <a:gd name="connsiteY0" fmla="*/ 2006430 h 2006430"/>
              <a:gd name="connsiteX1" fmla="*/ 10016 w 1042163"/>
              <a:gd name="connsiteY1" fmla="*/ 1795498 h 2006430"/>
              <a:gd name="connsiteX2" fmla="*/ 154518 w 1042163"/>
              <a:gd name="connsiteY2" fmla="*/ 1351169 h 2006430"/>
              <a:gd name="connsiteX3" fmla="*/ 263836 w 1042163"/>
              <a:gd name="connsiteY3" fmla="*/ 514631 h 2006430"/>
              <a:gd name="connsiteX4" fmla="*/ 1042163 w 1042163"/>
              <a:gd name="connsiteY4" fmla="*/ 0 h 2006430"/>
              <a:gd name="connsiteX0" fmla="*/ 8757 w 1042163"/>
              <a:gd name="connsiteY0" fmla="*/ 2006430 h 2006430"/>
              <a:gd name="connsiteX1" fmla="*/ 10016 w 1042163"/>
              <a:gd name="connsiteY1" fmla="*/ 1795498 h 2006430"/>
              <a:gd name="connsiteX2" fmla="*/ 154518 w 1042163"/>
              <a:gd name="connsiteY2" fmla="*/ 1351169 h 2006430"/>
              <a:gd name="connsiteX3" fmla="*/ 263836 w 1042163"/>
              <a:gd name="connsiteY3" fmla="*/ 514631 h 2006430"/>
              <a:gd name="connsiteX4" fmla="*/ 1042163 w 1042163"/>
              <a:gd name="connsiteY4" fmla="*/ 0 h 200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2163" h="2006430">
                <a:moveTo>
                  <a:pt x="8757" y="2006430"/>
                </a:moveTo>
                <a:cubicBezTo>
                  <a:pt x="13923" y="1965857"/>
                  <a:pt x="-14277" y="1904708"/>
                  <a:pt x="10016" y="1795498"/>
                </a:cubicBezTo>
                <a:cubicBezTo>
                  <a:pt x="34309" y="1686288"/>
                  <a:pt x="127084" y="1603659"/>
                  <a:pt x="154518" y="1351169"/>
                </a:cubicBezTo>
                <a:cubicBezTo>
                  <a:pt x="181952" y="1098679"/>
                  <a:pt x="163819" y="684536"/>
                  <a:pt x="263836" y="514631"/>
                </a:cubicBezTo>
                <a:cubicBezTo>
                  <a:pt x="363854" y="315467"/>
                  <a:pt x="807571" y="60081"/>
                  <a:pt x="1042163" y="0"/>
                </a:cubicBezTo>
              </a:path>
            </a:pathLst>
          </a:custGeom>
          <a:noFill/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9" name="Freeform 108"/>
          <p:cNvSpPr/>
          <p:nvPr/>
        </p:nvSpPr>
        <p:spPr>
          <a:xfrm>
            <a:off x="6819575" y="3556153"/>
            <a:ext cx="1070576" cy="2294087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  <a:gd name="connsiteX0" fmla="*/ 37367 w 1063933"/>
              <a:gd name="connsiteY0" fmla="*/ 1719268 h 1719268"/>
              <a:gd name="connsiteX1" fmla="*/ 4709 w 1063933"/>
              <a:gd name="connsiteY1" fmla="*/ 1077011 h 1719268"/>
              <a:gd name="connsiteX2" fmla="*/ 47595 w 1063933"/>
              <a:gd name="connsiteY2" fmla="*/ 115306 h 1719268"/>
              <a:gd name="connsiteX3" fmla="*/ 1063933 w 1063933"/>
              <a:gd name="connsiteY3" fmla="*/ 10298 h 1719268"/>
              <a:gd name="connsiteX0" fmla="*/ 37367 w 1063933"/>
              <a:gd name="connsiteY0" fmla="*/ 1757254 h 1757254"/>
              <a:gd name="connsiteX1" fmla="*/ 4709 w 1063933"/>
              <a:gd name="connsiteY1" fmla="*/ 1114997 h 1757254"/>
              <a:gd name="connsiteX2" fmla="*/ 47595 w 1063933"/>
              <a:gd name="connsiteY2" fmla="*/ 153292 h 1757254"/>
              <a:gd name="connsiteX3" fmla="*/ 1063933 w 1063933"/>
              <a:gd name="connsiteY3" fmla="*/ 48284 h 1757254"/>
              <a:gd name="connsiteX0" fmla="*/ 41224 w 1067790"/>
              <a:gd name="connsiteY0" fmla="*/ 1720981 h 1720981"/>
              <a:gd name="connsiteX1" fmla="*/ 8566 w 1067790"/>
              <a:gd name="connsiteY1" fmla="*/ 1078724 h 1720981"/>
              <a:gd name="connsiteX2" fmla="*/ 44137 w 1067790"/>
              <a:gd name="connsiteY2" fmla="*/ 212116 h 1720981"/>
              <a:gd name="connsiteX3" fmla="*/ 1067790 w 1067790"/>
              <a:gd name="connsiteY3" fmla="*/ 12011 h 1720981"/>
              <a:gd name="connsiteX0" fmla="*/ 41224 w 1082420"/>
              <a:gd name="connsiteY0" fmla="*/ 1694692 h 1694692"/>
              <a:gd name="connsiteX1" fmla="*/ 8566 w 1082420"/>
              <a:gd name="connsiteY1" fmla="*/ 1052435 h 1694692"/>
              <a:gd name="connsiteX2" fmla="*/ 44137 w 1082420"/>
              <a:gd name="connsiteY2" fmla="*/ 185827 h 1694692"/>
              <a:gd name="connsiteX3" fmla="*/ 1082420 w 1082420"/>
              <a:gd name="connsiteY3" fmla="*/ 22298 h 1694692"/>
              <a:gd name="connsiteX0" fmla="*/ 37368 w 1078564"/>
              <a:gd name="connsiteY0" fmla="*/ 1689988 h 1689988"/>
              <a:gd name="connsiteX1" fmla="*/ 4710 w 1078564"/>
              <a:gd name="connsiteY1" fmla="*/ 1047731 h 1689988"/>
              <a:gd name="connsiteX2" fmla="*/ 47596 w 1078564"/>
              <a:gd name="connsiteY2" fmla="*/ 195754 h 1689988"/>
              <a:gd name="connsiteX3" fmla="*/ 1078564 w 1078564"/>
              <a:gd name="connsiteY3" fmla="*/ 17594 h 1689988"/>
              <a:gd name="connsiteX0" fmla="*/ 33146 w 1074342"/>
              <a:gd name="connsiteY0" fmla="*/ 1694691 h 1694691"/>
              <a:gd name="connsiteX1" fmla="*/ 488 w 1074342"/>
              <a:gd name="connsiteY1" fmla="*/ 1052434 h 1694691"/>
              <a:gd name="connsiteX2" fmla="*/ 65320 w 1074342"/>
              <a:gd name="connsiteY2" fmla="*/ 185826 h 1694691"/>
              <a:gd name="connsiteX3" fmla="*/ 1074342 w 1074342"/>
              <a:gd name="connsiteY3" fmla="*/ 22297 h 1694691"/>
              <a:gd name="connsiteX0" fmla="*/ 41224 w 1082420"/>
              <a:gd name="connsiteY0" fmla="*/ 1700160 h 1700160"/>
              <a:gd name="connsiteX1" fmla="*/ 8566 w 1082420"/>
              <a:gd name="connsiteY1" fmla="*/ 1057903 h 1700160"/>
              <a:gd name="connsiteX2" fmla="*/ 44137 w 1082420"/>
              <a:gd name="connsiteY2" fmla="*/ 176664 h 1700160"/>
              <a:gd name="connsiteX3" fmla="*/ 1082420 w 1082420"/>
              <a:gd name="connsiteY3" fmla="*/ 27766 h 1700160"/>
              <a:gd name="connsiteX0" fmla="*/ 37368 w 1078564"/>
              <a:gd name="connsiteY0" fmla="*/ 1692243 h 1692243"/>
              <a:gd name="connsiteX1" fmla="*/ 4710 w 1078564"/>
              <a:gd name="connsiteY1" fmla="*/ 1049986 h 1692243"/>
              <a:gd name="connsiteX2" fmla="*/ 47596 w 1078564"/>
              <a:gd name="connsiteY2" fmla="*/ 190693 h 1692243"/>
              <a:gd name="connsiteX3" fmla="*/ 1078564 w 1078564"/>
              <a:gd name="connsiteY3" fmla="*/ 19849 h 1692243"/>
              <a:gd name="connsiteX0" fmla="*/ 37368 w 1100510"/>
              <a:gd name="connsiteY0" fmla="*/ 1654843 h 1654843"/>
              <a:gd name="connsiteX1" fmla="*/ 4710 w 1100510"/>
              <a:gd name="connsiteY1" fmla="*/ 1012586 h 1654843"/>
              <a:gd name="connsiteX2" fmla="*/ 47596 w 1100510"/>
              <a:gd name="connsiteY2" fmla="*/ 153293 h 1654843"/>
              <a:gd name="connsiteX3" fmla="*/ 1100510 w 1100510"/>
              <a:gd name="connsiteY3" fmla="*/ 48286 h 1654843"/>
              <a:gd name="connsiteX0" fmla="*/ 37368 w 1100510"/>
              <a:gd name="connsiteY0" fmla="*/ 1669774 h 1669774"/>
              <a:gd name="connsiteX1" fmla="*/ 4710 w 1100510"/>
              <a:gd name="connsiteY1" fmla="*/ 1027517 h 1669774"/>
              <a:gd name="connsiteX2" fmla="*/ 47596 w 1100510"/>
              <a:gd name="connsiteY2" fmla="*/ 168224 h 1669774"/>
              <a:gd name="connsiteX3" fmla="*/ 1100510 w 1100510"/>
              <a:gd name="connsiteY3" fmla="*/ 33956 h 1669774"/>
              <a:gd name="connsiteX0" fmla="*/ 37368 w 1100510"/>
              <a:gd name="connsiteY0" fmla="*/ 1653744 h 1653744"/>
              <a:gd name="connsiteX1" fmla="*/ 4710 w 1100510"/>
              <a:gd name="connsiteY1" fmla="*/ 1011487 h 1653744"/>
              <a:gd name="connsiteX2" fmla="*/ 47596 w 1100510"/>
              <a:gd name="connsiteY2" fmla="*/ 152194 h 1653744"/>
              <a:gd name="connsiteX3" fmla="*/ 1100510 w 1100510"/>
              <a:gd name="connsiteY3" fmla="*/ 17926 h 1653744"/>
              <a:gd name="connsiteX0" fmla="*/ 48311 w 1111453"/>
              <a:gd name="connsiteY0" fmla="*/ 1653744 h 1653744"/>
              <a:gd name="connsiteX1" fmla="*/ 15653 w 1111453"/>
              <a:gd name="connsiteY1" fmla="*/ 1011487 h 1653744"/>
              <a:gd name="connsiteX2" fmla="*/ 58539 w 1111453"/>
              <a:gd name="connsiteY2" fmla="*/ 152194 h 1653744"/>
              <a:gd name="connsiteX3" fmla="*/ 1111453 w 1111453"/>
              <a:gd name="connsiteY3" fmla="*/ 17926 h 1653744"/>
              <a:gd name="connsiteX0" fmla="*/ 33360 w 1096502"/>
              <a:gd name="connsiteY0" fmla="*/ 1665100 h 1665100"/>
              <a:gd name="connsiteX1" fmla="*/ 702 w 1096502"/>
              <a:gd name="connsiteY1" fmla="*/ 1022843 h 1665100"/>
              <a:gd name="connsiteX2" fmla="*/ 72848 w 1096502"/>
              <a:gd name="connsiteY2" fmla="*/ 134289 h 1665100"/>
              <a:gd name="connsiteX3" fmla="*/ 1096502 w 1096502"/>
              <a:gd name="connsiteY3" fmla="*/ 29282 h 1665100"/>
              <a:gd name="connsiteX0" fmla="*/ 33360 w 1066766"/>
              <a:gd name="connsiteY0" fmla="*/ 2007212 h 2007212"/>
              <a:gd name="connsiteX1" fmla="*/ 702 w 1066766"/>
              <a:gd name="connsiteY1" fmla="*/ 1364955 h 2007212"/>
              <a:gd name="connsiteX2" fmla="*/ 72848 w 1066766"/>
              <a:gd name="connsiteY2" fmla="*/ 476401 h 2007212"/>
              <a:gd name="connsiteX3" fmla="*/ 1066766 w 1066766"/>
              <a:gd name="connsiteY3" fmla="*/ 782 h 2007212"/>
              <a:gd name="connsiteX0" fmla="*/ 33360 w 1066766"/>
              <a:gd name="connsiteY0" fmla="*/ 2006430 h 2006430"/>
              <a:gd name="connsiteX1" fmla="*/ 702 w 1066766"/>
              <a:gd name="connsiteY1" fmla="*/ 1364173 h 2006430"/>
              <a:gd name="connsiteX2" fmla="*/ 72848 w 1066766"/>
              <a:gd name="connsiteY2" fmla="*/ 475619 h 2006430"/>
              <a:gd name="connsiteX3" fmla="*/ 1066766 w 1066766"/>
              <a:gd name="connsiteY3" fmla="*/ 0 h 2006430"/>
              <a:gd name="connsiteX0" fmla="*/ 1816 w 1072392"/>
              <a:gd name="connsiteY0" fmla="*/ 2006430 h 2006430"/>
              <a:gd name="connsiteX1" fmla="*/ 6328 w 1072392"/>
              <a:gd name="connsiteY1" fmla="*/ 1364173 h 2006430"/>
              <a:gd name="connsiteX2" fmla="*/ 78474 w 1072392"/>
              <a:gd name="connsiteY2" fmla="*/ 475619 h 2006430"/>
              <a:gd name="connsiteX3" fmla="*/ 1072392 w 1072392"/>
              <a:gd name="connsiteY3" fmla="*/ 0 h 2006430"/>
              <a:gd name="connsiteX0" fmla="*/ 0 w 1070576"/>
              <a:gd name="connsiteY0" fmla="*/ 2006430 h 2006430"/>
              <a:gd name="connsiteX1" fmla="*/ 190366 w 1070576"/>
              <a:gd name="connsiteY1" fmla="*/ 1474707 h 2006430"/>
              <a:gd name="connsiteX2" fmla="*/ 76658 w 1070576"/>
              <a:gd name="connsiteY2" fmla="*/ 475619 h 2006430"/>
              <a:gd name="connsiteX3" fmla="*/ 1070576 w 1070576"/>
              <a:gd name="connsiteY3" fmla="*/ 0 h 2006430"/>
              <a:gd name="connsiteX0" fmla="*/ 0 w 1070576"/>
              <a:gd name="connsiteY0" fmla="*/ 2006430 h 2006430"/>
              <a:gd name="connsiteX1" fmla="*/ 190366 w 1070576"/>
              <a:gd name="connsiteY1" fmla="*/ 1474707 h 2006430"/>
              <a:gd name="connsiteX2" fmla="*/ 299682 w 1070576"/>
              <a:gd name="connsiteY2" fmla="*/ 495124 h 2006430"/>
              <a:gd name="connsiteX3" fmla="*/ 1070576 w 1070576"/>
              <a:gd name="connsiteY3" fmla="*/ 0 h 200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0576" h="2006430">
                <a:moveTo>
                  <a:pt x="0" y="2006430"/>
                </a:moveTo>
                <a:cubicBezTo>
                  <a:pt x="2721" y="1709794"/>
                  <a:pt x="140419" y="1726591"/>
                  <a:pt x="190366" y="1474707"/>
                </a:cubicBezTo>
                <a:cubicBezTo>
                  <a:pt x="240313" y="1222823"/>
                  <a:pt x="199665" y="665029"/>
                  <a:pt x="299682" y="495124"/>
                </a:cubicBezTo>
                <a:cubicBezTo>
                  <a:pt x="399700" y="295960"/>
                  <a:pt x="835984" y="60081"/>
                  <a:pt x="1070576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03" name="Group 102"/>
          <p:cNvGrpSpPr/>
          <p:nvPr/>
        </p:nvGrpSpPr>
        <p:grpSpPr>
          <a:xfrm>
            <a:off x="6769198" y="5546038"/>
            <a:ext cx="179305" cy="179305"/>
            <a:chOff x="2210662" y="4022301"/>
            <a:chExt cx="179305" cy="179305"/>
          </a:xfrm>
        </p:grpSpPr>
        <p:sp>
          <p:nvSpPr>
            <p:cNvPr id="104" name="Oval 40"/>
            <p:cNvSpPr>
              <a:spLocks noChangeArrowheads="1"/>
            </p:cNvSpPr>
            <p:nvPr/>
          </p:nvSpPr>
          <p:spPr bwMode="auto">
            <a:xfrm>
              <a:off x="2210662" y="4022301"/>
              <a:ext cx="179305" cy="179305"/>
            </a:xfrm>
            <a:prstGeom prst="ellipse">
              <a:avLst/>
            </a:prstGeom>
            <a:solidFill>
              <a:srgbClr val="92D05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cxnSp>
          <p:nvCxnSpPr>
            <p:cNvPr id="105" name="Straight Connector 104"/>
            <p:cNvCxnSpPr>
              <a:stCxn id="104" idx="1"/>
              <a:endCxn id="104" idx="5"/>
            </p:cNvCxnSpPr>
            <p:nvPr/>
          </p:nvCxnSpPr>
          <p:spPr>
            <a:xfrm>
              <a:off x="2236921" y="4048560"/>
              <a:ext cx="126787" cy="1267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>
              <a:stCxn id="104" idx="7"/>
              <a:endCxn id="104" idx="3"/>
            </p:cNvCxnSpPr>
            <p:nvPr/>
          </p:nvCxnSpPr>
          <p:spPr>
            <a:xfrm flipH="1">
              <a:off x="2236921" y="4048560"/>
              <a:ext cx="126787" cy="1267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42"/>
          <p:cNvSpPr txBox="1">
            <a:spLocks noChangeArrowheads="1"/>
          </p:cNvSpPr>
          <p:nvPr/>
        </p:nvSpPr>
        <p:spPr bwMode="auto">
          <a:xfrm>
            <a:off x="7617381" y="5496971"/>
            <a:ext cx="13821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r>
              <a:rPr lang="en-US" sz="1400" b="1" kern="0" dirty="0" smtClean="0">
                <a:solidFill>
                  <a:srgbClr val="92D050"/>
                </a:solidFill>
              </a:rPr>
              <a:t>Offload </a:t>
            </a: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Policy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 smtClean="0">
                <a:solidFill>
                  <a:srgbClr val="92D050"/>
                </a:solidFill>
              </a:rPr>
              <a:t>Enforcement in </a:t>
            </a:r>
            <a:r>
              <a:rPr lang="en-US" sz="1400" b="1" u="sng" kern="0" dirty="0" smtClean="0">
                <a:solidFill>
                  <a:srgbClr val="92D050"/>
                </a:solidFill>
              </a:rPr>
              <a:t>UE</a:t>
            </a:r>
            <a:endParaRPr kumimoji="1" lang="en-US" sz="1400" b="1" i="0" u="sng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</a:endParaRPr>
          </a:p>
        </p:txBody>
      </p:sp>
      <p:cxnSp>
        <p:nvCxnSpPr>
          <p:cNvPr id="111" name="Straight Arrow Connector 110"/>
          <p:cNvCxnSpPr/>
          <p:nvPr/>
        </p:nvCxnSpPr>
        <p:spPr>
          <a:xfrm flipH="1" flipV="1">
            <a:off x="7021400" y="5635690"/>
            <a:ext cx="595981" cy="115300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35"/>
          <p:cNvSpPr txBox="1">
            <a:spLocks noChangeArrowheads="1"/>
          </p:cNvSpPr>
          <p:nvPr/>
        </p:nvSpPr>
        <p:spPr bwMode="auto">
          <a:xfrm>
            <a:off x="1682335" y="6341482"/>
            <a:ext cx="126157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Osaka"/>
              </a:rPr>
              <a:t>Pre-Rel-10 UE </a:t>
            </a:r>
            <a:endParaRPr kumimoji="1" lang="en-US" sz="12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113" name="TextBox 16"/>
          <p:cNvSpPr txBox="1">
            <a:spLocks noChangeArrowheads="1"/>
          </p:cNvSpPr>
          <p:nvPr/>
        </p:nvSpPr>
        <p:spPr bwMode="auto">
          <a:xfrm>
            <a:off x="99201" y="1364161"/>
            <a:ext cx="118233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itchFamily="34" charset="0"/>
                <a:ea typeface="Osaka"/>
              </a:rPr>
              <a:t>Option</a:t>
            </a:r>
            <a:r>
              <a:rPr kumimoji="1" lang="en-US" sz="1600" b="1" i="0" u="sng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itchFamily="34" charset="0"/>
                <a:ea typeface="Osaka"/>
              </a:rPr>
              <a:t> 1</a:t>
            </a:r>
            <a:r>
              <a:rPr kumimoji="1" lang="en-US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itchFamily="34" charset="0"/>
                <a:ea typeface="Osaka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Without </a:t>
            </a:r>
            <a:br>
              <a:rPr 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UE impact</a:t>
            </a:r>
            <a:endParaRPr kumimoji="1" lang="en-US" sz="1400" i="0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4" name="TextBox 16"/>
          <p:cNvSpPr txBox="1">
            <a:spLocks noChangeArrowheads="1"/>
          </p:cNvSpPr>
          <p:nvPr/>
        </p:nvSpPr>
        <p:spPr bwMode="auto">
          <a:xfrm>
            <a:off x="4503176" y="1364161"/>
            <a:ext cx="11823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itchFamily="34" charset="0"/>
                <a:ea typeface="Osaka"/>
              </a:rPr>
              <a:t>Option</a:t>
            </a:r>
            <a:r>
              <a:rPr kumimoji="1" lang="en-US" sz="1600" b="1" i="0" u="sng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itchFamily="34" charset="0"/>
                <a:ea typeface="Osaka"/>
              </a:rPr>
              <a:t> 2</a:t>
            </a:r>
            <a:r>
              <a:rPr kumimoji="1" lang="en-US" sz="16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itchFamily="34" charset="0"/>
                <a:ea typeface="Osaka"/>
              </a:rPr>
              <a:t>:</a:t>
            </a:r>
          </a:p>
          <a:p>
            <a:pPr defTabSz="914400" eaLnBrk="1" hangingPunct="1">
              <a:defRPr/>
            </a:pPr>
            <a:r>
              <a:rPr lang="en-US" sz="1400" kern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With</a:t>
            </a:r>
            <a:r>
              <a:rPr 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UE impact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600" b="1" i="0" u="sng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cxnSp>
        <p:nvCxnSpPr>
          <p:cNvPr id="115" name="Straight Arrow Connector 114"/>
          <p:cNvCxnSpPr/>
          <p:nvPr/>
        </p:nvCxnSpPr>
        <p:spPr>
          <a:xfrm flipH="1">
            <a:off x="2412269" y="2562409"/>
            <a:ext cx="461494" cy="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flipH="1">
            <a:off x="6739462" y="2563755"/>
            <a:ext cx="461494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flipH="1" flipV="1">
            <a:off x="7273872" y="4585240"/>
            <a:ext cx="202986" cy="47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051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07" grpId="0" animBg="1"/>
      <p:bldP spid="108" grpId="0" animBg="1"/>
      <p:bldP spid="10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Conclusions  and  Way Forward</a:t>
            </a:r>
            <a:endParaRPr lang="en-GB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706" y="1309422"/>
            <a:ext cx="8299094" cy="5368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u="sng" dirty="0" smtClean="0">
                <a:sym typeface="Wingdings" pitchFamily="2" charset="2"/>
              </a:rPr>
              <a:t>Conclusions:</a:t>
            </a:r>
            <a:endParaRPr lang="en-US" sz="1800" b="1" u="sng" dirty="0">
              <a:sym typeface="Wingdings" pitchFamily="2" charset="2"/>
            </a:endParaRPr>
          </a:p>
          <a:p>
            <a:pPr marL="430212">
              <a:buFont typeface="+mj-lt"/>
              <a:buAutoNum type="arabicPeriod"/>
            </a:pPr>
            <a:r>
              <a:rPr lang="en-US" sz="1600" dirty="0" smtClean="0"/>
              <a:t>SIPTO at the granularity of APNs offers operators only “all-or-nothing” offload control </a:t>
            </a:r>
          </a:p>
          <a:p>
            <a:pPr marL="430212">
              <a:buFont typeface="+mj-lt"/>
              <a:buAutoNum type="arabicPeriod"/>
            </a:pPr>
            <a:r>
              <a:rPr lang="en-US" sz="1600" dirty="0" smtClean="0"/>
              <a:t>SIPTO at the granularity of IP Flows offers operators fine grained control on which traffic should be offloaded (e.g. </a:t>
            </a:r>
            <a:r>
              <a:rPr lang="en-US" sz="1600" dirty="0" err="1" smtClean="0"/>
              <a:t>NetFlix</a:t>
            </a:r>
            <a:r>
              <a:rPr lang="en-US" sz="1600" dirty="0" smtClean="0"/>
              <a:t> yes, but Email no)</a:t>
            </a:r>
          </a:p>
          <a:p>
            <a:pPr marL="430212">
              <a:buFont typeface="+mj-lt"/>
              <a:buAutoNum type="arabicPeriod"/>
            </a:pPr>
            <a:r>
              <a:rPr lang="en-US" sz="1600" dirty="0" smtClean="0"/>
              <a:t>SIPTO@LN at the granularity of APNs can be supported by pre-Rel-10 UEs</a:t>
            </a:r>
          </a:p>
          <a:p>
            <a:pPr marL="430212">
              <a:buFont typeface="+mj-lt"/>
              <a:buAutoNum type="arabicPeriod"/>
            </a:pPr>
            <a:r>
              <a:rPr lang="en-US" sz="1600" dirty="0" smtClean="0"/>
              <a:t>SIPTO@LN at the granularity of IP Flows can be supported by pre-Rel-10 UEs, but a network based traffic offload enforcement is required</a:t>
            </a:r>
          </a:p>
          <a:p>
            <a:pPr marL="430212">
              <a:buFont typeface="+mj-lt"/>
              <a:buAutoNum type="arabicPeriod"/>
            </a:pPr>
            <a:r>
              <a:rPr lang="en-US" sz="1600" dirty="0" smtClean="0"/>
              <a:t>SIPTO@LN at the granularity of IP Flows where the offload policies are enforced at the UE is not supported by pre-Rel-12 UEs (this functionality is currently being developed by SA2)</a:t>
            </a:r>
          </a:p>
          <a:p>
            <a:pPr marL="457200" lvl="1" indent="0">
              <a:buNone/>
            </a:pPr>
            <a:endParaRPr lang="en-US" sz="9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1800" b="1" u="sng" dirty="0" smtClean="0">
                <a:sym typeface="Wingdings" pitchFamily="2" charset="2"/>
              </a:rPr>
              <a:t>Proposed Way Forward:</a:t>
            </a:r>
          </a:p>
          <a:p>
            <a:pPr marL="400050">
              <a:buFont typeface="+mj-lt"/>
              <a:buAutoNum type="arabicPeriod"/>
            </a:pPr>
            <a:r>
              <a:rPr lang="en-US" sz="1600" dirty="0" smtClean="0">
                <a:sym typeface="Wingdings" pitchFamily="2" charset="2"/>
              </a:rPr>
              <a:t>Reconfirm the stage-1 requirements with respect to SIPTO, i.e. </a:t>
            </a:r>
          </a:p>
          <a:p>
            <a:pPr lvl="1"/>
            <a:r>
              <a:rPr lang="en-US" sz="1400" dirty="0" smtClean="0">
                <a:sym typeface="Wingdings" pitchFamily="2" charset="2"/>
              </a:rPr>
              <a:t>Check </a:t>
            </a:r>
            <a:r>
              <a:rPr lang="en-US" sz="1400" dirty="0">
                <a:sym typeface="Wingdings" pitchFamily="2" charset="2"/>
              </a:rPr>
              <a:t>if operators desire traffic offload control at the </a:t>
            </a:r>
            <a:r>
              <a:rPr lang="en-US" sz="1400" dirty="0" smtClean="0">
                <a:sym typeface="Wingdings" pitchFamily="2" charset="2"/>
              </a:rPr>
              <a:t>granularity of </a:t>
            </a:r>
            <a:r>
              <a:rPr lang="en-US" sz="1400" dirty="0">
                <a:sym typeface="Wingdings" pitchFamily="2" charset="2"/>
              </a:rPr>
              <a:t>IP Flows </a:t>
            </a:r>
            <a:r>
              <a:rPr lang="en-US" sz="1400" dirty="0" smtClean="0">
                <a:sym typeface="Wingdings" pitchFamily="2" charset="2"/>
              </a:rPr>
              <a:t>for pre-Release 12 UEs</a:t>
            </a:r>
          </a:p>
          <a:p>
            <a:pPr lvl="2"/>
            <a:r>
              <a:rPr lang="en-US" sz="1200" dirty="0" smtClean="0">
                <a:sym typeface="Wingdings" pitchFamily="2" charset="2"/>
              </a:rPr>
              <a:t>Option 1: YES – this means SA2 has to consider a Rel-12 solution for SITPO@LN that also works with existing UEs (and not only with new Rel-12 UEs) </a:t>
            </a:r>
          </a:p>
          <a:p>
            <a:pPr lvl="2"/>
            <a:r>
              <a:rPr lang="en-US" sz="1200" dirty="0" smtClean="0">
                <a:sym typeface="Wingdings" pitchFamily="2" charset="2"/>
              </a:rPr>
              <a:t>Option 2: NO – this means SA1 is happy with the “all-or-nothing” offload control until Rel-12 UEs are on the market</a:t>
            </a:r>
            <a:endParaRPr lang="en-US" sz="1200" dirty="0">
              <a:sym typeface="Wingdings" pitchFamily="2" charset="2"/>
            </a:endParaRPr>
          </a:p>
          <a:p>
            <a:pPr marL="358775" indent="-301625">
              <a:buFont typeface="+mj-lt"/>
              <a:buAutoNum type="arabicPeriod"/>
            </a:pPr>
            <a:r>
              <a:rPr lang="en-US" sz="1600" dirty="0" smtClean="0">
                <a:sym typeface="Wingdings" pitchFamily="2" charset="2"/>
              </a:rPr>
              <a:t>If YES, </a:t>
            </a:r>
            <a:r>
              <a:rPr lang="en-US" sz="1600" dirty="0" smtClean="0">
                <a:sym typeface="Wingdings" pitchFamily="2" charset="2"/>
              </a:rPr>
              <a:t>inform SA2 accordingly in the Response LS </a:t>
            </a:r>
          </a:p>
          <a:p>
            <a:pPr marL="358775" indent="-301625">
              <a:buFont typeface="+mj-lt"/>
              <a:buAutoNum type="arabicPeriod"/>
            </a:pPr>
            <a:r>
              <a:rPr lang="en-US" sz="1600" dirty="0" smtClean="0">
                <a:sym typeface="Wingdings" pitchFamily="2" charset="2"/>
              </a:rPr>
              <a:t>If NO, clarify in </a:t>
            </a:r>
            <a:r>
              <a:rPr lang="en-US" sz="1600" dirty="0" smtClean="0">
                <a:sym typeface="Wingdings" pitchFamily="2" charset="2"/>
              </a:rPr>
              <a:t>stage-1 specifications (e.g. TS 22.101 and TS 22.220) the agreed requirements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675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11135</TotalTime>
  <Words>1015</Words>
  <Application>Microsoft Office PowerPoint</Application>
  <PresentationFormat>On-screen Show (4:3)</PresentationFormat>
  <Paragraphs>128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Discussion Paper for SA2 LS on SIPTO Requirement Clarification</vt:lpstr>
      <vt:lpstr>What is SIPTO@LN</vt:lpstr>
      <vt:lpstr>Background</vt:lpstr>
      <vt:lpstr>SA2 Question</vt:lpstr>
      <vt:lpstr>What does SIPTO at the granularity of APN mean?</vt:lpstr>
      <vt:lpstr>SIPTO at the granularity of APN</vt:lpstr>
      <vt:lpstr>What does SIPTO at the granularity of IP Flows mean?</vt:lpstr>
      <vt:lpstr>SIPTO at the granularity of IP Flows</vt:lpstr>
      <vt:lpstr>Conclusions  and  Way Forward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Lynne</dc:creator>
  <cp:lastModifiedBy>Stefan Schmid 8</cp:lastModifiedBy>
  <cp:revision>180</cp:revision>
  <dcterms:created xsi:type="dcterms:W3CDTF">2012-02-19T16:52:17Z</dcterms:created>
  <dcterms:modified xsi:type="dcterms:W3CDTF">2012-07-19T15:27:01Z</dcterms:modified>
</cp:coreProperties>
</file>