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87" r:id="rId2"/>
    <p:sldId id="288" r:id="rId3"/>
    <p:sldId id="289" r:id="rId4"/>
    <p:sldId id="290" r:id="rId5"/>
    <p:sldId id="291" r:id="rId6"/>
    <p:sldId id="292" r:id="rId7"/>
    <p:sldId id="293" r:id="rId8"/>
    <p:sldId id="294" r:id="rId9"/>
    <p:sldId id="295" r:id="rId10"/>
    <p:sldId id="296" r:id="rId11"/>
    <p:sldId id="297" r:id="rId12"/>
    <p:sldId id="298" r:id="rId13"/>
    <p:sldId id="299" r:id="rId14"/>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00FF"/>
    <a:srgbClr val="CCFFCC"/>
    <a:srgbClr val="990033"/>
    <a:srgbClr val="FF0000"/>
    <a:srgbClr val="000066"/>
    <a:srgbClr val="FF66FF"/>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93" d="100"/>
          <a:sy n="93" d="100"/>
        </p:scale>
        <p:origin x="-158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52D16E6-78E4-458C-A77B-E6546C0DC27F}" type="datetimeFigureOut">
              <a:rPr lang="en-US"/>
              <a:pPr>
                <a:defRPr/>
              </a:pPr>
              <a:t>5/2/2011</a:t>
            </a:fld>
            <a:endParaRPr lang="en-US"/>
          </a:p>
        </p:txBody>
      </p:sp>
      <p:sp>
        <p:nvSpPr>
          <p:cNvPr id="4" name="Slide Image Placeholder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1CD7679-FDBE-4BB5-B16F-ABB8B651412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917575" y="744538"/>
            <a:ext cx="4962525" cy="3722687"/>
          </a:xfrm>
          <a:noFill/>
          <a:ln>
            <a:solidFill>
              <a:srgbClr val="000000"/>
            </a:solidFill>
            <a:miter lim="800000"/>
            <a:headEnd/>
            <a:tailEnd/>
          </a:ln>
        </p:spPr>
      </p:sp>
      <p:sp>
        <p:nvSpPr>
          <p:cNvPr id="1843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bwMode="auto">
          <a:xfrm>
            <a:off x="917575" y="744538"/>
            <a:ext cx="4962525" cy="3722687"/>
          </a:xfrm>
          <a:noFill/>
          <a:ln>
            <a:solidFill>
              <a:srgbClr val="000000"/>
            </a:solidFill>
            <a:miter lim="800000"/>
            <a:headEnd/>
            <a:tailEnd/>
          </a:ln>
        </p:spPr>
      </p:sp>
      <p:sp>
        <p:nvSpPr>
          <p:cNvPr id="2048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bwMode="auto">
          <a:xfrm>
            <a:off x="917575" y="744538"/>
            <a:ext cx="4962525" cy="3722687"/>
          </a:xfrm>
          <a:noFill/>
          <a:ln>
            <a:solidFill>
              <a:srgbClr val="000000"/>
            </a:solidFill>
            <a:miter lim="800000"/>
            <a:headEnd/>
            <a:tailEnd/>
          </a:ln>
        </p:spPr>
      </p:sp>
      <p:sp>
        <p:nvSpPr>
          <p:cNvPr id="2253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9" descr="siteon0"/>
          <p:cNvPicPr>
            <a:picLocks noChangeAspect="1" noChangeArrowheads="1"/>
          </p:cNvPicPr>
          <p:nvPr userDrawn="1"/>
        </p:nvPicPr>
        <p:blipFill>
          <a:blip r:embed="rId2" cstate="print"/>
          <a:srcRect t="12706" b="20932"/>
          <a:stretch>
            <a:fillRect/>
          </a:stretch>
        </p:blipFill>
        <p:spPr bwMode="auto">
          <a:xfrm>
            <a:off x="2692400" y="990600"/>
            <a:ext cx="1727200" cy="1009650"/>
          </a:xfrm>
          <a:prstGeom prst="rect">
            <a:avLst/>
          </a:prstGeom>
          <a:noFill/>
          <a:ln w="9525">
            <a:noFill/>
            <a:miter lim="800000"/>
            <a:headEnd/>
            <a:tailEnd/>
          </a:ln>
        </p:spPr>
      </p:pic>
      <p:pic>
        <p:nvPicPr>
          <p:cNvPr id="5" name="Picture 37" descr="LogoWebFirstPage"/>
          <p:cNvPicPr>
            <a:picLocks noChangeAspect="1" noChangeArrowheads="1"/>
          </p:cNvPicPr>
          <p:nvPr userDrawn="1"/>
        </p:nvPicPr>
        <p:blipFill>
          <a:blip r:embed="rId3" cstate="print">
            <a:clrChange>
              <a:clrFrom>
                <a:srgbClr val="FFFFFF"/>
              </a:clrFrom>
              <a:clrTo>
                <a:srgbClr val="FFFFFF">
                  <a:alpha val="0"/>
                </a:srgbClr>
              </a:clrTo>
            </a:clrChange>
          </a:blip>
          <a:srcRect/>
          <a:stretch>
            <a:fillRect/>
          </a:stretch>
        </p:blipFill>
        <p:spPr bwMode="auto">
          <a:xfrm>
            <a:off x="5073650" y="977900"/>
            <a:ext cx="1330325" cy="1042988"/>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b="1">
                <a:solidFill>
                  <a:srgbClr val="FF0000"/>
                </a:solidFill>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fld id="{3EA79D6D-C308-44B1-8F56-273A72F0E7D6}" type="datetimeFigureOut">
              <a:rPr lang="en-US"/>
              <a:pPr>
                <a:defRPr/>
              </a:pPr>
              <a:t>5/2/2011</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EDAD0298-2B48-45DC-ADC0-13B4EF5CCEF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7AAF13-90A6-4834-BDDA-A4810DF18070}" type="datetimeFigureOut">
              <a:rPr lang="en-US"/>
              <a:pPr>
                <a:defRPr/>
              </a:pPr>
              <a:t>5/2/2011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314A47D-AFC7-4307-814D-CD7CE3ADB85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5F227FB-86FA-4274-870C-2B862CF120BC}" type="datetimeFigureOut">
              <a:rPr lang="en-US"/>
              <a:pPr>
                <a:defRPr/>
              </a:pPr>
              <a:t>5/2/2011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227B03F-D6CE-4948-959E-A8A3CA0BFB7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39" descr="siteon0"/>
          <p:cNvPicPr>
            <a:picLocks noChangeAspect="1" noChangeArrowheads="1"/>
          </p:cNvPicPr>
          <p:nvPr userDrawn="1"/>
        </p:nvPicPr>
        <p:blipFill>
          <a:blip r:embed="rId2" cstate="print"/>
          <a:srcRect t="12706" b="20932"/>
          <a:stretch>
            <a:fillRect/>
          </a:stretch>
        </p:blipFill>
        <p:spPr bwMode="auto">
          <a:xfrm>
            <a:off x="7239000" y="152400"/>
            <a:ext cx="1727200" cy="1009650"/>
          </a:xfrm>
          <a:prstGeom prst="rect">
            <a:avLst/>
          </a:prstGeom>
          <a:noFill/>
          <a:ln w="9525">
            <a:noFill/>
            <a:miter lim="800000"/>
            <a:headEnd/>
            <a:tailEnd/>
          </a:ln>
        </p:spPr>
      </p:pic>
      <p:sp>
        <p:nvSpPr>
          <p:cNvPr id="2" name="Title 1"/>
          <p:cNvSpPr>
            <a:spLocks noGrp="1"/>
          </p:cNvSpPr>
          <p:nvPr>
            <p:ph type="title"/>
          </p:nvPr>
        </p:nvSpPr>
        <p:spPr>
          <a:xfrm>
            <a:off x="381000" y="152400"/>
            <a:ext cx="6934200" cy="1066800"/>
          </a:xfrm>
        </p:spPr>
        <p:txBody>
          <a:bodyPr>
            <a:normAutofit/>
          </a:bodyPr>
          <a:lstStyle>
            <a:lvl1pPr algn="l">
              <a:defRPr sz="4000" b="1">
                <a:solidFill>
                  <a:srgbClr val="FF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C4C049E-1658-4D3F-A930-F929D9ECC6F6}" type="datetimeFigureOut">
              <a:rPr lang="en-US"/>
              <a:pPr>
                <a:defRPr/>
              </a:pPr>
              <a:t>5/2/2011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492A69B-F15C-4C2F-8BE8-A34F4BBFD1C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9748ED7-CAEF-4D12-B524-C8C224E099FF}" type="datetimeFigureOut">
              <a:rPr lang="en-US"/>
              <a:pPr>
                <a:defRPr/>
              </a:pPr>
              <a:t>5/2/2011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FD52912-72D0-4EC6-B1BE-DD99230710E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Title 1"/>
          <p:cNvSpPr txBox="1">
            <a:spLocks/>
          </p:cNvSpPr>
          <p:nvPr userDrawn="1"/>
        </p:nvSpPr>
        <p:spPr>
          <a:xfrm>
            <a:off x="381000" y="152400"/>
            <a:ext cx="6934200" cy="1066800"/>
          </a:xfrm>
          <a:prstGeom prst="rect">
            <a:avLst/>
          </a:prstGeom>
        </p:spPr>
        <p:txBody>
          <a:bodyPr anchor="ctr">
            <a:normAutofit/>
          </a:bodyPr>
          <a:lstStyle>
            <a:lvl1pPr algn="l">
              <a:defRPr sz="4000" b="1">
                <a:solidFill>
                  <a:srgbClr val="FF0000"/>
                </a:solidFill>
              </a:defRPr>
            </a:lvl1pPr>
          </a:lstStyle>
          <a:p>
            <a:pPr fontAlgn="auto">
              <a:spcAft>
                <a:spcPts val="0"/>
              </a:spcAft>
              <a:defRPr/>
            </a:pPr>
            <a:r>
              <a:rPr lang="en-US" dirty="0" smtClean="0">
                <a:latin typeface="+mj-lt"/>
                <a:ea typeface="+mj-ea"/>
                <a:cs typeface="+mj-cs"/>
              </a:rPr>
              <a:t>Click to edit Master title style</a:t>
            </a:r>
          </a:p>
        </p:txBody>
      </p:sp>
      <p:pic>
        <p:nvPicPr>
          <p:cNvPr id="6" name="Picture 39" descr="siteon0"/>
          <p:cNvPicPr>
            <a:picLocks noChangeAspect="1" noChangeArrowheads="1"/>
          </p:cNvPicPr>
          <p:nvPr userDrawn="1"/>
        </p:nvPicPr>
        <p:blipFill>
          <a:blip r:embed="rId2" cstate="print"/>
          <a:srcRect t="12706" b="20932"/>
          <a:stretch>
            <a:fillRect/>
          </a:stretch>
        </p:blipFill>
        <p:spPr bwMode="auto">
          <a:xfrm>
            <a:off x="7239000" y="152400"/>
            <a:ext cx="1727200" cy="1009650"/>
          </a:xfrm>
          <a:prstGeom prst="rect">
            <a:avLst/>
          </a:prstGeom>
          <a:noFill/>
          <a:ln w="9525">
            <a:noFill/>
            <a:miter lim="800000"/>
            <a:headEnd/>
            <a:tailEnd/>
          </a:ln>
        </p:spPr>
      </p:pic>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459F5DF3-1354-4C1C-B6DA-5980805BF36B}" type="datetimeFigureOut">
              <a:rPr lang="en-US"/>
              <a:pPr>
                <a:defRPr/>
              </a:pPr>
              <a:t>5/2/2011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B8174D0F-6FBB-4630-94B0-FC5F35323C9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39" descr="siteon0"/>
          <p:cNvPicPr>
            <a:picLocks noChangeAspect="1" noChangeArrowheads="1"/>
          </p:cNvPicPr>
          <p:nvPr userDrawn="1"/>
        </p:nvPicPr>
        <p:blipFill>
          <a:blip r:embed="rId2" cstate="print"/>
          <a:srcRect t="12706" b="20932"/>
          <a:stretch>
            <a:fillRect/>
          </a:stretch>
        </p:blipFill>
        <p:spPr bwMode="auto">
          <a:xfrm>
            <a:off x="7162800" y="304800"/>
            <a:ext cx="1727200" cy="1009650"/>
          </a:xfrm>
          <a:prstGeom prst="rect">
            <a:avLst/>
          </a:prstGeom>
          <a:noFill/>
          <a:ln w="9525">
            <a:noFill/>
            <a:miter lim="800000"/>
            <a:headEnd/>
            <a:tailEnd/>
          </a:ln>
        </p:spPr>
      </p:pic>
      <p:sp>
        <p:nvSpPr>
          <p:cNvPr id="2" name="Title 1"/>
          <p:cNvSpPr>
            <a:spLocks noGrp="1"/>
          </p:cNvSpPr>
          <p:nvPr>
            <p:ph type="title"/>
          </p:nvPr>
        </p:nvSpPr>
        <p:spPr>
          <a:xfrm>
            <a:off x="381000" y="228600"/>
            <a:ext cx="6400800" cy="1143000"/>
          </a:xfrm>
        </p:spPr>
        <p:txBody>
          <a:bodyPr>
            <a:normAutofit/>
          </a:bodyPr>
          <a:lstStyle>
            <a:lvl1pPr>
              <a:defRPr sz="3600" b="1">
                <a:solidFill>
                  <a:srgbClr val="FF0000"/>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lstStyle>
          <a:p>
            <a:pPr>
              <a:defRPr/>
            </a:pPr>
            <a:fld id="{6CC8F3EA-A190-4302-9230-8C7E9E8BC678}" type="datetimeFigureOut">
              <a:rPr lang="en-US"/>
              <a:pPr>
                <a:defRPr/>
              </a:pPr>
              <a:t>5/2/2011</a:t>
            </a:fld>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4A4B7396-A0FF-43EF-9594-3FC30685B13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39" descr="siteon0"/>
          <p:cNvPicPr>
            <a:picLocks noChangeAspect="1" noChangeArrowheads="1"/>
          </p:cNvPicPr>
          <p:nvPr userDrawn="1"/>
        </p:nvPicPr>
        <p:blipFill>
          <a:blip r:embed="rId2" cstate="print"/>
          <a:srcRect t="12706" b="20932"/>
          <a:stretch>
            <a:fillRect/>
          </a:stretch>
        </p:blipFill>
        <p:spPr bwMode="auto">
          <a:xfrm>
            <a:off x="7239000" y="304800"/>
            <a:ext cx="1727200" cy="1009650"/>
          </a:xfrm>
          <a:prstGeom prst="rect">
            <a:avLst/>
          </a:prstGeom>
          <a:noFill/>
          <a:ln w="9525">
            <a:noFill/>
            <a:miter lim="800000"/>
            <a:headEnd/>
            <a:tailEnd/>
          </a:ln>
        </p:spPr>
      </p:pic>
      <p:sp>
        <p:nvSpPr>
          <p:cNvPr id="2" name="Title 1"/>
          <p:cNvSpPr>
            <a:spLocks noGrp="1"/>
          </p:cNvSpPr>
          <p:nvPr>
            <p:ph type="title"/>
          </p:nvPr>
        </p:nvSpPr>
        <p:spPr>
          <a:xfrm>
            <a:off x="381000" y="228600"/>
            <a:ext cx="6477000" cy="1143000"/>
          </a:xfrm>
        </p:spPr>
        <p:txBody>
          <a:bodyPr>
            <a:normAutofit/>
          </a:bodyPr>
          <a:lstStyle>
            <a:lvl1pPr>
              <a:defRPr sz="3600" b="1">
                <a:solidFill>
                  <a:srgbClr val="FF0000"/>
                </a:solidFill>
              </a:defRPr>
            </a:lvl1p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D7745ABA-14E8-431B-A774-DF1EA3A5BC1D}" type="datetimeFigureOut">
              <a:rPr lang="en-US"/>
              <a:pPr>
                <a:defRPr/>
              </a:pPr>
              <a:t>5/2/2011</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F2C4F392-99F4-4C92-B7F2-D5358D1C89C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C73B619-60AC-4F6D-BFEC-2C29E6876D37}" type="datetimeFigureOut">
              <a:rPr lang="en-US"/>
              <a:pPr>
                <a:defRPr/>
              </a:pPr>
              <a:t>5/2/2011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ED866E9-F097-4BA1-9462-461B869CF8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2818A8-23F3-45D2-A686-7451A9E53125}" type="datetimeFigureOut">
              <a:rPr lang="en-US"/>
              <a:pPr>
                <a:defRPr/>
              </a:pPr>
              <a:t>5/2/2011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94C7463-DF64-4674-9125-3692B52FB31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7C3E3AB-EF7E-4A26-AFB0-BAC4FB0F4FA3}" type="datetimeFigureOut">
              <a:rPr lang="en-US"/>
              <a:pPr>
                <a:defRPr/>
              </a:pPr>
              <a:t>5/2/2011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1C87256-5623-47B0-94DE-D4A1EA0027C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083661F-E8CA-4E3E-821E-8E9E4281CF91}" type="datetimeFigureOut">
              <a:rPr lang="en-US"/>
              <a:pPr>
                <a:defRPr/>
              </a:pPr>
              <a:t>5/2/2011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D21F684-4E69-430D-9950-6978E190F9B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59" r:id="rId3"/>
    <p:sldLayoutId id="2147483662" r:id="rId4"/>
    <p:sldLayoutId id="2147483663" r:id="rId5"/>
    <p:sldLayoutId id="2147483664" r:id="rId6"/>
    <p:sldLayoutId id="2147483658" r:id="rId7"/>
    <p:sldLayoutId id="2147483657" r:id="rId8"/>
    <p:sldLayoutId id="2147483656" r:id="rId9"/>
    <p:sldLayoutId id="2147483655" r:id="rId10"/>
    <p:sldLayoutId id="214748365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uthaiah.venkatachalam@intel.com" TargetMode="External"/><Relationship Id="rId2" Type="http://schemas.openxmlformats.org/officeDocument/2006/relationships/hyperlink" Target="mailto:Kamran.etemad@intel.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763000" cy="6400800"/>
          </a:xfrm>
          <a:solidFill>
            <a:schemeClr val="bg1"/>
          </a:solidFill>
        </p:spPr>
        <p:txBody>
          <a:bodyPr/>
          <a:lstStyle/>
          <a:p>
            <a:pPr>
              <a:buNone/>
            </a:pPr>
            <a:endParaRPr lang="en-GB" sz="1800" b="1" dirty="0" smtClean="0"/>
          </a:p>
          <a:p>
            <a:pPr>
              <a:buNone/>
            </a:pPr>
            <a:endParaRPr lang="en-GB" sz="1800" b="1" dirty="0" smtClean="0"/>
          </a:p>
          <a:p>
            <a:pPr>
              <a:buNone/>
            </a:pPr>
            <a:endParaRPr lang="en-GB" sz="1800" b="1" dirty="0" smtClean="0"/>
          </a:p>
          <a:p>
            <a:pPr>
              <a:buNone/>
            </a:pPr>
            <a:r>
              <a:rPr lang="en-GB" sz="1800" b="1" dirty="0" smtClean="0"/>
              <a:t>3GPP </a:t>
            </a:r>
            <a:r>
              <a:rPr lang="en-GB" sz="1800" b="1" dirty="0" smtClean="0"/>
              <a:t>TSG-SA WG1 Meeting #54				                     S1-111151</a:t>
            </a:r>
            <a:endParaRPr lang="en-US" sz="1800" dirty="0" smtClean="0"/>
          </a:p>
          <a:p>
            <a:pPr>
              <a:buNone/>
            </a:pPr>
            <a:r>
              <a:rPr lang="en-GB" sz="1800" b="1" dirty="0" smtClean="0"/>
              <a:t>Xi’an, China, 9th – 13th May 2011</a:t>
            </a:r>
            <a:endParaRPr lang="en-US" sz="1800" dirty="0" smtClean="0"/>
          </a:p>
          <a:p>
            <a:pPr>
              <a:buNone/>
            </a:pPr>
            <a:r>
              <a:rPr lang="en-GB" sz="1800" b="1" dirty="0" smtClean="0"/>
              <a:t> </a:t>
            </a:r>
            <a:endParaRPr lang="en-US" sz="1800" dirty="0" smtClean="0"/>
          </a:p>
          <a:p>
            <a:pPr>
              <a:buNone/>
            </a:pPr>
            <a:r>
              <a:rPr lang="en-GB" sz="1800" dirty="0" smtClean="0"/>
              <a:t>Title:	</a:t>
            </a:r>
            <a:r>
              <a:rPr lang="en-GB" sz="1800" dirty="0" smtClean="0"/>
              <a:t>	</a:t>
            </a:r>
            <a:r>
              <a:rPr lang="en-US" sz="1800" dirty="0" smtClean="0"/>
              <a:t>Toward </a:t>
            </a:r>
            <a:r>
              <a:rPr lang="en-US" sz="1800" dirty="0" smtClean="0"/>
              <a:t>Convergence of 3GPP </a:t>
            </a:r>
            <a:r>
              <a:rPr lang="en-US" sz="1800" dirty="0" err="1" smtClean="0"/>
              <a:t>eMBMS</a:t>
            </a:r>
            <a:r>
              <a:rPr lang="en-US" sz="1800" dirty="0" smtClean="0"/>
              <a:t> </a:t>
            </a:r>
            <a:r>
              <a:rPr lang="en-US" sz="1800" dirty="0" smtClean="0"/>
              <a:t>&amp; </a:t>
            </a:r>
            <a:r>
              <a:rPr lang="en-US" sz="1800" dirty="0" smtClean="0"/>
              <a:t>Mobile Broadcasting Standards</a:t>
            </a:r>
          </a:p>
          <a:p>
            <a:pPr>
              <a:buNone/>
            </a:pPr>
            <a:r>
              <a:rPr lang="en-US" sz="1800" dirty="0" smtClean="0"/>
              <a:t>Agenda Item:	New </a:t>
            </a:r>
            <a:r>
              <a:rPr lang="en-US" sz="1800" dirty="0" smtClean="0"/>
              <a:t>SI</a:t>
            </a:r>
          </a:p>
          <a:p>
            <a:pPr>
              <a:buNone/>
            </a:pPr>
            <a:r>
              <a:rPr lang="en-US" sz="1800" dirty="0" smtClean="0"/>
              <a:t>Source:	</a:t>
            </a:r>
            <a:r>
              <a:rPr lang="en-US" sz="1800" dirty="0" smtClean="0"/>
              <a:t>	Intel</a:t>
            </a:r>
            <a:endParaRPr lang="en-US" sz="1800" dirty="0" smtClean="0"/>
          </a:p>
          <a:p>
            <a:pPr>
              <a:buNone/>
            </a:pPr>
            <a:r>
              <a:rPr lang="en-US" sz="1800" dirty="0" smtClean="0"/>
              <a:t>Contact:	</a:t>
            </a:r>
            <a:r>
              <a:rPr lang="en-US" sz="1800" dirty="0" smtClean="0"/>
              <a:t>	 </a:t>
            </a:r>
            <a:r>
              <a:rPr lang="en-US" sz="1800" dirty="0" smtClean="0">
                <a:hlinkClick r:id="rId2"/>
              </a:rPr>
              <a:t>Kamran.etemad@intel.com</a:t>
            </a:r>
            <a:r>
              <a:rPr lang="en-US" sz="1800" dirty="0" smtClean="0"/>
              <a:t>; </a:t>
            </a:r>
            <a:r>
              <a:rPr lang="en-US" sz="1800" dirty="0" smtClean="0">
                <a:hlinkClick r:id="rId3"/>
              </a:rPr>
              <a:t>muthaiah.venkatachalam@intel.com</a:t>
            </a:r>
            <a:r>
              <a:rPr lang="en-US" sz="1800" dirty="0" smtClean="0"/>
              <a:t>;</a:t>
            </a:r>
          </a:p>
          <a:p>
            <a:pPr>
              <a:buNone/>
            </a:pPr>
            <a:r>
              <a:rPr lang="en-US" sz="1800" dirty="0" smtClean="0"/>
              <a:t>Document for:   </a:t>
            </a:r>
            <a:r>
              <a:rPr lang="en-US" sz="1800" dirty="0" smtClean="0"/>
              <a:t>	Discussion</a:t>
            </a:r>
            <a:endParaRPr lang="en-US" sz="1800" dirty="0" smtClean="0"/>
          </a:p>
          <a:p>
            <a:pPr>
              <a:buNone/>
            </a:pPr>
            <a:endParaRPr lang="en-US" sz="1800" dirty="0" smtClean="0"/>
          </a:p>
          <a:p>
            <a:pPr>
              <a:buNone/>
            </a:pPr>
            <a:r>
              <a:rPr lang="en-US" sz="1800" dirty="0" smtClean="0"/>
              <a:t> </a:t>
            </a:r>
          </a:p>
          <a:p>
            <a:pPr>
              <a:buNone/>
            </a:pPr>
            <a:endParaRPr lang="en-US" sz="1800" dirty="0"/>
          </a:p>
        </p:txBody>
      </p:sp>
      <p:cxnSp>
        <p:nvCxnSpPr>
          <p:cNvPr id="5" name="Straight Connector 4"/>
          <p:cNvCxnSpPr/>
          <p:nvPr/>
        </p:nvCxnSpPr>
        <p:spPr>
          <a:xfrm>
            <a:off x="152400" y="1905000"/>
            <a:ext cx="8839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pPr eaLnBrk="1" hangingPunct="1"/>
            <a:r>
              <a:rPr lang="en-US" smtClean="0"/>
              <a:t>Benefits</a:t>
            </a:r>
          </a:p>
        </p:txBody>
      </p:sp>
      <p:sp>
        <p:nvSpPr>
          <p:cNvPr id="25602" name="Content Placeholder 2"/>
          <p:cNvSpPr>
            <a:spLocks noGrp="1"/>
          </p:cNvSpPr>
          <p:nvPr>
            <p:ph idx="1"/>
          </p:nvPr>
        </p:nvSpPr>
        <p:spPr>
          <a:xfrm>
            <a:off x="228600" y="1219200"/>
            <a:ext cx="8686800" cy="4983163"/>
          </a:xfrm>
        </p:spPr>
        <p:txBody>
          <a:bodyPr/>
          <a:lstStyle/>
          <a:p>
            <a:pPr eaLnBrk="1" hangingPunct="1"/>
            <a:r>
              <a:rPr lang="en-US" sz="2000" smtClean="0"/>
              <a:t>From 3GPP and Broadcast Operators’ Perspectives </a:t>
            </a:r>
          </a:p>
          <a:p>
            <a:pPr lvl="1" eaLnBrk="1" hangingPunct="1"/>
            <a:r>
              <a:rPr lang="en-US" sz="1800" smtClean="0"/>
              <a:t>Spectrum/Radio Resource/Infrastructure Resource Reuse</a:t>
            </a:r>
          </a:p>
          <a:p>
            <a:pPr lvl="1" eaLnBrk="1" hangingPunct="1"/>
            <a:r>
              <a:rPr lang="en-US" sz="1800" smtClean="0"/>
              <a:t>Lower Cost of Service Delivery</a:t>
            </a:r>
          </a:p>
          <a:p>
            <a:pPr eaLnBrk="1" hangingPunct="1"/>
            <a:r>
              <a:rPr lang="en-US" sz="2000" smtClean="0"/>
              <a:t>From Device Vendor and User Perspectives</a:t>
            </a:r>
          </a:p>
          <a:p>
            <a:pPr lvl="1" eaLnBrk="1" hangingPunct="1"/>
            <a:r>
              <a:rPr lang="en-US" sz="1800" smtClean="0"/>
              <a:t>HW/SW Reuse</a:t>
            </a:r>
          </a:p>
          <a:p>
            <a:pPr lvl="1" eaLnBrk="1" hangingPunct="1"/>
            <a:r>
              <a:rPr lang="en-US" sz="1800" smtClean="0"/>
              <a:t>Economy of Scales</a:t>
            </a:r>
          </a:p>
          <a:p>
            <a:pPr lvl="1" eaLnBrk="1" hangingPunct="1"/>
            <a:r>
              <a:rPr lang="en-US" sz="1800" smtClean="0"/>
              <a:t>Simple Single Downlink-only Device Implementation</a:t>
            </a:r>
          </a:p>
          <a:p>
            <a:pPr lvl="1" eaLnBrk="1" hangingPunct="1"/>
            <a:r>
              <a:rPr lang="en-US" sz="1800" smtClean="0"/>
              <a:t>Global Standards for Global Devices </a:t>
            </a:r>
          </a:p>
          <a:p>
            <a:pPr lvl="1" eaLnBrk="1" hangingPunct="1"/>
            <a:r>
              <a:rPr lang="en-US" sz="1800" smtClean="0"/>
              <a:t>Eased Handover/Roaming</a:t>
            </a:r>
          </a:p>
          <a:p>
            <a:pPr lvl="1" eaLnBrk="1" hangingPunct="1"/>
            <a:endParaRPr lang="en-US" sz="2000" smtClean="0"/>
          </a:p>
          <a:p>
            <a:pPr eaLnBrk="1" hangingPunct="1"/>
            <a:endParaRPr lang="en-US" sz="240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pPr eaLnBrk="1" hangingPunct="1"/>
            <a:r>
              <a:rPr lang="en-US" sz="3200" smtClean="0"/>
              <a:t>View on Challenges &amp;  Opportunities</a:t>
            </a:r>
          </a:p>
        </p:txBody>
      </p:sp>
      <p:sp>
        <p:nvSpPr>
          <p:cNvPr id="26626" name="Content Placeholder 2"/>
          <p:cNvSpPr>
            <a:spLocks noGrp="1"/>
          </p:cNvSpPr>
          <p:nvPr>
            <p:ph idx="1"/>
          </p:nvPr>
        </p:nvSpPr>
        <p:spPr>
          <a:xfrm>
            <a:off x="457200" y="1219200"/>
            <a:ext cx="8229600" cy="5410200"/>
          </a:xfrm>
        </p:spPr>
        <p:txBody>
          <a:bodyPr/>
          <a:lstStyle/>
          <a:p>
            <a:pPr eaLnBrk="1" hangingPunct="1">
              <a:lnSpc>
                <a:spcPct val="80000"/>
              </a:lnSpc>
              <a:buFontTx/>
              <a:buChar char="•"/>
            </a:pPr>
            <a:r>
              <a:rPr lang="en-US" sz="2000" b="1" u="sng" smtClean="0"/>
              <a:t>Challenges:</a:t>
            </a:r>
          </a:p>
          <a:p>
            <a:pPr lvl="1" eaLnBrk="1" hangingPunct="1">
              <a:lnSpc>
                <a:spcPct val="80000"/>
              </a:lnSpc>
              <a:buFont typeface="Arial" charset="0"/>
              <a:buChar char="•"/>
            </a:pPr>
            <a:r>
              <a:rPr lang="en-US" sz="1800" smtClean="0"/>
              <a:t>MBMS has not been widely deployed or planned as upcoming LTE deployments of most operators.</a:t>
            </a:r>
          </a:p>
          <a:p>
            <a:pPr lvl="1" eaLnBrk="1" hangingPunct="1">
              <a:lnSpc>
                <a:spcPct val="80000"/>
              </a:lnSpc>
              <a:buFont typeface="Arial" charset="0"/>
              <a:buChar char="•"/>
            </a:pPr>
            <a:r>
              <a:rPr lang="en-US" sz="1800" smtClean="0"/>
              <a:t>DVB based handheld/mobile Broadcast systems have been adopted only in some countries</a:t>
            </a:r>
          </a:p>
          <a:p>
            <a:pPr lvl="1" eaLnBrk="1" hangingPunct="1">
              <a:lnSpc>
                <a:spcPct val="80000"/>
              </a:lnSpc>
              <a:buFont typeface="Arial" charset="0"/>
              <a:buChar char="•"/>
            </a:pPr>
            <a:r>
              <a:rPr lang="en-US" sz="1800" smtClean="0"/>
              <a:t>Different mobile/handheld Broadcast standards are used in different parts of the world</a:t>
            </a:r>
          </a:p>
          <a:p>
            <a:pPr eaLnBrk="1" hangingPunct="1">
              <a:lnSpc>
                <a:spcPct val="80000"/>
              </a:lnSpc>
              <a:buFontTx/>
              <a:buChar char="•"/>
            </a:pPr>
            <a:r>
              <a:rPr lang="en-US" sz="2000" b="1" u="sng" smtClean="0"/>
              <a:t>Opportunities:</a:t>
            </a:r>
          </a:p>
          <a:p>
            <a:pPr lvl="1" eaLnBrk="1" hangingPunct="1">
              <a:lnSpc>
                <a:spcPct val="80000"/>
              </a:lnSpc>
              <a:buFont typeface="Arial" charset="0"/>
              <a:buChar char="•"/>
            </a:pPr>
            <a:r>
              <a:rPr lang="en-US" sz="1800" smtClean="0"/>
              <a:t>New Devices with higher usage of multi-media content, such as video, are becoming highly popular.</a:t>
            </a:r>
          </a:p>
          <a:p>
            <a:pPr lvl="1" eaLnBrk="1" hangingPunct="1">
              <a:lnSpc>
                <a:spcPct val="80000"/>
              </a:lnSpc>
              <a:buFont typeface="Arial" charset="0"/>
              <a:buChar char="•"/>
            </a:pPr>
            <a:r>
              <a:rPr lang="en-US" sz="1800" smtClean="0"/>
              <a:t>Major interest from DVB ecosystem to seek convergence</a:t>
            </a:r>
          </a:p>
          <a:p>
            <a:pPr lvl="1" eaLnBrk="1" hangingPunct="1">
              <a:lnSpc>
                <a:spcPct val="80000"/>
              </a:lnSpc>
              <a:buFont typeface="Arial" charset="0"/>
              <a:buChar char="•"/>
            </a:pPr>
            <a:r>
              <a:rPr lang="en-US" sz="1800" smtClean="0"/>
              <a:t>Converged/aligned solution will bring </a:t>
            </a:r>
          </a:p>
          <a:p>
            <a:pPr lvl="2" eaLnBrk="1" hangingPunct="1">
              <a:lnSpc>
                <a:spcPct val="80000"/>
              </a:lnSpc>
            </a:pPr>
            <a:r>
              <a:rPr lang="en-US" sz="1500" smtClean="0"/>
              <a:t>Simpler implementation in LTE and DVB devices and better economies of scale</a:t>
            </a:r>
          </a:p>
          <a:p>
            <a:pPr lvl="2" eaLnBrk="1" hangingPunct="1">
              <a:lnSpc>
                <a:spcPct val="80000"/>
              </a:lnSpc>
            </a:pPr>
            <a:r>
              <a:rPr lang="en-US" sz="1500" smtClean="0"/>
              <a:t>Radio resource sharing and tight interworking enabling new usage and business models</a:t>
            </a:r>
          </a:p>
          <a:p>
            <a:pPr lvl="2" eaLnBrk="1" hangingPunct="1">
              <a:lnSpc>
                <a:spcPct val="80000"/>
              </a:lnSpc>
            </a:pPr>
            <a:r>
              <a:rPr lang="en-US" sz="1500" smtClean="0"/>
              <a:t>Possible bootstrapping of Mobile Multicast/Broadcast services and related applications</a:t>
            </a:r>
          </a:p>
          <a:p>
            <a:pPr lvl="1" eaLnBrk="1" hangingPunct="1">
              <a:lnSpc>
                <a:spcPct val="80000"/>
              </a:lnSpc>
              <a:buFont typeface="Arial" charset="0"/>
              <a:buChar char="•"/>
            </a:pPr>
            <a:r>
              <a:rPr lang="en-US" sz="1800" smtClean="0"/>
              <a:t>LTE, especially in Release 11, is much better platform than HSPA for MBMS /DVB integration</a:t>
            </a:r>
          </a:p>
          <a:p>
            <a:pPr lvl="3" eaLnBrk="1" hangingPunct="1">
              <a:lnSpc>
                <a:spcPct val="80000"/>
              </a:lnSpc>
              <a:buFont typeface="Arial" charset="0"/>
              <a:buChar char="•"/>
            </a:pPr>
            <a:r>
              <a:rPr lang="en-US" sz="1400" smtClean="0"/>
              <a:t>MBMS Friendly PHY, e.g. OFDM, Widerband carriers</a:t>
            </a:r>
          </a:p>
          <a:p>
            <a:pPr lvl="3" eaLnBrk="1" hangingPunct="1">
              <a:lnSpc>
                <a:spcPct val="80000"/>
              </a:lnSpc>
              <a:buFont typeface="Arial" charset="0"/>
              <a:buChar char="•"/>
            </a:pPr>
            <a:r>
              <a:rPr lang="en-US" sz="1400" smtClean="0"/>
              <a:t>Simplified MAC/RRC/Network Solution</a:t>
            </a:r>
          </a:p>
          <a:p>
            <a:pPr lvl="3" eaLnBrk="1" hangingPunct="1">
              <a:lnSpc>
                <a:spcPct val="80000"/>
              </a:lnSpc>
              <a:buFont typeface="Arial" charset="0"/>
              <a:buChar char="•"/>
            </a:pPr>
            <a:r>
              <a:rPr lang="en-US" sz="1400" smtClean="0"/>
              <a:t>New Release 10 and 11 Features: Carrier Aggregation, MBMS Service Continuity, etc.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smtClean="0"/>
              <a:t>Modes of operation</a:t>
            </a:r>
          </a:p>
        </p:txBody>
      </p:sp>
      <p:sp>
        <p:nvSpPr>
          <p:cNvPr id="27650" name="Content Placeholder 2"/>
          <p:cNvSpPr>
            <a:spLocks noGrp="1"/>
          </p:cNvSpPr>
          <p:nvPr>
            <p:ph idx="1"/>
          </p:nvPr>
        </p:nvSpPr>
        <p:spPr>
          <a:xfrm>
            <a:off x="152400" y="1265238"/>
            <a:ext cx="8839200" cy="4525962"/>
          </a:xfrm>
        </p:spPr>
        <p:txBody>
          <a:bodyPr/>
          <a:lstStyle/>
          <a:p>
            <a:pPr eaLnBrk="1" hangingPunct="1"/>
            <a:r>
              <a:rPr lang="en-US" sz="2000" smtClean="0"/>
              <a:t>Ideally all downlink-only traffic on a dedicated DL-only carrier addressing mobile and portable devices shall make use of the </a:t>
            </a:r>
            <a:r>
              <a:rPr lang="en-US" sz="2000" b="1" smtClean="0"/>
              <a:t>Common Broadcast Specification (CBS)</a:t>
            </a:r>
            <a:r>
              <a:rPr lang="en-US" sz="2000" smtClean="0"/>
              <a:t> -&gt; this is the rationale behind the proposed study item</a:t>
            </a:r>
          </a:p>
          <a:p>
            <a:pPr lvl="1" eaLnBrk="1" hangingPunct="1"/>
            <a:r>
              <a:rPr lang="en-US" sz="1800" smtClean="0"/>
              <a:t>The source of the content might be any service and/or content provider -&gt; business model issue, not technical</a:t>
            </a:r>
          </a:p>
          <a:p>
            <a:pPr lvl="1" eaLnBrk="1" hangingPunct="1"/>
            <a:r>
              <a:rPr lang="en-US" sz="1800" smtClean="0"/>
              <a:t>The used spectrum will depend on regulation and assignments (and is hence not an issue for this study item), terminals shall be able to cover all relevant broadcast and mobile communication frequency bands</a:t>
            </a:r>
          </a:p>
        </p:txBody>
      </p:sp>
      <p:pic>
        <p:nvPicPr>
          <p:cNvPr id="27651" name="Picture 12"/>
          <p:cNvPicPr>
            <a:picLocks noChangeAspect="1" noChangeArrowheads="1"/>
          </p:cNvPicPr>
          <p:nvPr/>
        </p:nvPicPr>
        <p:blipFill>
          <a:blip r:embed="rId2" cstate="print"/>
          <a:srcRect/>
          <a:stretch>
            <a:fillRect/>
          </a:stretch>
        </p:blipFill>
        <p:spPr bwMode="auto">
          <a:xfrm>
            <a:off x="4724400" y="5791200"/>
            <a:ext cx="2600325" cy="960438"/>
          </a:xfrm>
          <a:prstGeom prst="rect">
            <a:avLst/>
          </a:prstGeom>
          <a:noFill/>
          <a:ln w="9525">
            <a:noFill/>
            <a:miter lim="800000"/>
            <a:headEnd/>
            <a:tailEnd/>
          </a:ln>
        </p:spPr>
      </p:pic>
      <p:grpSp>
        <p:nvGrpSpPr>
          <p:cNvPr id="2" name="Group 14"/>
          <p:cNvGrpSpPr>
            <a:grpSpLocks/>
          </p:cNvGrpSpPr>
          <p:nvPr/>
        </p:nvGrpSpPr>
        <p:grpSpPr bwMode="auto">
          <a:xfrm>
            <a:off x="5375275" y="3649663"/>
            <a:ext cx="2244725" cy="2065337"/>
            <a:chOff x="610" y="627"/>
            <a:chExt cx="3156" cy="2498"/>
          </a:xfrm>
        </p:grpSpPr>
        <p:pic>
          <p:nvPicPr>
            <p:cNvPr id="27654" name="Picture 15"/>
            <p:cNvPicPr>
              <a:picLocks noChangeAspect="1" noChangeArrowheads="1"/>
            </p:cNvPicPr>
            <p:nvPr/>
          </p:nvPicPr>
          <p:blipFill>
            <a:blip r:embed="rId3" cstate="print"/>
            <a:srcRect/>
            <a:stretch>
              <a:fillRect/>
            </a:stretch>
          </p:blipFill>
          <p:spPr bwMode="auto">
            <a:xfrm>
              <a:off x="610" y="627"/>
              <a:ext cx="3156" cy="2498"/>
            </a:xfrm>
            <a:prstGeom prst="rect">
              <a:avLst/>
            </a:prstGeom>
            <a:noFill/>
            <a:ln w="9525">
              <a:noFill/>
              <a:miter lim="800000"/>
              <a:headEnd/>
              <a:tailEnd/>
            </a:ln>
          </p:spPr>
        </p:pic>
        <p:sp>
          <p:nvSpPr>
            <p:cNvPr id="27655" name="Text Box 44"/>
            <p:cNvSpPr txBox="1">
              <a:spLocks noChangeArrowheads="1"/>
            </p:cNvSpPr>
            <p:nvPr/>
          </p:nvSpPr>
          <p:spPr bwMode="auto">
            <a:xfrm>
              <a:off x="996" y="2042"/>
              <a:ext cx="907" cy="407"/>
            </a:xfrm>
            <a:prstGeom prst="rect">
              <a:avLst/>
            </a:prstGeom>
            <a:noFill/>
            <a:ln w="9525">
              <a:noFill/>
              <a:miter lim="800000"/>
              <a:headEnd/>
              <a:tailEnd/>
            </a:ln>
          </p:spPr>
          <p:txBody>
            <a:bodyPr wrap="none">
              <a:spAutoFit/>
            </a:bodyPr>
            <a:lstStyle/>
            <a:p>
              <a:pPr algn="ctr"/>
              <a:r>
                <a:rPr lang="en-GB" sz="800"/>
                <a:t>Dedicated</a:t>
              </a:r>
            </a:p>
            <a:p>
              <a:pPr algn="ctr"/>
              <a:r>
                <a:rPr lang="en-GB" sz="800"/>
                <a:t>carrier</a:t>
              </a:r>
            </a:p>
          </p:txBody>
        </p:sp>
        <p:sp>
          <p:nvSpPr>
            <p:cNvPr id="27656" name="Text Box 44"/>
            <p:cNvSpPr txBox="1">
              <a:spLocks noChangeArrowheads="1"/>
            </p:cNvSpPr>
            <p:nvPr/>
          </p:nvSpPr>
          <p:spPr bwMode="auto">
            <a:xfrm>
              <a:off x="2326" y="2040"/>
              <a:ext cx="907" cy="407"/>
            </a:xfrm>
            <a:prstGeom prst="rect">
              <a:avLst/>
            </a:prstGeom>
            <a:noFill/>
            <a:ln w="9525">
              <a:noFill/>
              <a:miter lim="800000"/>
              <a:headEnd/>
              <a:tailEnd/>
            </a:ln>
          </p:spPr>
          <p:txBody>
            <a:bodyPr wrap="none">
              <a:spAutoFit/>
            </a:bodyPr>
            <a:lstStyle/>
            <a:p>
              <a:pPr algn="ctr"/>
              <a:r>
                <a:rPr lang="en-GB" sz="800"/>
                <a:t>Dedicated</a:t>
              </a:r>
            </a:p>
            <a:p>
              <a:pPr algn="ctr"/>
              <a:r>
                <a:rPr lang="en-GB" sz="800"/>
                <a:t>carrier</a:t>
              </a:r>
            </a:p>
          </p:txBody>
        </p:sp>
      </p:grpSp>
      <p:sp>
        <p:nvSpPr>
          <p:cNvPr id="27653" name="Content Placeholder 2"/>
          <p:cNvSpPr>
            <a:spLocks/>
          </p:cNvSpPr>
          <p:nvPr/>
        </p:nvSpPr>
        <p:spPr bwMode="auto">
          <a:xfrm>
            <a:off x="809625" y="4724400"/>
            <a:ext cx="3810000" cy="1905000"/>
          </a:xfrm>
          <a:prstGeom prst="rect">
            <a:avLst/>
          </a:prstGeom>
          <a:noFill/>
          <a:ln w="9525">
            <a:noFill/>
            <a:miter lim="800000"/>
            <a:headEnd/>
            <a:tailEnd/>
          </a:ln>
        </p:spPr>
        <p:txBody>
          <a:bodyPr/>
          <a:lstStyle/>
          <a:p>
            <a:pPr marL="342900" indent="-342900">
              <a:spcBef>
                <a:spcPct val="20000"/>
              </a:spcBef>
              <a:buFont typeface="Arial" charset="0"/>
              <a:buNone/>
            </a:pPr>
            <a:r>
              <a:rPr lang="en-US" sz="1200" b="1" dirty="0">
                <a:latin typeface="Calibri" pitchFamily="34" charset="0"/>
              </a:rPr>
              <a:t>CP:		Content provider (e.g. Disney)</a:t>
            </a:r>
          </a:p>
          <a:p>
            <a:pPr marL="342900" indent="-342900">
              <a:spcBef>
                <a:spcPct val="20000"/>
              </a:spcBef>
              <a:buFont typeface="Arial" charset="0"/>
              <a:buNone/>
            </a:pPr>
            <a:r>
              <a:rPr lang="en-US" sz="1200" b="1" dirty="0">
                <a:latin typeface="Calibri" pitchFamily="34" charset="0"/>
              </a:rPr>
              <a:t>SP:		Service Provider (e.g. BBC)</a:t>
            </a:r>
          </a:p>
          <a:p>
            <a:pPr marL="342900" indent="-342900">
              <a:spcBef>
                <a:spcPct val="20000"/>
              </a:spcBef>
              <a:buFont typeface="Arial" charset="0"/>
              <a:buNone/>
            </a:pPr>
            <a:r>
              <a:rPr lang="en-US" sz="1200" b="1" dirty="0">
                <a:latin typeface="Calibri" pitchFamily="34" charset="0"/>
              </a:rPr>
              <a:t>MNO:	Mobile Network Operator (e.g. Orange)</a:t>
            </a:r>
          </a:p>
          <a:p>
            <a:pPr marL="342900" indent="-342900">
              <a:spcBef>
                <a:spcPct val="20000"/>
              </a:spcBef>
              <a:buFont typeface="Arial" charset="0"/>
              <a:buNone/>
            </a:pPr>
            <a:r>
              <a:rPr lang="en-US" sz="1200" b="1" dirty="0">
                <a:latin typeface="Calibri" pitchFamily="34" charset="0"/>
              </a:rPr>
              <a:t>BNO:		Broadcast Network Operator (e.g. TDF)</a:t>
            </a:r>
          </a:p>
          <a:p>
            <a:pPr marL="342900" indent="-342900">
              <a:spcBef>
                <a:spcPct val="20000"/>
              </a:spcBef>
              <a:buFont typeface="Arial" charset="0"/>
              <a:buNone/>
            </a:pPr>
            <a:r>
              <a:rPr lang="en-US" sz="1200" b="1" dirty="0">
                <a:latin typeface="Calibri" pitchFamily="34" charset="0"/>
              </a:rPr>
              <a:t>CBS:		Common Broadcast (= downlink only)</a:t>
            </a:r>
          </a:p>
          <a:p>
            <a:pPr marL="342900" indent="-342900">
              <a:spcBef>
                <a:spcPct val="20000"/>
              </a:spcBef>
              <a:buFont typeface="Arial" charset="0"/>
              <a:buNone/>
            </a:pPr>
            <a:r>
              <a:rPr lang="en-US" sz="1200" b="1" dirty="0">
                <a:latin typeface="Calibri" pitchFamily="34" charset="0"/>
              </a:rPr>
              <a:t>		Specification</a:t>
            </a:r>
          </a:p>
          <a:p>
            <a:pPr marL="342900" indent="-342900">
              <a:spcBef>
                <a:spcPct val="20000"/>
              </a:spcBef>
              <a:buFont typeface="Arial" charset="0"/>
              <a:buNone/>
            </a:pPr>
            <a:r>
              <a:rPr lang="en-US" sz="1200" b="1" dirty="0">
                <a:latin typeface="Calibri" pitchFamily="34" charset="0"/>
              </a:rPr>
              <a:t>B. spectrum:	Broadcast spectrum</a:t>
            </a:r>
          </a:p>
          <a:p>
            <a:pPr marL="342900" indent="-342900">
              <a:spcBef>
                <a:spcPct val="20000"/>
              </a:spcBef>
              <a:buFont typeface="Arial" charset="0"/>
              <a:buNone/>
            </a:pPr>
            <a:r>
              <a:rPr lang="en-US" sz="1200" b="1" dirty="0">
                <a:latin typeface="Calibri" pitchFamily="34" charset="0"/>
              </a:rPr>
              <a:t>MC spectrum:	Mobile Communication spectrum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pPr eaLnBrk="1" hangingPunct="1"/>
            <a:r>
              <a:rPr lang="en-US" smtClean="0"/>
              <a:t>Proposed Plans and Timeline</a:t>
            </a:r>
          </a:p>
        </p:txBody>
      </p:sp>
      <p:sp>
        <p:nvSpPr>
          <p:cNvPr id="28674" name="Content Placeholder 2"/>
          <p:cNvSpPr>
            <a:spLocks noGrp="1"/>
          </p:cNvSpPr>
          <p:nvPr>
            <p:ph idx="1"/>
          </p:nvPr>
        </p:nvSpPr>
        <p:spPr>
          <a:xfrm>
            <a:off x="228600" y="1600200"/>
            <a:ext cx="8686800" cy="4525963"/>
          </a:xfrm>
        </p:spPr>
        <p:txBody>
          <a:bodyPr/>
          <a:lstStyle/>
          <a:p>
            <a:pPr eaLnBrk="1" hangingPunct="1"/>
            <a:r>
              <a:rPr lang="en-US" sz="2400" smtClean="0"/>
              <a:t>Discuss and Approve SI proposal in SA1</a:t>
            </a:r>
          </a:p>
          <a:p>
            <a:pPr lvl="1" eaLnBrk="1" hangingPunct="1"/>
            <a:r>
              <a:rPr lang="en-US" sz="2000" smtClean="0"/>
              <a:t>SI should be generalized and should not be limited to DVB convergence</a:t>
            </a:r>
          </a:p>
          <a:p>
            <a:pPr eaLnBrk="1" hangingPunct="1"/>
            <a:r>
              <a:rPr lang="en-US" sz="2400" smtClean="0"/>
              <a:t>Discuss and seek approval in SA#52 plenary</a:t>
            </a:r>
          </a:p>
          <a:p>
            <a:pPr eaLnBrk="1" hangingPunct="1"/>
            <a:r>
              <a:rPr lang="en-US" sz="2400" smtClean="0"/>
              <a:t>Start work on the SI after SA#52 </a:t>
            </a:r>
          </a:p>
          <a:p>
            <a:pPr lvl="1" eaLnBrk="1" hangingPunct="1"/>
            <a:r>
              <a:rPr lang="en-US" sz="2000" smtClean="0"/>
              <a:t>Taking input from DVB and other broadcast standards groups on requirements and use cases.</a:t>
            </a:r>
          </a:p>
          <a:p>
            <a:pPr eaLnBrk="1" hangingPunct="1"/>
            <a:r>
              <a:rPr lang="en-US" sz="2400" smtClean="0"/>
              <a:t>Conclude the SI and start a WI in SA#53 or SA#54</a:t>
            </a:r>
          </a:p>
          <a:p>
            <a:pPr eaLnBrk="1" hangingPunct="1"/>
            <a:r>
              <a:rPr lang="en-US" sz="2400" smtClean="0"/>
              <a:t>Depending on scope of requirements and possible phases of standardization the WI may fall into time frame for Release 11, Release 12 or both.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4"/>
          <p:cNvSpPr>
            <a:spLocks noGrp="1"/>
          </p:cNvSpPr>
          <p:nvPr>
            <p:ph type="ctrTitle"/>
          </p:nvPr>
        </p:nvSpPr>
        <p:spPr>
          <a:xfrm>
            <a:off x="685800" y="2130425"/>
            <a:ext cx="7772400" cy="1831975"/>
          </a:xfrm>
        </p:spPr>
        <p:txBody>
          <a:bodyPr/>
          <a:lstStyle/>
          <a:p>
            <a:pPr eaLnBrk="1" hangingPunct="1"/>
            <a:r>
              <a:rPr lang="en-US" sz="3600" smtClean="0"/>
              <a:t>Toward Convergence of 3GPP eMBMS and Mobile Broadcasting Standards</a:t>
            </a:r>
          </a:p>
        </p:txBody>
      </p:sp>
      <p:sp>
        <p:nvSpPr>
          <p:cNvPr id="12291" name="Subtitle 5"/>
          <p:cNvSpPr>
            <a:spLocks noGrp="1"/>
          </p:cNvSpPr>
          <p:nvPr>
            <p:ph type="subTitle" idx="1"/>
          </p:nvPr>
        </p:nvSpPr>
        <p:spPr>
          <a:xfrm>
            <a:off x="1524000" y="3962400"/>
            <a:ext cx="6400800" cy="1447800"/>
          </a:xfrm>
        </p:spPr>
        <p:txBody>
          <a:bodyPr rtlCol="0">
            <a:normAutofit/>
          </a:bodyPr>
          <a:lstStyle/>
          <a:p>
            <a:pPr eaLnBrk="1" fontAlgn="auto" hangingPunct="1">
              <a:spcAft>
                <a:spcPts val="0"/>
              </a:spcAft>
              <a:buFont typeface="Arial" pitchFamily="34" charset="0"/>
              <a:buNone/>
              <a:defRPr/>
            </a:pPr>
            <a:r>
              <a:rPr lang="en-US" sz="2000" dirty="0" smtClean="0"/>
              <a:t>For Information and Discussion </a:t>
            </a:r>
          </a:p>
          <a:p>
            <a:pPr eaLnBrk="1" fontAlgn="auto" hangingPunct="1">
              <a:spcAft>
                <a:spcPts val="0"/>
              </a:spcAft>
              <a:buFont typeface="Arial" pitchFamily="34" charset="0"/>
              <a:buNone/>
              <a:defRPr/>
            </a:pPr>
            <a:r>
              <a:rPr lang="en-US" sz="2000" dirty="0" smtClean="0"/>
              <a:t>SA1 Meeting</a:t>
            </a:r>
          </a:p>
          <a:p>
            <a:pPr eaLnBrk="1" fontAlgn="auto" hangingPunct="1">
              <a:spcAft>
                <a:spcPts val="0"/>
              </a:spcAft>
              <a:buFont typeface="Arial" pitchFamily="34" charset="0"/>
              <a:buNone/>
              <a:defRPr/>
            </a:pPr>
            <a:r>
              <a:rPr lang="en-US" sz="2000" dirty="0" smtClean="0"/>
              <a:t>May 2011</a:t>
            </a:r>
          </a:p>
        </p:txBody>
      </p:sp>
      <p:sp>
        <p:nvSpPr>
          <p:cNvPr id="12292" name="Slide Number Placeholder 3"/>
          <p:cNvSpPr>
            <a:spLocks noGrp="1"/>
          </p:cNvSpPr>
          <p:nvPr>
            <p:ph type="sldNum" sz="quarter" idx="12"/>
          </p:nvPr>
        </p:nvSpPr>
        <p:spPr bwMode="auto">
          <a:xfrm>
            <a:off x="457200" y="6356350"/>
            <a:ext cx="2133600" cy="365125"/>
          </a:xfrm>
          <a:ln>
            <a:miter lim="800000"/>
            <a:headEnd/>
            <a:tailEnd/>
          </a:ln>
        </p:spPr>
        <p:txBody>
          <a:bodyPr wrap="square" numCol="1" anchor="t" anchorCtr="0" compatLnSpc="1">
            <a:prstTxWarp prst="textNoShape">
              <a:avLst/>
            </a:prstTxWarp>
          </a:bodyPr>
          <a:lstStyle/>
          <a:p>
            <a:pPr algn="l">
              <a:defRPr/>
            </a:pPr>
            <a:fld id="{1790BB9E-8CF7-46B1-84C9-6852D1C1CB5A}" type="slidenum">
              <a:rPr lang="en-US"/>
              <a:pPr algn="l">
                <a:defRPr/>
              </a:pPr>
              <a:t>2</a:t>
            </a:fld>
            <a:endParaRPr lang="en-US" dirty="0"/>
          </a:p>
        </p:txBody>
      </p:sp>
      <p:sp>
        <p:nvSpPr>
          <p:cNvPr id="5" name="TextBox 4"/>
          <p:cNvSpPr txBox="1"/>
          <p:nvPr/>
        </p:nvSpPr>
        <p:spPr>
          <a:xfrm>
            <a:off x="825712" y="5562600"/>
            <a:ext cx="7784888" cy="584775"/>
          </a:xfrm>
          <a:prstGeom prst="rect">
            <a:avLst/>
          </a:prstGeom>
          <a:solidFill>
            <a:srgbClr val="FFFF99"/>
          </a:solidFill>
        </p:spPr>
        <p:txBody>
          <a:bodyPr wrap="none" rtlCol="0">
            <a:spAutoFit/>
          </a:bodyPr>
          <a:lstStyle/>
          <a:p>
            <a:r>
              <a:rPr lang="en-US" sz="1600" b="1" i="1" dirty="0" smtClean="0">
                <a:solidFill>
                  <a:srgbClr val="00B050"/>
                </a:solidFill>
              </a:rPr>
              <a:t>Note: This presentation reflects results of some offline discussions </a:t>
            </a:r>
            <a:r>
              <a:rPr lang="en-US" sz="1600" b="1" i="1" dirty="0" smtClean="0">
                <a:solidFill>
                  <a:srgbClr val="00B050"/>
                </a:solidFill>
              </a:rPr>
              <a:t>and </a:t>
            </a:r>
          </a:p>
          <a:p>
            <a:r>
              <a:rPr lang="en-US" sz="1600" b="1" i="1" dirty="0" smtClean="0">
                <a:solidFill>
                  <a:srgbClr val="00B050"/>
                </a:solidFill>
              </a:rPr>
              <a:t>harmonization </a:t>
            </a:r>
            <a:r>
              <a:rPr lang="en-US" sz="1600" b="1" i="1" dirty="0" smtClean="0">
                <a:solidFill>
                  <a:srgbClr val="00B050"/>
                </a:solidFill>
              </a:rPr>
              <a:t>among several </a:t>
            </a:r>
            <a:r>
              <a:rPr lang="en-US" sz="1600" b="1" i="1" dirty="0" smtClean="0">
                <a:solidFill>
                  <a:srgbClr val="00B050"/>
                </a:solidFill>
              </a:rPr>
              <a:t>interested </a:t>
            </a:r>
            <a:r>
              <a:rPr lang="en-US" sz="1600" b="1" i="1" dirty="0" smtClean="0">
                <a:solidFill>
                  <a:srgbClr val="00B050"/>
                </a:solidFill>
              </a:rPr>
              <a:t>3GPP and DVB member companies.  </a:t>
            </a:r>
            <a:endParaRPr lang="en-US" sz="1600" b="1" i="1" dirty="0">
              <a:solidFill>
                <a:srgbClr val="00B05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381000" y="228600"/>
            <a:ext cx="6705600" cy="1066800"/>
          </a:xfrm>
        </p:spPr>
        <p:txBody>
          <a:bodyPr/>
          <a:lstStyle/>
          <a:p>
            <a:pPr eaLnBrk="1" hangingPunct="1"/>
            <a:r>
              <a:rPr lang="en-US" smtClean="0"/>
              <a:t>Outline</a:t>
            </a:r>
          </a:p>
        </p:txBody>
      </p:sp>
      <p:sp>
        <p:nvSpPr>
          <p:cNvPr id="15362" name="Content Placeholder 2"/>
          <p:cNvSpPr>
            <a:spLocks noGrp="1"/>
          </p:cNvSpPr>
          <p:nvPr>
            <p:ph idx="1"/>
          </p:nvPr>
        </p:nvSpPr>
        <p:spPr>
          <a:xfrm>
            <a:off x="457200" y="1295400"/>
            <a:ext cx="8229600" cy="4800600"/>
          </a:xfrm>
        </p:spPr>
        <p:txBody>
          <a:bodyPr/>
          <a:lstStyle/>
          <a:p>
            <a:pPr eaLnBrk="1" hangingPunct="1"/>
            <a:r>
              <a:rPr lang="en-US" sz="2400" dirty="0" smtClean="0"/>
              <a:t>Rationale</a:t>
            </a:r>
          </a:p>
          <a:p>
            <a:pPr lvl="1" eaLnBrk="1" hangingPunct="1"/>
            <a:r>
              <a:rPr lang="en-US" sz="2000" dirty="0" smtClean="0"/>
              <a:t>Huge demand for video supply of mobile devices in near future</a:t>
            </a:r>
          </a:p>
          <a:p>
            <a:pPr eaLnBrk="1" hangingPunct="1"/>
            <a:r>
              <a:rPr lang="en-US" sz="2400" dirty="0" smtClean="0"/>
              <a:t>Background</a:t>
            </a:r>
          </a:p>
          <a:p>
            <a:pPr lvl="1" eaLnBrk="1" hangingPunct="1"/>
            <a:r>
              <a:rPr lang="en-US" sz="2000" dirty="0" smtClean="0"/>
              <a:t>Status of DVB Standards and Deployments </a:t>
            </a:r>
          </a:p>
          <a:p>
            <a:pPr lvl="1" eaLnBrk="1" hangingPunct="1"/>
            <a:r>
              <a:rPr lang="en-US" sz="2000" dirty="0" smtClean="0"/>
              <a:t> Status of MBMS Standards and Deployments</a:t>
            </a:r>
          </a:p>
          <a:p>
            <a:pPr lvl="1" eaLnBrk="1" hangingPunct="1"/>
            <a:r>
              <a:rPr lang="en-US" sz="2000" dirty="0" smtClean="0"/>
              <a:t>3GPP-DVB Workshop in March</a:t>
            </a:r>
          </a:p>
          <a:p>
            <a:pPr eaLnBrk="1" hangingPunct="1"/>
            <a:r>
              <a:rPr lang="en-US" sz="2400" dirty="0" smtClean="0"/>
              <a:t>Convergence</a:t>
            </a:r>
          </a:p>
          <a:p>
            <a:pPr lvl="1" eaLnBrk="1" hangingPunct="1"/>
            <a:r>
              <a:rPr lang="en-US" sz="2000" dirty="0" smtClean="0"/>
              <a:t>Motivations and Benefits</a:t>
            </a:r>
          </a:p>
          <a:p>
            <a:pPr lvl="1" eaLnBrk="1" hangingPunct="1"/>
            <a:r>
              <a:rPr lang="en-US" sz="2000" dirty="0" smtClean="0"/>
              <a:t>Requirements and Use Cases and Deployment Models</a:t>
            </a:r>
          </a:p>
          <a:p>
            <a:pPr eaLnBrk="1" hangingPunct="1"/>
            <a:r>
              <a:rPr lang="en-US" sz="2400" dirty="0" smtClean="0"/>
              <a:t>Proposed Plan and Timelines</a:t>
            </a:r>
          </a:p>
          <a:p>
            <a:pPr eaLnBrk="1" hangingPunct="1"/>
            <a:endParaRPr lang="en-US" sz="2400" dirty="0" smtClean="0"/>
          </a:p>
        </p:txBody>
      </p:sp>
      <p:sp>
        <p:nvSpPr>
          <p:cNvPr id="14340" name="Slide Number Placeholder 3"/>
          <p:cNvSpPr>
            <a:spLocks noGrp="1"/>
          </p:cNvSpPr>
          <p:nvPr>
            <p:ph type="sldNum" sz="quarter" idx="12"/>
          </p:nvPr>
        </p:nvSpPr>
        <p:spPr bwMode="auto">
          <a:ln>
            <a:miter lim="800000"/>
            <a:headEnd/>
            <a:tailEnd/>
          </a:ln>
        </p:spPr>
        <p:txBody>
          <a:bodyPr wrap="square" numCol="1" anchor="t" anchorCtr="0" compatLnSpc="1">
            <a:prstTxWarp prst="textNoShape">
              <a:avLst/>
            </a:prstTxWarp>
          </a:bodyPr>
          <a:lstStyle/>
          <a:p>
            <a:pPr>
              <a:defRPr/>
            </a:pPr>
            <a:fld id="{E2383519-965D-4CBF-9AAF-C2A0F78AD07D}" type="slidenum">
              <a:rPr lang="en-US"/>
              <a:pPr>
                <a:defRPr/>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1"/>
          <p:cNvSpPr>
            <a:spLocks noChangeArrowheads="1"/>
          </p:cNvSpPr>
          <p:nvPr/>
        </p:nvSpPr>
        <p:spPr bwMode="auto">
          <a:xfrm>
            <a:off x="7239000" y="0"/>
            <a:ext cx="1905000" cy="1143000"/>
          </a:xfrm>
          <a:prstGeom prst="rect">
            <a:avLst/>
          </a:prstGeom>
          <a:solidFill>
            <a:srgbClr val="FFFFFF"/>
          </a:solidFill>
          <a:ln w="9525">
            <a:noFill/>
            <a:miter lim="800000"/>
            <a:headEnd/>
            <a:tailEnd/>
          </a:ln>
        </p:spPr>
        <p:txBody>
          <a:bodyPr wrap="none" anchor="ctr"/>
          <a:lstStyle/>
          <a:p>
            <a:endParaRPr lang="en-GB"/>
          </a:p>
        </p:txBody>
      </p:sp>
      <p:sp>
        <p:nvSpPr>
          <p:cNvPr id="16386" name="Title 1"/>
          <p:cNvSpPr>
            <a:spLocks noGrp="1"/>
          </p:cNvSpPr>
          <p:nvPr>
            <p:ph type="title" idx="4294967295"/>
          </p:nvPr>
        </p:nvSpPr>
        <p:spPr>
          <a:xfrm>
            <a:off x="381000" y="254000"/>
            <a:ext cx="7848600" cy="1066800"/>
          </a:xfrm>
        </p:spPr>
        <p:txBody>
          <a:bodyPr/>
          <a:lstStyle/>
          <a:p>
            <a:pPr algn="l" eaLnBrk="1" hangingPunct="1"/>
            <a:r>
              <a:rPr lang="en-US" sz="4000" b="1" smtClean="0">
                <a:solidFill>
                  <a:srgbClr val="FF0000"/>
                </a:solidFill>
              </a:rPr>
              <a:t>Rationale – huge demand for video</a:t>
            </a:r>
          </a:p>
        </p:txBody>
      </p:sp>
      <p:sp>
        <p:nvSpPr>
          <p:cNvPr id="14340" name="Slide Number Placeholder 3"/>
          <p:cNvSpPr txBox="1">
            <a:spLocks noGrp="1"/>
          </p:cNvSpPr>
          <p:nvPr/>
        </p:nvSpPr>
        <p:spPr bwMode="auto">
          <a:xfrm>
            <a:off x="6553200" y="6356350"/>
            <a:ext cx="2133600" cy="365125"/>
          </a:xfrm>
          <a:prstGeom prst="rect">
            <a:avLst/>
          </a:prstGeom>
          <a:noFill/>
          <a:ln>
            <a:miter lim="800000"/>
            <a:headEnd/>
            <a:tailEnd/>
          </a:ln>
        </p:spPr>
        <p:txBody>
          <a:bodyPr/>
          <a:lstStyle/>
          <a:p>
            <a:pPr algn="r" fontAlgn="auto">
              <a:spcBef>
                <a:spcPts val="0"/>
              </a:spcBef>
              <a:spcAft>
                <a:spcPts val="0"/>
              </a:spcAft>
              <a:defRPr/>
            </a:pPr>
            <a:fld id="{37F51F6C-C5E1-4D51-8681-5665A6F8A60A}" type="slidenum">
              <a:rPr lang="en-US" sz="1200">
                <a:solidFill>
                  <a:schemeClr val="tx1">
                    <a:tint val="75000"/>
                  </a:schemeClr>
                </a:solidFill>
                <a:latin typeface="+mn-lt"/>
                <a:cs typeface="+mn-cs"/>
              </a:rPr>
              <a:pPr algn="r" fontAlgn="auto">
                <a:spcBef>
                  <a:spcPts val="0"/>
                </a:spcBef>
                <a:spcAft>
                  <a:spcPts val="0"/>
                </a:spcAft>
                <a:defRPr/>
              </a:pPr>
              <a:t>4</a:t>
            </a:fld>
            <a:endParaRPr lang="en-US" sz="1200" dirty="0">
              <a:solidFill>
                <a:schemeClr val="tx1">
                  <a:tint val="75000"/>
                </a:schemeClr>
              </a:solidFill>
              <a:latin typeface="+mn-lt"/>
              <a:cs typeface="+mn-cs"/>
            </a:endParaRPr>
          </a:p>
        </p:txBody>
      </p:sp>
      <p:grpSp>
        <p:nvGrpSpPr>
          <p:cNvPr id="2" name="Group 5"/>
          <p:cNvGrpSpPr>
            <a:grpSpLocks/>
          </p:cNvGrpSpPr>
          <p:nvPr/>
        </p:nvGrpSpPr>
        <p:grpSpPr bwMode="auto">
          <a:xfrm>
            <a:off x="719138" y="1447800"/>
            <a:ext cx="8435975" cy="5383213"/>
            <a:chOff x="-13" y="496"/>
            <a:chExt cx="5684" cy="3713"/>
          </a:xfrm>
        </p:grpSpPr>
        <p:sp>
          <p:nvSpPr>
            <p:cNvPr id="16391" name="AutoShape 6" descr="image003"/>
            <p:cNvSpPr>
              <a:spLocks noChangeAspect="1" noChangeArrowheads="1"/>
            </p:cNvSpPr>
            <p:nvPr/>
          </p:nvSpPr>
          <p:spPr bwMode="auto">
            <a:xfrm>
              <a:off x="1644" y="1431"/>
              <a:ext cx="2472" cy="1458"/>
            </a:xfrm>
            <a:prstGeom prst="rect">
              <a:avLst/>
            </a:prstGeom>
            <a:noFill/>
            <a:ln w="9525">
              <a:noFill/>
              <a:miter lim="800000"/>
              <a:headEnd/>
              <a:tailEnd/>
            </a:ln>
          </p:spPr>
          <p:txBody>
            <a:bodyPr/>
            <a:lstStyle/>
            <a:p>
              <a:endParaRPr lang="en-GB"/>
            </a:p>
          </p:txBody>
        </p:sp>
        <p:pic>
          <p:nvPicPr>
            <p:cNvPr id="16392" name="Picture 7"/>
            <p:cNvPicPr>
              <a:picLocks noChangeAspect="1" noChangeArrowheads="1"/>
            </p:cNvPicPr>
            <p:nvPr/>
          </p:nvPicPr>
          <p:blipFill>
            <a:blip r:embed="rId2" cstate="print"/>
            <a:srcRect/>
            <a:stretch>
              <a:fillRect/>
            </a:stretch>
          </p:blipFill>
          <p:spPr bwMode="auto">
            <a:xfrm>
              <a:off x="158" y="496"/>
              <a:ext cx="5513" cy="3505"/>
            </a:xfrm>
            <a:prstGeom prst="rect">
              <a:avLst/>
            </a:prstGeom>
            <a:noFill/>
            <a:ln w="9525">
              <a:noFill/>
              <a:miter lim="800000"/>
              <a:headEnd/>
              <a:tailEnd/>
            </a:ln>
          </p:spPr>
        </p:pic>
        <p:sp>
          <p:nvSpPr>
            <p:cNvPr id="16393" name="Text Box 8"/>
            <p:cNvSpPr txBox="1">
              <a:spLocks noChangeArrowheads="1"/>
            </p:cNvSpPr>
            <p:nvPr/>
          </p:nvSpPr>
          <p:spPr bwMode="auto">
            <a:xfrm>
              <a:off x="-13" y="3894"/>
              <a:ext cx="2475" cy="315"/>
            </a:xfrm>
            <a:prstGeom prst="rect">
              <a:avLst/>
            </a:prstGeom>
            <a:solidFill>
              <a:srgbClr val="FFFFFF"/>
            </a:solidFill>
            <a:ln w="9525">
              <a:noFill/>
              <a:miter lim="800000"/>
              <a:headEnd/>
              <a:tailEnd/>
            </a:ln>
          </p:spPr>
          <p:txBody>
            <a:bodyPr wrap="none">
              <a:spAutoFit/>
            </a:bodyPr>
            <a:lstStyle/>
            <a:p>
              <a:pPr algn="ctr" eaLnBrk="0" hangingPunct="0"/>
              <a:r>
                <a:rPr lang="en-GB" sz="2400" b="1">
                  <a:solidFill>
                    <a:srgbClr val="000066"/>
                  </a:solidFill>
                </a:rPr>
                <a:t>Source: Cisco VNI, 2011</a:t>
              </a:r>
            </a:p>
          </p:txBody>
        </p:sp>
      </p:grpSp>
      <p:sp>
        <p:nvSpPr>
          <p:cNvPr id="43017" name="Oval 9"/>
          <p:cNvSpPr>
            <a:spLocks noChangeArrowheads="1"/>
          </p:cNvSpPr>
          <p:nvPr/>
        </p:nvSpPr>
        <p:spPr bwMode="auto">
          <a:xfrm>
            <a:off x="5670550" y="3181350"/>
            <a:ext cx="930275" cy="2405063"/>
          </a:xfrm>
          <a:prstGeom prst="ellipse">
            <a:avLst/>
          </a:prstGeom>
          <a:noFill/>
          <a:ln w="57150">
            <a:solidFill>
              <a:srgbClr val="FF0000"/>
            </a:solidFill>
            <a:round/>
            <a:headEnd/>
            <a:tailEnd/>
          </a:ln>
        </p:spPr>
        <p:txBody>
          <a:bodyPr wrap="none" anchor="ctr"/>
          <a:lstStyle/>
          <a:p>
            <a:endParaRPr lang="en-GB"/>
          </a:p>
        </p:txBody>
      </p:sp>
      <p:sp>
        <p:nvSpPr>
          <p:cNvPr id="43018" name="Text Box 10"/>
          <p:cNvSpPr txBox="1">
            <a:spLocks noChangeArrowheads="1"/>
          </p:cNvSpPr>
          <p:nvPr/>
        </p:nvSpPr>
        <p:spPr bwMode="auto">
          <a:xfrm>
            <a:off x="6821732" y="4846638"/>
            <a:ext cx="2050561" cy="1631216"/>
          </a:xfrm>
          <a:prstGeom prst="rect">
            <a:avLst/>
          </a:prstGeom>
          <a:noFill/>
          <a:ln w="57150">
            <a:solidFill>
              <a:srgbClr val="FF0000"/>
            </a:solidFill>
            <a:miter lim="800000"/>
            <a:headEnd/>
            <a:tailEnd/>
          </a:ln>
        </p:spPr>
        <p:txBody>
          <a:bodyPr wrap="none">
            <a:spAutoFit/>
          </a:bodyPr>
          <a:lstStyle/>
          <a:p>
            <a:pPr algn="ctr" eaLnBrk="0" hangingPunct="0"/>
            <a:r>
              <a:rPr lang="en-GB" sz="2000" b="1">
                <a:solidFill>
                  <a:srgbClr val="FF0000"/>
                </a:solidFill>
              </a:rPr>
              <a:t>MOBILE VIDEO</a:t>
            </a:r>
          </a:p>
          <a:p>
            <a:pPr algn="ctr" eaLnBrk="0" hangingPunct="0"/>
            <a:r>
              <a:rPr lang="en-GB" sz="2000" b="1">
                <a:solidFill>
                  <a:srgbClr val="FF0000"/>
                </a:solidFill>
              </a:rPr>
              <a:t>makes up</a:t>
            </a:r>
          </a:p>
          <a:p>
            <a:pPr algn="ctr" eaLnBrk="0" hangingPunct="0"/>
            <a:r>
              <a:rPr lang="en-GB" sz="2000" b="1">
                <a:solidFill>
                  <a:srgbClr val="FF0000"/>
                </a:solidFill>
              </a:rPr>
              <a:t>66.4 % of</a:t>
            </a:r>
          </a:p>
          <a:p>
            <a:pPr algn="ctr" eaLnBrk="0" hangingPunct="0"/>
            <a:r>
              <a:rPr lang="en-GB" sz="2000" b="1">
                <a:solidFill>
                  <a:srgbClr val="FF0000"/>
                </a:solidFill>
              </a:rPr>
              <a:t>the entire</a:t>
            </a:r>
          </a:p>
          <a:p>
            <a:pPr algn="ctr" eaLnBrk="0" hangingPunct="0"/>
            <a:r>
              <a:rPr lang="en-GB" sz="2000" b="1">
                <a:solidFill>
                  <a:srgbClr val="FF0000"/>
                </a:solidFill>
              </a:rPr>
              <a:t>demand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017"/>
                                        </p:tgtEl>
                                        <p:attrNameLst>
                                          <p:attrName>style.visibility</p:attrName>
                                        </p:attrNameLst>
                                      </p:cBhvr>
                                      <p:to>
                                        <p:strVal val="visible"/>
                                      </p:to>
                                    </p:set>
                                    <p:animEffect transition="in" filter="dissolve">
                                      <p:cBhvr>
                                        <p:cTn id="12" dur="500"/>
                                        <p:tgtEl>
                                          <p:spTgt spid="4301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018"/>
                                        </p:tgtEl>
                                        <p:attrNameLst>
                                          <p:attrName>style.visibility</p:attrName>
                                        </p:attrNameLst>
                                      </p:cBhvr>
                                      <p:to>
                                        <p:strVal val="visible"/>
                                      </p:to>
                                    </p:set>
                                    <p:animEffect transition="in" filter="dissolve">
                                      <p:cBhvr>
                                        <p:cTn id="17" dur="500"/>
                                        <p:tgtEl>
                                          <p:spTgt spid="4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7" grpId="0" animBg="1"/>
      <p:bldP spid="430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5"/>
          <p:cNvSpPr>
            <a:spLocks noChangeArrowheads="1"/>
          </p:cNvSpPr>
          <p:nvPr/>
        </p:nvSpPr>
        <p:spPr bwMode="auto">
          <a:xfrm>
            <a:off x="7086600" y="0"/>
            <a:ext cx="2057400" cy="1295400"/>
          </a:xfrm>
          <a:prstGeom prst="rect">
            <a:avLst/>
          </a:prstGeom>
          <a:solidFill>
            <a:srgbClr val="FFFFFF"/>
          </a:solidFill>
          <a:ln w="9525">
            <a:noFill/>
            <a:miter lim="800000"/>
            <a:headEnd/>
            <a:tailEnd/>
          </a:ln>
        </p:spPr>
        <p:txBody>
          <a:bodyPr wrap="none" anchor="ctr"/>
          <a:lstStyle/>
          <a:p>
            <a:endParaRPr lang="en-GB"/>
          </a:p>
        </p:txBody>
      </p:sp>
      <p:sp>
        <p:nvSpPr>
          <p:cNvPr id="16388" name="Rectangle 2"/>
          <p:cNvSpPr>
            <a:spLocks noGrp="1"/>
          </p:cNvSpPr>
          <p:nvPr>
            <p:ph type="title"/>
          </p:nvPr>
        </p:nvSpPr>
        <p:spPr>
          <a:xfrm>
            <a:off x="381000" y="228600"/>
            <a:ext cx="6934200" cy="1066800"/>
          </a:xfrm>
        </p:spPr>
        <p:txBody>
          <a:bodyPr>
            <a:normAutofit fontScale="90000"/>
          </a:bodyPr>
          <a:lstStyle/>
          <a:p>
            <a:pPr eaLnBrk="1" hangingPunct="1">
              <a:defRPr/>
            </a:pPr>
            <a:r>
              <a:rPr lang="fr-FR" dirty="0" err="1" smtClean="0"/>
              <a:t>Status</a:t>
            </a:r>
            <a:r>
              <a:rPr lang="fr-FR" dirty="0" smtClean="0"/>
              <a:t> of DVB Standards and </a:t>
            </a:r>
            <a:r>
              <a:rPr lang="fr-FR" dirty="0" err="1" smtClean="0"/>
              <a:t>Deployment</a:t>
            </a:r>
            <a:endParaRPr lang="fr-FR" dirty="0" smtClean="0"/>
          </a:p>
        </p:txBody>
      </p:sp>
      <p:sp>
        <p:nvSpPr>
          <p:cNvPr id="17411" name="Rectangle 7"/>
          <p:cNvSpPr>
            <a:spLocks noChangeArrowheads="1"/>
          </p:cNvSpPr>
          <p:nvPr/>
        </p:nvSpPr>
        <p:spPr bwMode="auto">
          <a:xfrm>
            <a:off x="228600" y="4724400"/>
            <a:ext cx="2362200" cy="1447800"/>
          </a:xfrm>
          <a:prstGeom prst="rect">
            <a:avLst/>
          </a:prstGeom>
          <a:solidFill>
            <a:srgbClr val="FFFFFF"/>
          </a:solidFill>
          <a:ln w="9525">
            <a:noFill/>
            <a:miter lim="800000"/>
            <a:headEnd/>
            <a:tailEnd/>
          </a:ln>
        </p:spPr>
        <p:txBody>
          <a:bodyPr wrap="none" anchor="ctr"/>
          <a:lstStyle/>
          <a:p>
            <a:endParaRPr lang="en-GB"/>
          </a:p>
        </p:txBody>
      </p:sp>
      <p:pic>
        <p:nvPicPr>
          <p:cNvPr id="17412" name="Picture 37" descr="LogoWebFirstPag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391400" y="76200"/>
            <a:ext cx="1438275" cy="1127125"/>
          </a:xfrm>
          <a:prstGeom prst="rect">
            <a:avLst/>
          </a:prstGeom>
          <a:noFill/>
          <a:ln w="9525">
            <a:noFill/>
            <a:miter lim="800000"/>
            <a:headEnd/>
            <a:tailEnd/>
          </a:ln>
        </p:spPr>
      </p:pic>
      <p:sp>
        <p:nvSpPr>
          <p:cNvPr id="17413" name="Content Placeholder 3"/>
          <p:cNvSpPr>
            <a:spLocks noGrp="1"/>
          </p:cNvSpPr>
          <p:nvPr>
            <p:ph idx="1"/>
          </p:nvPr>
        </p:nvSpPr>
        <p:spPr>
          <a:xfrm>
            <a:off x="457200" y="1600200"/>
            <a:ext cx="8305800" cy="4525963"/>
          </a:xfrm>
        </p:spPr>
        <p:txBody>
          <a:bodyPr/>
          <a:lstStyle/>
          <a:p>
            <a:pPr eaLnBrk="1" hangingPunct="1"/>
            <a:r>
              <a:rPr lang="en-US" sz="2800" smtClean="0"/>
              <a:t>Second generation DVB standards available – DVB-S2, DVB-T2 and DVB-C2</a:t>
            </a:r>
          </a:p>
          <a:p>
            <a:pPr lvl="1" eaLnBrk="1" hangingPunct="1"/>
            <a:r>
              <a:rPr lang="en-US" sz="2400" smtClean="0"/>
              <a:t>S2 and T2 already very successful in the market, C2 is most recent standard</a:t>
            </a:r>
          </a:p>
          <a:p>
            <a:pPr eaLnBrk="1" hangingPunct="1"/>
            <a:r>
              <a:rPr lang="en-US" sz="2800" smtClean="0"/>
              <a:t>Development of 2nd generation mobile standard DVB-NGH started (see also last slide)</a:t>
            </a:r>
          </a:p>
          <a:p>
            <a:pPr lvl="1" eaLnBrk="1" hangingPunct="1"/>
            <a:r>
              <a:rPr lang="en-US" sz="2400" smtClean="0"/>
              <a:t>3GPP-aligned version planned as outcome of convergence project</a:t>
            </a:r>
          </a:p>
          <a:p>
            <a:pPr lvl="1" eaLnBrk="1" hangingPunct="1"/>
            <a:r>
              <a:rPr lang="en-US" sz="2400" smtClean="0"/>
              <a:t>Reference point for spectral efficiency and performance</a:t>
            </a:r>
          </a:p>
          <a:p>
            <a:pPr eaLnBrk="1" hangingPunct="1"/>
            <a:r>
              <a:rPr lang="en-US" sz="2800" smtClean="0"/>
              <a:t>Limited deployment of first generation mobile standard DVB-H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5"/>
          <p:cNvSpPr>
            <a:spLocks noChangeArrowheads="1"/>
          </p:cNvSpPr>
          <p:nvPr/>
        </p:nvSpPr>
        <p:spPr bwMode="auto">
          <a:xfrm>
            <a:off x="7086600" y="0"/>
            <a:ext cx="2057400" cy="1295400"/>
          </a:xfrm>
          <a:prstGeom prst="rect">
            <a:avLst/>
          </a:prstGeom>
          <a:solidFill>
            <a:srgbClr val="FFFFFF"/>
          </a:solidFill>
          <a:ln w="9525">
            <a:noFill/>
            <a:miter lim="800000"/>
            <a:headEnd/>
            <a:tailEnd/>
          </a:ln>
        </p:spPr>
        <p:txBody>
          <a:bodyPr wrap="none" anchor="ctr"/>
          <a:lstStyle/>
          <a:p>
            <a:endParaRPr lang="en-GB"/>
          </a:p>
        </p:txBody>
      </p:sp>
      <p:sp>
        <p:nvSpPr>
          <p:cNvPr id="19458" name="Rectangle 7"/>
          <p:cNvSpPr>
            <a:spLocks noChangeArrowheads="1"/>
          </p:cNvSpPr>
          <p:nvPr/>
        </p:nvSpPr>
        <p:spPr bwMode="auto">
          <a:xfrm>
            <a:off x="228600" y="4724400"/>
            <a:ext cx="2362200" cy="1447800"/>
          </a:xfrm>
          <a:prstGeom prst="rect">
            <a:avLst/>
          </a:prstGeom>
          <a:solidFill>
            <a:srgbClr val="FFFFFF"/>
          </a:solidFill>
          <a:ln w="9525">
            <a:noFill/>
            <a:miter lim="800000"/>
            <a:headEnd/>
            <a:tailEnd/>
          </a:ln>
        </p:spPr>
        <p:txBody>
          <a:bodyPr wrap="none" anchor="ctr"/>
          <a:lstStyle/>
          <a:p>
            <a:endParaRPr lang="en-GB"/>
          </a:p>
        </p:txBody>
      </p:sp>
      <p:pic>
        <p:nvPicPr>
          <p:cNvPr id="19459" name="Picture 37" descr="LogoWebFirstPag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391400" y="76200"/>
            <a:ext cx="1438275" cy="1127125"/>
          </a:xfrm>
          <a:prstGeom prst="rect">
            <a:avLst/>
          </a:prstGeom>
          <a:noFill/>
          <a:ln w="9525">
            <a:noFill/>
            <a:miter lim="800000"/>
            <a:headEnd/>
            <a:tailEnd/>
          </a:ln>
        </p:spPr>
      </p:pic>
      <p:pic>
        <p:nvPicPr>
          <p:cNvPr id="19460" name="Inhaltsplatzhalter 4" descr="DTT-world-map.jpeg"/>
          <p:cNvPicPr>
            <a:picLocks noChangeAspect="1"/>
          </p:cNvPicPr>
          <p:nvPr/>
        </p:nvPicPr>
        <p:blipFill>
          <a:blip r:embed="rId4" cstate="print"/>
          <a:srcRect/>
          <a:stretch>
            <a:fillRect/>
          </a:stretch>
        </p:blipFill>
        <p:spPr bwMode="auto">
          <a:xfrm>
            <a:off x="838200" y="1219200"/>
            <a:ext cx="7850188" cy="4808538"/>
          </a:xfrm>
          <a:prstGeom prst="rect">
            <a:avLst/>
          </a:prstGeom>
          <a:noFill/>
          <a:ln w="9525">
            <a:noFill/>
            <a:miter lim="800000"/>
            <a:headEnd/>
            <a:tailEnd/>
          </a:ln>
        </p:spPr>
      </p:pic>
      <p:sp>
        <p:nvSpPr>
          <p:cNvPr id="16388" name="Rectangle 2"/>
          <p:cNvSpPr>
            <a:spLocks noGrp="1"/>
          </p:cNvSpPr>
          <p:nvPr>
            <p:ph type="title" idx="4294967295"/>
          </p:nvPr>
        </p:nvSpPr>
        <p:spPr>
          <a:xfrm>
            <a:off x="228600" y="152400"/>
            <a:ext cx="6934200" cy="1066800"/>
          </a:xfrm>
        </p:spPr>
        <p:txBody>
          <a:bodyPr>
            <a:normAutofit fontScale="90000"/>
          </a:bodyPr>
          <a:lstStyle/>
          <a:p>
            <a:pPr algn="l" eaLnBrk="1" hangingPunct="1">
              <a:defRPr/>
            </a:pPr>
            <a:r>
              <a:rPr lang="fr-FR" sz="4000" b="1" dirty="0" err="1" smtClean="0">
                <a:solidFill>
                  <a:srgbClr val="FF0000"/>
                </a:solidFill>
              </a:rPr>
              <a:t>Status</a:t>
            </a:r>
            <a:r>
              <a:rPr lang="fr-FR" sz="4000" b="1" dirty="0" smtClean="0">
                <a:solidFill>
                  <a:srgbClr val="FF0000"/>
                </a:solidFill>
              </a:rPr>
              <a:t> of DVB Standards and </a:t>
            </a:r>
            <a:r>
              <a:rPr lang="fr-FR" sz="4000" b="1" dirty="0" err="1" smtClean="0">
                <a:solidFill>
                  <a:srgbClr val="FF0000"/>
                </a:solidFill>
              </a:rPr>
              <a:t>Deployment</a:t>
            </a:r>
            <a:endParaRPr lang="fr-FR" sz="4000" b="1" dirty="0" smtClean="0">
              <a:solidFill>
                <a:srgbClr val="FF0000"/>
              </a:solidFill>
            </a:endParaRPr>
          </a:p>
        </p:txBody>
      </p:sp>
      <p:sp>
        <p:nvSpPr>
          <p:cNvPr id="19462" name="Content Placeholder 3"/>
          <p:cNvSpPr>
            <a:spLocks/>
          </p:cNvSpPr>
          <p:nvPr/>
        </p:nvSpPr>
        <p:spPr bwMode="auto">
          <a:xfrm>
            <a:off x="457200" y="6096000"/>
            <a:ext cx="8305800" cy="609600"/>
          </a:xfrm>
          <a:prstGeom prst="rect">
            <a:avLst/>
          </a:prstGeom>
          <a:noFill/>
          <a:ln w="9525">
            <a:noFill/>
            <a:miter lim="800000"/>
            <a:headEnd/>
            <a:tailEnd/>
          </a:ln>
        </p:spPr>
        <p:txBody>
          <a:bodyPr/>
          <a:lstStyle/>
          <a:p>
            <a:pPr marL="342900" indent="-342900">
              <a:spcBef>
                <a:spcPct val="20000"/>
              </a:spcBef>
              <a:buFont typeface="Arial" charset="0"/>
              <a:buChar char="•"/>
            </a:pPr>
            <a:r>
              <a:rPr lang="en-US" sz="2800">
                <a:latin typeface="Calibri" pitchFamily="34" charset="0"/>
              </a:rPr>
              <a:t>600 million DVB receivers in use worldwide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a:xfrm>
            <a:off x="228600" y="76200"/>
            <a:ext cx="6934200" cy="1066800"/>
          </a:xfrm>
        </p:spPr>
        <p:txBody>
          <a:bodyPr/>
          <a:lstStyle/>
          <a:p>
            <a:pPr eaLnBrk="1" hangingPunct="1"/>
            <a:r>
              <a:rPr lang="fr-FR" sz="3200" smtClean="0"/>
              <a:t>Status of MBMS support in E-UTRAN</a:t>
            </a:r>
          </a:p>
        </p:txBody>
      </p:sp>
      <p:sp>
        <p:nvSpPr>
          <p:cNvPr id="21506" name="Rectangle 3"/>
          <p:cNvSpPr>
            <a:spLocks noGrp="1"/>
          </p:cNvSpPr>
          <p:nvPr>
            <p:ph idx="1"/>
          </p:nvPr>
        </p:nvSpPr>
        <p:spPr>
          <a:xfrm>
            <a:off x="228600" y="1066800"/>
            <a:ext cx="8763000" cy="5638800"/>
          </a:xfrm>
        </p:spPr>
        <p:txBody>
          <a:bodyPr/>
          <a:lstStyle/>
          <a:p>
            <a:pPr eaLnBrk="1" hangingPunct="1">
              <a:buFontTx/>
              <a:buChar char="•"/>
            </a:pPr>
            <a:r>
              <a:rPr lang="en-GB" altLang="zh-CN" sz="2000" smtClean="0"/>
              <a:t>MBMS Support Started in Rel-9</a:t>
            </a:r>
          </a:p>
          <a:p>
            <a:pPr lvl="1" eaLnBrk="1" hangingPunct="1"/>
            <a:r>
              <a:rPr lang="en-GB" altLang="zh-CN" sz="1800" smtClean="0"/>
              <a:t>Focus on Shared carrier deployments </a:t>
            </a:r>
          </a:p>
          <a:p>
            <a:pPr lvl="2" eaLnBrk="1" hangingPunct="1"/>
            <a:r>
              <a:rPr lang="en-GB" altLang="zh-CN" sz="1800" smtClean="0"/>
              <a:t>TDM on sub-frame level shared with unicast)</a:t>
            </a:r>
          </a:p>
          <a:p>
            <a:pPr lvl="2" eaLnBrk="1" hangingPunct="1"/>
            <a:r>
              <a:rPr lang="en-GB" altLang="zh-CN" sz="1800" smtClean="0"/>
              <a:t>Semi-Static MBSFN areas with possible overlap</a:t>
            </a:r>
          </a:p>
          <a:p>
            <a:pPr lvl="2" eaLnBrk="1" hangingPunct="1"/>
            <a:r>
              <a:rPr lang="en-GB" altLang="zh-CN" sz="1800" smtClean="0"/>
              <a:t>Downlink only transmission (no feedback channels)</a:t>
            </a:r>
          </a:p>
          <a:p>
            <a:pPr lvl="1" eaLnBrk="1" hangingPunct="1"/>
            <a:r>
              <a:rPr lang="en-GB" altLang="zh-CN" sz="1800" smtClean="0"/>
              <a:t>Alternative PHY Numerology/Configuration for dedicated MBMS Carrier </a:t>
            </a:r>
          </a:p>
          <a:p>
            <a:pPr lvl="2" eaLnBrk="1" hangingPunct="1"/>
            <a:r>
              <a:rPr lang="en-GB" altLang="zh-CN" sz="1800" smtClean="0"/>
              <a:t>No MAC/Signalling support </a:t>
            </a:r>
          </a:p>
          <a:p>
            <a:pPr lvl="2" eaLnBrk="1" hangingPunct="1"/>
            <a:r>
              <a:rPr lang="en-GB" altLang="zh-CN" sz="1800" smtClean="0"/>
              <a:t>Not implemented/deployed </a:t>
            </a:r>
            <a:endParaRPr lang="en-GB" altLang="zh-CN" smtClean="0"/>
          </a:p>
          <a:p>
            <a:pPr eaLnBrk="1" hangingPunct="1">
              <a:buFontTx/>
              <a:buChar char="•"/>
            </a:pPr>
            <a:r>
              <a:rPr lang="en-GB" altLang="zh-CN" sz="2000" smtClean="0"/>
              <a:t>Enhancements Made in Rel-10 </a:t>
            </a:r>
          </a:p>
          <a:p>
            <a:pPr lvl="1" eaLnBrk="1" hangingPunct="1"/>
            <a:r>
              <a:rPr lang="en-GB" altLang="zh-CN" sz="1800" smtClean="0"/>
              <a:t>Counting of MBMS interested UEs in connected mode</a:t>
            </a:r>
          </a:p>
          <a:p>
            <a:pPr lvl="1" eaLnBrk="1" hangingPunct="1"/>
            <a:r>
              <a:rPr lang="en-US" sz="1800" smtClean="0"/>
              <a:t>Semi-static activation/deactivation of eMBMS session per MBSFN area</a:t>
            </a:r>
          </a:p>
          <a:p>
            <a:pPr eaLnBrk="1" hangingPunct="1"/>
            <a:r>
              <a:rPr lang="en-US" sz="2400" smtClean="0"/>
              <a:t>Currently Planned enhancement in Release 11</a:t>
            </a:r>
          </a:p>
          <a:p>
            <a:pPr lvl="1" eaLnBrk="1" hangingPunct="1"/>
            <a:r>
              <a:rPr lang="en-US" sz="1800" smtClean="0"/>
              <a:t>Service Continuity in Multicarrier Frequency Deployments</a:t>
            </a:r>
          </a:p>
          <a:p>
            <a:pPr lvl="1" eaLnBrk="1" hangingPunct="1"/>
            <a:r>
              <a:rPr lang="en-US" sz="1800" smtClean="0"/>
              <a:t>Location Based Content Selection</a:t>
            </a:r>
          </a:p>
          <a:p>
            <a:pPr eaLnBrk="1" hangingPunct="1"/>
            <a:r>
              <a:rPr lang="en-GB" altLang="zh-CN" sz="2000" smtClean="0"/>
              <a:t>Currently No Major Deployment </a:t>
            </a:r>
          </a:p>
          <a:p>
            <a:pPr lvl="1" eaLnBrk="1" hangingPunct="1"/>
            <a:r>
              <a:rPr lang="en-GB" altLang="zh-CN" sz="1600" smtClean="0"/>
              <a:t>Some operators have planned such deployments but not in their initial phase of LTE Deployments</a:t>
            </a:r>
          </a:p>
          <a:p>
            <a:pPr eaLnBrk="1" hangingPunct="1">
              <a:buFont typeface="Arial" charset="0"/>
              <a:buNone/>
            </a:pPr>
            <a:endParaRPr lang="en-GB" altLang="zh-CN" sz="20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96850" y="20638"/>
            <a:ext cx="6953250" cy="914400"/>
          </a:xfrm>
        </p:spPr>
        <p:txBody>
          <a:bodyPr/>
          <a:lstStyle/>
          <a:p>
            <a:pPr eaLnBrk="1" hangingPunct="1"/>
            <a:r>
              <a:rPr lang="en-US" sz="3600" smtClean="0"/>
              <a:t>3GPP-DVB Workshop</a:t>
            </a:r>
          </a:p>
        </p:txBody>
      </p:sp>
      <p:sp>
        <p:nvSpPr>
          <p:cNvPr id="23554" name="Content Placeholder 2"/>
          <p:cNvSpPr>
            <a:spLocks noGrp="1"/>
          </p:cNvSpPr>
          <p:nvPr>
            <p:ph idx="1"/>
          </p:nvPr>
        </p:nvSpPr>
        <p:spPr>
          <a:xfrm>
            <a:off x="152400" y="1066800"/>
            <a:ext cx="8763000" cy="4953000"/>
          </a:xfrm>
        </p:spPr>
        <p:txBody>
          <a:bodyPr/>
          <a:lstStyle/>
          <a:p>
            <a:pPr eaLnBrk="1" hangingPunct="1"/>
            <a:r>
              <a:rPr lang="en-US" sz="2400" smtClean="0"/>
              <a:t>3GPP and DVB Held a Workshop during the RAN/CT Plenary Meeting in March 2011</a:t>
            </a:r>
          </a:p>
          <a:p>
            <a:pPr lvl="1" eaLnBrk="1" hangingPunct="1"/>
            <a:r>
              <a:rPr lang="en-US" sz="2000" smtClean="0"/>
              <a:t>Forum Delegates presented their view on the evolution of DVB-NGH and proposed studying convergence opportunities with eMBMS in 3GPP</a:t>
            </a:r>
          </a:p>
          <a:p>
            <a:pPr lvl="1" eaLnBrk="1" hangingPunct="1"/>
            <a:r>
              <a:rPr lang="en-US" sz="2000" smtClean="0"/>
              <a:t>3GPP also presented a high level view of MBMS in 3GPP up to release 10</a:t>
            </a:r>
          </a:p>
          <a:p>
            <a:pPr eaLnBrk="1" hangingPunct="1"/>
            <a:r>
              <a:rPr lang="en-US" sz="2400" smtClean="0"/>
              <a:t>3GPP RAN and SA Plenary Provided Guidance that:</a:t>
            </a:r>
          </a:p>
          <a:p>
            <a:pPr lvl="1" eaLnBrk="1" hangingPunct="1"/>
            <a:r>
              <a:rPr lang="en-US" sz="2000" smtClean="0"/>
              <a:t>Such convergence may be pursued but need to follow 3GPP process</a:t>
            </a:r>
          </a:p>
          <a:p>
            <a:pPr lvl="2" eaLnBrk="1" hangingPunct="1"/>
            <a:r>
              <a:rPr lang="en-US" sz="1800" b="1" smtClean="0">
                <a:solidFill>
                  <a:srgbClr val="0000FF"/>
                </a:solidFill>
              </a:rPr>
              <a:t>Cross organization liaisons and possible joint meetings may be arranged to ensure alignment of respective requirements and expectations. </a:t>
            </a:r>
          </a:p>
          <a:p>
            <a:pPr lvl="1" eaLnBrk="1" hangingPunct="1"/>
            <a:r>
              <a:rPr lang="en-US" sz="2000" smtClean="0"/>
              <a:t>Guidance was issued to 3GPP member along with an LS to DVB </a:t>
            </a:r>
          </a:p>
          <a:p>
            <a:pPr lvl="1" eaLnBrk="1" hangingPunct="1"/>
            <a:r>
              <a:rPr lang="en-US" sz="2000" smtClean="0"/>
              <a:t>Encouraged interested companies to initiating a SI proposal in SA1 for further discussions and possible decision in SA52</a:t>
            </a:r>
            <a:endParaRPr lang="en-US" smtClean="0"/>
          </a:p>
        </p:txBody>
      </p:sp>
      <p:pic>
        <p:nvPicPr>
          <p:cNvPr id="23555" name="Picture 37" descr="LogoWebFirstPage"/>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391400" y="5562600"/>
            <a:ext cx="1438275" cy="11271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0" y="0"/>
            <a:ext cx="6934200" cy="1066800"/>
          </a:xfrm>
        </p:spPr>
        <p:txBody>
          <a:bodyPr/>
          <a:lstStyle/>
          <a:p>
            <a:pPr eaLnBrk="1" hangingPunct="1"/>
            <a:r>
              <a:rPr lang="en-US" smtClean="0"/>
              <a:t>Convergence</a:t>
            </a:r>
          </a:p>
        </p:txBody>
      </p:sp>
      <p:sp>
        <p:nvSpPr>
          <p:cNvPr id="24578" name="Content Placeholder 2"/>
          <p:cNvSpPr>
            <a:spLocks noGrp="1"/>
          </p:cNvSpPr>
          <p:nvPr>
            <p:ph idx="1"/>
          </p:nvPr>
        </p:nvSpPr>
        <p:spPr>
          <a:xfrm>
            <a:off x="457200" y="1341438"/>
            <a:ext cx="8305800" cy="4983162"/>
          </a:xfrm>
        </p:spPr>
        <p:txBody>
          <a:bodyPr/>
          <a:lstStyle/>
          <a:p>
            <a:pPr eaLnBrk="1" hangingPunct="1"/>
            <a:endParaRPr lang="en-US" sz="2000" smtClean="0"/>
          </a:p>
          <a:p>
            <a:pPr eaLnBrk="1" hangingPunct="1"/>
            <a:endParaRPr lang="en-US" sz="2000" smtClean="0"/>
          </a:p>
          <a:p>
            <a:pPr eaLnBrk="1" hangingPunct="1"/>
            <a:endParaRPr lang="en-US" sz="2000" smtClean="0"/>
          </a:p>
          <a:p>
            <a:pPr eaLnBrk="1" hangingPunct="1"/>
            <a:r>
              <a:rPr lang="en-US" sz="2000" smtClean="0"/>
              <a:t>Opportunities and Benefits</a:t>
            </a:r>
          </a:p>
          <a:p>
            <a:pPr lvl="1" eaLnBrk="1" hangingPunct="1"/>
            <a:r>
              <a:rPr lang="en-US" sz="1800" smtClean="0"/>
              <a:t>From 3GPP or Broadcast Operators’ Perspectives </a:t>
            </a:r>
          </a:p>
          <a:p>
            <a:pPr lvl="1" eaLnBrk="1" hangingPunct="1"/>
            <a:r>
              <a:rPr lang="en-US" sz="1800" smtClean="0"/>
              <a:t>From Device Vendor and User Perspectives</a:t>
            </a:r>
          </a:p>
          <a:p>
            <a:pPr eaLnBrk="1" hangingPunct="1"/>
            <a:r>
              <a:rPr lang="en-US" sz="2000" smtClean="0"/>
              <a:t>Use Cases</a:t>
            </a:r>
          </a:p>
          <a:p>
            <a:pPr lvl="1" eaLnBrk="1" hangingPunct="1"/>
            <a:r>
              <a:rPr lang="en-US" sz="1800" smtClean="0"/>
              <a:t>Standalone Deployment Models</a:t>
            </a:r>
          </a:p>
          <a:p>
            <a:pPr lvl="1" eaLnBrk="1" hangingPunct="1"/>
            <a:r>
              <a:rPr lang="en-US" sz="1800" smtClean="0"/>
              <a:t>Hybrid Operating Models</a:t>
            </a:r>
          </a:p>
          <a:p>
            <a:pPr eaLnBrk="1" hangingPunct="1"/>
            <a:r>
              <a:rPr lang="en-US" sz="2000" smtClean="0"/>
              <a:t>Requirements</a:t>
            </a:r>
          </a:p>
          <a:p>
            <a:pPr lvl="1" eaLnBrk="1" hangingPunct="1"/>
            <a:r>
              <a:rPr lang="en-US" sz="1800" smtClean="0"/>
              <a:t>Need Communication and Input from DVB</a:t>
            </a:r>
          </a:p>
          <a:p>
            <a:pPr lvl="2" eaLnBrk="1" hangingPunct="1"/>
            <a:r>
              <a:rPr lang="en-US" sz="1600" smtClean="0"/>
              <a:t>Also need to get input from other broadcast standardization organizations, e.g. ARIB, ATSC, SARFT, … - i.e. solution in 3GPP should not be DVB-specific</a:t>
            </a:r>
            <a:endParaRPr lang="en-US" sz="1600" b="1" i="1" smtClean="0">
              <a:solidFill>
                <a:srgbClr val="FF0000"/>
              </a:solidFill>
            </a:endParaRPr>
          </a:p>
          <a:p>
            <a:pPr lvl="1" eaLnBrk="1" hangingPunct="1"/>
            <a:r>
              <a:rPr lang="en-US" sz="1800" smtClean="0"/>
              <a:t>Minimal Change and Possible Phased Approach</a:t>
            </a:r>
          </a:p>
          <a:p>
            <a:pPr lvl="1" eaLnBrk="1" hangingPunct="1"/>
            <a:r>
              <a:rPr lang="en-US" sz="1800" smtClean="0"/>
              <a:t>Spectral efficiency/performance benchmarks to be reached</a:t>
            </a:r>
          </a:p>
        </p:txBody>
      </p:sp>
      <p:pic>
        <p:nvPicPr>
          <p:cNvPr id="24579" name="Picture 26"/>
          <p:cNvPicPr>
            <a:picLocks noChangeAspect="1" noChangeArrowheads="1"/>
          </p:cNvPicPr>
          <p:nvPr/>
        </p:nvPicPr>
        <p:blipFill>
          <a:blip r:embed="rId2" cstate="print"/>
          <a:srcRect/>
          <a:stretch>
            <a:fillRect/>
          </a:stretch>
        </p:blipFill>
        <p:spPr bwMode="auto">
          <a:xfrm>
            <a:off x="820738" y="1062038"/>
            <a:ext cx="5638800" cy="1087437"/>
          </a:xfrm>
          <a:prstGeom prst="rect">
            <a:avLst/>
          </a:prstGeom>
          <a:solidFill>
            <a:srgbClr val="FFFFFF"/>
          </a:solidFill>
          <a:ln w="9525">
            <a:noFill/>
            <a:miter lim="800000"/>
            <a:headEnd/>
            <a:tailEnd/>
          </a:ln>
        </p:spPr>
      </p:pic>
      <p:sp>
        <p:nvSpPr>
          <p:cNvPr id="24580" name="Text Box 5"/>
          <p:cNvSpPr txBox="1">
            <a:spLocks noChangeArrowheads="1"/>
          </p:cNvSpPr>
          <p:nvPr/>
        </p:nvSpPr>
        <p:spPr bwMode="auto">
          <a:xfrm>
            <a:off x="1103313" y="1357313"/>
            <a:ext cx="1360487" cy="457200"/>
          </a:xfrm>
          <a:prstGeom prst="rect">
            <a:avLst/>
          </a:prstGeom>
          <a:noFill/>
          <a:ln w="9525">
            <a:noFill/>
            <a:miter lim="800000"/>
            <a:headEnd/>
            <a:tailEnd/>
          </a:ln>
        </p:spPr>
        <p:txBody>
          <a:bodyPr wrap="none">
            <a:spAutoFit/>
          </a:bodyPr>
          <a:lstStyle/>
          <a:p>
            <a:pPr algn="r"/>
            <a:r>
              <a:rPr lang="en-GB" sz="1200" b="1">
                <a:solidFill>
                  <a:srgbClr val="000066"/>
                </a:solidFill>
              </a:rPr>
              <a:t>Other broadcast</a:t>
            </a:r>
          </a:p>
          <a:p>
            <a:pPr algn="r"/>
            <a:r>
              <a:rPr lang="en-GB" sz="1200" b="1">
                <a:solidFill>
                  <a:srgbClr val="000066"/>
                </a:solidFill>
              </a:rPr>
              <a:t>standards</a:t>
            </a:r>
          </a:p>
        </p:txBody>
      </p:sp>
      <p:sp>
        <p:nvSpPr>
          <p:cNvPr id="24581" name="Oval 6"/>
          <p:cNvSpPr>
            <a:spLocks noChangeArrowheads="1"/>
          </p:cNvSpPr>
          <p:nvPr/>
        </p:nvSpPr>
        <p:spPr bwMode="auto">
          <a:xfrm>
            <a:off x="2559050" y="1492250"/>
            <a:ext cx="228600" cy="228600"/>
          </a:xfrm>
          <a:prstGeom prst="ellipse">
            <a:avLst/>
          </a:prstGeom>
          <a:solidFill>
            <a:srgbClr val="008080"/>
          </a:solidFill>
          <a:ln w="9525">
            <a:solidFill>
              <a:schemeClr val="tx1"/>
            </a:solidFill>
            <a:round/>
            <a:headEnd/>
            <a:tailEnd/>
          </a:ln>
        </p:spPr>
        <p:txBody>
          <a:bodyPr wrap="none" anchor="ctr"/>
          <a:lstStyle/>
          <a:p>
            <a:endParaRPr lang="en-GB"/>
          </a:p>
        </p:txBody>
      </p:sp>
      <p:sp>
        <p:nvSpPr>
          <p:cNvPr id="24582" name="Line 7"/>
          <p:cNvSpPr>
            <a:spLocks noChangeShapeType="1"/>
          </p:cNvSpPr>
          <p:nvPr/>
        </p:nvSpPr>
        <p:spPr bwMode="auto">
          <a:xfrm flipV="1">
            <a:off x="2819400" y="1560513"/>
            <a:ext cx="1471613" cy="39687"/>
          </a:xfrm>
          <a:prstGeom prst="line">
            <a:avLst/>
          </a:prstGeom>
          <a:noFill/>
          <a:ln w="38100">
            <a:solidFill>
              <a:srgbClr val="000066"/>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884</Words>
  <Application>Microsoft Office PowerPoint</Application>
  <PresentationFormat>On-screen Show (4:3)</PresentationFormat>
  <Paragraphs>142</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Toward Convergence of 3GPP eMBMS and Mobile Broadcasting Standards</vt:lpstr>
      <vt:lpstr>Outline</vt:lpstr>
      <vt:lpstr>Rationale – huge demand for video</vt:lpstr>
      <vt:lpstr>Status of DVB Standards and Deployment</vt:lpstr>
      <vt:lpstr>Status of DVB Standards and Deployment</vt:lpstr>
      <vt:lpstr>Status of MBMS support in E-UTRAN</vt:lpstr>
      <vt:lpstr>3GPP-DVB Workshop</vt:lpstr>
      <vt:lpstr>Convergence</vt:lpstr>
      <vt:lpstr>Benefits</vt:lpstr>
      <vt:lpstr>View on Challenges &amp;  Opportunities</vt:lpstr>
      <vt:lpstr>Modes of operation</vt:lpstr>
      <vt:lpstr>Proposed Plans and Timeline</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 Convergence of 3GPP MBMS and DVB Standards</dc:title>
  <dc:creator>ketemad</dc:creator>
  <cp:lastModifiedBy>ketemad</cp:lastModifiedBy>
  <cp:revision>46</cp:revision>
  <dcterms:created xsi:type="dcterms:W3CDTF">2011-04-11T02:53:58Z</dcterms:created>
  <dcterms:modified xsi:type="dcterms:W3CDTF">2011-05-02T15:05:58Z</dcterms:modified>
</cp:coreProperties>
</file>