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5"/>
  </p:notesMasterIdLst>
  <p:handoutMasterIdLst>
    <p:handoutMasterId r:id="rId16"/>
  </p:handoutMasterIdLst>
  <p:sldIdLst>
    <p:sldId id="1163" r:id="rId6"/>
    <p:sldId id="1222" r:id="rId7"/>
    <p:sldId id="1159" r:id="rId8"/>
    <p:sldId id="1233" r:id="rId9"/>
    <p:sldId id="1225" r:id="rId10"/>
    <p:sldId id="1231" r:id="rId11"/>
    <p:sldId id="1232" r:id="rId12"/>
    <p:sldId id="1234" r:id="rId13"/>
    <p:sldId id="1105" r:id="rId14"/>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87" autoAdjust="0"/>
    <p:restoredTop sz="91922"/>
  </p:normalViewPr>
  <p:slideViewPr>
    <p:cSldViewPr snapToGrid="0">
      <p:cViewPr varScale="1">
        <p:scale>
          <a:sx n="205" d="100"/>
          <a:sy n="205" d="100"/>
        </p:scale>
        <p:origin x="354" y="16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1/31/2025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1/31/2025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31/01/2025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31/01/2025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31/01/2025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31/01/2025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31/01/2025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31/01/2025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31/01/2025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31/01/2025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31/01/2025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31/01/2025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31/01/2025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31/01/2025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Call%20230125/Huawei_Considerations%20of%206G-supported%20legacy%20services%20v3.pptx" TargetMode="External"/><Relationship Id="rId7" Type="http://schemas.openxmlformats.org/officeDocument/2006/relationships/hyperlink" Target="https://www.3gpp.org/ftp/tsg_sa/WG1_Serv/TSGS1_109_Athens/inbox/email_threads_drafts/LegacyServicesCall" TargetMode="External"/><Relationship Id="rId2" Type="http://schemas.openxmlformats.org/officeDocument/2006/relationships/hyperlink" Target="Call%20230125/Discussion%20on%20the%20working%20process%20for%206G%20supporting%20legacy%20service.pptx" TargetMode="External"/><Relationship Id="rId1" Type="http://schemas.openxmlformats.org/officeDocument/2006/relationships/slideLayout" Target="../slideLayouts/slideLayout2.xml"/><Relationship Id="rId6" Type="http://schemas.openxmlformats.org/officeDocument/2006/relationships/hyperlink" Target="Call%20230125/migration-questions-approaches.pptx" TargetMode="External"/><Relationship Id="rId5" Type="http://schemas.openxmlformats.org/officeDocument/2006/relationships/hyperlink" Target="Call%20230125/Way%20forward%20for%206G%20supported%20service_Nokia.pptx" TargetMode="External"/><Relationship Id="rId4" Type="http://schemas.openxmlformats.org/officeDocument/2006/relationships/hyperlink" Target="Call%20230125/Our%20view%20on%20the%20process%20around%20legacy%20services.pptx"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747372"/>
            <a:ext cx="7772400" cy="1295400"/>
          </a:xfrm>
          <a:prstGeom prst="rect">
            <a:avLst/>
          </a:prstGeom>
          <a:noFill/>
          <a:ln>
            <a:noFill/>
          </a:ln>
        </p:spPr>
        <p:txBody>
          <a:bodyPr lIns="91430" tIns="45715" rIns="91430" bIns="45715" anchor="ctr">
            <a:normAutofit fontScale="92500" lnSpcReduction="20000"/>
          </a:bodyPr>
          <a:lstStyle/>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Preparation call SA1#109</a:t>
            </a:r>
            <a:endParaRPr lang="en-GB" sz="4000" b="1" kern="0" dirty="0">
              <a:solidFill>
                <a:srgbClr val="FF0000"/>
              </a:solidFill>
              <a:latin typeface="+mj-lt"/>
              <a:ea typeface="ＭＳ Ｐゴシック" charset="0"/>
            </a:endParaRPr>
          </a:p>
          <a:p>
            <a:pPr algn="ctr">
              <a:defRPr/>
            </a:pP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944705"/>
            <a:ext cx="6400800" cy="2019300"/>
          </a:xfrm>
        </p:spPr>
        <p:txBody>
          <a:bodyPr/>
          <a:lstStyle/>
          <a:p>
            <a:pPr>
              <a:lnSpc>
                <a:spcPct val="80000"/>
              </a:lnSpc>
            </a:pPr>
            <a:r>
              <a:rPr lang="en-US" altLang="nl-NL" sz="2000" dirty="0">
                <a:latin typeface="Arial" panose="020B0604020202020204" pitchFamily="34" charset="0"/>
              </a:rPr>
              <a:t>José Luis Almodóvar Chico</a:t>
            </a:r>
          </a:p>
          <a:p>
            <a:pPr>
              <a:lnSpc>
                <a:spcPct val="80000"/>
              </a:lnSpc>
              <a:spcAft>
                <a:spcPts val="600"/>
              </a:spcAft>
            </a:pPr>
            <a:r>
              <a:rPr lang="en-US" altLang="nl-NL" sz="1600" dirty="0">
                <a:latin typeface="Arial" panose="020B0604020202020204" pitchFamily="34" charset="0"/>
              </a:rPr>
              <a:t>SA1 Chair, KPN</a:t>
            </a: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4866"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GB" altLang="en-US" sz="1000" dirty="0">
                <a:solidFill>
                  <a:schemeClr val="bg1"/>
                </a:solidFill>
                <a:latin typeface="Arial" panose="020B0604020202020204" pitchFamily="34" charset="0"/>
              </a:rPr>
              <a:t>S1-250009 - </a:t>
            </a:r>
            <a:r>
              <a:rPr lang="en-GB" sz="1000" dirty="0">
                <a:solidFill>
                  <a:schemeClr val="bg1"/>
                </a:solidFill>
                <a:latin typeface="Arial" panose="020B0604020202020204" pitchFamily="34" charset="0"/>
              </a:rPr>
              <a:t>3GPP TSG-SA WG1 Meeting #109, Athens, Greece, 17-21 February 2025</a:t>
            </a:r>
            <a:endParaRPr lang="nl-NL" sz="100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b="1" dirty="0">
                <a:solidFill>
                  <a:srgbClr val="FF0000"/>
                </a:solidFill>
              </a:rPr>
              <a:t>SA1#10</a:t>
            </a:r>
            <a:r>
              <a:rPr lang="en-GB" altLang="nl-NL" b="1" dirty="0"/>
              <a:t>9</a:t>
            </a:r>
            <a:r>
              <a:rPr lang="en-GB" altLang="nl-NL" b="1" dirty="0">
                <a:solidFill>
                  <a:srgbClr val="FF0000"/>
                </a:solidFill>
              </a:rPr>
              <a:t>, Athens</a:t>
            </a:r>
            <a:r>
              <a:rPr lang="nl-NL" altLang="nl-NL" sz="3200" b="1" dirty="0"/>
              <a:t>, </a:t>
            </a:r>
            <a:r>
              <a:rPr lang="nl-NL" b="1" dirty="0"/>
              <a:t>18-22 November </a:t>
            </a:r>
            <a:endParaRPr lang="en-GB" altLang="nl-NL" b="1" dirty="0"/>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416388" y="949188"/>
            <a:ext cx="8311223" cy="3622675"/>
          </a:xfrm>
        </p:spPr>
        <p:txBody>
          <a:bodyPr/>
          <a:lstStyle/>
          <a:p>
            <a:pPr marL="341305" indent="-341305"/>
            <a:r>
              <a:rPr lang="nl-NL" altLang="nl-NL" sz="2000" dirty="0"/>
              <a:t>Deadlines:</a:t>
            </a:r>
            <a:endParaRPr lang="nl-NL" sz="2400" dirty="0"/>
          </a:p>
          <a:p>
            <a:pPr lvl="1"/>
            <a:r>
              <a:rPr lang="en-GB" sz="1600" dirty="0"/>
              <a:t>Tdoc</a:t>
            </a:r>
            <a:r>
              <a:rPr lang="en-GB" sz="1600" b="1" dirty="0"/>
              <a:t> number</a:t>
            </a:r>
            <a:r>
              <a:rPr lang="en-GB" sz="1600" dirty="0"/>
              <a:t> and </a:t>
            </a:r>
            <a:r>
              <a:rPr lang="en-GB" sz="1600" b="1" dirty="0"/>
              <a:t>CR number</a:t>
            </a:r>
            <a:r>
              <a:rPr lang="en-GB" sz="1600" dirty="0"/>
              <a:t> requests:  	</a:t>
            </a:r>
            <a:r>
              <a:rPr lang="en-GB" sz="1600" b="1" dirty="0"/>
              <a:t>Friday, </a:t>
            </a:r>
            <a:r>
              <a:rPr lang="en-US" sz="1600" b="1" dirty="0"/>
              <a:t>7 February 2025, 23:00 UTC</a:t>
            </a:r>
            <a:endParaRPr lang="nl-NL" sz="1600" dirty="0"/>
          </a:p>
          <a:p>
            <a:pPr lvl="1"/>
            <a:r>
              <a:rPr lang="en-GB" sz="1600" dirty="0"/>
              <a:t>Document </a:t>
            </a:r>
            <a:r>
              <a:rPr lang="en-GB" sz="1600" b="1" dirty="0"/>
              <a:t>submission</a:t>
            </a:r>
            <a:r>
              <a:rPr lang="en-GB" sz="1600" dirty="0"/>
              <a:t>:                		</a:t>
            </a:r>
            <a:r>
              <a:rPr lang="en-GB" sz="1600" b="1" dirty="0"/>
              <a:t>Friday, </a:t>
            </a:r>
            <a:r>
              <a:rPr lang="en-US" sz="1600" b="1" dirty="0"/>
              <a:t>7 February 2025, 23:00 UTC</a:t>
            </a:r>
            <a:endParaRPr lang="nl-NL" sz="1600" dirty="0"/>
          </a:p>
          <a:p>
            <a:pPr marL="341305" indent="-341305"/>
            <a:r>
              <a:rPr lang="nl-NL" altLang="nl-NL" sz="2000" dirty="0"/>
              <a:t>Goals:</a:t>
            </a:r>
          </a:p>
          <a:p>
            <a:pPr marL="739807" lvl="1" indent="-341305"/>
            <a:r>
              <a:rPr lang="en-US" altLang="de-DE" sz="1600" b="1" dirty="0"/>
              <a:t>Finalizing “cleaning” Rel-18 (and even Rel-17) SA1 specs </a:t>
            </a:r>
          </a:p>
          <a:p>
            <a:pPr marL="1139857" lvl="2" indent="-341305"/>
            <a:r>
              <a:rPr lang="nl-NL" altLang="de-DE" sz="1600" dirty="0"/>
              <a:t>Suggestion from the leadership on how to archive all the work done (i.e. requirements tables) for future clean-ups  </a:t>
            </a:r>
            <a:endParaRPr lang="en-US" altLang="de-DE" sz="1400" dirty="0"/>
          </a:p>
          <a:p>
            <a:pPr marL="739807" lvl="1" indent="-341305"/>
            <a:r>
              <a:rPr lang="en-US" altLang="de-DE" sz="1600" b="1" dirty="0"/>
              <a:t>80% normative ready for the work o</a:t>
            </a:r>
            <a:r>
              <a:rPr lang="en-US" altLang="nl-NL" sz="1600" b="1" dirty="0"/>
              <a:t>n Rel-20 5G Advanced</a:t>
            </a:r>
          </a:p>
          <a:p>
            <a:pPr marL="1139857" lvl="2" indent="-341305"/>
            <a:r>
              <a:rPr lang="en-US" altLang="de-DE" sz="1400" dirty="0"/>
              <a:t>E-mail threads have been initiated and different calls planned. Rapporteurs are leading this work.</a:t>
            </a:r>
          </a:p>
          <a:p>
            <a:pPr marL="739807" lvl="1" indent="-341305"/>
            <a:r>
              <a:rPr lang="en-US" altLang="nl-NL" sz="1600" b="1" dirty="0"/>
              <a:t>On 6G:</a:t>
            </a:r>
          </a:p>
          <a:p>
            <a:pPr marL="1139857" lvl="2" indent="-341305"/>
            <a:r>
              <a:rPr lang="en-US" altLang="nl-NL" sz="1400" dirty="0"/>
              <a:t>Discuss final planning of the study (e.g. last meeting for new use cases, consolidation start). </a:t>
            </a:r>
          </a:p>
          <a:p>
            <a:pPr marL="1139857" lvl="2" indent="-341305"/>
            <a:r>
              <a:rPr lang="en-US" altLang="nl-NL" sz="1400" dirty="0"/>
              <a:t>Continue agreeing use cases in the different sections of the TR.</a:t>
            </a:r>
          </a:p>
          <a:p>
            <a:pPr marL="1139857" lvl="2" indent="-341305"/>
            <a:r>
              <a:rPr lang="en-US" altLang="nl-NL" sz="1400" dirty="0"/>
              <a:t>Legacy services support discussion (</a:t>
            </a:r>
            <a:r>
              <a:rPr lang="en-US" altLang="nl-NL" sz="1400" b="1" u="sng" dirty="0"/>
              <a:t>to discuss during this call</a:t>
            </a:r>
            <a:r>
              <a:rPr lang="en-US" altLang="nl-NL" sz="1400" dirty="0"/>
              <a:t>).</a:t>
            </a:r>
          </a:p>
        </p:txBody>
      </p:sp>
    </p:spTree>
    <p:extLst>
      <p:ext uri="{BB962C8B-B14F-4D97-AF65-F5344CB8AC3E}">
        <p14:creationId xmlns:p14="http://schemas.microsoft.com/office/powerpoint/2010/main" val="347605206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906642" y="1123721"/>
            <a:ext cx="0" cy="3897939"/>
          </a:xfrm>
          <a:prstGeom prst="line">
            <a:avLst/>
          </a:prstGeom>
          <a:noFill/>
          <a:ln w="28575" algn="ctr">
            <a:solidFill>
              <a:schemeClr val="accent4">
                <a:lumMod val="40000"/>
                <a:lumOff val="60000"/>
              </a:schemeClr>
            </a:solidFill>
            <a:round/>
            <a:headEnd/>
            <a:tailEnd/>
          </a:ln>
        </p:spPr>
      </p:cxnSp>
      <p:cxnSp>
        <p:nvCxnSpPr>
          <p:cNvPr id="17478" name="Straight Connector 114">
            <a:extLst>
              <a:ext uri="{FF2B5EF4-FFF2-40B4-BE49-F238E27FC236}">
                <a16:creationId xmlns:a16="http://schemas.microsoft.com/office/drawing/2014/main" id="{253E0E35-9953-58B7-30B7-B93BBB533F59}"/>
              </a:ext>
            </a:extLst>
          </p:cNvPr>
          <p:cNvCxnSpPr>
            <a:cxnSpLocks noChangeShapeType="1"/>
          </p:cNvCxnSpPr>
          <p:nvPr/>
        </p:nvCxnSpPr>
        <p:spPr bwMode="auto">
          <a:xfrm>
            <a:off x="4253414" y="1149848"/>
            <a:ext cx="8919" cy="3797664"/>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1485702" y="1123721"/>
            <a:ext cx="0" cy="3897939"/>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1551223" y="611603"/>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2696172" y="1123721"/>
            <a:ext cx="0" cy="3931806"/>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2448795" y="489366"/>
            <a:ext cx="49847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890876" y="754690"/>
            <a:ext cx="400050" cy="354013"/>
            <a:chOff x="996003" y="755453"/>
            <a:chExt cx="400050" cy="354013"/>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996003" y="755453"/>
              <a:ext cx="388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#103</a:t>
              </a:r>
              <a:endParaRPr lang="en-GB" altLang="en-US" sz="400">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6745313" y="754690"/>
            <a:ext cx="403225" cy="354013"/>
            <a:chOff x="6320478" y="755453"/>
            <a:chExt cx="403225" cy="354013"/>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20478" y="755453"/>
              <a:ext cx="3429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#111</a:t>
              </a:r>
              <a:endParaRPr lang="en-GB" altLang="en-US" sz="400">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306982" y="754690"/>
            <a:ext cx="390525" cy="354013"/>
            <a:chOff x="3678878" y="755453"/>
            <a:chExt cx="390525" cy="354013"/>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678878"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#107</a:t>
              </a:r>
              <a:endParaRPr lang="en-GB" altLang="en-US" sz="400">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2496490" y="754690"/>
            <a:ext cx="396875" cy="354013"/>
            <a:chOff x="1684978" y="755453"/>
            <a:chExt cx="396875" cy="354013"/>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684978"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#104</a:t>
              </a:r>
              <a:endParaRPr lang="en-GB" altLang="en-US" sz="400">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4903071" y="754690"/>
            <a:ext cx="422275" cy="354013"/>
            <a:chOff x="4367853" y="755453"/>
            <a:chExt cx="422275" cy="354013"/>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67853"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#108</a:t>
              </a:r>
              <a:endParaRPr lang="en-GB" altLang="en-US" sz="400">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3098929" y="754690"/>
            <a:ext cx="390525" cy="354013"/>
            <a:chOff x="2464440" y="755453"/>
            <a:chExt cx="390525" cy="354013"/>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64440"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#105</a:t>
              </a:r>
              <a:endParaRPr lang="en-GB" altLang="en-US" sz="400">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530910" y="754690"/>
            <a:ext cx="406400" cy="354013"/>
            <a:chOff x="5098103" y="755453"/>
            <a:chExt cx="406400" cy="354013"/>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098103" y="755453"/>
              <a:ext cx="3937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#109</a:t>
              </a:r>
              <a:endParaRPr lang="en-GB" altLang="en-US" sz="400">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1294787" y="754690"/>
            <a:ext cx="390525" cy="354013"/>
            <a:chOff x="314965" y="755453"/>
            <a:chExt cx="390525" cy="354013"/>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14965"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#102</a:t>
              </a:r>
              <a:endParaRPr lang="en-GB" altLang="en-US" sz="400"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695018" y="754690"/>
            <a:ext cx="406400" cy="354013"/>
            <a:chOff x="2991490" y="755453"/>
            <a:chExt cx="406400" cy="354013"/>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2991490" y="755453"/>
              <a:ext cx="3921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#106</a:t>
              </a:r>
              <a:endParaRPr lang="en-GB" altLang="en-US" sz="400">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142874" y="754690"/>
            <a:ext cx="396875" cy="354013"/>
            <a:chOff x="5758503" y="755453"/>
            <a:chExt cx="396875" cy="354013"/>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58503" y="755453"/>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#110</a:t>
              </a:r>
              <a:endParaRPr lang="en-GB" altLang="en-US" sz="400">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235308" y="652878"/>
            <a:ext cx="403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TSGs</a:t>
            </a:r>
          </a:p>
        </p:txBody>
      </p:sp>
      <p:sp>
        <p:nvSpPr>
          <p:cNvPr id="26" name="Star: 5 Points 25">
            <a:extLst>
              <a:ext uri="{FF2B5EF4-FFF2-40B4-BE49-F238E27FC236}">
                <a16:creationId xmlns:a16="http://schemas.microsoft.com/office/drawing/2014/main" id="{FDA1D504-5A4B-17F6-5478-9450A10EDA8D}"/>
              </a:ext>
            </a:extLst>
          </p:cNvPr>
          <p:cNvSpPr/>
          <p:nvPr/>
        </p:nvSpPr>
        <p:spPr bwMode="auto">
          <a:xfrm>
            <a:off x="2248781" y="2752825"/>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1923744" y="3101869"/>
            <a:ext cx="1149037" cy="307777"/>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Workshop IMT-2030 use cases</a:t>
            </a:r>
            <a:endParaRPr lang="en-GB" altLang="en-US" sz="700" dirty="0">
              <a:latin typeface="Montserrat" panose="00000500000000000000" pitchFamily="50"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3301407" y="1123721"/>
            <a:ext cx="0" cy="3931806"/>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11877" y="1123721"/>
            <a:ext cx="0" cy="3931806"/>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117112" y="1123721"/>
            <a:ext cx="0" cy="3931806"/>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5722347" y="1123721"/>
            <a:ext cx="0" cy="3931806"/>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6932817" y="1123721"/>
            <a:ext cx="0" cy="3931806"/>
          </a:xfrm>
          <a:prstGeom prst="line">
            <a:avLst/>
          </a:prstGeom>
          <a:noFill/>
          <a:ln w="9525" algn="ctr">
            <a:solidFill>
              <a:schemeClr val="accent4">
                <a:lumMod val="40000"/>
                <a:lumOff val="60000"/>
              </a:schemeClr>
            </a:solidFill>
            <a:prstDash val="dash"/>
            <a:round/>
            <a:headEnd/>
            <a:tailEnd/>
          </a:ln>
        </p:spPr>
      </p:cxnSp>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327582" y="1123721"/>
            <a:ext cx="0" cy="3897939"/>
          </a:xfrm>
          <a:prstGeom prst="line">
            <a:avLst/>
          </a:prstGeom>
          <a:noFill/>
          <a:ln w="28575" algn="ctr">
            <a:solidFill>
              <a:schemeClr val="accent4">
                <a:lumMod val="40000"/>
                <a:lumOff val="60000"/>
              </a:schemeClr>
            </a:solidFill>
            <a:round/>
            <a:headEnd/>
            <a:tailEnd/>
          </a:ln>
        </p:spPr>
      </p:cxnSp>
      <p:sp>
        <p:nvSpPr>
          <p:cNvPr id="61" name="Chevron 60">
            <a:extLst>
              <a:ext uri="{FF2B5EF4-FFF2-40B4-BE49-F238E27FC236}">
                <a16:creationId xmlns:a16="http://schemas.microsoft.com/office/drawing/2014/main" id="{949047CD-F01D-8426-6AF0-4CD1206C7FB8}"/>
              </a:ext>
            </a:extLst>
          </p:cNvPr>
          <p:cNvSpPr/>
          <p:nvPr/>
        </p:nvSpPr>
        <p:spPr bwMode="auto">
          <a:xfrm>
            <a:off x="3150680" y="4473680"/>
            <a:ext cx="380322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     SA1 6G </a:t>
            </a:r>
            <a:r>
              <a:rPr lang="fr-FR" sz="900" dirty="0" err="1">
                <a:latin typeface="Montserrat" panose="00000500000000000000" pitchFamily="50" charset="0"/>
                <a:ea typeface="ＭＳ Ｐゴシック" charset="-128"/>
                <a:cs typeface="Arial" pitchFamily="34" charset="0"/>
              </a:rPr>
              <a:t>Study</a:t>
            </a:r>
            <a:endParaRPr lang="fr-FR" sz="900" b="1" dirty="0">
              <a:solidFill>
                <a:srgbClr val="FF0000"/>
              </a:solidFill>
              <a:latin typeface="Montserrat" panose="00000500000000000000" pitchFamily="50" charset="0"/>
              <a:ea typeface="ＭＳ Ｐゴシック" charset="-128"/>
              <a:cs typeface="Arial" pitchFamily="34" charset="0"/>
            </a:endParaRPr>
          </a:p>
        </p:txBody>
      </p:sp>
      <p:sp>
        <p:nvSpPr>
          <p:cNvPr id="18" name="Title 1">
            <a:extLst>
              <a:ext uri="{FF2B5EF4-FFF2-40B4-BE49-F238E27FC236}">
                <a16:creationId xmlns:a16="http://schemas.microsoft.com/office/drawing/2014/main" id="{5290C507-3484-6A34-73D1-2C0E61E8F4E2}"/>
              </a:ext>
            </a:extLst>
          </p:cNvPr>
          <p:cNvSpPr txBox="1">
            <a:spLocks/>
          </p:cNvSpPr>
          <p:nvPr/>
        </p:nvSpPr>
        <p:spPr bwMode="auto">
          <a:xfrm>
            <a:off x="6212517" y="1121565"/>
            <a:ext cx="2752120" cy="38868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800" b="1" kern="0" dirty="0">
                <a:latin typeface="Montserrat" panose="00000500000000000000" pitchFamily="50" charset="0"/>
                <a:ea typeface="ＭＳ Ｐゴシック" charset="0"/>
                <a:cs typeface="ＭＳ Ｐゴシック" charset="0"/>
              </a:rPr>
              <a:t>Rel-20 - 5GA </a:t>
            </a:r>
            <a:r>
              <a:rPr lang="en-GB" sz="1400" b="1" kern="0" dirty="0">
                <a:latin typeface="Montserrat" panose="00000500000000000000" pitchFamily="50" charset="0"/>
                <a:ea typeface="ＭＳ Ｐゴシック" charset="0"/>
                <a:cs typeface="ＭＳ Ｐゴシック" charset="0"/>
              </a:rPr>
              <a:t>(</a:t>
            </a:r>
            <a:r>
              <a:rPr lang="en-GB" sz="1400" b="1" kern="0" dirty="0" err="1">
                <a:latin typeface="Montserrat" panose="00000500000000000000" pitchFamily="50" charset="0"/>
                <a:ea typeface="ＭＳ Ｐゴシック" charset="0"/>
                <a:cs typeface="ＭＳ Ｐゴシック" charset="0"/>
              </a:rPr>
              <a:t>st.+norm</a:t>
            </a:r>
            <a:r>
              <a:rPr lang="en-GB" sz="1400" b="1" kern="0" dirty="0">
                <a:latin typeface="Montserrat" panose="00000500000000000000" pitchFamily="50" charset="0"/>
                <a:ea typeface="ＭＳ Ｐゴシック" charset="0"/>
                <a:cs typeface="ＭＳ Ｐゴシック" charset="0"/>
              </a:rPr>
              <a:t>.)</a:t>
            </a:r>
            <a:endParaRPr lang="en-US" sz="1600" b="1" kern="0" dirty="0">
              <a:latin typeface="Montserrat" panose="00000500000000000000" pitchFamily="50" charset="0"/>
              <a:ea typeface="ＭＳ Ｐゴシック" charset="0"/>
              <a:cs typeface="ＭＳ Ｐゴシック" charset="0"/>
            </a:endParaRPr>
          </a:p>
        </p:txBody>
      </p:sp>
      <p:sp>
        <p:nvSpPr>
          <p:cNvPr id="9255" name="Title 1">
            <a:extLst>
              <a:ext uri="{FF2B5EF4-FFF2-40B4-BE49-F238E27FC236}">
                <a16:creationId xmlns:a16="http://schemas.microsoft.com/office/drawing/2014/main" id="{2AC0A55B-9075-2801-E70D-1CD4078A7F2A}"/>
              </a:ext>
            </a:extLst>
          </p:cNvPr>
          <p:cNvSpPr txBox="1">
            <a:spLocks/>
          </p:cNvSpPr>
          <p:nvPr/>
        </p:nvSpPr>
        <p:spPr bwMode="auto">
          <a:xfrm>
            <a:off x="6524479" y="3140889"/>
            <a:ext cx="2434860" cy="38868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800" b="1" kern="0" dirty="0">
                <a:latin typeface="Montserrat" panose="00000500000000000000" pitchFamily="50" charset="0"/>
                <a:ea typeface="ＭＳ Ｐゴシック" charset="0"/>
                <a:cs typeface="ＭＳ Ｐゴシック" charset="0"/>
              </a:rPr>
              <a:t>Rel-20 - 6G </a:t>
            </a:r>
            <a:r>
              <a:rPr lang="en-GB" sz="1800" b="1" kern="0" dirty="0" err="1">
                <a:latin typeface="Montserrat" panose="00000500000000000000" pitchFamily="50" charset="0"/>
                <a:ea typeface="ＭＳ Ｐゴシック" charset="0"/>
                <a:cs typeface="ＭＳ Ｐゴシック" charset="0"/>
              </a:rPr>
              <a:t>st.</a:t>
            </a:r>
            <a:endParaRPr lang="en-US" sz="1600" b="1" kern="0" dirty="0">
              <a:latin typeface="Montserrat" panose="00000500000000000000" pitchFamily="50" charset="0"/>
              <a:ea typeface="ＭＳ Ｐゴシック" charset="0"/>
              <a:cs typeface="ＭＳ Ｐゴシック" charset="0"/>
            </a:endParaRP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918496" y="60821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816068" y="485981"/>
            <a:ext cx="486030"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319639" y="611610"/>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855596" y="56351"/>
            <a:ext cx="7142018"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defRPr sz="3200" b="1">
                <a:solidFill>
                  <a:srgbClr val="FF0000"/>
                </a:solidFill>
                <a:latin typeface="+mj-lt"/>
                <a:cs typeface="ＭＳ Ｐゴシック" charset="0"/>
              </a:defRPr>
            </a:lvl1pPr>
            <a:lvl2pPr algn="ctr">
              <a:defRPr sz="3200">
                <a:solidFill>
                  <a:srgbClr val="FF0000"/>
                </a:solidFill>
                <a:latin typeface="Calibri" pitchFamily="34" charset="0"/>
                <a:cs typeface="ＭＳ Ｐゴシック" charset="0"/>
              </a:defRPr>
            </a:lvl2pPr>
            <a:lvl3pPr algn="ctr">
              <a:defRPr sz="3200">
                <a:solidFill>
                  <a:srgbClr val="FF0000"/>
                </a:solidFill>
                <a:latin typeface="Calibri" pitchFamily="34" charset="0"/>
                <a:cs typeface="ＭＳ Ｐゴシック" charset="0"/>
              </a:defRPr>
            </a:lvl3pPr>
            <a:lvl4pPr algn="ctr">
              <a:defRPr sz="3200">
                <a:solidFill>
                  <a:srgbClr val="FF0000"/>
                </a:solidFill>
                <a:latin typeface="Calibri" pitchFamily="34" charset="0"/>
                <a:cs typeface="ＭＳ Ｐゴシック" charset="0"/>
              </a:defRPr>
            </a:lvl4pPr>
            <a:lvl5pPr algn="ctr">
              <a:defRPr sz="3200">
                <a:solidFill>
                  <a:srgbClr val="FF0000"/>
                </a:solidFill>
                <a:latin typeface="Calibri" pitchFamily="34" charset="0"/>
                <a:cs typeface="ＭＳ Ｐゴシック" charset="0"/>
              </a:defRPr>
            </a:lvl5pPr>
            <a:lvl6pPr marL="457148" algn="ctr" eaLnBrk="0" fontAlgn="base" hangingPunct="0">
              <a:spcBef>
                <a:spcPct val="0"/>
              </a:spcBef>
              <a:spcAft>
                <a:spcPct val="0"/>
              </a:spcAft>
              <a:defRPr sz="3200">
                <a:solidFill>
                  <a:srgbClr val="FF0000"/>
                </a:solidFill>
                <a:latin typeface="Calibri" pitchFamily="34" charset="0"/>
              </a:defRPr>
            </a:lvl6pPr>
            <a:lvl7pPr marL="914296" algn="ctr" eaLnBrk="0" fontAlgn="base" hangingPunct="0">
              <a:spcBef>
                <a:spcPct val="0"/>
              </a:spcBef>
              <a:spcAft>
                <a:spcPct val="0"/>
              </a:spcAft>
              <a:defRPr sz="3200">
                <a:solidFill>
                  <a:srgbClr val="FF0000"/>
                </a:solidFill>
                <a:latin typeface="Calibri" pitchFamily="34" charset="0"/>
              </a:defRPr>
            </a:lvl7pPr>
            <a:lvl8pPr marL="1371444" algn="ctr" eaLnBrk="0" fontAlgn="base" hangingPunct="0">
              <a:spcBef>
                <a:spcPct val="0"/>
              </a:spcBef>
              <a:spcAft>
                <a:spcPct val="0"/>
              </a:spcAft>
              <a:defRPr sz="3200">
                <a:solidFill>
                  <a:srgbClr val="FF0000"/>
                </a:solidFill>
                <a:latin typeface="Calibri" pitchFamily="34" charset="0"/>
              </a:defRPr>
            </a:lvl8pPr>
            <a:lvl9pPr marL="1828592" algn="ctr" eaLnBrk="0" fontAlgn="base" hangingPunct="0">
              <a:spcBef>
                <a:spcPct val="0"/>
              </a:spcBef>
              <a:spcAft>
                <a:spcPct val="0"/>
              </a:spcAft>
              <a:defRPr sz="3200">
                <a:solidFill>
                  <a:srgbClr val="FF0000"/>
                </a:solidFill>
                <a:latin typeface="Calibri" pitchFamily="34" charset="0"/>
              </a:defRPr>
            </a:lvl9pPr>
          </a:lstStyle>
          <a:p>
            <a:pPr algn="ctr"/>
            <a:r>
              <a:rPr lang="en-GB" dirty="0"/>
              <a:t>Release 20 SA1 timeline</a:t>
            </a:r>
            <a:endParaRPr lang="en-US" dirty="0"/>
          </a:p>
        </p:txBody>
      </p:sp>
      <p:cxnSp>
        <p:nvCxnSpPr>
          <p:cNvPr id="17474" name="Straight Connector 114">
            <a:extLst>
              <a:ext uri="{FF2B5EF4-FFF2-40B4-BE49-F238E27FC236}">
                <a16:creationId xmlns:a16="http://schemas.microsoft.com/office/drawing/2014/main" id="{1E850D3E-22CB-3B16-B8E6-F87509E43D8D}"/>
              </a:ext>
            </a:extLst>
          </p:cNvPr>
          <p:cNvCxnSpPr>
            <a:cxnSpLocks noChangeShapeType="1"/>
          </p:cNvCxnSpPr>
          <p:nvPr/>
        </p:nvCxnSpPr>
        <p:spPr bwMode="auto">
          <a:xfrm>
            <a:off x="2088897" y="1097702"/>
            <a:ext cx="0" cy="3931806"/>
          </a:xfrm>
          <a:prstGeom prst="line">
            <a:avLst/>
          </a:prstGeom>
          <a:noFill/>
          <a:ln w="9525" algn="ctr">
            <a:solidFill>
              <a:schemeClr val="accent4">
                <a:lumMod val="40000"/>
                <a:lumOff val="60000"/>
              </a:schemeClr>
            </a:solidFill>
            <a:prstDash val="dash"/>
            <a:round/>
            <a:headEnd/>
            <a:tailEnd/>
          </a:ln>
        </p:spPr>
      </p:cxnSp>
      <p:sp>
        <p:nvSpPr>
          <p:cNvPr id="17487" name="Rectangle 12">
            <a:extLst>
              <a:ext uri="{FF2B5EF4-FFF2-40B4-BE49-F238E27FC236}">
                <a16:creationId xmlns:a16="http://schemas.microsoft.com/office/drawing/2014/main" id="{D147630A-8976-0FD4-29B7-D02E2C178700}"/>
              </a:ext>
            </a:extLst>
          </p:cNvPr>
          <p:cNvSpPr>
            <a:spLocks noChangeArrowheads="1"/>
          </p:cNvSpPr>
          <p:nvPr/>
        </p:nvSpPr>
        <p:spPr bwMode="auto">
          <a:xfrm>
            <a:off x="4012894" y="4851901"/>
            <a:ext cx="127525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solidFill>
                  <a:srgbClr val="C00000"/>
                </a:solidFill>
                <a:latin typeface="Montserrat" panose="00000500000000000000" pitchFamily="2" charset="0"/>
              </a:rPr>
              <a:t>SA1#109 Feb</a:t>
            </a:r>
          </a:p>
        </p:txBody>
      </p:sp>
      <p:cxnSp>
        <p:nvCxnSpPr>
          <p:cNvPr id="17496" name="Straight Connector 17495">
            <a:extLst>
              <a:ext uri="{FF2B5EF4-FFF2-40B4-BE49-F238E27FC236}">
                <a16:creationId xmlns:a16="http://schemas.microsoft.com/office/drawing/2014/main" id="{BDB4D2CF-AD40-0D5D-08A3-36B8F6AF86F9}"/>
              </a:ext>
            </a:extLst>
          </p:cNvPr>
          <p:cNvCxnSpPr>
            <a:cxnSpLocks/>
          </p:cNvCxnSpPr>
          <p:nvPr/>
        </p:nvCxnSpPr>
        <p:spPr bwMode="auto">
          <a:xfrm>
            <a:off x="0" y="2368338"/>
            <a:ext cx="9144000" cy="0"/>
          </a:xfrm>
          <a:prstGeom prst="line">
            <a:avLst/>
          </a:prstGeom>
          <a:solidFill>
            <a:schemeClr val="accent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cxnSp>
      <p:sp>
        <p:nvSpPr>
          <p:cNvPr id="68" name="Google Shape;199;p20">
            <a:extLst>
              <a:ext uri="{FF2B5EF4-FFF2-40B4-BE49-F238E27FC236}">
                <a16:creationId xmlns:a16="http://schemas.microsoft.com/office/drawing/2014/main" id="{3734D1D9-6145-4308-9147-5A4C5B73F41E}"/>
              </a:ext>
            </a:extLst>
          </p:cNvPr>
          <p:cNvSpPr txBox="1"/>
          <p:nvPr/>
        </p:nvSpPr>
        <p:spPr>
          <a:xfrm>
            <a:off x="2177588" y="3555383"/>
            <a:ext cx="1078304" cy="274500"/>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69" name="Google Shape;200;p20">
            <a:extLst>
              <a:ext uri="{FF2B5EF4-FFF2-40B4-BE49-F238E27FC236}">
                <a16:creationId xmlns:a16="http://schemas.microsoft.com/office/drawing/2014/main" id="{8997F8F9-9C42-424A-BAFC-12534BC7748B}"/>
              </a:ext>
            </a:extLst>
          </p:cNvPr>
          <p:cNvSpPr txBox="1"/>
          <p:nvPr/>
        </p:nvSpPr>
        <p:spPr>
          <a:xfrm>
            <a:off x="2099735" y="3492181"/>
            <a:ext cx="1138689" cy="31389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br>
              <a:rPr lang="en-US" sz="900" b="1" i="0" u="none" dirty="0">
                <a:solidFill>
                  <a:schemeClr val="dk1"/>
                </a:solidFill>
                <a:latin typeface="Arial"/>
                <a:ea typeface="Arial"/>
                <a:cs typeface="Arial"/>
                <a:sym typeface="Arial"/>
              </a:rPr>
            </a:br>
            <a:r>
              <a:rPr lang="en-US" sz="900" b="1" i="0" u="none" dirty="0">
                <a:solidFill>
                  <a:schemeClr val="dk1"/>
                </a:solidFill>
                <a:latin typeface="Arial"/>
                <a:ea typeface="Arial"/>
                <a:cs typeface="Arial"/>
                <a:sym typeface="Arial"/>
              </a:rPr>
              <a:t>presentations</a:t>
            </a:r>
            <a:endParaRPr dirty="0"/>
          </a:p>
        </p:txBody>
      </p:sp>
      <p:sp>
        <p:nvSpPr>
          <p:cNvPr id="70" name="Google Shape;201;p20">
            <a:extLst>
              <a:ext uri="{FF2B5EF4-FFF2-40B4-BE49-F238E27FC236}">
                <a16:creationId xmlns:a16="http://schemas.microsoft.com/office/drawing/2014/main" id="{8DC9EB25-CC39-44D2-BE21-7041D539D341}"/>
              </a:ext>
            </a:extLst>
          </p:cNvPr>
          <p:cNvSpPr txBox="1"/>
          <p:nvPr/>
        </p:nvSpPr>
        <p:spPr>
          <a:xfrm>
            <a:off x="2700166" y="3927640"/>
            <a:ext cx="649361" cy="341893"/>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71" name="Google Shape;202;p20">
            <a:extLst>
              <a:ext uri="{FF2B5EF4-FFF2-40B4-BE49-F238E27FC236}">
                <a16:creationId xmlns:a16="http://schemas.microsoft.com/office/drawing/2014/main" id="{AEC0D810-6959-4FB2-9535-BE16E1833544}"/>
              </a:ext>
            </a:extLst>
          </p:cNvPr>
          <p:cNvSpPr txBox="1"/>
          <p:nvPr/>
        </p:nvSpPr>
        <p:spPr>
          <a:xfrm>
            <a:off x="2638318" y="3955651"/>
            <a:ext cx="779401" cy="31389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r>
              <a:rPr lang="en-US" sz="900" b="1" dirty="0">
                <a:solidFill>
                  <a:schemeClr val="dk1"/>
                </a:solidFill>
              </a:rPr>
              <a:t>SID(s)</a:t>
            </a:r>
            <a:br>
              <a:rPr lang="en-US" sz="900" b="1" i="0" u="none" dirty="0">
                <a:solidFill>
                  <a:schemeClr val="dk1"/>
                </a:solidFill>
                <a:latin typeface="Arial"/>
                <a:ea typeface="Arial"/>
                <a:cs typeface="Arial"/>
                <a:sym typeface="Arial"/>
              </a:rPr>
            </a:br>
            <a:r>
              <a:rPr lang="en-US" sz="900" b="1" i="0" u="none" dirty="0">
                <a:solidFill>
                  <a:schemeClr val="dk1"/>
                </a:solidFill>
                <a:latin typeface="Arial"/>
                <a:ea typeface="Arial"/>
                <a:cs typeface="Arial"/>
                <a:sym typeface="Arial"/>
              </a:rPr>
              <a:t>agreement</a:t>
            </a:r>
            <a:endParaRPr dirty="0"/>
          </a:p>
        </p:txBody>
      </p:sp>
      <p:pic>
        <p:nvPicPr>
          <p:cNvPr id="1026" name="Picture 2">
            <a:extLst>
              <a:ext uri="{FF2B5EF4-FFF2-40B4-BE49-F238E27FC236}">
                <a16:creationId xmlns:a16="http://schemas.microsoft.com/office/drawing/2014/main" id="{3E03E191-1F4B-54BA-C6B3-3DCE0FB247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0124" y="3620537"/>
            <a:ext cx="1096135" cy="61657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1">
            <a:extLst>
              <a:ext uri="{FF2B5EF4-FFF2-40B4-BE49-F238E27FC236}">
                <a16:creationId xmlns:a16="http://schemas.microsoft.com/office/drawing/2014/main" id="{F43A42A1-BC74-A7B4-DBA5-904A4C57A6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3318" y="1554745"/>
            <a:ext cx="1232657" cy="76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Google Shape;198;p20">
            <a:extLst>
              <a:ext uri="{FF2B5EF4-FFF2-40B4-BE49-F238E27FC236}">
                <a16:creationId xmlns:a16="http://schemas.microsoft.com/office/drawing/2014/main" id="{45E4D3AB-C5C4-4519-BCD8-50B6EFFAE860}"/>
              </a:ext>
            </a:extLst>
          </p:cNvPr>
          <p:cNvSpPr txBox="1"/>
          <p:nvPr/>
        </p:nvSpPr>
        <p:spPr>
          <a:xfrm>
            <a:off x="1900250" y="2481166"/>
            <a:ext cx="1624905" cy="1938603"/>
          </a:xfrm>
          <a:prstGeom prst="rect">
            <a:avLst/>
          </a:prstGeom>
          <a:solidFill>
            <a:srgbClr val="D9D9D9">
              <a:alpha val="53730"/>
            </a:srgbClr>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lvl="0" algn="ctr">
              <a:buClr>
                <a:schemeClr val="dk1"/>
              </a:buClr>
              <a:buSzPts val="1400"/>
            </a:pPr>
            <a:r>
              <a:rPr lang="en-US" sz="1100" b="1" dirty="0">
                <a:solidFill>
                  <a:schemeClr val="dk1"/>
                </a:solidFill>
              </a:rPr>
              <a:t>6G SID definition</a:t>
            </a:r>
            <a:endParaRPr lang="en-US" sz="1100" dirty="0"/>
          </a:p>
        </p:txBody>
      </p:sp>
      <p:sp>
        <p:nvSpPr>
          <p:cNvPr id="5" name="Star: 5 Points 4">
            <a:extLst>
              <a:ext uri="{FF2B5EF4-FFF2-40B4-BE49-F238E27FC236}">
                <a16:creationId xmlns:a16="http://schemas.microsoft.com/office/drawing/2014/main" id="{7785F469-5E9E-1639-2E12-A0284EE4D441}"/>
              </a:ext>
            </a:extLst>
          </p:cNvPr>
          <p:cNvSpPr/>
          <p:nvPr/>
        </p:nvSpPr>
        <p:spPr bwMode="auto">
          <a:xfrm>
            <a:off x="3721981" y="1203425"/>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6" name="TextBox 1">
            <a:extLst>
              <a:ext uri="{FF2B5EF4-FFF2-40B4-BE49-F238E27FC236}">
                <a16:creationId xmlns:a16="http://schemas.microsoft.com/office/drawing/2014/main" id="{FC01E266-6D2C-A95C-1B58-37463671C14D}"/>
              </a:ext>
            </a:extLst>
          </p:cNvPr>
          <p:cNvSpPr txBox="1">
            <a:spLocks noChangeArrowheads="1"/>
          </p:cNvSpPr>
          <p:nvPr/>
        </p:nvSpPr>
        <p:spPr bwMode="auto">
          <a:xfrm>
            <a:off x="3308044" y="1520719"/>
            <a:ext cx="1206806" cy="307777"/>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SA Workshop on 5GA </a:t>
            </a:r>
            <a:r>
              <a:rPr lang="en-GB" altLang="en-US" sz="700" b="1" i="1" dirty="0">
                <a:latin typeface="Montserrat" panose="00000500000000000000" pitchFamily="50" charset="0"/>
              </a:rPr>
              <a:t>SA1 input expected</a:t>
            </a:r>
            <a:endParaRPr lang="en-GB" altLang="en-US" sz="700" i="1" dirty="0">
              <a:latin typeface="Montserrat" panose="00000500000000000000" pitchFamily="50" charset="0"/>
            </a:endParaRPr>
          </a:p>
        </p:txBody>
      </p:sp>
      <p:sp>
        <p:nvSpPr>
          <p:cNvPr id="7" name="Star: 5 Points 6">
            <a:extLst>
              <a:ext uri="{FF2B5EF4-FFF2-40B4-BE49-F238E27FC236}">
                <a16:creationId xmlns:a16="http://schemas.microsoft.com/office/drawing/2014/main" id="{EA1B5194-0332-8A49-94BD-88F02DDBDF65}"/>
              </a:ext>
            </a:extLst>
          </p:cNvPr>
          <p:cNvSpPr/>
          <p:nvPr/>
        </p:nvSpPr>
        <p:spPr bwMode="auto">
          <a:xfrm>
            <a:off x="4337931" y="2714725"/>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0" name="TextBox 1">
            <a:extLst>
              <a:ext uri="{FF2B5EF4-FFF2-40B4-BE49-F238E27FC236}">
                <a16:creationId xmlns:a16="http://schemas.microsoft.com/office/drawing/2014/main" id="{60BFB255-63A7-5D2C-676B-E87AE32B5B44}"/>
              </a:ext>
            </a:extLst>
          </p:cNvPr>
          <p:cNvSpPr txBox="1">
            <a:spLocks noChangeArrowheads="1"/>
          </p:cNvSpPr>
          <p:nvPr/>
        </p:nvSpPr>
        <p:spPr bwMode="auto">
          <a:xfrm>
            <a:off x="4012894" y="3063769"/>
            <a:ext cx="1200456" cy="307777"/>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TSG Workshop on 6G </a:t>
            </a:r>
            <a:r>
              <a:rPr lang="en-GB" altLang="en-US" sz="700" b="1" i="1" dirty="0">
                <a:latin typeface="Montserrat" panose="00000500000000000000" pitchFamily="50" charset="0"/>
              </a:rPr>
              <a:t>SA1 input expected</a:t>
            </a:r>
            <a:endParaRPr lang="en-GB" altLang="en-US" sz="700" i="1" dirty="0">
              <a:latin typeface="Montserrat" panose="00000500000000000000" pitchFamily="50" charset="0"/>
            </a:endParaRPr>
          </a:p>
        </p:txBody>
      </p:sp>
      <p:sp>
        <p:nvSpPr>
          <p:cNvPr id="19" name="Chevron 60">
            <a:extLst>
              <a:ext uri="{FF2B5EF4-FFF2-40B4-BE49-F238E27FC236}">
                <a16:creationId xmlns:a16="http://schemas.microsoft.com/office/drawing/2014/main" id="{CB90EF0C-C64F-7152-CE75-085A8D07693F}"/>
              </a:ext>
            </a:extLst>
          </p:cNvPr>
          <p:cNvSpPr/>
          <p:nvPr/>
        </p:nvSpPr>
        <p:spPr bwMode="auto">
          <a:xfrm>
            <a:off x="1189800" y="1404848"/>
            <a:ext cx="1557862" cy="267402"/>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100" b="1" dirty="0">
                <a:latin typeface="Arial" panose="020B0604020202020204" pitchFamily="34" charset="0"/>
                <a:ea typeface="MS PGothic" panose="020B0600070205080204" pitchFamily="34" charset="-128"/>
              </a:rPr>
              <a:t>5GA SID </a:t>
            </a:r>
            <a:r>
              <a:rPr lang="fr-FR" sz="1100" b="1" dirty="0" err="1">
                <a:latin typeface="Arial" panose="020B0604020202020204" pitchFamily="34" charset="0"/>
                <a:ea typeface="MS PGothic" panose="020B0600070205080204" pitchFamily="34" charset="-128"/>
              </a:rPr>
              <a:t>definition</a:t>
            </a:r>
            <a:endParaRPr lang="fr-FR" sz="1100" b="1" dirty="0">
              <a:latin typeface="Arial" panose="020B0604020202020204" pitchFamily="34" charset="0"/>
              <a:ea typeface="MS PGothic" panose="020B0600070205080204" pitchFamily="34" charset="-128"/>
            </a:endParaRPr>
          </a:p>
        </p:txBody>
      </p:sp>
      <p:sp>
        <p:nvSpPr>
          <p:cNvPr id="15" name="Chevron 60">
            <a:extLst>
              <a:ext uri="{FF2B5EF4-FFF2-40B4-BE49-F238E27FC236}">
                <a16:creationId xmlns:a16="http://schemas.microsoft.com/office/drawing/2014/main" id="{66943435-635F-E8CA-EEF6-6A85AF11A3EC}"/>
              </a:ext>
            </a:extLst>
          </p:cNvPr>
          <p:cNvSpPr/>
          <p:nvPr/>
        </p:nvSpPr>
        <p:spPr bwMode="auto">
          <a:xfrm>
            <a:off x="2659615" y="1823324"/>
            <a:ext cx="186943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5GA </a:t>
            </a:r>
            <a:r>
              <a:rPr lang="fr-FR" sz="900" dirty="0" err="1">
                <a:latin typeface="Montserrat" panose="00000500000000000000" pitchFamily="50" charset="0"/>
                <a:ea typeface="ＭＳ Ｐゴシック" charset="-128"/>
                <a:cs typeface="Arial" pitchFamily="34" charset="0"/>
              </a:rPr>
              <a:t>Studies</a:t>
            </a:r>
            <a:r>
              <a:rPr lang="fr-FR" sz="900" dirty="0">
                <a:latin typeface="Montserrat" panose="00000500000000000000" pitchFamily="50" charset="0"/>
                <a:ea typeface="ＭＳ Ｐゴシック" charset="-128"/>
                <a:cs typeface="Arial" pitchFamily="34" charset="0"/>
              </a:rPr>
              <a:t> + </a:t>
            </a:r>
            <a:r>
              <a:rPr lang="fr-FR" sz="900" dirty="0" err="1">
                <a:latin typeface="Montserrat" panose="00000500000000000000" pitchFamily="50" charset="0"/>
                <a:ea typeface="ＭＳ Ｐゴシック" charset="-128"/>
                <a:cs typeface="Arial" pitchFamily="34" charset="0"/>
              </a:rPr>
              <a:t>Norm</a:t>
            </a:r>
            <a:r>
              <a:rPr lang="fr-FR" sz="900" dirty="0">
                <a:latin typeface="Montserrat" panose="00000500000000000000" pitchFamily="50" charset="0"/>
                <a:ea typeface="ＭＳ Ｐゴシック" charset="-128"/>
                <a:cs typeface="Arial" pitchFamily="34" charset="0"/>
              </a:rPr>
              <a:t> 80%</a:t>
            </a:r>
          </a:p>
        </p:txBody>
      </p:sp>
      <p:sp>
        <p:nvSpPr>
          <p:cNvPr id="14" name="Chevron 60">
            <a:extLst>
              <a:ext uri="{FF2B5EF4-FFF2-40B4-BE49-F238E27FC236}">
                <a16:creationId xmlns:a16="http://schemas.microsoft.com/office/drawing/2014/main" id="{FDFC1886-9F10-D55D-DCEA-0E0CFBB851F9}"/>
              </a:ext>
            </a:extLst>
          </p:cNvPr>
          <p:cNvSpPr/>
          <p:nvPr/>
        </p:nvSpPr>
        <p:spPr bwMode="auto">
          <a:xfrm>
            <a:off x="4386814" y="1819726"/>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Tree>
    <p:extLst>
      <p:ext uri="{BB962C8B-B14F-4D97-AF65-F5344CB8AC3E}">
        <p14:creationId xmlns:p14="http://schemas.microsoft.com/office/powerpoint/2010/main" val="112055243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906642" y="1123721"/>
            <a:ext cx="0" cy="3897939"/>
          </a:xfrm>
          <a:prstGeom prst="line">
            <a:avLst/>
          </a:prstGeom>
          <a:noFill/>
          <a:ln w="28575" algn="ctr">
            <a:solidFill>
              <a:schemeClr val="accent4">
                <a:lumMod val="40000"/>
                <a:lumOff val="60000"/>
              </a:schemeClr>
            </a:solidFill>
            <a:round/>
            <a:headEnd/>
            <a:tailEnd/>
          </a:ln>
        </p:spPr>
      </p:cxnSp>
      <p:cxnSp>
        <p:nvCxnSpPr>
          <p:cNvPr id="17478" name="Straight Connector 114">
            <a:extLst>
              <a:ext uri="{FF2B5EF4-FFF2-40B4-BE49-F238E27FC236}">
                <a16:creationId xmlns:a16="http://schemas.microsoft.com/office/drawing/2014/main" id="{253E0E35-9953-58B7-30B7-B93BBB533F59}"/>
              </a:ext>
            </a:extLst>
          </p:cNvPr>
          <p:cNvCxnSpPr>
            <a:cxnSpLocks noChangeShapeType="1"/>
          </p:cNvCxnSpPr>
          <p:nvPr/>
        </p:nvCxnSpPr>
        <p:spPr bwMode="auto">
          <a:xfrm>
            <a:off x="4253414" y="1149848"/>
            <a:ext cx="8919" cy="3797664"/>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1485702" y="1123721"/>
            <a:ext cx="0" cy="3897939"/>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1551223" y="611603"/>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2696172" y="1123721"/>
            <a:ext cx="0" cy="3931806"/>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2448795" y="489366"/>
            <a:ext cx="49847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890876" y="754690"/>
            <a:ext cx="400050" cy="354013"/>
            <a:chOff x="996003" y="755453"/>
            <a:chExt cx="400050" cy="354013"/>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996003" y="755453"/>
              <a:ext cx="388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#103</a:t>
              </a:r>
              <a:endParaRPr lang="en-GB" altLang="en-US" sz="400">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6745313" y="754690"/>
            <a:ext cx="403225" cy="354013"/>
            <a:chOff x="6320478" y="755453"/>
            <a:chExt cx="403225" cy="354013"/>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20478" y="755453"/>
              <a:ext cx="3429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#111</a:t>
              </a:r>
              <a:endParaRPr lang="en-GB" altLang="en-US" sz="400">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306982" y="754690"/>
            <a:ext cx="390525" cy="354013"/>
            <a:chOff x="3678878" y="755453"/>
            <a:chExt cx="390525" cy="354013"/>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678878"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#107</a:t>
              </a:r>
              <a:endParaRPr lang="en-GB" altLang="en-US" sz="400">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2496490" y="754690"/>
            <a:ext cx="396875" cy="354013"/>
            <a:chOff x="1684978" y="755453"/>
            <a:chExt cx="396875" cy="354013"/>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684978"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#104</a:t>
              </a:r>
              <a:endParaRPr lang="en-GB" altLang="en-US" sz="400">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4903071" y="754690"/>
            <a:ext cx="422275" cy="354013"/>
            <a:chOff x="4367853" y="755453"/>
            <a:chExt cx="422275" cy="354013"/>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67853"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#108</a:t>
              </a:r>
              <a:endParaRPr lang="en-GB" altLang="en-US" sz="400">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3098929" y="754690"/>
            <a:ext cx="390525" cy="354013"/>
            <a:chOff x="2464440" y="755453"/>
            <a:chExt cx="390525" cy="354013"/>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64440"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#105</a:t>
              </a:r>
              <a:endParaRPr lang="en-GB" altLang="en-US" sz="400">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530910" y="754690"/>
            <a:ext cx="406400" cy="354013"/>
            <a:chOff x="5098103" y="755453"/>
            <a:chExt cx="406400" cy="354013"/>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098103" y="755453"/>
              <a:ext cx="3937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#109</a:t>
              </a:r>
              <a:endParaRPr lang="en-GB" altLang="en-US" sz="400">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1294787" y="754690"/>
            <a:ext cx="390525" cy="354013"/>
            <a:chOff x="314965" y="755453"/>
            <a:chExt cx="390525" cy="354013"/>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14965"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#102</a:t>
              </a:r>
              <a:endParaRPr lang="en-GB" altLang="en-US" sz="400"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695018" y="754690"/>
            <a:ext cx="406400" cy="354013"/>
            <a:chOff x="2991490" y="755453"/>
            <a:chExt cx="406400" cy="354013"/>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2991490" y="755453"/>
              <a:ext cx="3921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#106</a:t>
              </a:r>
              <a:endParaRPr lang="en-GB" altLang="en-US" sz="400">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142874" y="754690"/>
            <a:ext cx="396875" cy="354013"/>
            <a:chOff x="5758503" y="755453"/>
            <a:chExt cx="396875" cy="354013"/>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58503" y="755453"/>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#110</a:t>
              </a:r>
              <a:endParaRPr lang="en-GB" altLang="en-US" sz="400">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235308" y="652878"/>
            <a:ext cx="403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TSGs</a:t>
            </a:r>
          </a:p>
        </p:txBody>
      </p:sp>
      <p:sp>
        <p:nvSpPr>
          <p:cNvPr id="26" name="Star: 5 Points 25">
            <a:extLst>
              <a:ext uri="{FF2B5EF4-FFF2-40B4-BE49-F238E27FC236}">
                <a16:creationId xmlns:a16="http://schemas.microsoft.com/office/drawing/2014/main" id="{FDA1D504-5A4B-17F6-5478-9450A10EDA8D}"/>
              </a:ext>
            </a:extLst>
          </p:cNvPr>
          <p:cNvSpPr/>
          <p:nvPr/>
        </p:nvSpPr>
        <p:spPr bwMode="auto">
          <a:xfrm>
            <a:off x="2248781" y="2752825"/>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1923744" y="3101869"/>
            <a:ext cx="1149037" cy="307777"/>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Workshop IMT-2030 use cases</a:t>
            </a:r>
            <a:endParaRPr lang="en-GB" altLang="en-US" sz="700" dirty="0">
              <a:latin typeface="Montserrat" panose="00000500000000000000" pitchFamily="50"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3301407" y="1123721"/>
            <a:ext cx="0" cy="3931806"/>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11877" y="1123721"/>
            <a:ext cx="0" cy="3931806"/>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117112" y="1123721"/>
            <a:ext cx="0" cy="3931806"/>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5722347" y="1123721"/>
            <a:ext cx="0" cy="3931806"/>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6932817" y="1123721"/>
            <a:ext cx="0" cy="3931806"/>
          </a:xfrm>
          <a:prstGeom prst="line">
            <a:avLst/>
          </a:prstGeom>
          <a:noFill/>
          <a:ln w="9525" algn="ctr">
            <a:solidFill>
              <a:schemeClr val="accent4">
                <a:lumMod val="40000"/>
                <a:lumOff val="60000"/>
              </a:schemeClr>
            </a:solidFill>
            <a:prstDash val="dash"/>
            <a:round/>
            <a:headEnd/>
            <a:tailEnd/>
          </a:ln>
        </p:spPr>
      </p:cxnSp>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327582" y="1123721"/>
            <a:ext cx="0" cy="3897939"/>
          </a:xfrm>
          <a:prstGeom prst="line">
            <a:avLst/>
          </a:prstGeom>
          <a:noFill/>
          <a:ln w="28575" algn="ctr">
            <a:solidFill>
              <a:schemeClr val="accent4">
                <a:lumMod val="40000"/>
                <a:lumOff val="60000"/>
              </a:schemeClr>
            </a:solidFill>
            <a:round/>
            <a:headEnd/>
            <a:tailEnd/>
          </a:ln>
        </p:spPr>
      </p:cxnSp>
      <p:sp>
        <p:nvSpPr>
          <p:cNvPr id="61" name="Chevron 60">
            <a:extLst>
              <a:ext uri="{FF2B5EF4-FFF2-40B4-BE49-F238E27FC236}">
                <a16:creationId xmlns:a16="http://schemas.microsoft.com/office/drawing/2014/main" id="{949047CD-F01D-8426-6AF0-4CD1206C7FB8}"/>
              </a:ext>
            </a:extLst>
          </p:cNvPr>
          <p:cNvSpPr/>
          <p:nvPr/>
        </p:nvSpPr>
        <p:spPr bwMode="auto">
          <a:xfrm>
            <a:off x="3150680" y="4473680"/>
            <a:ext cx="380322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     SA1 6G </a:t>
            </a:r>
            <a:r>
              <a:rPr lang="fr-FR" sz="900" dirty="0" err="1">
                <a:latin typeface="Montserrat" panose="00000500000000000000" pitchFamily="50" charset="0"/>
                <a:ea typeface="ＭＳ Ｐゴシック" charset="-128"/>
                <a:cs typeface="Arial" pitchFamily="34" charset="0"/>
              </a:rPr>
              <a:t>Study</a:t>
            </a:r>
            <a:endParaRPr lang="fr-FR" sz="900" b="1" dirty="0">
              <a:solidFill>
                <a:srgbClr val="FF0000"/>
              </a:solidFill>
              <a:latin typeface="Montserrat" panose="00000500000000000000" pitchFamily="50" charset="0"/>
              <a:ea typeface="ＭＳ Ｐゴシック" charset="-128"/>
              <a:cs typeface="Arial" pitchFamily="34" charset="0"/>
            </a:endParaRPr>
          </a:p>
        </p:txBody>
      </p:sp>
      <p:sp>
        <p:nvSpPr>
          <p:cNvPr id="18" name="Title 1">
            <a:extLst>
              <a:ext uri="{FF2B5EF4-FFF2-40B4-BE49-F238E27FC236}">
                <a16:creationId xmlns:a16="http://schemas.microsoft.com/office/drawing/2014/main" id="{5290C507-3484-6A34-73D1-2C0E61E8F4E2}"/>
              </a:ext>
            </a:extLst>
          </p:cNvPr>
          <p:cNvSpPr txBox="1">
            <a:spLocks/>
          </p:cNvSpPr>
          <p:nvPr/>
        </p:nvSpPr>
        <p:spPr bwMode="auto">
          <a:xfrm>
            <a:off x="6212517" y="1121565"/>
            <a:ext cx="2752120" cy="38868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800" b="1" kern="0" dirty="0">
                <a:latin typeface="Montserrat" panose="00000500000000000000" pitchFamily="50" charset="0"/>
                <a:ea typeface="ＭＳ Ｐゴシック" charset="0"/>
                <a:cs typeface="ＭＳ Ｐゴシック" charset="0"/>
              </a:rPr>
              <a:t>Rel-20 - 5GA </a:t>
            </a:r>
            <a:r>
              <a:rPr lang="en-GB" sz="1400" b="1" kern="0" dirty="0">
                <a:latin typeface="Montserrat" panose="00000500000000000000" pitchFamily="50" charset="0"/>
                <a:ea typeface="ＭＳ Ｐゴシック" charset="0"/>
                <a:cs typeface="ＭＳ Ｐゴシック" charset="0"/>
              </a:rPr>
              <a:t>(</a:t>
            </a:r>
            <a:r>
              <a:rPr lang="en-GB" sz="1400" b="1" kern="0" dirty="0" err="1">
                <a:latin typeface="Montserrat" panose="00000500000000000000" pitchFamily="50" charset="0"/>
                <a:ea typeface="ＭＳ Ｐゴシック" charset="0"/>
                <a:cs typeface="ＭＳ Ｐゴシック" charset="0"/>
              </a:rPr>
              <a:t>st.+norm</a:t>
            </a:r>
            <a:r>
              <a:rPr lang="en-GB" sz="1400" b="1" kern="0" dirty="0">
                <a:latin typeface="Montserrat" panose="00000500000000000000" pitchFamily="50" charset="0"/>
                <a:ea typeface="ＭＳ Ｐゴシック" charset="0"/>
                <a:cs typeface="ＭＳ Ｐゴシック" charset="0"/>
              </a:rPr>
              <a:t>.)</a:t>
            </a:r>
            <a:endParaRPr lang="en-US" sz="1600" b="1" kern="0" dirty="0">
              <a:latin typeface="Montserrat" panose="00000500000000000000" pitchFamily="50" charset="0"/>
              <a:ea typeface="ＭＳ Ｐゴシック" charset="0"/>
              <a:cs typeface="ＭＳ Ｐゴシック" charset="0"/>
            </a:endParaRPr>
          </a:p>
        </p:txBody>
      </p:sp>
      <p:sp>
        <p:nvSpPr>
          <p:cNvPr id="9255" name="Title 1">
            <a:extLst>
              <a:ext uri="{FF2B5EF4-FFF2-40B4-BE49-F238E27FC236}">
                <a16:creationId xmlns:a16="http://schemas.microsoft.com/office/drawing/2014/main" id="{2AC0A55B-9075-2801-E70D-1CD4078A7F2A}"/>
              </a:ext>
            </a:extLst>
          </p:cNvPr>
          <p:cNvSpPr txBox="1">
            <a:spLocks/>
          </p:cNvSpPr>
          <p:nvPr/>
        </p:nvSpPr>
        <p:spPr bwMode="auto">
          <a:xfrm>
            <a:off x="6524479" y="3140889"/>
            <a:ext cx="2434860" cy="38868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800" b="1" kern="0" dirty="0">
                <a:latin typeface="Montserrat" panose="00000500000000000000" pitchFamily="50" charset="0"/>
                <a:ea typeface="ＭＳ Ｐゴシック" charset="0"/>
                <a:cs typeface="ＭＳ Ｐゴシック" charset="0"/>
              </a:rPr>
              <a:t>Rel-20 - 6G </a:t>
            </a:r>
            <a:r>
              <a:rPr lang="en-GB" sz="1800" b="1" kern="0" dirty="0" err="1">
                <a:latin typeface="Montserrat" panose="00000500000000000000" pitchFamily="50" charset="0"/>
                <a:ea typeface="ＭＳ Ｐゴシック" charset="0"/>
                <a:cs typeface="ＭＳ Ｐゴシック" charset="0"/>
              </a:rPr>
              <a:t>st.</a:t>
            </a:r>
            <a:endParaRPr lang="en-US" sz="1600" b="1" kern="0" dirty="0">
              <a:latin typeface="Montserrat" panose="00000500000000000000" pitchFamily="50" charset="0"/>
              <a:ea typeface="ＭＳ Ｐゴシック" charset="0"/>
              <a:cs typeface="ＭＳ Ｐゴシック" charset="0"/>
            </a:endParaRP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918496" y="60821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816068" y="485981"/>
            <a:ext cx="486030"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319639" y="611610"/>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855596" y="56351"/>
            <a:ext cx="7142018"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defRPr sz="3200" b="1">
                <a:solidFill>
                  <a:srgbClr val="FF0000"/>
                </a:solidFill>
                <a:latin typeface="+mj-lt"/>
                <a:cs typeface="ＭＳ Ｐゴシック" charset="0"/>
              </a:defRPr>
            </a:lvl1pPr>
            <a:lvl2pPr algn="ctr">
              <a:defRPr sz="3200">
                <a:solidFill>
                  <a:srgbClr val="FF0000"/>
                </a:solidFill>
                <a:latin typeface="Calibri" pitchFamily="34" charset="0"/>
                <a:cs typeface="ＭＳ Ｐゴシック" charset="0"/>
              </a:defRPr>
            </a:lvl2pPr>
            <a:lvl3pPr algn="ctr">
              <a:defRPr sz="3200">
                <a:solidFill>
                  <a:srgbClr val="FF0000"/>
                </a:solidFill>
                <a:latin typeface="Calibri" pitchFamily="34" charset="0"/>
                <a:cs typeface="ＭＳ Ｐゴシック" charset="0"/>
              </a:defRPr>
            </a:lvl3pPr>
            <a:lvl4pPr algn="ctr">
              <a:defRPr sz="3200">
                <a:solidFill>
                  <a:srgbClr val="FF0000"/>
                </a:solidFill>
                <a:latin typeface="Calibri" pitchFamily="34" charset="0"/>
                <a:cs typeface="ＭＳ Ｐゴシック" charset="0"/>
              </a:defRPr>
            </a:lvl4pPr>
            <a:lvl5pPr algn="ctr">
              <a:defRPr sz="3200">
                <a:solidFill>
                  <a:srgbClr val="FF0000"/>
                </a:solidFill>
                <a:latin typeface="Calibri" pitchFamily="34" charset="0"/>
                <a:cs typeface="ＭＳ Ｐゴシック" charset="0"/>
              </a:defRPr>
            </a:lvl5pPr>
            <a:lvl6pPr marL="457148" algn="ctr" eaLnBrk="0" fontAlgn="base" hangingPunct="0">
              <a:spcBef>
                <a:spcPct val="0"/>
              </a:spcBef>
              <a:spcAft>
                <a:spcPct val="0"/>
              </a:spcAft>
              <a:defRPr sz="3200">
                <a:solidFill>
                  <a:srgbClr val="FF0000"/>
                </a:solidFill>
                <a:latin typeface="Calibri" pitchFamily="34" charset="0"/>
              </a:defRPr>
            </a:lvl6pPr>
            <a:lvl7pPr marL="914296" algn="ctr" eaLnBrk="0" fontAlgn="base" hangingPunct="0">
              <a:spcBef>
                <a:spcPct val="0"/>
              </a:spcBef>
              <a:spcAft>
                <a:spcPct val="0"/>
              </a:spcAft>
              <a:defRPr sz="3200">
                <a:solidFill>
                  <a:srgbClr val="FF0000"/>
                </a:solidFill>
                <a:latin typeface="Calibri" pitchFamily="34" charset="0"/>
              </a:defRPr>
            </a:lvl7pPr>
            <a:lvl8pPr marL="1371444" algn="ctr" eaLnBrk="0" fontAlgn="base" hangingPunct="0">
              <a:spcBef>
                <a:spcPct val="0"/>
              </a:spcBef>
              <a:spcAft>
                <a:spcPct val="0"/>
              </a:spcAft>
              <a:defRPr sz="3200">
                <a:solidFill>
                  <a:srgbClr val="FF0000"/>
                </a:solidFill>
                <a:latin typeface="Calibri" pitchFamily="34" charset="0"/>
              </a:defRPr>
            </a:lvl8pPr>
            <a:lvl9pPr marL="1828592" algn="ctr" eaLnBrk="0" fontAlgn="base" hangingPunct="0">
              <a:spcBef>
                <a:spcPct val="0"/>
              </a:spcBef>
              <a:spcAft>
                <a:spcPct val="0"/>
              </a:spcAft>
              <a:defRPr sz="3200">
                <a:solidFill>
                  <a:srgbClr val="FF0000"/>
                </a:solidFill>
                <a:latin typeface="Calibri" pitchFamily="34" charset="0"/>
              </a:defRPr>
            </a:lvl9pPr>
          </a:lstStyle>
          <a:p>
            <a:pPr algn="ctr"/>
            <a:r>
              <a:rPr lang="en-GB" dirty="0"/>
              <a:t>Release 21 initial date? </a:t>
            </a:r>
            <a:endParaRPr lang="en-US" dirty="0"/>
          </a:p>
        </p:txBody>
      </p:sp>
      <p:cxnSp>
        <p:nvCxnSpPr>
          <p:cNvPr id="17474" name="Straight Connector 114">
            <a:extLst>
              <a:ext uri="{FF2B5EF4-FFF2-40B4-BE49-F238E27FC236}">
                <a16:creationId xmlns:a16="http://schemas.microsoft.com/office/drawing/2014/main" id="{1E850D3E-22CB-3B16-B8E6-F87509E43D8D}"/>
              </a:ext>
            </a:extLst>
          </p:cNvPr>
          <p:cNvCxnSpPr>
            <a:cxnSpLocks noChangeShapeType="1"/>
          </p:cNvCxnSpPr>
          <p:nvPr/>
        </p:nvCxnSpPr>
        <p:spPr bwMode="auto">
          <a:xfrm>
            <a:off x="2088897" y="1097702"/>
            <a:ext cx="0" cy="3931806"/>
          </a:xfrm>
          <a:prstGeom prst="line">
            <a:avLst/>
          </a:prstGeom>
          <a:noFill/>
          <a:ln w="9525" algn="ctr">
            <a:solidFill>
              <a:schemeClr val="accent4">
                <a:lumMod val="40000"/>
                <a:lumOff val="60000"/>
              </a:schemeClr>
            </a:solidFill>
            <a:prstDash val="dash"/>
            <a:round/>
            <a:headEnd/>
            <a:tailEnd/>
          </a:ln>
        </p:spPr>
      </p:cxnSp>
      <p:sp>
        <p:nvSpPr>
          <p:cNvPr id="17487" name="Rectangle 12">
            <a:extLst>
              <a:ext uri="{FF2B5EF4-FFF2-40B4-BE49-F238E27FC236}">
                <a16:creationId xmlns:a16="http://schemas.microsoft.com/office/drawing/2014/main" id="{D147630A-8976-0FD4-29B7-D02E2C178700}"/>
              </a:ext>
            </a:extLst>
          </p:cNvPr>
          <p:cNvSpPr>
            <a:spLocks noChangeArrowheads="1"/>
          </p:cNvSpPr>
          <p:nvPr/>
        </p:nvSpPr>
        <p:spPr bwMode="auto">
          <a:xfrm>
            <a:off x="4012894" y="4851901"/>
            <a:ext cx="127525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solidFill>
                  <a:srgbClr val="C00000"/>
                </a:solidFill>
                <a:latin typeface="Montserrat" panose="00000500000000000000" pitchFamily="2" charset="0"/>
              </a:rPr>
              <a:t>SA1#109 Feb</a:t>
            </a:r>
          </a:p>
        </p:txBody>
      </p:sp>
      <p:cxnSp>
        <p:nvCxnSpPr>
          <p:cNvPr id="17496" name="Straight Connector 17495">
            <a:extLst>
              <a:ext uri="{FF2B5EF4-FFF2-40B4-BE49-F238E27FC236}">
                <a16:creationId xmlns:a16="http://schemas.microsoft.com/office/drawing/2014/main" id="{BDB4D2CF-AD40-0D5D-08A3-36B8F6AF86F9}"/>
              </a:ext>
            </a:extLst>
          </p:cNvPr>
          <p:cNvCxnSpPr>
            <a:cxnSpLocks/>
          </p:cNvCxnSpPr>
          <p:nvPr/>
        </p:nvCxnSpPr>
        <p:spPr bwMode="auto">
          <a:xfrm>
            <a:off x="0" y="2368338"/>
            <a:ext cx="9144000" cy="0"/>
          </a:xfrm>
          <a:prstGeom prst="line">
            <a:avLst/>
          </a:prstGeom>
          <a:solidFill>
            <a:schemeClr val="accent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cxnSp>
      <p:sp>
        <p:nvSpPr>
          <p:cNvPr id="68" name="Google Shape;199;p20">
            <a:extLst>
              <a:ext uri="{FF2B5EF4-FFF2-40B4-BE49-F238E27FC236}">
                <a16:creationId xmlns:a16="http://schemas.microsoft.com/office/drawing/2014/main" id="{3734D1D9-6145-4308-9147-5A4C5B73F41E}"/>
              </a:ext>
            </a:extLst>
          </p:cNvPr>
          <p:cNvSpPr txBox="1"/>
          <p:nvPr/>
        </p:nvSpPr>
        <p:spPr>
          <a:xfrm>
            <a:off x="2177588" y="3555383"/>
            <a:ext cx="1078304" cy="274500"/>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69" name="Google Shape;200;p20">
            <a:extLst>
              <a:ext uri="{FF2B5EF4-FFF2-40B4-BE49-F238E27FC236}">
                <a16:creationId xmlns:a16="http://schemas.microsoft.com/office/drawing/2014/main" id="{8997F8F9-9C42-424A-BAFC-12534BC7748B}"/>
              </a:ext>
            </a:extLst>
          </p:cNvPr>
          <p:cNvSpPr txBox="1"/>
          <p:nvPr/>
        </p:nvSpPr>
        <p:spPr>
          <a:xfrm>
            <a:off x="2099735" y="3492181"/>
            <a:ext cx="1138689" cy="31389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br>
              <a:rPr lang="en-US" sz="900" b="1" i="0" u="none" dirty="0">
                <a:solidFill>
                  <a:schemeClr val="dk1"/>
                </a:solidFill>
                <a:latin typeface="Arial"/>
                <a:ea typeface="Arial"/>
                <a:cs typeface="Arial"/>
                <a:sym typeface="Arial"/>
              </a:rPr>
            </a:br>
            <a:r>
              <a:rPr lang="en-US" sz="900" b="1" i="0" u="none" dirty="0">
                <a:solidFill>
                  <a:schemeClr val="dk1"/>
                </a:solidFill>
                <a:latin typeface="Arial"/>
                <a:ea typeface="Arial"/>
                <a:cs typeface="Arial"/>
                <a:sym typeface="Arial"/>
              </a:rPr>
              <a:t>presentations</a:t>
            </a:r>
            <a:endParaRPr dirty="0"/>
          </a:p>
        </p:txBody>
      </p:sp>
      <p:sp>
        <p:nvSpPr>
          <p:cNvPr id="70" name="Google Shape;201;p20">
            <a:extLst>
              <a:ext uri="{FF2B5EF4-FFF2-40B4-BE49-F238E27FC236}">
                <a16:creationId xmlns:a16="http://schemas.microsoft.com/office/drawing/2014/main" id="{8DC9EB25-CC39-44D2-BE21-7041D539D341}"/>
              </a:ext>
            </a:extLst>
          </p:cNvPr>
          <p:cNvSpPr txBox="1"/>
          <p:nvPr/>
        </p:nvSpPr>
        <p:spPr>
          <a:xfrm>
            <a:off x="2700166" y="3927640"/>
            <a:ext cx="649361" cy="341893"/>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71" name="Google Shape;202;p20">
            <a:extLst>
              <a:ext uri="{FF2B5EF4-FFF2-40B4-BE49-F238E27FC236}">
                <a16:creationId xmlns:a16="http://schemas.microsoft.com/office/drawing/2014/main" id="{AEC0D810-6959-4FB2-9535-BE16E1833544}"/>
              </a:ext>
            </a:extLst>
          </p:cNvPr>
          <p:cNvSpPr txBox="1"/>
          <p:nvPr/>
        </p:nvSpPr>
        <p:spPr>
          <a:xfrm>
            <a:off x="2638318" y="3955651"/>
            <a:ext cx="779401" cy="31389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r>
              <a:rPr lang="en-US" sz="900" b="1" dirty="0">
                <a:solidFill>
                  <a:schemeClr val="dk1"/>
                </a:solidFill>
              </a:rPr>
              <a:t>SID(s)</a:t>
            </a:r>
            <a:br>
              <a:rPr lang="en-US" sz="900" b="1" i="0" u="none" dirty="0">
                <a:solidFill>
                  <a:schemeClr val="dk1"/>
                </a:solidFill>
                <a:latin typeface="Arial"/>
                <a:ea typeface="Arial"/>
                <a:cs typeface="Arial"/>
                <a:sym typeface="Arial"/>
              </a:rPr>
            </a:br>
            <a:r>
              <a:rPr lang="en-US" sz="900" b="1" i="0" u="none" dirty="0">
                <a:solidFill>
                  <a:schemeClr val="dk1"/>
                </a:solidFill>
                <a:latin typeface="Arial"/>
                <a:ea typeface="Arial"/>
                <a:cs typeface="Arial"/>
                <a:sym typeface="Arial"/>
              </a:rPr>
              <a:t>agreement</a:t>
            </a:r>
            <a:endParaRPr dirty="0"/>
          </a:p>
        </p:txBody>
      </p:sp>
      <p:pic>
        <p:nvPicPr>
          <p:cNvPr id="1026" name="Picture 2">
            <a:extLst>
              <a:ext uri="{FF2B5EF4-FFF2-40B4-BE49-F238E27FC236}">
                <a16:creationId xmlns:a16="http://schemas.microsoft.com/office/drawing/2014/main" id="{3E03E191-1F4B-54BA-C6B3-3DCE0FB247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0124" y="3620537"/>
            <a:ext cx="1096135" cy="61657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1">
            <a:extLst>
              <a:ext uri="{FF2B5EF4-FFF2-40B4-BE49-F238E27FC236}">
                <a16:creationId xmlns:a16="http://schemas.microsoft.com/office/drawing/2014/main" id="{F43A42A1-BC74-A7B4-DBA5-904A4C57A6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3318" y="1554745"/>
            <a:ext cx="1232657" cy="76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Google Shape;198;p20">
            <a:extLst>
              <a:ext uri="{FF2B5EF4-FFF2-40B4-BE49-F238E27FC236}">
                <a16:creationId xmlns:a16="http://schemas.microsoft.com/office/drawing/2014/main" id="{45E4D3AB-C5C4-4519-BCD8-50B6EFFAE860}"/>
              </a:ext>
            </a:extLst>
          </p:cNvPr>
          <p:cNvSpPr txBox="1"/>
          <p:nvPr/>
        </p:nvSpPr>
        <p:spPr>
          <a:xfrm>
            <a:off x="1900250" y="2481166"/>
            <a:ext cx="1624905" cy="1938603"/>
          </a:xfrm>
          <a:prstGeom prst="rect">
            <a:avLst/>
          </a:prstGeom>
          <a:solidFill>
            <a:srgbClr val="D9D9D9">
              <a:alpha val="53730"/>
            </a:srgbClr>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lvl="0" algn="ctr">
              <a:buClr>
                <a:schemeClr val="dk1"/>
              </a:buClr>
              <a:buSzPts val="1400"/>
            </a:pPr>
            <a:r>
              <a:rPr lang="en-US" sz="1100" b="1" dirty="0">
                <a:solidFill>
                  <a:schemeClr val="dk1"/>
                </a:solidFill>
              </a:rPr>
              <a:t>6G SID definition</a:t>
            </a:r>
            <a:endParaRPr lang="en-US" sz="1100" dirty="0"/>
          </a:p>
        </p:txBody>
      </p:sp>
      <p:sp>
        <p:nvSpPr>
          <p:cNvPr id="5" name="Star: 5 Points 4">
            <a:extLst>
              <a:ext uri="{FF2B5EF4-FFF2-40B4-BE49-F238E27FC236}">
                <a16:creationId xmlns:a16="http://schemas.microsoft.com/office/drawing/2014/main" id="{7785F469-5E9E-1639-2E12-A0284EE4D441}"/>
              </a:ext>
            </a:extLst>
          </p:cNvPr>
          <p:cNvSpPr/>
          <p:nvPr/>
        </p:nvSpPr>
        <p:spPr bwMode="auto">
          <a:xfrm>
            <a:off x="3721981" y="1203425"/>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6" name="TextBox 1">
            <a:extLst>
              <a:ext uri="{FF2B5EF4-FFF2-40B4-BE49-F238E27FC236}">
                <a16:creationId xmlns:a16="http://schemas.microsoft.com/office/drawing/2014/main" id="{FC01E266-6D2C-A95C-1B58-37463671C14D}"/>
              </a:ext>
            </a:extLst>
          </p:cNvPr>
          <p:cNvSpPr txBox="1">
            <a:spLocks noChangeArrowheads="1"/>
          </p:cNvSpPr>
          <p:nvPr/>
        </p:nvSpPr>
        <p:spPr bwMode="auto">
          <a:xfrm>
            <a:off x="3308044" y="1520719"/>
            <a:ext cx="1206806" cy="307777"/>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SA Workshop on 5GA </a:t>
            </a:r>
            <a:r>
              <a:rPr lang="en-GB" altLang="en-US" sz="700" b="1" i="1" dirty="0">
                <a:latin typeface="Montserrat" panose="00000500000000000000" pitchFamily="50" charset="0"/>
              </a:rPr>
              <a:t>SA1 input expected</a:t>
            </a:r>
            <a:endParaRPr lang="en-GB" altLang="en-US" sz="700" i="1" dirty="0">
              <a:latin typeface="Montserrat" panose="00000500000000000000" pitchFamily="50" charset="0"/>
            </a:endParaRPr>
          </a:p>
        </p:txBody>
      </p:sp>
      <p:sp>
        <p:nvSpPr>
          <p:cNvPr id="7" name="Star: 5 Points 6">
            <a:extLst>
              <a:ext uri="{FF2B5EF4-FFF2-40B4-BE49-F238E27FC236}">
                <a16:creationId xmlns:a16="http://schemas.microsoft.com/office/drawing/2014/main" id="{EA1B5194-0332-8A49-94BD-88F02DDBDF65}"/>
              </a:ext>
            </a:extLst>
          </p:cNvPr>
          <p:cNvSpPr/>
          <p:nvPr/>
        </p:nvSpPr>
        <p:spPr bwMode="auto">
          <a:xfrm>
            <a:off x="4337931" y="2714725"/>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0" name="TextBox 1">
            <a:extLst>
              <a:ext uri="{FF2B5EF4-FFF2-40B4-BE49-F238E27FC236}">
                <a16:creationId xmlns:a16="http://schemas.microsoft.com/office/drawing/2014/main" id="{60BFB255-63A7-5D2C-676B-E87AE32B5B44}"/>
              </a:ext>
            </a:extLst>
          </p:cNvPr>
          <p:cNvSpPr txBox="1">
            <a:spLocks noChangeArrowheads="1"/>
          </p:cNvSpPr>
          <p:nvPr/>
        </p:nvSpPr>
        <p:spPr bwMode="auto">
          <a:xfrm>
            <a:off x="4012894" y="3063769"/>
            <a:ext cx="1200456" cy="307777"/>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TSG Workshop on 6G </a:t>
            </a:r>
            <a:r>
              <a:rPr lang="en-GB" altLang="en-US" sz="700" b="1" i="1" dirty="0">
                <a:latin typeface="Montserrat" panose="00000500000000000000" pitchFamily="50" charset="0"/>
              </a:rPr>
              <a:t>SA1 input expected</a:t>
            </a:r>
            <a:endParaRPr lang="en-GB" altLang="en-US" sz="700" i="1" dirty="0">
              <a:latin typeface="Montserrat" panose="00000500000000000000" pitchFamily="50" charset="0"/>
            </a:endParaRPr>
          </a:p>
        </p:txBody>
      </p:sp>
      <p:sp>
        <p:nvSpPr>
          <p:cNvPr id="19" name="Chevron 60">
            <a:extLst>
              <a:ext uri="{FF2B5EF4-FFF2-40B4-BE49-F238E27FC236}">
                <a16:creationId xmlns:a16="http://schemas.microsoft.com/office/drawing/2014/main" id="{CB90EF0C-C64F-7152-CE75-085A8D07693F}"/>
              </a:ext>
            </a:extLst>
          </p:cNvPr>
          <p:cNvSpPr/>
          <p:nvPr/>
        </p:nvSpPr>
        <p:spPr bwMode="auto">
          <a:xfrm>
            <a:off x="1189800" y="1404848"/>
            <a:ext cx="1557862" cy="267402"/>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100" b="1" dirty="0">
                <a:latin typeface="Arial" panose="020B0604020202020204" pitchFamily="34" charset="0"/>
                <a:ea typeface="MS PGothic" panose="020B0600070205080204" pitchFamily="34" charset="-128"/>
              </a:rPr>
              <a:t>5GA SID </a:t>
            </a:r>
            <a:r>
              <a:rPr lang="fr-FR" sz="1100" b="1" dirty="0" err="1">
                <a:latin typeface="Arial" panose="020B0604020202020204" pitchFamily="34" charset="0"/>
                <a:ea typeface="MS PGothic" panose="020B0600070205080204" pitchFamily="34" charset="-128"/>
              </a:rPr>
              <a:t>definition</a:t>
            </a:r>
            <a:endParaRPr lang="fr-FR" sz="1100" b="1" dirty="0">
              <a:latin typeface="Arial" panose="020B0604020202020204" pitchFamily="34" charset="0"/>
              <a:ea typeface="MS PGothic" panose="020B0600070205080204" pitchFamily="34" charset="-128"/>
            </a:endParaRPr>
          </a:p>
        </p:txBody>
      </p:sp>
      <p:sp>
        <p:nvSpPr>
          <p:cNvPr id="15" name="Chevron 60">
            <a:extLst>
              <a:ext uri="{FF2B5EF4-FFF2-40B4-BE49-F238E27FC236}">
                <a16:creationId xmlns:a16="http://schemas.microsoft.com/office/drawing/2014/main" id="{66943435-635F-E8CA-EEF6-6A85AF11A3EC}"/>
              </a:ext>
            </a:extLst>
          </p:cNvPr>
          <p:cNvSpPr/>
          <p:nvPr/>
        </p:nvSpPr>
        <p:spPr bwMode="auto">
          <a:xfrm>
            <a:off x="2659615" y="1823324"/>
            <a:ext cx="186943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5GA </a:t>
            </a:r>
            <a:r>
              <a:rPr lang="fr-FR" sz="900" dirty="0" err="1">
                <a:latin typeface="Montserrat" panose="00000500000000000000" pitchFamily="50" charset="0"/>
                <a:ea typeface="ＭＳ Ｐゴシック" charset="-128"/>
                <a:cs typeface="Arial" pitchFamily="34" charset="0"/>
              </a:rPr>
              <a:t>Studies</a:t>
            </a:r>
            <a:r>
              <a:rPr lang="fr-FR" sz="900" dirty="0">
                <a:latin typeface="Montserrat" panose="00000500000000000000" pitchFamily="50" charset="0"/>
                <a:ea typeface="ＭＳ Ｐゴシック" charset="-128"/>
                <a:cs typeface="Arial" pitchFamily="34" charset="0"/>
              </a:rPr>
              <a:t> + </a:t>
            </a:r>
            <a:r>
              <a:rPr lang="fr-FR" sz="900" dirty="0" err="1">
                <a:latin typeface="Montserrat" panose="00000500000000000000" pitchFamily="50" charset="0"/>
                <a:ea typeface="ＭＳ Ｐゴシック" charset="-128"/>
                <a:cs typeface="Arial" pitchFamily="34" charset="0"/>
              </a:rPr>
              <a:t>Norm</a:t>
            </a:r>
            <a:r>
              <a:rPr lang="fr-FR" sz="900" dirty="0">
                <a:latin typeface="Montserrat" panose="00000500000000000000" pitchFamily="50" charset="0"/>
                <a:ea typeface="ＭＳ Ｐゴシック" charset="-128"/>
                <a:cs typeface="Arial" pitchFamily="34" charset="0"/>
              </a:rPr>
              <a:t> 80%</a:t>
            </a:r>
          </a:p>
        </p:txBody>
      </p:sp>
      <p:sp>
        <p:nvSpPr>
          <p:cNvPr id="14" name="Chevron 60">
            <a:extLst>
              <a:ext uri="{FF2B5EF4-FFF2-40B4-BE49-F238E27FC236}">
                <a16:creationId xmlns:a16="http://schemas.microsoft.com/office/drawing/2014/main" id="{FDFC1886-9F10-D55D-DCEA-0E0CFBB851F9}"/>
              </a:ext>
            </a:extLst>
          </p:cNvPr>
          <p:cNvSpPr/>
          <p:nvPr/>
        </p:nvSpPr>
        <p:spPr bwMode="auto">
          <a:xfrm>
            <a:off x="4386814" y="1819726"/>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9" name="Speech Bubble: Rectangle 8">
            <a:extLst>
              <a:ext uri="{FF2B5EF4-FFF2-40B4-BE49-F238E27FC236}">
                <a16:creationId xmlns:a16="http://schemas.microsoft.com/office/drawing/2014/main" id="{71C959D0-C727-E294-333F-E5DAB4678DF5}"/>
              </a:ext>
            </a:extLst>
          </p:cNvPr>
          <p:cNvSpPr/>
          <p:nvPr/>
        </p:nvSpPr>
        <p:spPr bwMode="auto">
          <a:xfrm>
            <a:off x="5213350" y="2041976"/>
            <a:ext cx="1971221" cy="627453"/>
          </a:xfrm>
          <a:prstGeom prst="wedgeRectCallout">
            <a:avLst>
              <a:gd name="adj1" fmla="val -53730"/>
              <a:gd name="adj2" fmla="val -64125"/>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NL" sz="1000" b="0" i="0" u="none" strike="noStrike" cap="none" normalizeH="0" baseline="0" dirty="0">
              <a:ln>
                <a:noFill/>
              </a:ln>
              <a:solidFill>
                <a:schemeClr val="tx1"/>
              </a:solidFill>
              <a:effectLst/>
              <a:latin typeface="Arial" charset="0"/>
            </a:endParaRPr>
          </a:p>
        </p:txBody>
      </p:sp>
      <p:sp>
        <p:nvSpPr>
          <p:cNvPr id="11" name="Speech Bubble: Rectangle 10">
            <a:extLst>
              <a:ext uri="{FF2B5EF4-FFF2-40B4-BE49-F238E27FC236}">
                <a16:creationId xmlns:a16="http://schemas.microsoft.com/office/drawing/2014/main" id="{83A3FA60-630C-FD89-8596-358D8D2CC8F8}"/>
              </a:ext>
            </a:extLst>
          </p:cNvPr>
          <p:cNvSpPr/>
          <p:nvPr/>
        </p:nvSpPr>
        <p:spPr bwMode="auto">
          <a:xfrm>
            <a:off x="4516214" y="3527517"/>
            <a:ext cx="1971221" cy="733184"/>
          </a:xfrm>
          <a:prstGeom prst="wedgeRectCallout">
            <a:avLst>
              <a:gd name="adj1" fmla="val 71942"/>
              <a:gd name="adj2" fmla="val 96225"/>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NL" sz="1000" b="0" i="0" u="none" strike="noStrike" cap="none" normalizeH="0" baseline="0">
              <a:ln>
                <a:noFill/>
              </a:ln>
              <a:solidFill>
                <a:schemeClr val="tx1"/>
              </a:solidFill>
              <a:effectLst/>
              <a:latin typeface="Arial" charset="0"/>
            </a:endParaRPr>
          </a:p>
        </p:txBody>
      </p:sp>
      <p:sp>
        <p:nvSpPr>
          <p:cNvPr id="20" name="TextBox 19">
            <a:extLst>
              <a:ext uri="{FF2B5EF4-FFF2-40B4-BE49-F238E27FC236}">
                <a16:creationId xmlns:a16="http://schemas.microsoft.com/office/drawing/2014/main" id="{0741CE18-85E2-F507-20AC-8DC03D7BCE9D}"/>
              </a:ext>
            </a:extLst>
          </p:cNvPr>
          <p:cNvSpPr txBox="1"/>
          <p:nvPr/>
        </p:nvSpPr>
        <p:spPr>
          <a:xfrm>
            <a:off x="5352508" y="2157639"/>
            <a:ext cx="1720017" cy="461665"/>
          </a:xfrm>
          <a:prstGeom prst="rect">
            <a:avLst/>
          </a:prstGeom>
          <a:noFill/>
        </p:spPr>
        <p:txBody>
          <a:bodyPr wrap="square" rtlCol="0">
            <a:spAutoFit/>
          </a:bodyPr>
          <a:lstStyle>
            <a:defPPr>
              <a:defRPr lang="en-GB"/>
            </a:defPPr>
            <a:lvl1pPr algn="ctr">
              <a:defRPr sz="1200"/>
            </a:lvl1pPr>
          </a:lstStyle>
          <a:p>
            <a:r>
              <a:rPr lang="nl-NL" dirty="0"/>
              <a:t>Is Rel-21 5GA starting here?</a:t>
            </a:r>
          </a:p>
        </p:txBody>
      </p:sp>
      <p:sp>
        <p:nvSpPr>
          <p:cNvPr id="21" name="TextBox 20">
            <a:extLst>
              <a:ext uri="{FF2B5EF4-FFF2-40B4-BE49-F238E27FC236}">
                <a16:creationId xmlns:a16="http://schemas.microsoft.com/office/drawing/2014/main" id="{D7FD1B95-D0C0-BB05-F6AE-F91B4FF9297C}"/>
              </a:ext>
            </a:extLst>
          </p:cNvPr>
          <p:cNvSpPr txBox="1"/>
          <p:nvPr/>
        </p:nvSpPr>
        <p:spPr>
          <a:xfrm>
            <a:off x="4621089" y="3649127"/>
            <a:ext cx="1720017" cy="461665"/>
          </a:xfrm>
          <a:prstGeom prst="rect">
            <a:avLst/>
          </a:prstGeom>
          <a:noFill/>
        </p:spPr>
        <p:txBody>
          <a:bodyPr wrap="square" rtlCol="0">
            <a:spAutoFit/>
          </a:bodyPr>
          <a:lstStyle/>
          <a:p>
            <a:pPr algn="ctr"/>
            <a:r>
              <a:rPr lang="nl-NL" sz="1200" dirty="0"/>
              <a:t>Or, is Rel-21 5GA starting here?</a:t>
            </a:r>
          </a:p>
        </p:txBody>
      </p:sp>
      <p:sp>
        <p:nvSpPr>
          <p:cNvPr id="24" name="TextBox 23">
            <a:extLst>
              <a:ext uri="{FF2B5EF4-FFF2-40B4-BE49-F238E27FC236}">
                <a16:creationId xmlns:a16="http://schemas.microsoft.com/office/drawing/2014/main" id="{04AFE464-41B1-8F46-745D-9A20D5D7137D}"/>
              </a:ext>
            </a:extLst>
          </p:cNvPr>
          <p:cNvSpPr txBox="1"/>
          <p:nvPr/>
        </p:nvSpPr>
        <p:spPr>
          <a:xfrm>
            <a:off x="123973" y="4399697"/>
            <a:ext cx="2788574" cy="55399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nl-NL" dirty="0"/>
              <a:t>This is a discussion for TSG, but important for SA1 planing. As SA1 Chair, I will bring this question to the next TSG meeting</a:t>
            </a:r>
          </a:p>
        </p:txBody>
      </p:sp>
    </p:spTree>
    <p:extLst>
      <p:ext uri="{BB962C8B-B14F-4D97-AF65-F5344CB8AC3E}">
        <p14:creationId xmlns:p14="http://schemas.microsoft.com/office/powerpoint/2010/main" val="281572341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US" altLang="nl-NL" b="1" dirty="0"/>
              <a:t>On 6G </a:t>
            </a:r>
            <a:endParaRPr lang="en-GB" altLang="nl-NL" b="1" dirty="0">
              <a:solidFill>
                <a:srgbClr val="FF0000"/>
              </a:solidFill>
            </a:endParaRP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198120" y="859529"/>
            <a:ext cx="8747760" cy="4147308"/>
          </a:xfrm>
        </p:spPr>
        <p:txBody>
          <a:bodyPr/>
          <a:lstStyle/>
          <a:p>
            <a:pPr marL="341305" indent="-341305"/>
            <a:r>
              <a:rPr lang="en-US" altLang="nl-NL" sz="1800" b="1" dirty="0"/>
              <a:t>Lessons learnt from last meeting:</a:t>
            </a:r>
          </a:p>
          <a:p>
            <a:pPr marL="739807" lvl="1" indent="-341305"/>
            <a:r>
              <a:rPr lang="en-US" altLang="nl-NL" sz="1400" dirty="0">
                <a:latin typeface="Aptos" panose="020B0004020202020204" pitchFamily="34" charset="0"/>
              </a:rPr>
              <a:t>High number of documents to handle.</a:t>
            </a:r>
          </a:p>
          <a:p>
            <a:pPr marL="739807" lvl="1" indent="-341305"/>
            <a:r>
              <a:rPr lang="en-US" altLang="nl-NL" sz="1400" dirty="0">
                <a:latin typeface="Aptos" panose="020B0004020202020204" pitchFamily="34" charset="0"/>
              </a:rPr>
              <a:t>People having problems with the parallel sessions.</a:t>
            </a:r>
          </a:p>
          <a:p>
            <a:pPr marL="341305" indent="-341305"/>
            <a:r>
              <a:rPr lang="nl-NL" altLang="nl-NL" sz="1800" b="1" dirty="0"/>
              <a:t>Chairman’s recomendation: </a:t>
            </a:r>
            <a:r>
              <a:rPr lang="en-US" sz="1800" dirty="0">
                <a:effectLst/>
                <a:latin typeface="Aptos" panose="020B0004020202020204" pitchFamily="34" charset="0"/>
                <a:ea typeface="Times New Roman" panose="02020603050405020304" pitchFamily="18" charset="0"/>
                <a:cs typeface="Aptos" panose="020B0004020202020204" pitchFamily="34" charset="0"/>
              </a:rPr>
              <a:t>a maximum of nine 6G-related contributions per company.</a:t>
            </a:r>
          </a:p>
          <a:p>
            <a:pPr marL="341305" indent="-341305"/>
            <a:r>
              <a:rPr lang="en-US" altLang="nl-NL" sz="1800" b="1" dirty="0"/>
              <a:t>Chairman will plan parallel sessions considering:</a:t>
            </a:r>
          </a:p>
          <a:p>
            <a:pPr marL="739807" lvl="1" indent="-341305"/>
            <a:r>
              <a:rPr lang="en-US" altLang="nl-NL" sz="1400" dirty="0">
                <a:latin typeface="Aptos" panose="020B0004020202020204" pitchFamily="34" charset="0"/>
              </a:rPr>
              <a:t>Number of contributions</a:t>
            </a:r>
          </a:p>
          <a:p>
            <a:pPr marL="739807" lvl="1" indent="-341305"/>
            <a:r>
              <a:rPr lang="en-US" altLang="nl-NL" sz="1400" dirty="0">
                <a:latin typeface="Aptos" panose="020B0004020202020204" pitchFamily="34" charset="0"/>
              </a:rPr>
              <a:t>Controversial topics</a:t>
            </a:r>
            <a:endParaRPr lang="en-US" altLang="nl-NL" sz="1400" dirty="0"/>
          </a:p>
          <a:p>
            <a:pPr marL="341305" indent="-341305"/>
            <a:r>
              <a:rPr lang="en-US" altLang="nl-NL" sz="1800" b="1" dirty="0"/>
              <a:t>6G drafting sessions will start on Monday</a:t>
            </a:r>
          </a:p>
          <a:p>
            <a:pPr marL="739807" lvl="1" indent="-341305"/>
            <a:r>
              <a:rPr lang="en-US" altLang="nl-NL" sz="1400" dirty="0">
                <a:latin typeface="Aptos" panose="020B0004020202020204" pitchFamily="34" charset="0"/>
              </a:rPr>
              <a:t>An official call will be planned for Thursday 13th February to open LS and Mini WIDs as needed. No decision will be taken during the call, apart from merging or noting documents. </a:t>
            </a:r>
          </a:p>
          <a:p>
            <a:pPr marL="341305" indent="-341305"/>
            <a:r>
              <a:rPr lang="en-US" altLang="nl-NL" sz="1800" b="1" dirty="0">
                <a:latin typeface="Aptos" panose="020B0004020202020204" pitchFamily="34" charset="0"/>
              </a:rPr>
              <a:t>New version of the 6G TR.</a:t>
            </a:r>
          </a:p>
          <a:p>
            <a:pPr marL="739807" lvl="1" indent="-341305"/>
            <a:r>
              <a:rPr lang="en-US" altLang="nl-NL" sz="1400" dirty="0">
                <a:latin typeface="Aptos" panose="020B0004020202020204" pitchFamily="34" charset="0"/>
              </a:rPr>
              <a:t>This is clean up version with editorial changes. First 6G document that  will be agreed during SA1#109</a:t>
            </a:r>
          </a:p>
          <a:p>
            <a:pPr marL="739807" lvl="1" indent="-341305"/>
            <a:r>
              <a:rPr lang="en-US" altLang="nl-NL" sz="1400" dirty="0">
                <a:latin typeface="Aptos" panose="020B0004020202020204" pitchFamily="34" charset="0"/>
              </a:rPr>
              <a:t>Recommendation: </a:t>
            </a:r>
            <a:r>
              <a:rPr lang="en-US" altLang="nl-NL" sz="1400" dirty="0" err="1">
                <a:latin typeface="Aptos" panose="020B0004020202020204" pitchFamily="34" charset="0"/>
              </a:rPr>
              <a:t>pCRs</a:t>
            </a:r>
            <a:r>
              <a:rPr lang="en-US" altLang="nl-NL" sz="1400" dirty="0">
                <a:latin typeface="Aptos" panose="020B0004020202020204" pitchFamily="34" charset="0"/>
              </a:rPr>
              <a:t> to existing text, please base your contribution on this version.</a:t>
            </a:r>
          </a:p>
        </p:txBody>
      </p:sp>
    </p:spTree>
    <p:extLst>
      <p:ext uri="{BB962C8B-B14F-4D97-AF65-F5344CB8AC3E}">
        <p14:creationId xmlns:p14="http://schemas.microsoft.com/office/powerpoint/2010/main" val="3919967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a:xfrm>
            <a:off x="1158081" y="2143125"/>
            <a:ext cx="6827838" cy="857250"/>
          </a:xfrm>
        </p:spPr>
        <p:txBody>
          <a:bodyPr/>
          <a:lstStyle/>
          <a:p>
            <a:r>
              <a:rPr lang="en-US" altLang="nl-NL" b="1" dirty="0"/>
              <a:t>Discussions Legacy Services </a:t>
            </a:r>
            <a:endParaRPr lang="en-GB" altLang="nl-NL" b="1" dirty="0">
              <a:solidFill>
                <a:srgbClr val="FF0000"/>
              </a:solidFill>
            </a:endParaRPr>
          </a:p>
        </p:txBody>
      </p:sp>
    </p:spTree>
    <p:extLst>
      <p:ext uri="{BB962C8B-B14F-4D97-AF65-F5344CB8AC3E}">
        <p14:creationId xmlns:p14="http://schemas.microsoft.com/office/powerpoint/2010/main" val="268225776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7F3B6-ED46-E51B-4F60-33EC968CDCF2}"/>
              </a:ext>
            </a:extLst>
          </p:cNvPr>
          <p:cNvSpPr>
            <a:spLocks noGrp="1"/>
          </p:cNvSpPr>
          <p:nvPr>
            <p:ph type="title"/>
          </p:nvPr>
        </p:nvSpPr>
        <p:spPr/>
        <p:txBody>
          <a:bodyPr/>
          <a:lstStyle/>
          <a:p>
            <a:r>
              <a:rPr lang="nl-NL" dirty="0"/>
              <a:t>Companies contributions</a:t>
            </a:r>
          </a:p>
        </p:txBody>
      </p:sp>
      <p:sp>
        <p:nvSpPr>
          <p:cNvPr id="3" name="Content Placeholder 2">
            <a:extLst>
              <a:ext uri="{FF2B5EF4-FFF2-40B4-BE49-F238E27FC236}">
                <a16:creationId xmlns:a16="http://schemas.microsoft.com/office/drawing/2014/main" id="{E7582E02-11CE-5B18-01E4-4FE7A32629AD}"/>
              </a:ext>
            </a:extLst>
          </p:cNvPr>
          <p:cNvSpPr>
            <a:spLocks noGrp="1"/>
          </p:cNvSpPr>
          <p:nvPr>
            <p:ph idx="1"/>
          </p:nvPr>
        </p:nvSpPr>
        <p:spPr/>
        <p:txBody>
          <a:bodyPr/>
          <a:lstStyle/>
          <a:p>
            <a:r>
              <a:rPr lang="nl-NL" dirty="0">
                <a:hlinkClick r:id="rId2" action="ppaction://hlinkpres?slideindex=1&amp;slidetitle="/>
              </a:rPr>
              <a:t>China Telecom and ZTE</a:t>
            </a:r>
            <a:endParaRPr lang="nl-NL" dirty="0"/>
          </a:p>
          <a:p>
            <a:r>
              <a:rPr lang="nl-NL" dirty="0"/>
              <a:t> </a:t>
            </a:r>
            <a:r>
              <a:rPr lang="nl-NL" dirty="0">
                <a:hlinkClick r:id="rId3" action="ppaction://hlinkpres?slideindex=1&amp;slidetitle="/>
              </a:rPr>
              <a:t>Huawei</a:t>
            </a:r>
            <a:endParaRPr lang="nl-NL" dirty="0"/>
          </a:p>
          <a:p>
            <a:r>
              <a:rPr lang="nl-NL" dirty="0"/>
              <a:t> </a:t>
            </a:r>
            <a:r>
              <a:rPr lang="nl-NL" dirty="0">
                <a:hlinkClick r:id="rId4" action="ppaction://hlinkpres?slideindex=1&amp;slidetitle="/>
              </a:rPr>
              <a:t>Ericsson</a:t>
            </a:r>
            <a:endParaRPr lang="nl-NL" dirty="0"/>
          </a:p>
          <a:p>
            <a:r>
              <a:rPr lang="nl-NL" dirty="0"/>
              <a:t> </a:t>
            </a:r>
            <a:r>
              <a:rPr lang="nl-NL" dirty="0">
                <a:hlinkClick r:id="rId5" action="ppaction://hlinkpres?slideindex=1&amp;slidetitle="/>
              </a:rPr>
              <a:t>Nokia</a:t>
            </a:r>
            <a:endParaRPr lang="nl-NL" dirty="0"/>
          </a:p>
          <a:p>
            <a:r>
              <a:rPr lang="nl-NL" dirty="0"/>
              <a:t> </a:t>
            </a:r>
            <a:r>
              <a:rPr lang="nl-NL" dirty="0">
                <a:hlinkClick r:id="rId6" action="ppaction://hlinkpres?slideindex=1&amp;slidetitle="/>
              </a:rPr>
              <a:t>Samsung</a:t>
            </a:r>
            <a:endParaRPr lang="nl-NL" dirty="0"/>
          </a:p>
          <a:p>
            <a:pPr marL="0" indent="0">
              <a:buNone/>
            </a:pPr>
            <a:endParaRPr lang="nl-NL" dirty="0"/>
          </a:p>
          <a:p>
            <a:pPr marL="0" indent="0">
              <a:buNone/>
            </a:pPr>
            <a:r>
              <a:rPr lang="nl-NL" sz="1200" dirty="0"/>
              <a:t>All documents ara can be found in: </a:t>
            </a:r>
            <a:r>
              <a:rPr lang="nl-NL" sz="1200" dirty="0">
                <a:hlinkClick r:id="rId7"/>
              </a:rPr>
              <a:t>https://www.3gpp.org/ftp/tsg_sa/WG1_Serv/TSGS1_109_Athens/inbox/email_threads_drafts/LegacyServicesCall</a:t>
            </a:r>
            <a:endParaRPr lang="nl-NL" sz="1200" dirty="0"/>
          </a:p>
          <a:p>
            <a:pPr marL="0" indent="0">
              <a:buNone/>
            </a:pPr>
            <a:endParaRPr lang="nl-NL" dirty="0"/>
          </a:p>
        </p:txBody>
      </p:sp>
    </p:spTree>
    <p:extLst>
      <p:ext uri="{BB962C8B-B14F-4D97-AF65-F5344CB8AC3E}">
        <p14:creationId xmlns:p14="http://schemas.microsoft.com/office/powerpoint/2010/main" val="247412819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7F3B6-ED46-E51B-4F60-33EC968CDCF2}"/>
              </a:ext>
            </a:extLst>
          </p:cNvPr>
          <p:cNvSpPr>
            <a:spLocks noGrp="1"/>
          </p:cNvSpPr>
          <p:nvPr>
            <p:ph type="title"/>
          </p:nvPr>
        </p:nvSpPr>
        <p:spPr/>
        <p:txBody>
          <a:bodyPr/>
          <a:lstStyle/>
          <a:p>
            <a:r>
              <a:rPr lang="nl-NL" dirty="0"/>
              <a:t>Legacy Services Summary</a:t>
            </a:r>
          </a:p>
        </p:txBody>
      </p:sp>
      <p:sp>
        <p:nvSpPr>
          <p:cNvPr id="3" name="Content Placeholder 2">
            <a:extLst>
              <a:ext uri="{FF2B5EF4-FFF2-40B4-BE49-F238E27FC236}">
                <a16:creationId xmlns:a16="http://schemas.microsoft.com/office/drawing/2014/main" id="{E7582E02-11CE-5B18-01E4-4FE7A32629AD}"/>
              </a:ext>
            </a:extLst>
          </p:cNvPr>
          <p:cNvSpPr>
            <a:spLocks noGrp="1"/>
          </p:cNvSpPr>
          <p:nvPr>
            <p:ph idx="1"/>
          </p:nvPr>
        </p:nvSpPr>
        <p:spPr>
          <a:xfrm>
            <a:off x="446962" y="1075354"/>
            <a:ext cx="8388350" cy="3622675"/>
          </a:xfrm>
        </p:spPr>
        <p:txBody>
          <a:bodyPr/>
          <a:lstStyle/>
          <a:p>
            <a:r>
              <a:rPr lang="nl-NL" sz="2000" dirty="0"/>
              <a:t>Agree on definitions “supported”, “not supported”, “partially supported”?</a:t>
            </a:r>
          </a:p>
          <a:p>
            <a:r>
              <a:rPr lang="nl-NL" sz="2000" dirty="0"/>
              <a:t>Which legacy services are we talking about?</a:t>
            </a:r>
          </a:p>
          <a:p>
            <a:pPr lvl="1"/>
            <a:r>
              <a:rPr lang="nl-NL" sz="1800" dirty="0"/>
              <a:t>Can we agree 5G services are supported?</a:t>
            </a:r>
          </a:p>
          <a:p>
            <a:pPr lvl="1"/>
            <a:r>
              <a:rPr lang="nl-NL" sz="1800" dirty="0"/>
              <a:t>What about previous generations? Which pre5G  services has to be supported? </a:t>
            </a:r>
          </a:p>
          <a:p>
            <a:pPr lvl="1"/>
            <a:r>
              <a:rPr lang="nl-NL" sz="1800" dirty="0"/>
              <a:t>What is the granularity we are loking for?	</a:t>
            </a:r>
          </a:p>
          <a:p>
            <a:pPr lvl="2"/>
            <a:r>
              <a:rPr lang="nl-NL" sz="1600" dirty="0"/>
              <a:t>Generation</a:t>
            </a:r>
          </a:p>
          <a:p>
            <a:pPr lvl="2"/>
            <a:r>
              <a:rPr lang="nl-NL" sz="1600" dirty="0"/>
              <a:t>High Level, Feauture Level or a combo?</a:t>
            </a:r>
          </a:p>
          <a:p>
            <a:r>
              <a:rPr lang="nl-NL" sz="2000" dirty="0"/>
              <a:t>Should we take priorities into account in the dicussion? </a:t>
            </a:r>
          </a:p>
          <a:p>
            <a:r>
              <a:rPr lang="nl-NL" sz="2000" dirty="0"/>
              <a:t>What happen with services/features where we cannot agree?</a:t>
            </a:r>
          </a:p>
          <a:p>
            <a:r>
              <a:rPr lang="nl-NL" sz="2000" dirty="0"/>
              <a:t>Way forward for the discussion. </a:t>
            </a:r>
          </a:p>
          <a:p>
            <a:pPr lvl="1"/>
            <a:r>
              <a:rPr lang="nl-NL" sz="1800" dirty="0"/>
              <a:t>How to produce the list and how do we capture the results in the TR.</a:t>
            </a:r>
          </a:p>
          <a:p>
            <a:pPr marL="457200" lvl="1" indent="0">
              <a:buNone/>
            </a:pPr>
            <a:endParaRPr lang="nl-NL" sz="1800" dirty="0"/>
          </a:p>
        </p:txBody>
      </p:sp>
    </p:spTree>
    <p:extLst>
      <p:ext uri="{BB962C8B-B14F-4D97-AF65-F5344CB8AC3E}">
        <p14:creationId xmlns:p14="http://schemas.microsoft.com/office/powerpoint/2010/main" val="69239172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9028EA06-5405-43DA-BDDC-3946B20DBF66}">
  <ds:schemaRefs>
    <ds:schemaRef ds:uri="199dcaf0-96ce-4e65-9ae8-79a6ae4aa63e"/>
    <ds:schemaRef ds:uri="http://purl.org/dc/terms/"/>
    <ds:schemaRef ds:uri="2ca8e41a-b3d0-462f-857c-48a93d48cc9b"/>
    <ds:schemaRef ds:uri="http://purl.org/dc/dcmitype/"/>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51366</TotalTime>
  <Words>732</Words>
  <Application>Microsoft Office PowerPoint</Application>
  <PresentationFormat>On-screen Show (16:9)</PresentationFormat>
  <Paragraphs>132</Paragraphs>
  <Slides>9</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9</vt:i4>
      </vt:variant>
    </vt:vector>
  </HeadingPairs>
  <TitlesOfParts>
    <vt:vector size="17" baseType="lpstr">
      <vt:lpstr>ＭＳ Ｐゴシック</vt:lpstr>
      <vt:lpstr>Aptos</vt:lpstr>
      <vt:lpstr>Arial</vt:lpstr>
      <vt:lpstr>Calibri</vt:lpstr>
      <vt:lpstr>Montserrat</vt:lpstr>
      <vt:lpstr>Times New Roman</vt:lpstr>
      <vt:lpstr>Office Theme</vt:lpstr>
      <vt:lpstr>Custom Design</vt:lpstr>
      <vt:lpstr>PowerPoint Presentation</vt:lpstr>
      <vt:lpstr>SA1#109, Athens, 18-22 November </vt:lpstr>
      <vt:lpstr>PowerPoint Presentation</vt:lpstr>
      <vt:lpstr>PowerPoint Presentation</vt:lpstr>
      <vt:lpstr>On 6G </vt:lpstr>
      <vt:lpstr>Discussions Legacy Services </vt:lpstr>
      <vt:lpstr>Companies contributions</vt:lpstr>
      <vt:lpstr>Legacy Services Summary</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Almodovar Chico, J.L. (José)</cp:lastModifiedBy>
  <cp:revision>2235</cp:revision>
  <cp:lastPrinted>2017-02-24T12:37:51Z</cp:lastPrinted>
  <dcterms:created xsi:type="dcterms:W3CDTF">2008-08-30T09:32:10Z</dcterms:created>
  <dcterms:modified xsi:type="dcterms:W3CDTF">2025-01-31T09:35:14Z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