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bookmarkIdSeed="3">
  <p:sldMasterIdLst>
    <p:sldMasterId id="2147484067" r:id="rId1"/>
  </p:sldMasterIdLst>
  <p:notesMasterIdLst>
    <p:notesMasterId r:id="rId6"/>
  </p:notesMasterIdLst>
  <p:handoutMasterIdLst>
    <p:handoutMasterId r:id="rId7"/>
  </p:handoutMasterIdLst>
  <p:sldIdLst>
    <p:sldId id="1526" r:id="rId2"/>
    <p:sldId id="1980" r:id="rId3"/>
    <p:sldId id="1981" r:id="rId4"/>
    <p:sldId id="1975" r:id="rId5"/>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09" autoAdjust="0"/>
    <p:restoredTop sz="93826" autoAdjust="0"/>
  </p:normalViewPr>
  <p:slideViewPr>
    <p:cSldViewPr>
      <p:cViewPr varScale="1">
        <p:scale>
          <a:sx n="163" d="100"/>
          <a:sy n="163" d="100"/>
        </p:scale>
        <p:origin x="336" y="100"/>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2024/11/8</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2024/11/8</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2931790"/>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583668" y="1563638"/>
            <a:ext cx="5976664"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77500" lnSpcReduction="20000"/>
          </a:bodyPr>
          <a:lstStyle/>
          <a:p>
            <a:pPr algn="ctr" eaLnBrk="0" hangingPunct="0">
              <a:spcBef>
                <a:spcPct val="20000"/>
              </a:spcBef>
            </a:pPr>
            <a:r>
              <a:rPr kumimoji="1" lang="en-US" altLang="zh-CN" sz="3200" spc="100" dirty="0" smtClean="0">
                <a:solidFill>
                  <a:srgbClr val="00469D"/>
                </a:solidFill>
                <a:cs typeface="微软雅黑" charset="0"/>
                <a:sym typeface="Calibri" pitchFamily="34" charset="0"/>
              </a:rPr>
              <a:t>Discussion</a:t>
            </a:r>
            <a:r>
              <a:rPr kumimoji="1" lang="en-US" altLang="zh-CN" sz="3200" spc="100" dirty="0" smtClean="0">
                <a:solidFill>
                  <a:srgbClr val="00469D"/>
                </a:solidFill>
                <a:latin typeface="+mn-lt"/>
                <a:ea typeface="+mn-ea"/>
                <a:cs typeface="微软雅黑" charset="0"/>
                <a:sym typeface="Calibri" pitchFamily="34" charset="0"/>
              </a:rPr>
              <a:t> on Authorization for Relay UE Based on Access Network </a:t>
            </a:r>
            <a:endParaRPr kumimoji="1" lang="zh-CN" altLang="en-US" sz="3200" spc="100" dirty="0">
              <a:solidFill>
                <a:srgbClr val="00469D"/>
              </a:solidFill>
              <a:latin typeface="+mn-lt"/>
              <a:ea typeface="+mn-ea"/>
              <a:cs typeface="微软雅黑" charset="0"/>
              <a:sym typeface="Calibri" pitchFamily="34" charset="0"/>
            </a:endParaRP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smtClean="0">
                <a:solidFill>
                  <a:srgbClr val="00469E"/>
                </a:solidFill>
                <a:latin typeface="+mn-lt"/>
                <a:ea typeface="+mn-ea"/>
                <a:cs typeface="微软雅黑" charset="0"/>
                <a:sym typeface="Arial" panose="020B0604020202020204" pitchFamily="34" charset="0"/>
              </a:rPr>
              <a:t>Motivation</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3221B38C-6E5D-4D0F-B45E-86E9D64C63CF}"/>
              </a:ext>
            </a:extLst>
          </p:cNvPr>
          <p:cNvSpPr txBox="1"/>
          <p:nvPr/>
        </p:nvSpPr>
        <p:spPr>
          <a:xfrm>
            <a:off x="348680" y="799071"/>
            <a:ext cx="8311140" cy="3477875"/>
          </a:xfrm>
          <a:prstGeom prst="rect">
            <a:avLst/>
          </a:prstGeom>
          <a:noFill/>
        </p:spPr>
        <p:txBody>
          <a:bodyPr wrap="square" rtlCol="0">
            <a:spAutoFit/>
          </a:bodyPr>
          <a:lstStyle/>
          <a:p>
            <a:pPr marL="171450" indent="-171450">
              <a:lnSpc>
                <a:spcPct val="150000"/>
              </a:lnSpc>
              <a:spcBef>
                <a:spcPts val="0"/>
              </a:spcBef>
              <a:spcAft>
                <a:spcPts val="600"/>
              </a:spcAft>
              <a:buFont typeface="Arial" panose="020B0604020202020204" pitchFamily="34" charset="0"/>
              <a:buChar char="•"/>
            </a:pPr>
            <a:r>
              <a:rPr lang="en-US" altLang="zh-CN" sz="1400" dirty="0" smtClean="0">
                <a:solidFill>
                  <a:srgbClr val="000000"/>
                </a:solidFill>
                <a:latin typeface="微软雅黑"/>
              </a:rPr>
              <a:t>Indirect network connection could provide means for UE that is out of cellular coverage to connect to the network using another UE as a relay UE. For 5G system with satellite access, it is supported that the relay UE could access via satellite in the earlier release.</a:t>
            </a:r>
          </a:p>
          <a:p>
            <a:pPr marL="171450" indent="-171450">
              <a:lnSpc>
                <a:spcPct val="150000"/>
              </a:lnSpc>
              <a:spcBef>
                <a:spcPts val="0"/>
              </a:spcBef>
              <a:spcAft>
                <a:spcPts val="600"/>
              </a:spcAft>
              <a:buFont typeface="Arial" panose="020B0604020202020204" pitchFamily="34" charset="0"/>
              <a:buChar char="•"/>
            </a:pPr>
            <a:r>
              <a:rPr lang="en-US" altLang="zh-CN" sz="1400" dirty="0" smtClean="0">
                <a:solidFill>
                  <a:srgbClr val="000000"/>
                </a:solidFill>
                <a:latin typeface="微软雅黑"/>
              </a:rPr>
              <a:t>Due to the </a:t>
            </a:r>
            <a:r>
              <a:rPr lang="en-US" altLang="zh-CN" sz="1400" b="1" dirty="0" smtClean="0">
                <a:solidFill>
                  <a:srgbClr val="000000"/>
                </a:solidFill>
                <a:latin typeface="微软雅黑"/>
              </a:rPr>
              <a:t>low transmission rate </a:t>
            </a:r>
            <a:r>
              <a:rPr lang="en-US" altLang="zh-CN" sz="1400" b="1" dirty="0">
                <a:solidFill>
                  <a:srgbClr val="000000"/>
                </a:solidFill>
                <a:latin typeface="微软雅黑"/>
              </a:rPr>
              <a:t>and</a:t>
            </a:r>
            <a:r>
              <a:rPr lang="en-US" altLang="zh-CN" sz="1400" b="1" dirty="0" smtClean="0">
                <a:solidFill>
                  <a:srgbClr val="000000"/>
                </a:solidFill>
                <a:latin typeface="微软雅黑"/>
              </a:rPr>
              <a:t> </a:t>
            </a:r>
            <a:r>
              <a:rPr lang="en-US" altLang="zh-CN" sz="1400" b="1" dirty="0" smtClean="0">
                <a:solidFill>
                  <a:srgbClr val="000000"/>
                </a:solidFill>
                <a:latin typeface="微软雅黑"/>
              </a:rPr>
              <a:t>narrow transmission bandwidth</a:t>
            </a:r>
            <a:r>
              <a:rPr lang="en-US" altLang="zh-CN" sz="1400" dirty="0" smtClean="0">
                <a:solidFill>
                  <a:srgbClr val="000000"/>
                </a:solidFill>
                <a:latin typeface="微软雅黑"/>
              </a:rPr>
              <a:t> of satellite access, when the relay UE connecting to the 5G network via satellite access, </a:t>
            </a:r>
            <a:r>
              <a:rPr lang="en-US" altLang="zh-CN" sz="1400" b="1" dirty="0" smtClean="0">
                <a:solidFill>
                  <a:srgbClr val="000000"/>
                </a:solidFill>
                <a:latin typeface="微软雅黑"/>
              </a:rPr>
              <a:t>user experience of the remote UE and relay UE might be affected</a:t>
            </a:r>
            <a:r>
              <a:rPr lang="en-US" altLang="zh-CN" sz="1400" dirty="0" smtClean="0">
                <a:solidFill>
                  <a:srgbClr val="000000"/>
                </a:solidFill>
                <a:latin typeface="微软雅黑"/>
              </a:rPr>
              <a:t>.</a:t>
            </a:r>
          </a:p>
          <a:p>
            <a:pPr marL="171450" indent="-171450">
              <a:lnSpc>
                <a:spcPct val="150000"/>
              </a:lnSpc>
              <a:spcBef>
                <a:spcPts val="0"/>
              </a:spcBef>
              <a:spcAft>
                <a:spcPts val="600"/>
              </a:spcAft>
              <a:buFont typeface="Arial" panose="020B0604020202020204" pitchFamily="34" charset="0"/>
              <a:buChar char="•"/>
            </a:pPr>
            <a:r>
              <a:rPr lang="en-US" altLang="zh-CN" sz="1400" dirty="0" smtClean="0">
                <a:solidFill>
                  <a:srgbClr val="000000"/>
                </a:solidFill>
                <a:latin typeface="微软雅黑"/>
              </a:rPr>
              <a:t>From the operator’s perspective, </a:t>
            </a:r>
            <a:r>
              <a:rPr lang="en-US" altLang="zh-CN" sz="1400" b="1" dirty="0" smtClean="0">
                <a:solidFill>
                  <a:srgbClr val="000000"/>
                </a:solidFill>
                <a:latin typeface="微软雅黑"/>
              </a:rPr>
              <a:t>in order to provide better user experience, operator should be able to control the authorization for the relay UE based on the access network</a:t>
            </a:r>
            <a:r>
              <a:rPr lang="en-US" altLang="zh-CN" sz="1400" dirty="0" smtClean="0">
                <a:solidFill>
                  <a:srgbClr val="000000"/>
                </a:solidFill>
                <a:latin typeface="微软雅黑"/>
              </a:rPr>
              <a:t>. For example, the operator could authorize a UE as relay UE when it is accessing via the terrestrial network but not via the satellite network.</a:t>
            </a:r>
            <a:endParaRPr lang="en-US" altLang="zh-CN" sz="1400" dirty="0">
              <a:solidFill>
                <a:srgbClr val="000000"/>
              </a:solidFill>
              <a:latin typeface="微软雅黑"/>
            </a:endParaRPr>
          </a:p>
        </p:txBody>
      </p:sp>
    </p:spTree>
    <p:extLst>
      <p:ext uri="{BB962C8B-B14F-4D97-AF65-F5344CB8AC3E}">
        <p14:creationId xmlns:p14="http://schemas.microsoft.com/office/powerpoint/2010/main" val="34382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smtClean="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8126D727-72A7-3E87-DEBF-1BC704E90553}"/>
              </a:ext>
            </a:extLst>
          </p:cNvPr>
          <p:cNvSpPr txBox="1"/>
          <p:nvPr/>
        </p:nvSpPr>
        <p:spPr>
          <a:xfrm>
            <a:off x="384151" y="734079"/>
            <a:ext cx="8364314" cy="1000274"/>
          </a:xfrm>
          <a:prstGeom prst="rect">
            <a:avLst/>
          </a:prstGeom>
          <a:noFill/>
        </p:spPr>
        <p:txBody>
          <a:bodyPr wrap="square" rtlCol="0">
            <a:spAutoFit/>
          </a:bodyPr>
          <a:lstStyle/>
          <a:p>
            <a:pPr marL="171450" indent="-171450">
              <a:lnSpc>
                <a:spcPct val="150000"/>
              </a:lnSpc>
              <a:spcBef>
                <a:spcPts val="0"/>
              </a:spcBef>
              <a:spcAft>
                <a:spcPts val="600"/>
              </a:spcAft>
              <a:buFont typeface="Arial" panose="020B0604020202020204" pitchFamily="34" charset="0"/>
              <a:buChar char="•"/>
            </a:pPr>
            <a:r>
              <a:rPr lang="en-US" altLang="zh-CN" sz="1200" dirty="0">
                <a:solidFill>
                  <a:srgbClr val="000000"/>
                </a:solidFill>
                <a:latin typeface="微软雅黑"/>
              </a:rPr>
              <a:t>It is proposed to add </a:t>
            </a:r>
            <a:r>
              <a:rPr lang="en-US" altLang="zh-CN" sz="1200" dirty="0" smtClean="0">
                <a:solidFill>
                  <a:srgbClr val="000000"/>
                </a:solidFill>
                <a:latin typeface="微软雅黑"/>
              </a:rPr>
              <a:t>a requirement to TS 22.261 clause 6.9.2.3 on providing network operator </a:t>
            </a:r>
            <a:r>
              <a:rPr lang="en-US" altLang="zh-CN" sz="1200" dirty="0">
                <a:solidFill>
                  <a:srgbClr val="000000"/>
                </a:solidFill>
                <a:latin typeface="微软雅黑"/>
              </a:rPr>
              <a:t>mechanism</a:t>
            </a:r>
            <a:r>
              <a:rPr lang="en-US" altLang="zh-CN" sz="1200" dirty="0" smtClean="0">
                <a:solidFill>
                  <a:srgbClr val="000000"/>
                </a:solidFill>
                <a:latin typeface="微软雅黑"/>
              </a:rPr>
              <a:t> to authorize a UE based on the access network.</a:t>
            </a:r>
          </a:p>
          <a:p>
            <a:pPr>
              <a:lnSpc>
                <a:spcPct val="150000"/>
              </a:lnSpc>
              <a:spcBef>
                <a:spcPts val="0"/>
              </a:spcBef>
              <a:spcAft>
                <a:spcPts val="600"/>
              </a:spcAft>
            </a:pPr>
            <a:endParaRPr lang="en-US" altLang="zh-CN" sz="1200" i="1" dirty="0">
              <a:solidFill>
                <a:schemeClr val="tx2"/>
              </a:solidFill>
              <a:latin typeface="微软雅黑"/>
            </a:endParaRPr>
          </a:p>
        </p:txBody>
      </p:sp>
      <p:sp>
        <p:nvSpPr>
          <p:cNvPr id="7" name="Rectangle 3"/>
          <p:cNvSpPr>
            <a:spLocks noChangeArrowheads="1"/>
          </p:cNvSpPr>
          <p:nvPr/>
        </p:nvSpPr>
        <p:spPr bwMode="auto">
          <a:xfrm>
            <a:off x="450260" y="1563638"/>
            <a:ext cx="8298205"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1206500" algn="l"/>
              </a:tabLst>
              <a:defRPr>
                <a:solidFill>
                  <a:schemeClr val="tx1"/>
                </a:solidFill>
                <a:latin typeface="Arial" panose="020B0604020202020204" pitchFamily="34" charset="0"/>
              </a:defRPr>
            </a:lvl1pPr>
            <a:lvl2pPr eaLnBrk="0" hangingPunct="0">
              <a:tabLst>
                <a:tab pos="1206500" algn="l"/>
              </a:tabLst>
              <a:defRPr>
                <a:solidFill>
                  <a:schemeClr val="tx1"/>
                </a:solidFill>
                <a:latin typeface="Arial" panose="020B0604020202020204" pitchFamily="34" charset="0"/>
              </a:defRPr>
            </a:lvl2pPr>
            <a:lvl3pPr eaLnBrk="0" hangingPunct="0">
              <a:tabLst>
                <a:tab pos="1206500" algn="l"/>
              </a:tabLst>
              <a:defRPr>
                <a:solidFill>
                  <a:schemeClr val="tx1"/>
                </a:solidFill>
                <a:latin typeface="Arial" panose="020B0604020202020204" pitchFamily="34" charset="0"/>
              </a:defRPr>
            </a:lvl3pPr>
            <a:lvl4pPr eaLnBrk="0" hangingPunct="0">
              <a:tabLst>
                <a:tab pos="1206500" algn="l"/>
              </a:tabLst>
              <a:defRPr>
                <a:solidFill>
                  <a:schemeClr val="tx1"/>
                </a:solidFill>
                <a:latin typeface="Arial" panose="020B0604020202020204" pitchFamily="34" charset="0"/>
              </a:defRPr>
            </a:lvl4pPr>
            <a:lvl5pPr eaLnBrk="0" hangingPunct="0">
              <a:tabLst>
                <a:tab pos="1206500" algn="l"/>
              </a:tabLst>
              <a:defRPr>
                <a:solidFill>
                  <a:schemeClr val="tx1"/>
                </a:solidFill>
                <a:latin typeface="Arial" panose="020B0604020202020204" pitchFamily="34" charset="0"/>
              </a:defRPr>
            </a:lvl5pPr>
            <a:lvl6pPr eaLnBrk="0" fontAlgn="base" hangingPunct="0">
              <a:spcBef>
                <a:spcPct val="0"/>
              </a:spcBef>
              <a:spcAft>
                <a:spcPct val="0"/>
              </a:spcAft>
              <a:tabLst>
                <a:tab pos="1206500" algn="l"/>
              </a:tabLst>
              <a:defRPr>
                <a:solidFill>
                  <a:schemeClr val="tx1"/>
                </a:solidFill>
                <a:latin typeface="Arial" panose="020B0604020202020204" pitchFamily="34" charset="0"/>
              </a:defRPr>
            </a:lvl6pPr>
            <a:lvl7pPr eaLnBrk="0" fontAlgn="base" hangingPunct="0">
              <a:spcBef>
                <a:spcPct val="0"/>
              </a:spcBef>
              <a:spcAft>
                <a:spcPct val="0"/>
              </a:spcAft>
              <a:tabLst>
                <a:tab pos="1206500" algn="l"/>
              </a:tabLst>
              <a:defRPr>
                <a:solidFill>
                  <a:schemeClr val="tx1"/>
                </a:solidFill>
                <a:latin typeface="Arial" panose="020B0604020202020204" pitchFamily="34" charset="0"/>
              </a:defRPr>
            </a:lvl7pPr>
            <a:lvl8pPr eaLnBrk="0" fontAlgn="base" hangingPunct="0">
              <a:spcBef>
                <a:spcPct val="0"/>
              </a:spcBef>
              <a:spcAft>
                <a:spcPct val="0"/>
              </a:spcAft>
              <a:tabLst>
                <a:tab pos="1206500" algn="l"/>
              </a:tabLst>
              <a:defRPr>
                <a:solidFill>
                  <a:schemeClr val="tx1"/>
                </a:solidFill>
                <a:latin typeface="Arial" panose="020B0604020202020204" pitchFamily="34" charset="0"/>
              </a:defRPr>
            </a:lvl8pPr>
            <a:lvl9pPr eaLnBrk="0" fontAlgn="base" hangingPunct="0">
              <a:spcBef>
                <a:spcPct val="0"/>
              </a:spcBef>
              <a:spcAft>
                <a:spcPct val="0"/>
              </a:spcAft>
              <a:tabLst>
                <a:tab pos="12065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206500" algn="l"/>
              </a:tabLst>
            </a:pPr>
            <a:r>
              <a:rPr kumimoji="0" lang="en-GB" altLang="en-US"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6</a:t>
            </a:r>
            <a:r>
              <a:rPr kumimoji="0" lang="en-GB" altLang="en-US" b="0" i="0" u="none" strike="noStrike" cap="none" normalizeH="0" baseline="0" dirty="0" smtClean="0" bmk="">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.9.2.3	</a:t>
            </a:r>
            <a:r>
              <a:rPr kumimoji="0" lang="en-US" altLang="en-US" b="0" i="0" u="none" strike="noStrike" cap="none" normalizeH="0" baseline="0" dirty="0" smtClean="0" bmk="_Toc170458016">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Permission and Authorization</a:t>
            </a:r>
            <a:endParaRPr kumimoji="0" lang="en-US" altLang="en-US"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6500" algn="l"/>
              </a:tabLst>
            </a:pPr>
            <a:r>
              <a:rPr kumimoji="0" lang="en-US" altLang="en-US"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5G system shall enable the network operator to authorize a UE to use </a:t>
            </a:r>
            <a:r>
              <a:rPr kumimoji="0" lang="en-GB" altLang="ko-KR"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indirect network connection</a:t>
            </a: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The authorization shall be able to be restricted to using only relay UEs belonging to the same network operator. The authorization shall be able to be restricted to only relay UEs belonging to the same application layer group. </a:t>
            </a:r>
            <a:endParaRPr kumimoji="0" lang="en-US" altLang="ko-KR"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6500" algn="l"/>
              </a:tabLst>
            </a:pP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5G system shall enable the network operator to authorize a UE to relay traffic as </a:t>
            </a: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relay UE</a:t>
            </a: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The authorization shall be able to allow relaying only for remote UEs belonging to the same network operator. The authorization shall be able to allow relaying only for remote UEs </a:t>
            </a: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belonging to the same application layer group</a:t>
            </a:r>
            <a:r>
              <a:rPr kumimoji="0" lang="en-US" altLang="ko-KR"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ko-KR" sz="900" b="0" i="0" u="none" strike="noStrike" cap="none" normalizeH="0" baseline="0" dirty="0" smtClean="0">
              <a:ln>
                <a:noFill/>
              </a:ln>
              <a:solidFill>
                <a:schemeClr val="tx1"/>
              </a:solidFill>
              <a:effectLst/>
            </a:endParaRPr>
          </a:p>
          <a:p>
            <a:pPr lvl="0"/>
            <a:r>
              <a:rPr lang="en-US" altLang="ko-KR" sz="1200" u="sng" dirty="0">
                <a:solidFill>
                  <a:srgbClr val="008080"/>
                </a:solidFill>
                <a:latin typeface="Times New Roman" panose="02020603050405020304" pitchFamily="18" charset="0"/>
                <a:ea typeface="Malgun Gothic" panose="020B0503020000020004" pitchFamily="34" charset="-127"/>
                <a:cs typeface="Times New Roman" panose="02020603050405020304" pitchFamily="18" charset="0"/>
              </a:rPr>
              <a:t>Subject to operator policy, the 5G system shall be able to support network operator to authorize a UE based on the access network to relay traffic as relay UE, e.g. not authorized while the UE access via the satellite</a:t>
            </a:r>
            <a:r>
              <a:rPr lang="en-US" altLang="ko-KR" sz="1200" u="sng" dirty="0" smtClean="0">
                <a:solidFill>
                  <a:srgbClr val="008080"/>
                </a:solidFill>
                <a:latin typeface="Times New Roman" panose="02020603050405020304" pitchFamily="18" charset="0"/>
                <a:ea typeface="Malgun Gothic" panose="020B0503020000020004" pitchFamily="34" charset="-127"/>
                <a:cs typeface="Times New Roman" panose="02020603050405020304" pitchFamily="18" charset="0"/>
              </a:rPr>
              <a:t>.</a:t>
            </a:r>
          </a:p>
          <a:p>
            <a:pPr lvl="0"/>
            <a:r>
              <a:rPr kumimoji="0" lang="en-US" altLang="zh-CN"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5G system shall support a mechanism for an end user to provide/revoke permission to an authorized UE to act as a relay UE. </a:t>
            </a:r>
            <a:endParaRPr kumimoji="0" lang="en-US" altLang="zh-CN"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6500" algn="l"/>
              </a:tabLst>
            </a:pPr>
            <a:r>
              <a:rPr kumimoji="0" lang="en-US" altLang="zh-CN"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5G system shall support a mechanism for an authorized third-party to provide/revoke permission to an authorized UE to act as a relay UE.</a:t>
            </a:r>
            <a:endParaRPr kumimoji="0" lang="en-US" altLang="zh-CN"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6500" algn="l"/>
              </a:tabLst>
            </a:pPr>
            <a:r>
              <a:rPr kumimoji="0" lang="en-US" altLang="zh-CN"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5G system shall provide a suitable API by which an authorized third-party shall be able to authorize (multiple) UEs under control of the third-party to act as a relay UE or remote UE.</a:t>
            </a:r>
            <a:endParaRPr kumimoji="0" lang="en-US" altLang="zh-CN"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6500" algn="l"/>
              </a:tabLst>
            </a:pPr>
            <a:r>
              <a:rPr kumimoji="0" lang="en-US" altLang="zh-CN" sz="12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The 5G system shall provide a suitable API by which an authorized third-party shall be able to enable/disable (multiple) UEs under control of the third-party to act as a relay UE or remote UE.</a:t>
            </a:r>
            <a:endParaRPr kumimoji="0" lang="en-US" altLang="zh-CN"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15342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485</Words>
  <Application>Microsoft Office PowerPoint</Application>
  <PresentationFormat>全屏显示(16:9)</PresentationFormat>
  <Paragraphs>21</Paragraphs>
  <Slides>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Malgun Gothic</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2024-11-08T08:12:12Z</dcterms:modified>
</cp:coreProperties>
</file>