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81" r:id="rId6"/>
  </p:sldMasterIdLst>
  <p:notesMasterIdLst>
    <p:notesMasterId r:id="rId11"/>
  </p:notesMasterIdLst>
  <p:sldIdLst>
    <p:sldId id="303" r:id="rId7"/>
    <p:sldId id="2147478749" r:id="rId8"/>
    <p:sldId id="2147478750" r:id="rId9"/>
    <p:sldId id="330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FF"/>
    <a:srgbClr val="CC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46" autoAdjust="0"/>
    <p:restoredTop sz="90327" autoAdjust="0"/>
  </p:normalViewPr>
  <p:slideViewPr>
    <p:cSldViewPr snapToGrid="0">
      <p:cViewPr varScale="1">
        <p:scale>
          <a:sx n="77" d="100"/>
          <a:sy n="77" d="100"/>
        </p:scale>
        <p:origin x="80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tableStyles" Target="tableStyle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D1B6A4-20B5-44F8-AA87-9106FC962D11}" type="datetimeFigureOut">
              <a:rPr lang="en-US" smtClean="0"/>
              <a:t>5/30/2024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3E4391-B736-453C-81CB-9D9D740B24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661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72C23339-D40B-EF98-4B98-C8BE1F0627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3027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721D71C-0C60-4E6C-B8BA-EFE883F25C77}" type="slidenum">
              <a:rPr kumimoji="0" lang="en-GB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Arial"/>
                <a:sym typeface="Arial"/>
              </a:rPr>
              <a:pPr marL="0" marR="0" lvl="0" indent="0" algn="l" defTabSz="93027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</a:t>
            </a:fld>
            <a:endParaRPr kumimoji="0" lang="en-GB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/>
              <a:sym typeface="Arial"/>
            </a:endParaRPr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12F3FE6F-C440-F893-BCE7-C37F5965D5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B6738540-EFF8-8093-7E7C-B4E0176100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51933" y="228600"/>
            <a:ext cx="9103600" cy="11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647700" y="1454149"/>
            <a:ext cx="11184400" cy="48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lvl="0" indent="-541853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/>
            </a:lvl1pPr>
            <a:lvl2pPr marL="1219170" lvl="1" indent="-457189" algn="l" rtl="0">
              <a:spcBef>
                <a:spcPts val="480"/>
              </a:spcBef>
              <a:spcAft>
                <a:spcPts val="0"/>
              </a:spcAft>
              <a:buSzPts val="1800"/>
              <a:buChar char="•"/>
              <a:defRPr/>
            </a:lvl2pPr>
            <a:lvl3pPr marL="1828754" lvl="2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438339" lvl="3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3047924" lvl="4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3657509" lvl="5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4267093" lvl="6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4876678" lvl="7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5486263" lvl="8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20569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C82B6F2-C726-06E1-C7BF-379B22274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5665726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1485"/>
            <a:ext cx="10363200" cy="14689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360FD2-2AFE-4F82-810F-E8317CD404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46E51-3B49-4A8B-AD1E-06E46E34F6E0}" type="datetimeFigureOut">
              <a:rPr lang="en-GB"/>
              <a:pPr>
                <a:defRPr/>
              </a:pPr>
              <a:t>30/05/2024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9D3BEB-9417-4C22-AE02-B4EF424DA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F61854-9EE5-466E-96CE-72A9C67B7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A6022-F1F6-46BC-8206-E355C2D16FF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86339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8855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380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651933" y="228600"/>
            <a:ext cx="9103600" cy="11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647700" y="1454149"/>
            <a:ext cx="11184400" cy="48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/>
          <p:nvPr/>
        </p:nvSpPr>
        <p:spPr>
          <a:xfrm>
            <a:off x="5448300" y="3304117"/>
            <a:ext cx="1299600" cy="328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</a:pPr>
            <a:r>
              <a:rPr lang="en-US" sz="1333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© 3GPP 2012</a:t>
            </a:r>
            <a:endParaRPr sz="2400"/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0883901" y="154517"/>
            <a:ext cx="977900" cy="569383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11078633" y="6364816"/>
            <a:ext cx="812800" cy="4192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fld id="{00000000-1234-1234-1234-123412341234}" type="slidenum">
              <a:rPr lang="en-US" sz="1333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Arial"/>
                <a:buNone/>
              </a:pPr>
              <a:t>‹#›</a:t>
            </a:fld>
            <a:endParaRPr sz="1333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33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4973216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82" r:id="rId1"/>
    <p:sldLayoutId id="2147483983" r:id="rId2"/>
    <p:sldLayoutId id="2147483984" r:id="rId3"/>
    <p:sldLayoutId id="2147483970" r:id="rId4"/>
    <p:sldLayoutId id="2147483974" r:id="rId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0DD555D-A134-ACD1-34B2-8D3FF302E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5358" y="2531140"/>
            <a:ext cx="7708900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 fontScale="92500"/>
          </a:bodyPr>
          <a:lstStyle>
            <a:defPPr>
              <a:defRPr lang="en-US"/>
            </a:defPPr>
            <a:lvl1pPr algn="ctr">
              <a:defRPr sz="4267" b="1">
                <a:solidFill>
                  <a:srgbClr val="FF0000"/>
                </a:solidFill>
                <a:latin typeface="+mj-lt"/>
                <a:ea typeface="ＭＳ Ｐゴシック" charset="0"/>
              </a:defRPr>
            </a:lvl1pPr>
          </a:lstStyle>
          <a:p>
            <a:r>
              <a:rPr lang="en-US" dirty="0"/>
              <a:t>Proposed way forward on</a:t>
            </a:r>
            <a:br>
              <a:rPr lang="en-US" dirty="0"/>
            </a:br>
            <a:r>
              <a:rPr lang="en-US" dirty="0"/>
              <a:t>Key Values for 6G study in SA1</a:t>
            </a: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F62C3059-19AF-93AE-8957-51701FC0509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786467" y="5090584"/>
            <a:ext cx="10191751" cy="1405467"/>
          </a:xfrm>
        </p:spPr>
        <p:txBody>
          <a:bodyPr/>
          <a:lstStyle/>
          <a:p>
            <a:pPr marL="0" indent="0">
              <a:lnSpc>
                <a:spcPct val="80000"/>
              </a:lnSpc>
              <a:buNone/>
            </a:pPr>
            <a:br>
              <a:rPr lang="en-GB" altLang="en-US" sz="1867" dirty="0">
                <a:latin typeface="Arial" panose="020B0604020202020204" pitchFamily="34" charset="0"/>
              </a:rPr>
            </a:br>
            <a:r>
              <a:rPr lang="en-GB" altLang="en-US" sz="1867" dirty="0">
                <a:latin typeface="Arial" panose="020B0604020202020204" pitchFamily="34" charset="0"/>
              </a:rPr>
              <a:t>Source: 		Nokia, Samsung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GB" altLang="en-US" sz="1867" dirty="0">
                <a:latin typeface="Arial" panose="020B0604020202020204" pitchFamily="34" charset="0"/>
              </a:rPr>
              <a:t>Agenda item: 	10.1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GB" altLang="en-US" sz="1867" dirty="0">
                <a:latin typeface="Arial" panose="020B0604020202020204" pitchFamily="34" charset="0"/>
              </a:rPr>
              <a:t>Document  for:	Endorsement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7B5F3006-056E-E0BF-3ECF-C5883D604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5" y="6373285"/>
            <a:ext cx="10248900" cy="323849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endParaRPr lang="en-US" altLang="en-US" sz="1333" kern="0">
              <a:solidFill>
                <a:srgbClr val="000000"/>
              </a:solidFill>
              <a:latin typeface="Arial" panose="020B0604020202020204" pitchFamily="34" charset="0"/>
              <a:cs typeface="Arial"/>
              <a:sym typeface="Arial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01798AF6-885E-F559-4985-4C140843B4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20300" y="6570134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r>
              <a:rPr lang="en-GB" altLang="en-US" sz="1067" kern="0">
                <a:solidFill>
                  <a:srgbClr val="000000"/>
                </a:solidFill>
                <a:latin typeface="Arial" panose="020B0604020202020204" pitchFamily="34" charset="0"/>
                <a:cs typeface="Arial"/>
                <a:sym typeface="Arial"/>
              </a:rPr>
              <a:t>© 3GPP 2024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F66BEB48-85C4-3638-60D3-08CA0EEA9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8" y="6364818"/>
            <a:ext cx="9977967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r>
              <a:rPr lang="en-GB" altLang="en-US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S1-241288 </a:t>
            </a:r>
            <a:r>
              <a:rPr lang="en-GB" altLang="en-US" sz="1067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-  </a:t>
            </a:r>
            <a:r>
              <a:rPr lang="en-GB" altLang="en-US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3GPP SA1#106</a:t>
            </a:r>
            <a:r>
              <a:rPr lang="en-GB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, 27 – 31 May 2024, Jeju, Korea</a:t>
            </a:r>
            <a:endParaRPr lang="en-GB" altLang="en-US" sz="1333" kern="0" dirty="0">
              <a:solidFill>
                <a:srgbClr val="FFFFFF"/>
              </a:solidFill>
              <a:latin typeface="Arial" panose="020B0604020202020204" pitchFamily="34" charset="0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3FFB6BD-9BCA-D2D2-3908-7CD622685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endorsement at this meeting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1C791A-06DB-9A2B-9962-E40946C3E3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+mj-lt"/>
              <a:buAutoNum type="arabicPeriod"/>
            </a:pPr>
            <a:r>
              <a:rPr lang="en-US" sz="2400" dirty="0"/>
              <a:t>Endorse the following principles </a:t>
            </a:r>
          </a:p>
          <a:p>
            <a:pPr lvl="1">
              <a:buFont typeface="+mj-lt"/>
              <a:buAutoNum type="alphaLcParenR"/>
            </a:pPr>
            <a:r>
              <a:rPr lang="en-US" sz="2000" dirty="0"/>
              <a:t>To consider “key values” in the context of SA1 6G </a:t>
            </a:r>
            <a:r>
              <a:rPr lang="en-US" sz="2000" u="sng" dirty="0"/>
              <a:t>study</a:t>
            </a:r>
            <a:r>
              <a:rPr lang="en-US" sz="2000" dirty="0"/>
              <a:t>/</a:t>
            </a:r>
            <a:r>
              <a:rPr lang="en-US" sz="2000" dirty="0" err="1"/>
              <a:t>ies</a:t>
            </a:r>
            <a:endParaRPr lang="en-US" sz="2000" dirty="0"/>
          </a:p>
          <a:p>
            <a:pPr marL="1219181" lvl="1" indent="-457200">
              <a:buFont typeface="+mj-lt"/>
              <a:buAutoNum type="alphaLcParenR"/>
            </a:pPr>
            <a:r>
              <a:rPr lang="en-US" sz="2000" dirty="0"/>
              <a:t>To use the “key value” term</a:t>
            </a:r>
          </a:p>
          <a:p>
            <a:pPr>
              <a:buFont typeface="+mj-lt"/>
              <a:buAutoNum type="arabicPeriod"/>
            </a:pPr>
            <a:r>
              <a:rPr lang="en-US" sz="2400" dirty="0"/>
              <a:t>Endorse the principle of addressing “key values” </a:t>
            </a:r>
            <a:r>
              <a:rPr lang="en-US" sz="2400" u="sng" dirty="0"/>
              <a:t>as part of the </a:t>
            </a:r>
            <a:r>
              <a:rPr lang="en-US" sz="2400" dirty="0"/>
              <a:t>“6G study”</a:t>
            </a:r>
          </a:p>
          <a:p>
            <a:pPr lvl="1"/>
            <a:r>
              <a:rPr lang="en-US" sz="2000" dirty="0">
                <a:solidFill>
                  <a:srgbClr val="FF0000"/>
                </a:solidFill>
              </a:rPr>
              <a:t>Key values will not be addressed as a separate standalone study</a:t>
            </a:r>
          </a:p>
          <a:p>
            <a:pPr lvl="1"/>
            <a:r>
              <a:rPr lang="en-US" sz="2000" dirty="0"/>
              <a:t>There is no assumption of further implications of this process beyond the SA1 study.</a:t>
            </a:r>
          </a:p>
          <a:p>
            <a:pPr>
              <a:buFont typeface="+mj-lt"/>
              <a:buAutoNum type="arabicPeriod"/>
            </a:pPr>
            <a:r>
              <a:rPr lang="en-US" sz="2400" dirty="0"/>
              <a:t>Endorse to add an objective to the 6G SID </a:t>
            </a:r>
            <a:r>
              <a:rPr lang="en-US" sz="2400" dirty="0">
                <a:solidFill>
                  <a:srgbClr val="FF0000"/>
                </a:solidFill>
              </a:rPr>
              <a:t>to reflect that SA1 will consider “key values” in the TR (exact wording is FFS)</a:t>
            </a:r>
            <a:endParaRPr lang="en-US" sz="2400" dirty="0"/>
          </a:p>
          <a:p>
            <a:pPr marL="67732" indent="0">
              <a:buNone/>
            </a:pPr>
            <a:endParaRPr lang="en-GB" sz="1800" i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7732" indent="0">
              <a:buNone/>
            </a:pPr>
            <a:r>
              <a:rPr lang="en-GB" sz="18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Note: </a:t>
            </a:r>
            <a:r>
              <a:rPr lang="en-US" sz="1800" i="1" dirty="0">
                <a:latin typeface="Calibri" panose="020F0502020204030204" pitchFamily="34" charset="0"/>
                <a:cs typeface="Calibri" panose="020F0502020204030204" pitchFamily="34" charset="0"/>
              </a:rPr>
              <a:t>The granularity (e.g. use case level) and format of contributions to the study related to key values will be determined by consensus before </a:t>
            </a:r>
            <a:r>
              <a:rPr lang="en-GB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documenting key value considerations</a:t>
            </a:r>
            <a:r>
              <a:rPr lang="en-US" sz="1800" i="1" dirty="0">
                <a:latin typeface="Calibri" panose="020F0502020204030204" pitchFamily="34" charset="0"/>
                <a:cs typeface="Calibri" panose="020F0502020204030204" pitchFamily="34" charset="0"/>
              </a:rPr>
              <a:t> in</a:t>
            </a:r>
            <a:r>
              <a:rPr lang="en-GB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sz="1800" i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the TR</a:t>
            </a:r>
            <a:r>
              <a:rPr lang="en-US" sz="1800" i="1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i="1" dirty="0"/>
          </a:p>
          <a:p>
            <a:pPr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3407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3FFB6BD-9BCA-D2D2-3908-7CD622685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objectives for next meeting</a:t>
            </a:r>
            <a:br>
              <a:rPr lang="en-US" dirty="0"/>
            </a:br>
            <a:r>
              <a:rPr lang="en-US" dirty="0"/>
              <a:t>(for information)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1C791A-06DB-9A2B-9962-E40946C3E3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+mj-lt"/>
              <a:buAutoNum type="arabicPeriod"/>
            </a:pPr>
            <a:r>
              <a:rPr lang="en-US" dirty="0"/>
              <a:t>Endorse the </a:t>
            </a:r>
            <a:r>
              <a:rPr lang="en-US" u="sng" dirty="0"/>
              <a:t>set</a:t>
            </a:r>
            <a:r>
              <a:rPr lang="en-US" dirty="0"/>
              <a:t> of “key values” to be used</a:t>
            </a:r>
          </a:p>
          <a:p>
            <a:pPr>
              <a:buFont typeface="+mj-lt"/>
              <a:buAutoNum type="arabicPeriod"/>
            </a:pPr>
            <a:r>
              <a:rPr lang="en-US" dirty="0"/>
              <a:t>Discuss – and possibly endorse - the </a:t>
            </a:r>
            <a:r>
              <a:rPr lang="en-US" u="sng" dirty="0"/>
              <a:t>meaning</a:t>
            </a:r>
            <a:r>
              <a:rPr lang="en-US" dirty="0"/>
              <a:t> of the “key values” to be used, in the context of SA1</a:t>
            </a:r>
          </a:p>
          <a:p>
            <a:pPr>
              <a:buFont typeface="+mj-lt"/>
              <a:buAutoNum type="arabicPeriod"/>
            </a:pPr>
            <a:r>
              <a:rPr lang="en-US" dirty="0"/>
              <a:t>Discuss – and possibly endorse - the </a:t>
            </a:r>
            <a:r>
              <a:rPr lang="en-US" u="sng" dirty="0"/>
              <a:t>process</a:t>
            </a:r>
            <a:r>
              <a:rPr lang="en-US" dirty="0"/>
              <a:t> to consider KV in the context of the study (e.g. with respect to use cases)</a:t>
            </a:r>
          </a:p>
          <a:p>
            <a:pPr>
              <a:buFont typeface="+mj-lt"/>
              <a:buAutoNum type="arabicPeriod"/>
            </a:pPr>
            <a:endParaRPr lang="en-US" dirty="0"/>
          </a:p>
          <a:p>
            <a:pPr marL="67732" indent="0">
              <a:buNone/>
            </a:pPr>
            <a:r>
              <a:rPr lang="en-US" i="1" dirty="0"/>
              <a:t>Note: An interim call is proposed to prepare for the next meeting.</a:t>
            </a:r>
          </a:p>
          <a:p>
            <a:pPr>
              <a:buFont typeface="+mj-lt"/>
              <a:buAutoNum type="arabicPeriod"/>
            </a:pPr>
            <a:endParaRPr lang="en-US" dirty="0"/>
          </a:p>
          <a:p>
            <a:pPr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6935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3C4C7-EAD5-D4FC-96F4-798C26AB33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Thank you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CA8F6E-9B8E-CB34-39F9-6F62000A0B2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195137"/>
      </p:ext>
    </p:extLst>
  </p:cSld>
  <p:clrMapOvr>
    <a:overrideClrMapping bg1="lt1" tx1="dk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4" ma:contentTypeDescription="Create a new document." ma:contentTypeScope="" ma:versionID="882b459393d83318830776dc07584d50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388c76d6462bcfb910328fd9de561d3b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1c5aaf6-e6ce-465b-b873-5148d2a4c105">RBI5PAMIO524-1616901215-24181</_dlc_DocId>
    <HideFromDelve xmlns="71c5aaf6-e6ce-465b-b873-5148d2a4c105">false</HideFromDelve>
    <_dlc_DocIdUrl xmlns="71c5aaf6-e6ce-465b-b873-5148d2a4c105">
      <Url>https://nokia.sharepoint.com/sites/gxp/_layouts/15/DocIdRedir.aspx?ID=RBI5PAMIO524-1616901215-24181</Url>
      <Description>RBI5PAMIO524-1616901215-24181</Description>
    </_dlc_DocIdUrl>
    <TaxCatchAll xmlns="7275bb01-7583-478d-bc14-e839a2dd5989" xsi:nil="true"/>
    <lcf76f155ced4ddcb4097134ff3c332f xmlns="3f2ce089-3858-4176-9a21-a30f9204848e">
      <Terms xmlns="http://schemas.microsoft.com/office/infopath/2007/PartnerControls"/>
    </lcf76f155ced4ddcb4097134ff3c332f>
    <Comments xmlns="3f2ce089-3858-4176-9a21-a30f9204848e">OK</Comments>
  </documentManagement>
</p:properties>
</file>

<file path=customXml/itemProps1.xml><?xml version="1.0" encoding="utf-8"?>
<ds:datastoreItem xmlns:ds="http://schemas.openxmlformats.org/officeDocument/2006/customXml" ds:itemID="{C6FDE0B1-8167-42BF-ABFE-28D1A20CF4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f2ce089-3858-4176-9a21-a30f9204848e"/>
    <ds:schemaRef ds:uri="7275bb01-7583-478d-bc14-e839a2dd59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D3B028B-89E0-49E0-9D77-439C62CA891D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173B6770-7949-4878-B121-224886B9464B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8071BA3B-B9DD-408F-9C7B-066D39826947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BB91150F-6C29-4D01-9C2A-26DFE2253169}">
  <ds:schemaRefs>
    <ds:schemaRef ds:uri="http://purl.org/dc/elements/1.1/"/>
    <ds:schemaRef ds:uri="http://schemas.microsoft.com/office/2006/documentManagement/types"/>
    <ds:schemaRef ds:uri="3f2ce089-3858-4176-9a21-a30f9204848e"/>
    <ds:schemaRef ds:uri="http://schemas.microsoft.com/office/2006/metadata/properties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71c5aaf6-e6ce-465b-b873-5148d2a4c105"/>
    <ds:schemaRef ds:uri="7275bb01-7583-478d-bc14-e839a2dd5989"/>
    <ds:schemaRef ds:uri="http://www.w3.org/XML/1998/namespace"/>
    <ds:schemaRef ds:uri="http://purl.org/dc/terms/"/>
  </ds:schemaRefs>
</ds:datastoreItem>
</file>

<file path=docMetadata/LabelInfo.xml><?xml version="1.0" encoding="utf-8"?>
<clbl:labelList xmlns:clbl="http://schemas.microsoft.com/office/2020/mipLabelMetadata">
  <clbl:label id="{4610b643-e0dc-49a3-bdd7-06f3c6cb789f}" enabled="1" method="Privileged" siteId="{5d471751-9675-428d-917b-70f44f9630b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278</Words>
  <Application>Microsoft Office PowerPoint</Application>
  <PresentationFormat>Widescreen</PresentationFormat>
  <Paragraphs>24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2_Office Theme</vt:lpstr>
      <vt:lpstr>PowerPoint Presentation</vt:lpstr>
      <vt:lpstr>Proposal for endorsement at this meeting</vt:lpstr>
      <vt:lpstr>Proposed objectives for next meeting (for information)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/>
  <cp:revision>6</cp:revision>
  <dcterms:created xsi:type="dcterms:W3CDTF">2024-02-07T17:13:37Z</dcterms:created>
  <dcterms:modified xsi:type="dcterms:W3CDTF">2024-05-31T02:40:07Z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0x01010055A05E76B664164F9F76E63E6D6BE6ED</vt:lpwstr>
  </property>
  <property fmtid="{D5CDD505-2E9C-101B-9397-08002B2CF9AE}" pid="4" name="MSIP_Label_4610b643-e0dc-49a3-bdd7-06f3c6cb789f_Enabled">
    <vt:lpwstr>true</vt:lpwstr>
  </property>
  <property fmtid="{D5CDD505-2E9C-101B-9397-08002B2CF9AE}" pid="5" name="MSIP_Label_4610b643-e0dc-49a3-bdd7-06f3c6cb789f_ContentBits">
    <vt:lpwstr>2</vt:lpwstr>
  </property>
  <property fmtid="{D5CDD505-2E9C-101B-9397-08002B2CF9AE}" pid="6" name="MSIP_Label_4610b643-e0dc-49a3-bdd7-06f3c6cb789f_ActionId">
    <vt:lpwstr>9ce0e216-a3f9-49c7-933f-9c4118e2c0d1</vt:lpwstr>
  </property>
  <property fmtid="{D5CDD505-2E9C-101B-9397-08002B2CF9AE}" pid="7" name="MSIP_Label_4610b643-e0dc-49a3-bdd7-06f3c6cb789f_SetDate">
    <vt:lpwstr>2023-04-24T15:41:52Z</vt:lpwstr>
  </property>
  <property fmtid="{D5CDD505-2E9C-101B-9397-08002B2CF9AE}" pid="8" name="MSIP_Label_4610b643-e0dc-49a3-bdd7-06f3c6cb789f_SiteId">
    <vt:lpwstr>5d471751-9675-428d-917b-70f44f9630b0</vt:lpwstr>
  </property>
  <property fmtid="{D5CDD505-2E9C-101B-9397-08002B2CF9AE}" pid="9" name="MSIP_Label_4610b643-e0dc-49a3-bdd7-06f3c6cb789f_Method">
    <vt:lpwstr>Privileged</vt:lpwstr>
  </property>
  <property fmtid="{D5CDD505-2E9C-101B-9397-08002B2CF9AE}" pid="10" name="MSIP_Label_4610b643-e0dc-49a3-bdd7-06f3c6cb789f_Name">
    <vt:lpwstr>Nokia_ID_only</vt:lpwstr>
  </property>
  <property fmtid="{D5CDD505-2E9C-101B-9397-08002B2CF9AE}" pid="11" name="_dlc_DocIdItemGuid">
    <vt:lpwstr>35035435-2ce9-4fed-b1ac-5d7f588f77c8</vt:lpwstr>
  </property>
</Properties>
</file>