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3"/>
  </p:notesMasterIdLst>
  <p:handoutMasterIdLst>
    <p:handoutMasterId r:id="rId14"/>
  </p:handoutMasterIdLst>
  <p:sldIdLst>
    <p:sldId id="1163" r:id="rId6"/>
    <p:sldId id="1230" r:id="rId7"/>
    <p:sldId id="1236" r:id="rId8"/>
    <p:sldId id="1234" r:id="rId9"/>
    <p:sldId id="1237" r:id="rId10"/>
    <p:sldId id="1239" r:id="rId11"/>
    <p:sldId id="1105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623" autoAdjust="0"/>
    <p:restoredTop sz="91922"/>
  </p:normalViewPr>
  <p:slideViewPr>
    <p:cSldViewPr snapToGrid="0">
      <p:cViewPr varScale="1">
        <p:scale>
          <a:sx n="109" d="100"/>
          <a:sy n="109" d="100"/>
        </p:scale>
        <p:origin x="312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5/30/2024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5/30/2024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6G planning – initial thoughts </a:t>
            </a:r>
            <a:b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</a:b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and options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S1-241364 (before was S1-241343, S1-241344) 3GPP SA1#106,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7-31 May 2024 - Korea, Jeju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/>
              <a:t>Wishes from the SA1 chair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3611551"/>
            <a:ext cx="2885977" cy="1111321"/>
          </a:xfrm>
        </p:spPr>
        <p:txBody>
          <a:bodyPr/>
          <a:lstStyle/>
          <a:p>
            <a:pPr marL="341305" indent="-341305"/>
            <a:r>
              <a:rPr lang="nl-NL" sz="2000" dirty="0"/>
              <a:t>More open than ever to study new ideas </a:t>
            </a:r>
            <a:endParaRPr lang="en-GB" sz="1400" dirty="0"/>
          </a:p>
          <a:p>
            <a:pPr lvl="1"/>
            <a:endParaRPr lang="en-GB" sz="12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CEBAA3-2FBA-4F81-8269-0D7BCEB938D7}"/>
              </a:ext>
            </a:extLst>
          </p:cNvPr>
          <p:cNvSpPr txBox="1">
            <a:spLocks/>
          </p:cNvSpPr>
          <p:nvPr/>
        </p:nvSpPr>
        <p:spPr bwMode="auto">
          <a:xfrm>
            <a:off x="370339" y="1024588"/>
            <a:ext cx="7740849" cy="111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nl-NL" sz="2000" kern="0" dirty="0"/>
              <a:t>Delegates to be:</a:t>
            </a:r>
            <a:endParaRPr lang="en-GB" sz="1400" kern="0" dirty="0"/>
          </a:p>
          <a:p>
            <a:pPr lvl="1"/>
            <a:endParaRPr lang="en-GB" sz="1200" kern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389E4A-7947-4091-B144-A3D12B1A5CFD}"/>
              </a:ext>
            </a:extLst>
          </p:cNvPr>
          <p:cNvSpPr txBox="1">
            <a:spLocks/>
          </p:cNvSpPr>
          <p:nvPr/>
        </p:nvSpPr>
        <p:spPr bwMode="auto">
          <a:xfrm>
            <a:off x="3221374" y="3611549"/>
            <a:ext cx="2999759" cy="111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05" indent="-341305"/>
            <a:r>
              <a:rPr lang="nl-NL" sz="2000" kern="0" dirty="0"/>
              <a:t>Open to early consensus - Work efficiently </a:t>
            </a:r>
            <a:endParaRPr lang="en-GB" sz="1400" kern="0" dirty="0"/>
          </a:p>
          <a:p>
            <a:pPr lvl="1"/>
            <a:endParaRPr lang="en-GB" sz="1200" kern="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795E7C-E9B2-4D40-B7F9-2513BF28DF25}"/>
              </a:ext>
            </a:extLst>
          </p:cNvPr>
          <p:cNvSpPr txBox="1">
            <a:spLocks/>
          </p:cNvSpPr>
          <p:nvPr/>
        </p:nvSpPr>
        <p:spPr bwMode="auto">
          <a:xfrm>
            <a:off x="6258023" y="3591812"/>
            <a:ext cx="2885977" cy="111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05" indent="-341305"/>
            <a:r>
              <a:rPr lang="nl-NL" sz="2000" kern="0" dirty="0"/>
              <a:t>On time for other 3GPP WGs</a:t>
            </a:r>
            <a:endParaRPr lang="en-GB" sz="1400" kern="0" dirty="0"/>
          </a:p>
          <a:p>
            <a:pPr lvl="1"/>
            <a:endParaRPr lang="en-GB" sz="1200" kern="0" dirty="0"/>
          </a:p>
        </p:txBody>
      </p:sp>
      <p:pic>
        <p:nvPicPr>
          <p:cNvPr id="1028" name="Picture 4" descr="On New Ideas &amp; How We Accept Them">
            <a:extLst>
              <a:ext uri="{FF2B5EF4-FFF2-40B4-BE49-F238E27FC236}">
                <a16:creationId xmlns:a16="http://schemas.microsoft.com/office/drawing/2014/main" id="{13C92D4E-9685-4942-962B-BCF559F52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1731043"/>
            <a:ext cx="2509580" cy="162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On time Generic Flat icon">
            <a:extLst>
              <a:ext uri="{FF2B5EF4-FFF2-40B4-BE49-F238E27FC236}">
                <a16:creationId xmlns:a16="http://schemas.microsoft.com/office/drawing/2014/main" id="{27CA10F5-327F-475F-B070-EE65D2332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142" y="1258257"/>
            <a:ext cx="2353292" cy="235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6FA2E75-CDF9-490B-9079-7FF388C7D4D8}"/>
              </a:ext>
            </a:extLst>
          </p:cNvPr>
          <p:cNvGrpSpPr/>
          <p:nvPr/>
        </p:nvGrpSpPr>
        <p:grpSpPr>
          <a:xfrm>
            <a:off x="3331270" y="1475641"/>
            <a:ext cx="2683717" cy="2057400"/>
            <a:chOff x="3331270" y="1475641"/>
            <a:chExt cx="2683717" cy="2057400"/>
          </a:xfrm>
        </p:grpSpPr>
        <p:pic>
          <p:nvPicPr>
            <p:cNvPr id="1030" name="Picture 6" descr="Work Smart - Increase Efficiency - Commerceatease - Website for 11th &amp; 12th  Commerce">
              <a:extLst>
                <a:ext uri="{FF2B5EF4-FFF2-40B4-BE49-F238E27FC236}">
                  <a16:creationId xmlns:a16="http://schemas.microsoft.com/office/drawing/2014/main" id="{7449165C-59E9-4389-8544-CA0881F203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6087" y="1475641"/>
              <a:ext cx="26289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C452F31-236F-4EF0-AB5C-755A36B396AE}"/>
                </a:ext>
              </a:extLst>
            </p:cNvPr>
            <p:cNvSpPr/>
            <p:nvPr/>
          </p:nvSpPr>
          <p:spPr bwMode="auto">
            <a:xfrm>
              <a:off x="3331270" y="1580248"/>
              <a:ext cx="1153413" cy="30159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67354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0B771-71C4-4E68-B60A-4F3BD3A46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C926C-C90D-412A-86F2-BF282967EC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Different companies have different understanding of what “umbrella study” means.</a:t>
            </a:r>
          </a:p>
          <a:p>
            <a:r>
              <a:rPr lang="en-GB" sz="2400" dirty="0"/>
              <a:t>What do we do with 6G”ish” features already in Stage 1 (e.g. sensing, metaverse)? (How to integrate it?).</a:t>
            </a:r>
          </a:p>
          <a:p>
            <a:r>
              <a:rPr lang="en-GB" sz="2400" dirty="0"/>
              <a:t>Timing for the TSG workshop is challenging (Q1 2025) + Approval of Stage 2 study items (Q2 2025)</a:t>
            </a:r>
          </a:p>
          <a:p>
            <a:r>
              <a:rPr lang="en-GB" sz="2400" dirty="0"/>
              <a:t>6G presentations from companies have a lot of common areas (be open to new ideas while working full speed on what we agree).</a:t>
            </a:r>
          </a:p>
        </p:txBody>
      </p:sp>
    </p:spTree>
    <p:extLst>
      <p:ext uri="{BB962C8B-B14F-4D97-AF65-F5344CB8AC3E}">
        <p14:creationId xmlns:p14="http://schemas.microsoft.com/office/powerpoint/2010/main" val="390647332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6211F-175C-411C-980C-B1561AE4B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After the 6G presentations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BF9316-489D-4396-BDC9-EE05E021E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28700"/>
            <a:ext cx="8388350" cy="3622675"/>
          </a:xfrm>
        </p:spPr>
        <p:txBody>
          <a:bodyPr/>
          <a:lstStyle/>
          <a:p>
            <a:r>
              <a:rPr lang="en-GB" sz="2400" dirty="0"/>
              <a:t>The vast majority of companies suggest on one study. Only a few companies, suggested multiple studies. </a:t>
            </a:r>
          </a:p>
          <a:p>
            <a:r>
              <a:rPr lang="en-GB" sz="2400" dirty="0"/>
              <a:t> Question now is:</a:t>
            </a:r>
          </a:p>
          <a:p>
            <a:pPr lvl="1"/>
            <a:r>
              <a:rPr lang="en-GB" sz="1800" dirty="0"/>
              <a:t>Option 1 –  Umbrella study – No predefined TR structure.</a:t>
            </a:r>
          </a:p>
          <a:p>
            <a:pPr lvl="1"/>
            <a:r>
              <a:rPr lang="en-GB" sz="1800" dirty="0"/>
              <a:t>Option 2 –  Umbrella study + Separate managed chapters</a:t>
            </a:r>
          </a:p>
          <a:p>
            <a:pPr lvl="1"/>
            <a:r>
              <a:rPr lang="en-GB" sz="1800" dirty="0"/>
              <a:t>Option 3 –  Umbrella study + Building Blocks</a:t>
            </a:r>
          </a:p>
          <a:p>
            <a:pPr lvl="2"/>
            <a:r>
              <a:rPr lang="en-GB" sz="1600" dirty="0"/>
              <a:t>Option 3a – Umbrella (no predefined TR structure) followed by building blocks.</a:t>
            </a:r>
          </a:p>
          <a:p>
            <a:pPr lvl="2"/>
            <a:r>
              <a:rPr lang="en-GB" sz="1600" dirty="0"/>
              <a:t>Option 3b – Umbrella (no predefined TR structure) in parallel with building blocks. </a:t>
            </a:r>
          </a:p>
          <a:p>
            <a:pPr lvl="2"/>
            <a:r>
              <a:rPr lang="en-GB" sz="1600" dirty="0"/>
              <a:t>Option 3c – Umbrella (predefined TR structure) followed by building blocks.</a:t>
            </a:r>
          </a:p>
          <a:p>
            <a:pPr lvl="2"/>
            <a:r>
              <a:rPr lang="en-GB" sz="1600" dirty="0"/>
              <a:t>Option 3d – Umbrella (predefined TR structure) in parallel with building blocks. </a:t>
            </a:r>
          </a:p>
          <a:p>
            <a:pPr lvl="2"/>
            <a:endParaRPr lang="en-GB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13896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92DAC-65A3-4B09-BD83-7FFE2FB80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- 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DB06E-59A1-4B65-99E4-7CDE23A8F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49759"/>
            <a:ext cx="8388350" cy="3622675"/>
          </a:xfrm>
        </p:spPr>
        <p:txBody>
          <a:bodyPr/>
          <a:lstStyle/>
          <a:p>
            <a:r>
              <a:rPr lang="en-GB" dirty="0"/>
              <a:t>1 single SID with two TRs as output</a:t>
            </a:r>
          </a:p>
          <a:p>
            <a:pPr lvl="1"/>
            <a:r>
              <a:rPr lang="en-GB" dirty="0"/>
              <a:t>TR A – structured TR</a:t>
            </a:r>
          </a:p>
          <a:p>
            <a:pPr lvl="2"/>
            <a:r>
              <a:rPr lang="en-GB" dirty="0"/>
              <a:t>Agreed sections based on the common 6G areas of interest-&gt; To be discuss and agreed in SA1#107</a:t>
            </a:r>
          </a:p>
          <a:p>
            <a:pPr lvl="2"/>
            <a:r>
              <a:rPr lang="en-GB" dirty="0"/>
              <a:t>To be sent to plenary for approval (Mar2026)</a:t>
            </a:r>
          </a:p>
          <a:p>
            <a:pPr lvl="1"/>
            <a:r>
              <a:rPr lang="en-GB" dirty="0"/>
              <a:t>TR B - container TR</a:t>
            </a:r>
          </a:p>
          <a:p>
            <a:pPr lvl="2"/>
            <a:r>
              <a:rPr lang="en-GB" dirty="0"/>
              <a:t>No structure – open to UCs which do not fall in any of the sections of TR A</a:t>
            </a:r>
          </a:p>
          <a:p>
            <a:pPr lvl="2"/>
            <a:r>
              <a:rPr lang="en-GB" dirty="0"/>
              <a:t>Internal SA1 use – No consolidation, nor sent for approval</a:t>
            </a:r>
          </a:p>
          <a:p>
            <a:pPr lvl="2"/>
            <a:r>
              <a:rPr lang="en-GB" dirty="0"/>
              <a:t>UC may move to TR A (e.g. new section) based on consensus for SA1. </a:t>
            </a:r>
            <a:r>
              <a:rPr lang="en-GB" dirty="0">
                <a:sym typeface="Wingdings" panose="05000000000000000000" pitchFamily="2" charset="2"/>
              </a:rPr>
              <a:t> PCR to TR A.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341198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92DAC-65A3-4B09-BD83-7FFE2FB80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- 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DB06E-59A1-4B65-99E4-7CDE23A8F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49759"/>
            <a:ext cx="8388350" cy="3622675"/>
          </a:xfrm>
        </p:spPr>
        <p:txBody>
          <a:bodyPr/>
          <a:lstStyle/>
          <a:p>
            <a:r>
              <a:rPr lang="en-GB" dirty="0"/>
              <a:t>1 single SID with 1 TRs as output</a:t>
            </a:r>
          </a:p>
          <a:p>
            <a:pPr lvl="1"/>
            <a:r>
              <a:rPr lang="en-GB" dirty="0"/>
              <a:t>Agreed sections based on the common 6G areas of interest-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/>
              <a:t> To be discuss and agreed in SA1#107 </a:t>
            </a:r>
          </a:p>
          <a:p>
            <a:pPr lvl="1"/>
            <a:r>
              <a:rPr lang="en-GB" dirty="0"/>
              <a:t>To be sent to plenary for approval (Mar2026)</a:t>
            </a:r>
          </a:p>
          <a:p>
            <a:pPr lvl="1"/>
            <a:r>
              <a:rPr lang="en-GB" dirty="0"/>
              <a:t>Annex of </a:t>
            </a:r>
            <a:r>
              <a:rPr lang="en-GB" dirty="0" err="1"/>
              <a:t>Ucs</a:t>
            </a:r>
            <a:r>
              <a:rPr lang="en-GB" dirty="0"/>
              <a:t> which do to UCs which do not fall in any of the sections of TR</a:t>
            </a:r>
          </a:p>
          <a:p>
            <a:pPr lvl="1"/>
            <a:r>
              <a:rPr lang="en-GB" dirty="0"/>
              <a:t>UC may move to move out of the </a:t>
            </a:r>
            <a:r>
              <a:rPr lang="en-GB" dirty="0" err="1"/>
              <a:t>Anex</a:t>
            </a:r>
            <a:r>
              <a:rPr lang="en-GB" dirty="0"/>
              <a:t> – will require a PCR </a:t>
            </a:r>
          </a:p>
        </p:txBody>
      </p:sp>
    </p:spTree>
    <p:extLst>
      <p:ext uri="{BB962C8B-B14F-4D97-AF65-F5344CB8AC3E}">
        <p14:creationId xmlns:p14="http://schemas.microsoft.com/office/powerpoint/2010/main" val="15568709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49465</TotalTime>
  <Words>449</Words>
  <Application>Microsoft Office PowerPoint</Application>
  <PresentationFormat>On-screen Show (16:9)</PresentationFormat>
  <Paragraphs>42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Custom Design</vt:lpstr>
      <vt:lpstr>PowerPoint Presentation</vt:lpstr>
      <vt:lpstr>Wishes from the SA1 chair</vt:lpstr>
      <vt:lpstr>Challenges</vt:lpstr>
      <vt:lpstr>After the 6G presentations </vt:lpstr>
      <vt:lpstr>Proposal - A</vt:lpstr>
      <vt:lpstr>Proposal - B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2163</cp:revision>
  <cp:lastPrinted>2017-02-24T12:37:51Z</cp:lastPrinted>
  <dcterms:created xsi:type="dcterms:W3CDTF">2008-08-30T09:32:10Z</dcterms:created>
  <dcterms:modified xsi:type="dcterms:W3CDTF">2024-05-30T05:01:12Z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