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1"/>
  </p:notesMasterIdLst>
  <p:sldIdLst>
    <p:sldId id="278" r:id="rId5"/>
    <p:sldId id="288" r:id="rId6"/>
    <p:sldId id="297" r:id="rId7"/>
    <p:sldId id="304" r:id="rId8"/>
    <p:sldId id="300" r:id="rId9"/>
    <p:sldId id="302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17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ren D'Amore" initials="LD" lastIdx="1" clrIdx="0">
    <p:extLst>
      <p:ext uri="{19B8F6BF-5375-455C-9EA6-DF929625EA0E}">
        <p15:presenceInfo xmlns:p15="http://schemas.microsoft.com/office/powerpoint/2012/main" userId="S::damorelx@interdigital.com::ad7a6bfd-2e55-4dec-879a-1d45b1ede09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F128C"/>
    <a:srgbClr val="CF96BA"/>
    <a:srgbClr val="898989"/>
    <a:srgbClr val="E23BFC"/>
    <a:srgbClr val="751CB4"/>
    <a:srgbClr val="1C3EC3"/>
    <a:srgbClr val="11B0AE"/>
    <a:srgbClr val="08B095"/>
    <a:srgbClr val="3549C3"/>
    <a:srgbClr val="0A2C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022"/>
    <p:restoredTop sz="94694"/>
  </p:normalViewPr>
  <p:slideViewPr>
    <p:cSldViewPr snapToGrid="0">
      <p:cViewPr varScale="1">
        <p:scale>
          <a:sx n="71" d="100"/>
          <a:sy n="71" d="100"/>
        </p:scale>
        <p:origin x="1027" y="58"/>
      </p:cViewPr>
      <p:guideLst>
        <p:guide orient="horz" pos="4176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34A374-B54C-5F41-9A10-CB865671A5D9}" type="datetimeFigureOut">
              <a:rPr lang="en-US" smtClean="0"/>
              <a:t>5/29/2024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155CBB-C77B-3F4E-B233-4377616C0F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8870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155CBB-C77B-3F4E-B233-4377616C0F5E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23135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AD13B1C-C88D-764F-BAB0-5ECA07983A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05D51E9-0CB5-BA4C-859F-EF98EF82300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846" y="6284062"/>
            <a:ext cx="8817429" cy="15084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E8CA5A3-21AC-8541-8D0E-E77A58EF664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3993" y="488410"/>
            <a:ext cx="1561553" cy="357335"/>
          </a:xfrm>
          <a:prstGeom prst="rect">
            <a:avLst/>
          </a:prstGeom>
        </p:spPr>
      </p:pic>
      <p:sp>
        <p:nvSpPr>
          <p:cNvPr id="15" name="Title 5">
            <a:extLst>
              <a:ext uri="{FF2B5EF4-FFF2-40B4-BE49-F238E27FC236}">
                <a16:creationId xmlns:a16="http://schemas.microsoft.com/office/drawing/2014/main" id="{90C6E18F-C085-CB40-A277-DAE80320F4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5531" y="2669059"/>
            <a:ext cx="10387427" cy="104597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Title Goes Here</a:t>
            </a:r>
          </a:p>
        </p:txBody>
      </p:sp>
      <p:sp>
        <p:nvSpPr>
          <p:cNvPr id="16" name="Subtitle 11">
            <a:extLst>
              <a:ext uri="{FF2B5EF4-FFF2-40B4-BE49-F238E27FC236}">
                <a16:creationId xmlns:a16="http://schemas.microsoft.com/office/drawing/2014/main" id="{CB8FCE86-9237-EF4D-A55A-735190C505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5531" y="3715036"/>
            <a:ext cx="10387428" cy="11551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Subtitle goes here </a:t>
            </a:r>
          </a:p>
          <a:p>
            <a:endParaRPr lang="en-US"/>
          </a:p>
        </p:txBody>
      </p:sp>
      <p:pic>
        <p:nvPicPr>
          <p:cNvPr id="2" name="Picture 1" descr="A white logo with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D5A8CC8B-6FAD-D7AD-F678-B692F96BA3B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2190" y="240391"/>
            <a:ext cx="749301" cy="749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40229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/Section Brea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173AAF77-0F10-1247-97C3-EB14A2E453D7}"/>
              </a:ext>
            </a:extLst>
          </p:cNvPr>
          <p:cNvPicPr>
            <a:picLocks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589" y="0"/>
            <a:ext cx="13094211" cy="68580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CA82-45B8-BA45-B289-0DE72921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840CE0C-F2AE-8D41-99A9-8F423AF3E155}" type="datetime1">
              <a:rPr lang="en-US" smtClean="0"/>
              <a:pPr/>
              <a:t>5/29/2024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1B975F-673B-D04E-862C-0BB78EF29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296716"/>
            <a:ext cx="41148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z="900" dirty="0"/>
              <a:t>CONFIDENTIAL AND PROPRIETARY</a:t>
            </a:r>
          </a:p>
          <a:p>
            <a:r>
              <a:rPr lang="en-US" dirty="0"/>
              <a:t>©2024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F5CF-8750-5241-A3FD-B0701E97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8C7A8FA-2E0B-EF40-8154-FE6DF4DBDC9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2DBC3F0-28D7-4F4A-A22F-774CC40F6E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21500" y="2810322"/>
            <a:ext cx="9949000" cy="7578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40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Transition Slide - Title Goes Here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3350C85-E158-D94A-9462-D41B71E32AE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21500" y="3504853"/>
            <a:ext cx="9949000" cy="36512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Subtitle goes here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DBE0FDD-5822-C5CF-C445-C72AEC83C1A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1697" y="6356350"/>
            <a:ext cx="1561553" cy="357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27273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176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163FA9D-EA38-004D-B079-53C9937C15EF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168" y="0"/>
            <a:ext cx="12197167" cy="6856276"/>
          </a:xfrm>
          <a:prstGeom prst="rect">
            <a:avLst/>
          </a:prstGeom>
        </p:spPr>
      </p:pic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6D6020EE-FF6D-8144-9DFA-BA7B12FC3108}"/>
              </a:ext>
            </a:extLst>
          </p:cNvPr>
          <p:cNvSpPr txBox="1">
            <a:spLocks/>
          </p:cNvSpPr>
          <p:nvPr userDrawn="1"/>
        </p:nvSpPr>
        <p:spPr>
          <a:xfrm>
            <a:off x="595531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©2024 InterDigital, Inc. All Rights Reserved.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8158D83-F9E1-2A4B-827B-8F8C0DE59FC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3993" y="488410"/>
            <a:ext cx="1561553" cy="35733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056188C-6750-EF4F-B069-6FF2743E6765}"/>
              </a:ext>
            </a:extLst>
          </p:cNvPr>
          <p:cNvSpPr txBox="1"/>
          <p:nvPr userDrawn="1"/>
        </p:nvSpPr>
        <p:spPr>
          <a:xfrm>
            <a:off x="619035" y="1871331"/>
            <a:ext cx="9696893" cy="378565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en-US" sz="6000" b="1">
                <a:solidFill>
                  <a:schemeClr val="bg1"/>
                </a:solidFill>
              </a:rPr>
              <a:t>We invent the technologies that </a:t>
            </a:r>
          </a:p>
          <a:p>
            <a:pPr algn="l"/>
            <a:r>
              <a:rPr lang="en-US" sz="6000" b="1">
                <a:solidFill>
                  <a:schemeClr val="bg1"/>
                </a:solidFill>
              </a:rPr>
              <a:t>make life boundless.</a:t>
            </a:r>
            <a:br>
              <a:rPr lang="en-US" sz="6000" b="1">
                <a:solidFill>
                  <a:schemeClr val="bg1"/>
                </a:solidFill>
              </a:rPr>
            </a:br>
            <a:endParaRPr lang="en-US" sz="6000" b="1">
              <a:solidFill>
                <a:schemeClr val="bg1"/>
              </a:solidFill>
            </a:endParaRPr>
          </a:p>
        </p:txBody>
      </p:sp>
      <p:pic>
        <p:nvPicPr>
          <p:cNvPr id="3" name="Picture 2" descr="A white logo with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18E1C8E5-F16B-335E-4241-44DB2663B80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2190" y="240391"/>
            <a:ext cx="749301" cy="749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75959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278880" y="1"/>
            <a:ext cx="5913120" cy="68579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fld id="{4161DE4E-075A-1945-A924-FDD54C52F94F}" type="datetime1">
              <a:rPr lang="en-US" smtClean="0"/>
              <a:pPr/>
              <a:t>5/29/2024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286777"/>
            <a:ext cx="4114800" cy="365125"/>
          </a:xfrm>
        </p:spPr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sz="900" dirty="0"/>
              <a:t>CONFIDENTIAL AND PROPRIETARY</a:t>
            </a:r>
          </a:p>
          <a:p>
            <a:r>
              <a:rPr lang="en-US" dirty="0"/>
              <a:t>©2024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9748" y="758824"/>
            <a:ext cx="4500308" cy="1069975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300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19748" y="2176272"/>
            <a:ext cx="4500308" cy="38115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D449FAE-36FB-974D-8192-89ABE947D7A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4812" y="4733509"/>
            <a:ext cx="1478588" cy="162284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7FAD153-4C07-B448-B1BB-43200480DC9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pic>
        <p:nvPicPr>
          <p:cNvPr id="17" name="Picture 16" descr="Icon&#10;&#10;Description automatically generated">
            <a:extLst>
              <a:ext uri="{FF2B5EF4-FFF2-40B4-BE49-F238E27FC236}">
                <a16:creationId xmlns:a16="http://schemas.microsoft.com/office/drawing/2014/main" id="{6845C4F3-198E-794F-8449-DD1EC81753E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82960" y="284842"/>
            <a:ext cx="749300" cy="66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5012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236535"/>
            <a:ext cx="11231880" cy="1076049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fld id="{4B9C7EC3-BE2E-824F-AF2C-3F623D0D7FEE}" type="datetime1">
              <a:rPr lang="en-US" smtClean="0"/>
              <a:pPr/>
              <a:t>5/29/2024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286777"/>
            <a:ext cx="4114800" cy="365125"/>
          </a:xfrm>
        </p:spPr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sz="900" dirty="0"/>
              <a:t>CONFIDENTIAL AND PROPRIETARY</a:t>
            </a:r>
          </a:p>
          <a:p>
            <a:r>
              <a:rPr lang="en-US" dirty="0"/>
              <a:t>©2024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lang="en-US" sz="1200" b="0" i="0" kern="120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</a:lstStyle>
          <a:p>
            <a:fld id="{B8C7A8FA-2E0B-EF40-8154-FE6DF4DBDC9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C2A4571-9977-534B-888B-E29112C6FDB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1441174"/>
            <a:ext cx="11231880" cy="481992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6021962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536579"/>
            <a:ext cx="11231880" cy="484982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fld id="{4B9C7EC3-BE2E-824F-AF2C-3F623D0D7FEE}" type="datetime1">
              <a:rPr lang="en-US" smtClean="0"/>
              <a:pPr/>
              <a:t>5/29/2024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286777"/>
            <a:ext cx="4114800" cy="365125"/>
          </a:xfrm>
        </p:spPr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sz="900" dirty="0"/>
              <a:t>CONFIDENTIAL AND PROPRIETARY</a:t>
            </a:r>
          </a:p>
          <a:p>
            <a:r>
              <a:rPr lang="en-US" dirty="0"/>
              <a:t>©2024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lang="en-US" sz="1200" b="0" i="0" kern="120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</a:lstStyle>
          <a:p>
            <a:fld id="{B8C7A8FA-2E0B-EF40-8154-FE6DF4DBDC9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C2A4571-9977-534B-888B-E29112C6FDB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1607344"/>
            <a:ext cx="11231880" cy="465375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99F4BF77-B567-E907-5813-682588EC906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66725" y="1027903"/>
            <a:ext cx="11231563" cy="350841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</a:t>
            </a:r>
          </a:p>
        </p:txBody>
      </p:sp>
    </p:spTree>
    <p:extLst>
      <p:ext uri="{BB962C8B-B14F-4D97-AF65-F5344CB8AC3E}">
        <p14:creationId xmlns:p14="http://schemas.microsoft.com/office/powerpoint/2010/main" val="3071887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176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fld id="{4B9C7EC3-BE2E-824F-AF2C-3F623D0D7FEE}" type="datetime1">
              <a:rPr lang="en-US" smtClean="0"/>
              <a:pPr/>
              <a:t>5/29/2024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286777"/>
            <a:ext cx="4114800" cy="365125"/>
          </a:xfrm>
        </p:spPr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sz="900" dirty="0"/>
              <a:t>CONFIDENTIAL AND PROPRIETARY</a:t>
            </a:r>
          </a:p>
          <a:p>
            <a:r>
              <a:rPr lang="en-US" dirty="0"/>
              <a:t>©2024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fld id="{B8C7A8FA-2E0B-EF40-8154-FE6DF4DBDC9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78E30F4-9773-8A20-9D5E-8F3ADA8E45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236536"/>
            <a:ext cx="11231880" cy="1076049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855925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1F90B9-18F5-674C-ABE7-DE6F7EA7CB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542015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E061EB-3DE1-014F-983F-9C1017B6AA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365927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C77BC6D-C1FB-3B42-8876-8C208D904F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542015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77A61F4-ED00-2845-8EEA-17E8E675118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365927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C57D5D1-D827-604E-93E6-2206CD308B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fld id="{BAE9AC86-883B-2949-A778-BA26A3B828B6}" type="datetime1">
              <a:rPr lang="en-US" smtClean="0"/>
              <a:pPr/>
              <a:t>5/29/2024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1A609A6-9CE6-2D4F-A800-80E36D12A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286777"/>
            <a:ext cx="4114800" cy="365125"/>
          </a:xfrm>
        </p:spPr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sz="900" dirty="0"/>
              <a:t>CONFIDENTIAL AND PROPRIETARY</a:t>
            </a:r>
          </a:p>
          <a:p>
            <a:r>
              <a:rPr lang="en-US" dirty="0"/>
              <a:t>©2024 InterDigital, Inc. All Rights Reserved.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3E229BC-33ED-9846-99A6-B5BE08E2D1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fld id="{B8C7A8FA-2E0B-EF40-8154-FE6DF4DBDC9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A8F126E-7E4E-E72D-72C0-B20FE9D00F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236535"/>
            <a:ext cx="10515600" cy="1076049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1461893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176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EB088DB-E9A1-4947-B778-1AD4E3C780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229389"/>
            <a:ext cx="10515600" cy="10959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214823-1E55-A44E-9CA0-F56607FA5C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7360" y="1540565"/>
            <a:ext cx="10515600" cy="46363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560A75-EAD2-5E4F-9ED6-6089C157F7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29420" y="6356350"/>
            <a:ext cx="1308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accent5">
                    <a:lumMod val="60000"/>
                    <a:lumOff val="40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BA3D12ED-4383-9244-87E8-481A9366BACC}" type="datetime1">
              <a:rPr lang="en-US" smtClean="0"/>
              <a:pPr/>
              <a:t>5/29/2024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3EFBD3-D414-1A4D-9832-22C1D11E47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6777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 b="0" i="0">
                <a:solidFill>
                  <a:schemeClr val="accent5">
                    <a:lumMod val="60000"/>
                    <a:lumOff val="40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sz="1100" dirty="0"/>
              <a:t>CONFIDENTIAL AND PROPRIETARY</a:t>
            </a:r>
          </a:p>
          <a:p>
            <a:r>
              <a:rPr lang="en-US" dirty="0"/>
              <a:t>©2024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E07094-71A7-A443-95D4-1FE0802031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82960" y="6356350"/>
            <a:ext cx="7162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accent5">
                    <a:lumMod val="60000"/>
                    <a:lumOff val="40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B8C7A8FA-2E0B-EF40-8154-FE6DF4DBDC9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29" name="Picture 28" descr="A black and white sign&#10;&#10;Description automatically generated with medium confidence">
            <a:extLst>
              <a:ext uri="{FF2B5EF4-FFF2-40B4-BE49-F238E27FC236}">
                <a16:creationId xmlns:a16="http://schemas.microsoft.com/office/drawing/2014/main" id="{40B2D94C-4C40-4C37-FA41-B62C93590FE0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720" y="6434138"/>
            <a:ext cx="1302197" cy="209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067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8" r:id="rId2"/>
    <p:sldLayoutId id="2147483677" r:id="rId3"/>
    <p:sldLayoutId id="2147483656" r:id="rId4"/>
    <p:sldLayoutId id="2147483654" r:id="rId5"/>
    <p:sldLayoutId id="2147483680" r:id="rId6"/>
    <p:sldLayoutId id="2147483679" r:id="rId7"/>
    <p:sldLayoutId id="2147483653" r:id="rId8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300" b="1" i="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D820A9-31E6-144E-B74A-FC53B28FA1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69959" y="2096987"/>
            <a:ext cx="10387427" cy="1045977"/>
          </a:xfrm>
        </p:spPr>
        <p:txBody>
          <a:bodyPr>
            <a:normAutofit fontScale="90000"/>
          </a:bodyPr>
          <a:lstStyle/>
          <a:p>
            <a:r>
              <a:rPr lang="en-GB" altLang="en-US" dirty="0"/>
              <a:t>Interdigital 6G Vision and way forward for Rel.20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11EAE91-151E-2648-A4A6-930EE9C241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69959" y="3715036"/>
            <a:ext cx="10387428" cy="1155138"/>
          </a:xfrm>
        </p:spPr>
        <p:txBody>
          <a:bodyPr/>
          <a:lstStyle/>
          <a:p>
            <a:r>
              <a:rPr lang="en-US" dirty="0"/>
              <a:t>Interdigital Inc.</a:t>
            </a:r>
          </a:p>
          <a:p>
            <a:r>
              <a:rPr lang="en-US" dirty="0"/>
              <a:t>3GPP SA1#106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E5A6A5D3-517E-E097-F5BA-77EC0CAD1BF9}"/>
              </a:ext>
            </a:extLst>
          </p:cNvPr>
          <p:cNvSpPr txBox="1">
            <a:spLocks/>
          </p:cNvSpPr>
          <p:nvPr/>
        </p:nvSpPr>
        <p:spPr>
          <a:xfrm>
            <a:off x="3875845" y="277012"/>
            <a:ext cx="5162138" cy="11551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b="1" dirty="0"/>
              <a:t>3GPP TSG-SA WG1 Meeting#106</a:t>
            </a:r>
          </a:p>
          <a:p>
            <a:pPr algn="ctr"/>
            <a:r>
              <a:rPr lang="en-US" sz="1600" b="1" dirty="0"/>
              <a:t>Jeju, Korea, 27-31 May 2024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419F0974-0385-5BA1-7968-4B038899DF83}"/>
              </a:ext>
            </a:extLst>
          </p:cNvPr>
          <p:cNvSpPr txBox="1">
            <a:spLocks/>
          </p:cNvSpPr>
          <p:nvPr/>
        </p:nvSpPr>
        <p:spPr>
          <a:xfrm>
            <a:off x="10628244" y="1217724"/>
            <a:ext cx="1563756" cy="61438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 dirty="0"/>
              <a:t>S1-241342</a:t>
            </a:r>
          </a:p>
        </p:txBody>
      </p:sp>
    </p:spTree>
    <p:extLst>
      <p:ext uri="{BB962C8B-B14F-4D97-AF65-F5344CB8AC3E}">
        <p14:creationId xmlns:p14="http://schemas.microsoft.com/office/powerpoint/2010/main" val="34286292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 descr="A view of the earth from space&#10;&#10;Description automatically generated with medium confidence">
            <a:extLst>
              <a:ext uri="{FF2B5EF4-FFF2-40B4-BE49-F238E27FC236}">
                <a16:creationId xmlns:a16="http://schemas.microsoft.com/office/drawing/2014/main" id="{41B7FAE3-11CE-E004-9B51-0916629C415A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DF7A3C8-11DB-76B5-3AE1-FC7D262BC0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5/29/2024</a:t>
            </a:fld>
            <a:endParaRPr lang="en-US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8552257-6E97-7A84-CE33-A595E09256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2</a:t>
            </a:fld>
            <a:endParaRPr lang="en-US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844EED90-8582-BF12-1A46-413E8E53F5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9FC9A1C-9038-957E-401E-7795A148226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19747" y="2176272"/>
            <a:ext cx="4825975" cy="3811588"/>
          </a:xfrm>
        </p:spPr>
        <p:txBody>
          <a:bodyPr/>
          <a:lstStyle/>
          <a:p>
            <a:endParaRPr lang="en-US" dirty="0"/>
          </a:p>
          <a:p>
            <a:r>
              <a:rPr lang="en-US" dirty="0"/>
              <a:t>Interdigital views on 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6G requirements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Vision towards 6G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Key principles for SA1 Study phase</a:t>
            </a:r>
          </a:p>
        </p:txBody>
      </p:sp>
      <p:pic>
        <p:nvPicPr>
          <p:cNvPr id="2" name="Picture 1" descr="A white logo with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84D7C7F1-47C8-E92B-0BF3-E028922DACF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2190" y="240391"/>
            <a:ext cx="749301" cy="749301"/>
          </a:xfrm>
          <a:prstGeom prst="rect">
            <a:avLst/>
          </a:prstGeom>
        </p:spPr>
      </p:pic>
      <p:sp>
        <p:nvSpPr>
          <p:cNvPr id="8" name="Footer Placeholder 3">
            <a:extLst>
              <a:ext uri="{FF2B5EF4-FFF2-40B4-BE49-F238E27FC236}">
                <a16:creationId xmlns:a16="http://schemas.microsoft.com/office/drawing/2014/main" id="{7821A061-AAA2-C323-E6B2-F617872D4F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282780"/>
            <a:ext cx="4114800" cy="365125"/>
          </a:xfrm>
        </p:spPr>
        <p:txBody>
          <a:bodyPr/>
          <a:lstStyle/>
          <a:p>
            <a:r>
              <a:rPr lang="en-US" dirty="0"/>
              <a:t>©2024 InterDigital,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0478027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A72B7C-1E17-D29C-0B39-12714EDF82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493" y="949195"/>
            <a:ext cx="6260123" cy="630474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l"/>
            <a:r>
              <a:rPr lang="en-US" sz="320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Interdigital’s</a:t>
            </a:r>
            <a:r>
              <a:rPr lang="en-US" sz="32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6G</a:t>
            </a:r>
            <a:r>
              <a:rPr lang="en-US" sz="3200" dirty="0"/>
              <a:t> </a:t>
            </a:r>
            <a:r>
              <a:rPr lang="en-US" sz="32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requirements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1503BFE4-729B-D9D0-C17B-501E6AF112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65140" y="871146"/>
            <a:ext cx="736939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844BD3A-4630-4B39-7B88-C4106EAA548E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562705" y="1748150"/>
            <a:ext cx="6260123" cy="4251087"/>
          </a:xfr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800" b="1" dirty="0">
                <a:solidFill>
                  <a:srgbClr val="CF128C"/>
                </a:solidFill>
                <a:effectLst/>
              </a:rPr>
              <a:t>Ease of deployment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tabLst>
                <a:tab pos="622300" algn="l"/>
              </a:tabLst>
            </a:pPr>
            <a:r>
              <a:rPr lang="en-US" sz="1600" dirty="0">
                <a:solidFill>
                  <a:srgbClr val="CF128C"/>
                </a:solidFill>
                <a:effectLst/>
              </a:rPr>
              <a:t> 	Through smooth migration to 6G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300" dirty="0"/>
              <a:t>Minimize complexity in configurations and optionality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300" dirty="0"/>
              <a:t>Reduce OPEX and maintenance costs</a:t>
            </a:r>
            <a:endParaRPr lang="en-US" sz="1300" dirty="0">
              <a:effectLst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800" b="1" dirty="0">
                <a:solidFill>
                  <a:srgbClr val="CF128C"/>
                </a:solidFill>
                <a:effectLst/>
              </a:rPr>
              <a:t>Critical communications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tabLst>
                <a:tab pos="622300" algn="l"/>
              </a:tabLst>
            </a:pPr>
            <a:r>
              <a:rPr lang="en-US" sz="1600" dirty="0">
                <a:solidFill>
                  <a:srgbClr val="CF128C"/>
                </a:solidFill>
              </a:rPr>
              <a:t>	R</a:t>
            </a:r>
            <a:r>
              <a:rPr lang="en-US" sz="1600" dirty="0">
                <a:solidFill>
                  <a:srgbClr val="CF128C"/>
                </a:solidFill>
                <a:effectLst/>
              </a:rPr>
              <a:t>eliability, resilience and low latency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300" dirty="0">
                <a:effectLst/>
              </a:rPr>
              <a:t>Satisfy</a:t>
            </a:r>
            <a:r>
              <a:rPr lang="en-US" sz="1300" dirty="0"/>
              <a:t> both public and private time critical communications needs</a:t>
            </a:r>
            <a:endParaRPr lang="en-US" sz="1300" dirty="0">
              <a:effectLst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800" b="1" dirty="0">
                <a:solidFill>
                  <a:srgbClr val="CF128C"/>
                </a:solidFill>
                <a:effectLst/>
              </a:rPr>
              <a:t>Integration of verticals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tabLst>
                <a:tab pos="622300" algn="l"/>
              </a:tabLst>
            </a:pPr>
            <a:r>
              <a:rPr lang="en-US" sz="1600" dirty="0">
                <a:solidFill>
                  <a:srgbClr val="CF128C"/>
                </a:solidFill>
                <a:effectLst/>
              </a:rPr>
              <a:t>	Application, computing, comms and data collection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300" dirty="0"/>
              <a:t>Open new business and monetization opportunities</a:t>
            </a:r>
            <a:endParaRPr lang="en-US" sz="1300" dirty="0">
              <a:effectLst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800" b="1" dirty="0">
                <a:solidFill>
                  <a:srgbClr val="CF128C"/>
                </a:solidFill>
                <a:effectLst/>
              </a:rPr>
              <a:t>Security and privacy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tabLst>
                <a:tab pos="622300" algn="l"/>
              </a:tabLst>
            </a:pPr>
            <a:r>
              <a:rPr lang="en-US" sz="1600" dirty="0">
                <a:solidFill>
                  <a:srgbClr val="CF128C"/>
                </a:solidFill>
                <a:effectLst/>
              </a:rPr>
              <a:t>	Distributed Trust and User-Centric Trust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300" dirty="0"/>
              <a:t>Unleash secure immersive experiences, services and applications</a:t>
            </a:r>
            <a:endParaRPr lang="en-US" sz="1300" dirty="0">
              <a:effectLst/>
            </a:endParaRPr>
          </a:p>
        </p:txBody>
      </p:sp>
      <p:pic>
        <p:nvPicPr>
          <p:cNvPr id="10" name="Picture 4" descr="5G Private Network to Power Live Industrial Applications at IMTS 2022 |  Manufacturing.net">
            <a:extLst>
              <a:ext uri="{FF2B5EF4-FFF2-40B4-BE49-F238E27FC236}">
                <a16:creationId xmlns:a16="http://schemas.microsoft.com/office/drawing/2014/main" id="{DEB0DFE1-4182-60C9-4DAC-51A18D46442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8441" r="25262"/>
          <a:stretch/>
        </p:blipFill>
        <p:spPr bwMode="auto">
          <a:xfrm>
            <a:off x="6900837" y="643097"/>
            <a:ext cx="2467648" cy="3451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8B0D1A0-75B5-56CD-49D1-AF338579E57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159" r="1" b="1"/>
          <a:stretch/>
        </p:blipFill>
        <p:spPr>
          <a:xfrm>
            <a:off x="9433011" y="643097"/>
            <a:ext cx="2486482" cy="2088759"/>
          </a:xfrm>
          <a:prstGeom prst="rect">
            <a:avLst/>
          </a:prstGeo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3BFB62B-78F9-9A72-5B16-236BEB3E0A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15676" y="6302560"/>
            <a:ext cx="4113495" cy="365125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r">
              <a:lnSpc>
                <a:spcPct val="90000"/>
              </a:lnSpc>
              <a:spcAft>
                <a:spcPts val="600"/>
              </a:spcAft>
            </a:pPr>
            <a:r>
              <a:rPr lang="en-US" kern="1200" dirty="0">
                <a:latin typeface="+mn-lt"/>
                <a:ea typeface="+mn-ea"/>
                <a:cs typeface="+mn-cs"/>
              </a:rPr>
              <a:t>©2024 InterDigital, Inc. All Rights Reserved.</a:t>
            </a:r>
          </a:p>
        </p:txBody>
      </p:sp>
      <p:pic>
        <p:nvPicPr>
          <p:cNvPr id="9" name="Picture 2" descr="Lockheed Martin and Omnispace pursue global 5G hybrid network">
            <a:extLst>
              <a:ext uri="{FF2B5EF4-FFF2-40B4-BE49-F238E27FC236}">
                <a16:creationId xmlns:a16="http://schemas.microsoft.com/office/drawing/2014/main" id="{6E29E90D-92DD-5C57-AA6C-D7B5AF795CE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414" r="8767" b="-5"/>
          <a:stretch/>
        </p:blipFill>
        <p:spPr bwMode="auto">
          <a:xfrm>
            <a:off x="6900837" y="4196962"/>
            <a:ext cx="2467648" cy="2144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8C3460D-2E63-D68C-22A4-4B002F20CF3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5779" r="5476" b="-3"/>
          <a:stretch/>
        </p:blipFill>
        <p:spPr>
          <a:xfrm>
            <a:off x="9433011" y="2834261"/>
            <a:ext cx="2486482" cy="350702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40E2AF89-5E5D-A594-73EA-CF8F7AFE424E}"/>
              </a:ext>
            </a:extLst>
          </p:cNvPr>
          <p:cNvSpPr txBox="1"/>
          <p:nvPr/>
        </p:nvSpPr>
        <p:spPr>
          <a:xfrm>
            <a:off x="9383347" y="6399013"/>
            <a:ext cx="150338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fld id="{4161DE4E-075A-1945-A924-FDD54C52F94F}" type="datetime1">
              <a:rPr lang="en-US" sz="120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pPr/>
              <a:t>5/29/2024</a:t>
            </a:fld>
            <a:endParaRPr lang="en-US" sz="1200" dirty="0"/>
          </a:p>
        </p:txBody>
      </p:sp>
      <p:sp>
        <p:nvSpPr>
          <p:cNvPr id="13" name="Slide Number Placeholder 4">
            <a:extLst>
              <a:ext uri="{FF2B5EF4-FFF2-40B4-BE49-F238E27FC236}">
                <a16:creationId xmlns:a16="http://schemas.microsoft.com/office/drawing/2014/main" id="{E5CB8E9C-DEEE-5B3C-98F7-BD7A228716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72214" y="6356350"/>
            <a:ext cx="716280" cy="365125"/>
          </a:xfrm>
        </p:spPr>
        <p:txBody>
          <a:bodyPr/>
          <a:lstStyle/>
          <a:p>
            <a:fld id="{B8C7A8FA-2E0B-EF40-8154-FE6DF4DBDC95}" type="slidenum">
              <a:rPr lang="en-US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3</a:t>
            </a:fld>
            <a:endParaRPr lang="en-US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5345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FA00A9-5787-B618-0B1A-A9E728E910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219079"/>
            <a:ext cx="11231880" cy="484982"/>
          </a:xfrm>
        </p:spPr>
        <p:txBody>
          <a:bodyPr>
            <a:normAutofit fontScale="90000"/>
          </a:bodyPr>
          <a:lstStyle/>
          <a:p>
            <a:r>
              <a:rPr lang="en-US" dirty="0" err="1"/>
              <a:t>Interdigital’s</a:t>
            </a:r>
            <a:r>
              <a:rPr lang="en-US" dirty="0"/>
              <a:t> Vision towards 6G 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A7BCF1F-9FDC-3C87-2E1D-8689F73E80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pPr/>
              <a:t>5/29/2024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90E1FCE-4E50-BBBC-7AD2-71931CE31D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©2024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737DF73-4A94-FC92-58F9-D727E4406A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pPr/>
              <a:t>4</a:t>
            </a:fld>
            <a:endParaRPr lang="en-US" dirty="0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330AC70E-9122-613D-C98A-E33A7E600EB6}"/>
              </a:ext>
            </a:extLst>
          </p:cNvPr>
          <p:cNvGrpSpPr/>
          <p:nvPr/>
        </p:nvGrpSpPr>
        <p:grpSpPr>
          <a:xfrm>
            <a:off x="1114243" y="774440"/>
            <a:ext cx="9976602" cy="5438641"/>
            <a:chOff x="551535" y="774440"/>
            <a:chExt cx="9976602" cy="5438641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EC1F2B29-768C-583C-BE33-02CA0BF7F361}"/>
                </a:ext>
              </a:extLst>
            </p:cNvPr>
            <p:cNvSpPr/>
            <p:nvPr/>
          </p:nvSpPr>
          <p:spPr>
            <a:xfrm>
              <a:off x="553721" y="774440"/>
              <a:ext cx="3186857" cy="39500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>
                  <a:solidFill>
                    <a:srgbClr val="CF128C"/>
                  </a:solidFill>
                </a:rPr>
                <a:t>Interdigital 6G Vision</a:t>
              </a:r>
              <a:endParaRPr lang="en-US" sz="2000" b="1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74BACF0A-448C-951F-8331-CFCFE75661C3}"/>
                </a:ext>
              </a:extLst>
            </p:cNvPr>
            <p:cNvSpPr/>
            <p:nvPr/>
          </p:nvSpPr>
          <p:spPr>
            <a:xfrm>
              <a:off x="3740578" y="774440"/>
              <a:ext cx="6787559" cy="39500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>
                  <a:solidFill>
                    <a:srgbClr val="CF128C"/>
                  </a:solidFill>
                </a:rPr>
                <a:t>Objectives</a:t>
              </a:r>
              <a:endParaRPr lang="en-US" b="1" dirty="0">
                <a:solidFill>
                  <a:srgbClr val="CF128C"/>
                </a:solidFill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1CB0FE20-2F1D-9CC5-8FA0-CDC392402FF6}"/>
                </a:ext>
              </a:extLst>
            </p:cNvPr>
            <p:cNvSpPr/>
            <p:nvPr/>
          </p:nvSpPr>
          <p:spPr>
            <a:xfrm>
              <a:off x="554967" y="1169448"/>
              <a:ext cx="3194068" cy="106984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b="1" dirty="0">
                  <a:solidFill>
                    <a:schemeClr val="tx1"/>
                  </a:solidFill>
                </a:rPr>
                <a:t>Enable</a:t>
              </a:r>
            </a:p>
            <a:p>
              <a:r>
                <a:rPr lang="en-US" b="1" dirty="0">
                  <a:solidFill>
                    <a:schemeClr val="tx1"/>
                  </a:solidFill>
                </a:rPr>
                <a:t>new MNO-driven services</a:t>
              </a:r>
            </a:p>
            <a:p>
              <a:endParaRPr lang="en-US" b="1" dirty="0">
                <a:solidFill>
                  <a:schemeClr val="tx1"/>
                </a:solidFill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14FF64AD-7C7D-FDA6-5D25-3266C1066E26}"/>
                </a:ext>
              </a:extLst>
            </p:cNvPr>
            <p:cNvSpPr/>
            <p:nvPr/>
          </p:nvSpPr>
          <p:spPr>
            <a:xfrm>
              <a:off x="3751358" y="1169448"/>
              <a:ext cx="6770273" cy="106249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spcAft>
                  <a:spcPts val="300"/>
                </a:spcAft>
              </a:pPr>
              <a:r>
                <a:rPr lang="en-US" sz="1400" b="1" dirty="0" err="1">
                  <a:solidFill>
                    <a:schemeClr val="tx1"/>
                  </a:solidFill>
                </a:rPr>
                <a:t>NEaaS</a:t>
              </a:r>
              <a:r>
                <a:rPr lang="en-US" sz="1400" b="1" dirty="0">
                  <a:solidFill>
                    <a:schemeClr val="tx1"/>
                  </a:solidFill>
                </a:rPr>
                <a:t>” to maximize monetization working w/ASP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tx1"/>
                  </a:solidFill>
                </a:rPr>
                <a:t>Secure Network Exposure to Verticals &amp; ASPs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200" dirty="0" err="1">
                  <a:solidFill>
                    <a:schemeClr val="tx1"/>
                  </a:solidFill>
                </a:rPr>
                <a:t>UaiaaS</a:t>
              </a:r>
              <a:r>
                <a:rPr lang="en-US" sz="1200" dirty="0">
                  <a:solidFill>
                    <a:schemeClr val="tx1"/>
                  </a:solidFill>
                </a:rPr>
                <a:t>/</a:t>
              </a:r>
              <a:r>
                <a:rPr lang="en-US" sz="1200" dirty="0" err="1">
                  <a:solidFill>
                    <a:schemeClr val="tx1"/>
                  </a:solidFill>
                </a:rPr>
                <a:t>DataaS</a:t>
              </a:r>
              <a:r>
                <a:rPr lang="en-US" sz="1200" dirty="0">
                  <a:solidFill>
                    <a:schemeClr val="tx1"/>
                  </a:solidFill>
                </a:rPr>
                <a:t> -  Unified AI/ML &amp; Data collection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200" dirty="0" err="1">
                  <a:solidFill>
                    <a:schemeClr val="tx1"/>
                  </a:solidFill>
                </a:rPr>
                <a:t>SensingaaS</a:t>
              </a:r>
              <a:r>
                <a:rPr lang="en-US" sz="1200" dirty="0">
                  <a:solidFill>
                    <a:schemeClr val="tx1"/>
                  </a:solidFill>
                </a:rPr>
                <a:t>/</a:t>
              </a:r>
              <a:r>
                <a:rPr lang="en-US" sz="1200" dirty="0" err="1">
                  <a:solidFill>
                    <a:schemeClr val="tx1"/>
                  </a:solidFill>
                </a:rPr>
                <a:t>SeTaaS</a:t>
              </a:r>
              <a:r>
                <a:rPr lang="en-US" sz="1200" dirty="0">
                  <a:solidFill>
                    <a:schemeClr val="tx1"/>
                  </a:solidFill>
                </a:rPr>
                <a:t> – Sensing &amp; Security and Trust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tx1"/>
                  </a:solidFill>
                </a:rPr>
                <a:t>Integration with ASP for on-time delivery of </a:t>
              </a:r>
              <a:r>
                <a:rPr lang="en-US" sz="1200" dirty="0" err="1">
                  <a:solidFill>
                    <a:schemeClr val="tx1"/>
                  </a:solidFill>
                </a:rPr>
                <a:t>QoE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BF6A6316-2419-CE00-A421-89FA69865DC4}"/>
                </a:ext>
              </a:extLst>
            </p:cNvPr>
            <p:cNvSpPr/>
            <p:nvPr/>
          </p:nvSpPr>
          <p:spPr>
            <a:xfrm>
              <a:off x="551902" y="2239295"/>
              <a:ext cx="3197370" cy="106593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800" b="1" dirty="0">
                  <a:solidFill>
                    <a:schemeClr val="tx1"/>
                  </a:solidFill>
                </a:rPr>
                <a:t>Enable</a:t>
              </a:r>
            </a:p>
            <a:p>
              <a:r>
                <a:rPr lang="en-US" sz="1800" b="1" dirty="0">
                  <a:solidFill>
                    <a:schemeClr val="tx1"/>
                  </a:solidFill>
                </a:rPr>
                <a:t>new consumer/industrial services</a:t>
              </a:r>
            </a:p>
            <a:p>
              <a:endParaRPr lang="en-US" b="1" dirty="0">
                <a:solidFill>
                  <a:schemeClr val="tx1"/>
                </a:solidFill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55BE46EE-029E-94F5-4865-8E593B594C92}"/>
                </a:ext>
              </a:extLst>
            </p:cNvPr>
            <p:cNvSpPr/>
            <p:nvPr/>
          </p:nvSpPr>
          <p:spPr>
            <a:xfrm>
              <a:off x="3746850" y="2229881"/>
              <a:ext cx="6777104" cy="108342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spcAft>
                  <a:spcPts val="300"/>
                </a:spcAft>
              </a:pPr>
              <a:r>
                <a:rPr lang="en-US" sz="1400" b="1" dirty="0">
                  <a:solidFill>
                    <a:schemeClr val="tx1"/>
                  </a:solidFill>
                </a:rPr>
                <a:t>Increase end-user and consumer value with new immersive experiences</a:t>
              </a:r>
            </a:p>
            <a:p>
              <a:r>
                <a:rPr lang="en-US" sz="1200" dirty="0">
                  <a:solidFill>
                    <a:schemeClr val="tx1"/>
                  </a:solidFill>
                </a:rPr>
                <a:t>Immersive/multi-sensory/multi-user personalized services with E2E Trustworthiness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tx1"/>
                  </a:solidFill>
                </a:rPr>
                <a:t>e.g., Holographic telepresence, avatar interaction and enriched multimodal services</a:t>
              </a:r>
            </a:p>
            <a:p>
              <a:r>
                <a:rPr lang="en-US" sz="1200" dirty="0">
                  <a:solidFill>
                    <a:schemeClr val="tx1"/>
                  </a:solidFill>
                </a:rPr>
                <a:t>Critical augmented reality services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tx1"/>
                  </a:solidFill>
                </a:rPr>
                <a:t>e.g., Enhanced emergency services for first responders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7B27FBAE-515F-B37E-0DB8-29638F1B324E}"/>
                </a:ext>
              </a:extLst>
            </p:cNvPr>
            <p:cNvSpPr/>
            <p:nvPr/>
          </p:nvSpPr>
          <p:spPr>
            <a:xfrm>
              <a:off x="557479" y="3308999"/>
              <a:ext cx="3201082" cy="104931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b="1" dirty="0">
                  <a:solidFill>
                    <a:schemeClr val="tx1"/>
                  </a:solidFill>
                </a:rPr>
                <a:t>Automate</a:t>
              </a:r>
            </a:p>
            <a:p>
              <a:r>
                <a:rPr lang="en-US" b="1" dirty="0">
                  <a:solidFill>
                    <a:schemeClr val="tx1"/>
                  </a:solidFill>
                </a:rPr>
                <a:t>with a unified AI/ML LCM framework across layers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16CCDB70-0338-5100-8757-EA2377E8D791}"/>
                </a:ext>
              </a:extLst>
            </p:cNvPr>
            <p:cNvSpPr/>
            <p:nvPr/>
          </p:nvSpPr>
          <p:spPr>
            <a:xfrm>
              <a:off x="3740578" y="3305231"/>
              <a:ext cx="6784582" cy="105308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spcAft>
                  <a:spcPts val="300"/>
                </a:spcAft>
              </a:pPr>
              <a:r>
                <a:rPr lang="en-US" sz="1400" b="1" dirty="0">
                  <a:solidFill>
                    <a:schemeClr val="tx1"/>
                  </a:solidFill>
                </a:rPr>
                <a:t>Standardized data collection and system automation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300" dirty="0">
                  <a:solidFill>
                    <a:schemeClr val="tx1"/>
                  </a:solidFill>
                </a:rPr>
                <a:t>Unified AI/ML LCM and model deployment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300" dirty="0">
                  <a:solidFill>
                    <a:schemeClr val="tx1"/>
                  </a:solidFill>
                </a:rPr>
                <a:t>Unified Data Collection 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C4658234-AB48-F992-9DD2-DFA60D6B6FF2}"/>
                </a:ext>
              </a:extLst>
            </p:cNvPr>
            <p:cNvSpPr/>
            <p:nvPr/>
          </p:nvSpPr>
          <p:spPr>
            <a:xfrm>
              <a:off x="554967" y="4365664"/>
              <a:ext cx="3210316" cy="84406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b="1" dirty="0">
                  <a:solidFill>
                    <a:schemeClr val="tx1"/>
                  </a:solidFill>
                </a:rPr>
                <a:t>Increase</a:t>
              </a:r>
            </a:p>
            <a:p>
              <a:r>
                <a:rPr lang="en-US" b="1" dirty="0">
                  <a:solidFill>
                    <a:schemeClr val="tx1"/>
                  </a:solidFill>
                </a:rPr>
                <a:t>energy efficiency</a:t>
              </a: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FEFD522C-D92B-5C8B-7539-1FAAC1C3525D}"/>
                </a:ext>
              </a:extLst>
            </p:cNvPr>
            <p:cNvSpPr/>
            <p:nvPr/>
          </p:nvSpPr>
          <p:spPr>
            <a:xfrm>
              <a:off x="3745924" y="4362460"/>
              <a:ext cx="6776981" cy="83401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spcAft>
                  <a:spcPts val="300"/>
                </a:spcAft>
              </a:pPr>
              <a:r>
                <a:rPr lang="en-US" sz="1400" b="1" dirty="0">
                  <a:solidFill>
                    <a:schemeClr val="tx1"/>
                  </a:solidFill>
                </a:rPr>
                <a:t>Improved sustainability while reducing cost of operation 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tx1"/>
                  </a:solidFill>
                </a:rPr>
                <a:t>Media improvements: E.g., energy-aware codec, transport and media rendering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tx1"/>
                  </a:solidFill>
                </a:rPr>
                <a:t>E2E System improvements: E.g., Radio, NW and UE-side energy savings techniques</a:t>
              </a:r>
            </a:p>
            <a:p>
              <a:r>
                <a:rPr lang="en-US" sz="1200" dirty="0">
                  <a:solidFill>
                    <a:schemeClr val="tx1"/>
                  </a:solidFill>
                </a:rPr>
                <a:t>New KPIs/metrics: E.g., processing complexity, energy costs per feature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3EDA56D2-00DD-53AB-9758-69444DB7C461}"/>
                </a:ext>
              </a:extLst>
            </p:cNvPr>
            <p:cNvSpPr/>
            <p:nvPr/>
          </p:nvSpPr>
          <p:spPr>
            <a:xfrm>
              <a:off x="551535" y="5209726"/>
              <a:ext cx="3197370" cy="100335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b="1" dirty="0">
                  <a:solidFill>
                    <a:schemeClr val="tx1"/>
                  </a:solidFill>
                </a:rPr>
                <a:t>Streamline</a:t>
              </a:r>
            </a:p>
            <a:p>
              <a:r>
                <a:rPr lang="en-US" b="1" dirty="0">
                  <a:solidFill>
                    <a:schemeClr val="tx1"/>
                  </a:solidFill>
                </a:rPr>
                <a:t>protocols and procedures</a:t>
              </a:r>
            </a:p>
            <a:p>
              <a:endParaRPr lang="en-US" b="1" dirty="0">
                <a:solidFill>
                  <a:schemeClr val="tx1"/>
                </a:solidFill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AC696FEA-BD27-09C9-01D9-D24BADD99ACC}"/>
                </a:ext>
              </a:extLst>
            </p:cNvPr>
            <p:cNvSpPr/>
            <p:nvPr/>
          </p:nvSpPr>
          <p:spPr>
            <a:xfrm>
              <a:off x="3740908" y="5196474"/>
              <a:ext cx="6781998" cy="101660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spcAft>
                  <a:spcPts val="300"/>
                </a:spcAft>
              </a:pPr>
              <a:r>
                <a:rPr lang="en-US" sz="1600" b="1" dirty="0">
                  <a:solidFill>
                    <a:schemeClr val="tx1"/>
                  </a:solidFill>
                </a:rPr>
                <a:t>Ease of deployment and maintenance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tx1"/>
                  </a:solidFill>
                </a:rPr>
                <a:t>Further separation of UP and CP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tx1"/>
                  </a:solidFill>
                </a:rPr>
                <a:t>Minimizing procedures across multiple planes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tx1"/>
                  </a:solidFill>
                </a:rPr>
                <a:t>Streamline state transition and E2E service-based interfaces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905845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08A8C95-5B7F-261B-B533-11C4C953A8C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329420" y="6334834"/>
            <a:ext cx="1308100" cy="365125"/>
          </a:xfrm>
        </p:spPr>
        <p:txBody>
          <a:bodyPr/>
          <a:lstStyle/>
          <a:p>
            <a:fld id="{4B9C7EC3-BE2E-824F-AF2C-3F623D0D7FEE}" type="datetime1">
              <a:rPr lang="en-US" smtClean="0"/>
              <a:pPr/>
              <a:t>5/29/2024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CAD3564-5573-E3B1-AD19-89390F2E26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©2024 InterDigital, Inc. All Rights Reserved.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F54468F-BD02-187D-E97D-8A88341559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82960" y="6334834"/>
            <a:ext cx="716280" cy="365125"/>
          </a:xfrm>
        </p:spPr>
        <p:txBody>
          <a:bodyPr/>
          <a:lstStyle/>
          <a:p>
            <a:fld id="{B8C7A8FA-2E0B-EF40-8154-FE6DF4DBDC95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0DF5002B-BCBB-708B-F991-2098412666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Interdigital key principles for SA1 Study phase</a:t>
            </a:r>
            <a:br>
              <a:rPr lang="en-US" dirty="0"/>
            </a:br>
            <a:r>
              <a:rPr lang="en-US" dirty="0"/>
              <a:t>and proposed way forward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E4A4DF9-B086-B936-45C2-4FDBC7197F48}"/>
              </a:ext>
            </a:extLst>
          </p:cNvPr>
          <p:cNvSpPr txBox="1"/>
          <p:nvPr/>
        </p:nvSpPr>
        <p:spPr>
          <a:xfrm>
            <a:off x="1803400" y="1778001"/>
            <a:ext cx="8834120" cy="34317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/>
            <a:r>
              <a:rPr lang="en-US" b="1" dirty="0">
                <a:effectLst/>
              </a:rPr>
              <a:t>Principle : </a:t>
            </a:r>
            <a:r>
              <a:rPr lang="en-US" dirty="0">
                <a:effectLst/>
              </a:rPr>
              <a:t>“</a:t>
            </a:r>
            <a:r>
              <a:rPr lang="en-US" sz="2000" b="1" dirty="0">
                <a:effectLst/>
              </a:rPr>
              <a:t>Be liberal in receiving proposals, and conservative in what you specify to meet requirements</a:t>
            </a:r>
            <a:r>
              <a:rPr lang="en-US" dirty="0">
                <a:effectLst/>
              </a:rPr>
              <a:t>“</a:t>
            </a:r>
          </a:p>
          <a:p>
            <a:pPr rtl="0"/>
            <a:endParaRPr lang="en-US" dirty="0">
              <a:effectLst/>
            </a:endParaRPr>
          </a:p>
          <a:p>
            <a:pPr algn="just" rtl="0">
              <a:spcAft>
                <a:spcPts val="600"/>
              </a:spcAft>
            </a:pPr>
            <a:r>
              <a:rPr lang="en-US" dirty="0">
                <a:effectLst/>
              </a:rPr>
              <a:t>SA1-6G Study phase should</a:t>
            </a:r>
            <a:r>
              <a:rPr lang="en-US" dirty="0"/>
              <a:t> follow a </a:t>
            </a:r>
            <a:r>
              <a:rPr lang="en-US" dirty="0">
                <a:effectLst/>
              </a:rPr>
              <a:t>liberal approach that considers candidate techniques based on state-of-the-art </a:t>
            </a:r>
            <a:r>
              <a:rPr lang="en-US" dirty="0"/>
              <a:t>approaches as well as those based on </a:t>
            </a:r>
            <a:r>
              <a:rPr lang="en-US" dirty="0">
                <a:effectLst/>
              </a:rPr>
              <a:t>most recent research, </a:t>
            </a:r>
            <a:r>
              <a:rPr lang="en-US" dirty="0"/>
              <a:t>coming from all</a:t>
            </a:r>
            <a:r>
              <a:rPr lang="en-US" dirty="0">
                <a:effectLst/>
              </a:rPr>
              <a:t> industry stakeholders.</a:t>
            </a:r>
          </a:p>
          <a:p>
            <a:pPr algn="just" rtl="0">
              <a:spcAft>
                <a:spcPts val="600"/>
              </a:spcAft>
            </a:pPr>
            <a:r>
              <a:rPr lang="en-US" dirty="0">
                <a:effectLst/>
              </a:rPr>
              <a:t>3GPP member companies shall then use a pragmatic approach in terms of streamlining what </a:t>
            </a:r>
            <a:r>
              <a:rPr lang="en-US" dirty="0"/>
              <a:t>gets </a:t>
            </a:r>
            <a:r>
              <a:rPr lang="en-US" dirty="0">
                <a:effectLst/>
              </a:rPr>
              <a:t>specified with focus on meeting the requirements with ease of deployment and cost efficiency acting as clear goalposts.</a:t>
            </a:r>
          </a:p>
          <a:p>
            <a:pPr algn="just" rtl="0">
              <a:spcAft>
                <a:spcPts val="600"/>
              </a:spcAft>
            </a:pPr>
            <a:r>
              <a:rPr lang="en-US" dirty="0"/>
              <a:t>W</a:t>
            </a:r>
            <a:r>
              <a:rPr lang="en-US" dirty="0">
                <a:effectLst/>
              </a:rPr>
              <a:t>e propose that we document SA1 work during the study phase by defining:</a:t>
            </a:r>
          </a:p>
          <a:p>
            <a:pPr rtl="0"/>
            <a:r>
              <a:rPr lang="en-US" b="1" dirty="0"/>
              <a:t>Way forward - One umbrella SID, supported by separate “feature-SIDs” </a:t>
            </a:r>
          </a:p>
        </p:txBody>
      </p:sp>
    </p:spTree>
    <p:extLst>
      <p:ext uri="{BB962C8B-B14F-4D97-AF65-F5344CB8AC3E}">
        <p14:creationId xmlns:p14="http://schemas.microsoft.com/office/powerpoint/2010/main" val="237172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01630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InterDigital Colors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EEF"/>
      </a:accent1>
      <a:accent2>
        <a:srgbClr val="0054A6"/>
      </a:accent2>
      <a:accent3>
        <a:srgbClr val="702B8F"/>
      </a:accent3>
      <a:accent4>
        <a:srgbClr val="CF128C"/>
      </a:accent4>
      <a:accent5>
        <a:srgbClr val="939598"/>
      </a:accent5>
      <a:accent6>
        <a:srgbClr val="00A99B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conOverlay xmlns="http://schemas.microsoft.com/sharepoint/v4" xsi:nil="true"/>
    <lcf76f155ced4ddcb4097134ff3c332f xmlns="5a888943-97ca-4c93-b605-714bb5e9e285">
      <Terms xmlns="http://schemas.microsoft.com/office/infopath/2007/PartnerControls"/>
    </lcf76f155ced4ddcb4097134ff3c332f>
    <TaxCatchAll xmlns="23a22248-acb0-4303-bd1b-c36b2527d0a2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C8E648E97429F4A9C700CA2B719F885" ma:contentTypeVersion="22" ma:contentTypeDescription="Create a new document." ma:contentTypeScope="" ma:versionID="6490668202d3d89d648fc16a1f9c6cca">
  <xsd:schema xmlns:xsd="http://www.w3.org/2001/XMLSchema" xmlns:xs="http://www.w3.org/2001/XMLSchema" xmlns:p="http://schemas.microsoft.com/office/2006/metadata/properties" xmlns:ns2="5a888943-97ca-4c93-b605-714bb5e9e285" xmlns:ns3="e32f50e1-6846-4d7d-ad60-ccd6877e6c5e" xmlns:ns4="http://schemas.microsoft.com/sharepoint/v4" xmlns:ns5="23a22248-acb0-4303-bd1b-c36b2527d0a2" targetNamespace="http://schemas.microsoft.com/office/2006/metadata/properties" ma:root="true" ma:fieldsID="503f00ec9a1c71b3b351ff6759742ecc" ns2:_="" ns3:_="" ns4:_="" ns5:_="">
    <xsd:import namespace="5a888943-97ca-4c93-b605-714bb5e9e285"/>
    <xsd:import namespace="e32f50e1-6846-4d7d-ad60-ccd6877e6c5e"/>
    <xsd:import namespace="http://schemas.microsoft.com/sharepoint/v4"/>
    <xsd:import namespace="23a22248-acb0-4303-bd1b-c36b2527d0a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4:IconOverlay" minOccurs="0"/>
                <xsd:element ref="ns2:MediaServiceObjectDetectorVersions" minOccurs="0"/>
                <xsd:element ref="ns2:lcf76f155ced4ddcb4097134ff3c332f" minOccurs="0"/>
                <xsd:element ref="ns5:TaxCatchAll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a888943-97ca-4c93-b605-714bb5e9e28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ServiceObjectDetectorVersions" ma:index="20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5d049dfe-3525-43e5-8f81-1f102b2aa2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32f50e1-6846-4d7d-ad60-ccd6877e6c5e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1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a22248-acb0-4303-bd1b-c36b2527d0a2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a269ec90-be46-4b4e-b8ba-14462fe568b1}" ma:internalName="TaxCatchAll" ma:showField="CatchAllData" ma:web="23a22248-acb0-4303-bd1b-c36b2527d0a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CBDEEC6-C9BF-4A0E-926F-FAAB0F097597}">
  <ds:schemaRefs>
    <ds:schemaRef ds:uri="http://purl.org/dc/dcmitype/"/>
    <ds:schemaRef ds:uri="http://schemas.microsoft.com/office/2006/documentManagement/types"/>
    <ds:schemaRef ds:uri="http://schemas.microsoft.com/sharepoint/v4"/>
    <ds:schemaRef ds:uri="http://www.w3.org/XML/1998/namespace"/>
    <ds:schemaRef ds:uri="http://schemas.microsoft.com/office/infopath/2007/PartnerControls"/>
    <ds:schemaRef ds:uri="e32f50e1-6846-4d7d-ad60-ccd6877e6c5e"/>
    <ds:schemaRef ds:uri="5a888943-97ca-4c93-b605-714bb5e9e285"/>
    <ds:schemaRef ds:uri="http://purl.org/dc/terms/"/>
    <ds:schemaRef ds:uri="http://schemas.microsoft.com/office/2006/metadata/properties"/>
    <ds:schemaRef ds:uri="http://schemas.openxmlformats.org/package/2006/metadata/core-properties"/>
    <ds:schemaRef ds:uri="23a22248-acb0-4303-bd1b-c36b2527d0a2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3982293F-7097-4B08-9799-3D3CCF2C2F8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68B73ED-2F11-4E80-B243-41B429CFA92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a888943-97ca-4c93-b605-714bb5e9e285"/>
    <ds:schemaRef ds:uri="e32f50e1-6846-4d7d-ad60-ccd6877e6c5e"/>
    <ds:schemaRef ds:uri="http://schemas.microsoft.com/sharepoint/v4"/>
    <ds:schemaRef ds:uri="23a22248-acb0-4303-bd1b-c36b2527d0a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811</TotalTime>
  <Words>514</Words>
  <Application>Microsoft Office PowerPoint</Application>
  <PresentationFormat>Widescreen</PresentationFormat>
  <Paragraphs>80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Century Gothic</vt:lpstr>
      <vt:lpstr>Office Theme</vt:lpstr>
      <vt:lpstr>Interdigital 6G Vision and way forward for Rel.20</vt:lpstr>
      <vt:lpstr>Outline</vt:lpstr>
      <vt:lpstr>Interdigital’s 6G requirements</vt:lpstr>
      <vt:lpstr>Interdigital’s Vision towards 6G </vt:lpstr>
      <vt:lpstr>Interdigital key principles for SA1 Study phase and proposed way forward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Tony Cavaliere</dc:creator>
  <cp:lastModifiedBy>Atle Monrad</cp:lastModifiedBy>
  <cp:revision>18</cp:revision>
  <dcterms:created xsi:type="dcterms:W3CDTF">2021-03-31T15:29:37Z</dcterms:created>
  <dcterms:modified xsi:type="dcterms:W3CDTF">2024-05-29T07:20:43Z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ItemGuid">
    <vt:lpwstr>639211f3-2c56-455e-af95-06cdd81c0625</vt:lpwstr>
  </property>
  <property fmtid="{D5CDD505-2E9C-101B-9397-08002B2CF9AE}" pid="3" name="UploadBy">
    <vt:lpwstr>38</vt:lpwstr>
  </property>
  <property fmtid="{D5CDD505-2E9C-101B-9397-08002B2CF9AE}" pid="4" name="Policy Portal Retirement Process">
    <vt:lpwstr>, </vt:lpwstr>
  </property>
  <property fmtid="{D5CDD505-2E9C-101B-9397-08002B2CF9AE}" pid="5" name="Policy Portal Approval Workflow">
    <vt:lpwstr>, </vt:lpwstr>
  </property>
  <property fmtid="{D5CDD505-2E9C-101B-9397-08002B2CF9AE}" pid="6" name="Policy Portal Revision Workflow ">
    <vt:lpwstr>, </vt:lpwstr>
  </property>
  <property fmtid="{D5CDD505-2E9C-101B-9397-08002B2CF9AE}" pid="7" name="RevisionNumber">
    <vt:lpwstr>New</vt:lpwstr>
  </property>
  <property fmtid="{D5CDD505-2E9C-101B-9397-08002B2CF9AE}" pid="8" name="Policy Portal Admin Update Process ">
    <vt:lpwstr>, </vt:lpwstr>
  </property>
  <property fmtid="{D5CDD505-2E9C-101B-9397-08002B2CF9AE}" pid="9" name="Workflow1 - ItemUpdated">
    <vt:lpwstr>, </vt:lpwstr>
  </property>
  <property fmtid="{D5CDD505-2E9C-101B-9397-08002B2CF9AE}" pid="10" name="PolicyDocWorkflow - ItemUpdated">
    <vt:lpwstr>, </vt:lpwstr>
  </property>
  <property fmtid="{D5CDD505-2E9C-101B-9397-08002B2CF9AE}" pid="11" name="Details">
    <vt:lpwstr>, </vt:lpwstr>
  </property>
  <property fmtid="{D5CDD505-2E9C-101B-9397-08002B2CF9AE}" pid="12" name="Policy Portal Retirement Request">
    <vt:lpwstr>, </vt:lpwstr>
  </property>
  <property fmtid="{D5CDD505-2E9C-101B-9397-08002B2CF9AE}" pid="13" name="Policy Portal Revision Workflow">
    <vt:lpwstr>, </vt:lpwstr>
  </property>
  <property fmtid="{D5CDD505-2E9C-101B-9397-08002B2CF9AE}" pid="14" name="DocumentVersion">
    <vt:lpwstr>New</vt:lpwstr>
  </property>
  <property fmtid="{D5CDD505-2E9C-101B-9397-08002B2CF9AE}" pid="15" name="RetirementRequestInitiator">
    <vt:lpwstr/>
  </property>
  <property fmtid="{D5CDD505-2E9C-101B-9397-08002B2CF9AE}" pid="16" name="DocumentStatus">
    <vt:lpwstr>Approved</vt:lpwstr>
  </property>
  <property fmtid="{D5CDD505-2E9C-101B-9397-08002B2CF9AE}" pid="17" name="AssignedTo">
    <vt:lpwstr>38</vt:lpwstr>
  </property>
  <property fmtid="{D5CDD505-2E9C-101B-9397-08002B2CF9AE}" pid="18" name="Policy Portal Admin Update Process">
    <vt:lpwstr>, </vt:lpwstr>
  </property>
  <property fmtid="{D5CDD505-2E9C-101B-9397-08002B2CF9AE}" pid="19" name="PublishStatus">
    <vt:lpwstr>Approved</vt:lpwstr>
  </property>
  <property fmtid="{D5CDD505-2E9C-101B-9397-08002B2CF9AE}" pid="20" name="Event">
    <vt:lpwstr>WF Update</vt:lpwstr>
  </property>
  <property fmtid="{D5CDD505-2E9C-101B-9397-08002B2CF9AE}" pid="21" name="RunningLastInstance">
    <vt:lpwstr>08585621106208146331849716497CU59-New</vt:lpwstr>
  </property>
  <property fmtid="{D5CDD505-2E9C-101B-9397-08002B2CF9AE}" pid="22" name="DateStarted">
    <vt:filetime>2021-12-14T15:37:46Z</vt:filetime>
  </property>
  <property fmtid="{D5CDD505-2E9C-101B-9397-08002B2CF9AE}" pid="23" name="DocumentOwner">
    <vt:lpwstr>Lauren D'Amore</vt:lpwstr>
  </property>
  <property fmtid="{D5CDD505-2E9C-101B-9397-08002B2CF9AE}" pid="24" name="ApprovedDate">
    <vt:filetime>2021-12-14T15:41:58Z</vt:filetime>
  </property>
  <property fmtid="{D5CDD505-2E9C-101B-9397-08002B2CF9AE}" pid="25" name="CompletedInstance5">
    <vt:lpwstr>b433a429-7af6-4953-a46d-e967b737302a</vt:lpwstr>
  </property>
  <property fmtid="{D5CDD505-2E9C-101B-9397-08002B2CF9AE}" pid="26" name="CompletedInstance3">
    <vt:lpwstr>9d5929c5-f1b8-464c-af84-9328a7e41683</vt:lpwstr>
  </property>
  <property fmtid="{D5CDD505-2E9C-101B-9397-08002B2CF9AE}" pid="27" name="CompletedInstance6">
    <vt:lpwstr>32b00dad-1e61-47d7-b5b9-a4395dff2c50,c97343e9-9d51-4dae-8e3f-2a89de797422</vt:lpwstr>
  </property>
  <property fmtid="{D5CDD505-2E9C-101B-9397-08002B2CF9AE}" pid="28" name="URL">
    <vt:lpwstr/>
  </property>
  <property fmtid="{D5CDD505-2E9C-101B-9397-08002B2CF9AE}" pid="29" name="CompletedInstance2">
    <vt:lpwstr>6d990464-b0c7-4d39-a946-bcfb399e44f8</vt:lpwstr>
  </property>
  <property fmtid="{D5CDD505-2E9C-101B-9397-08002B2CF9AE}" pid="30" name="ExistingDocumentStatus">
    <vt:lpwstr/>
  </property>
  <property fmtid="{D5CDD505-2E9C-101B-9397-08002B2CF9AE}" pid="31" name="ContentTypeId">
    <vt:lpwstr>0x0101006C8E648E97429F4A9C700CA2B719F885</vt:lpwstr>
  </property>
  <property fmtid="{D5CDD505-2E9C-101B-9397-08002B2CF9AE}" pid="32" name="MediaServiceImageTags">
    <vt:lpwstr/>
  </property>
</Properties>
</file>