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981" r:id="rId6"/>
  </p:sldMasterIdLst>
  <p:notesMasterIdLst>
    <p:notesMasterId r:id="rId11"/>
  </p:notesMasterIdLst>
  <p:sldIdLst>
    <p:sldId id="303" r:id="rId7"/>
    <p:sldId id="2147478749" r:id="rId8"/>
    <p:sldId id="2147478750" r:id="rId9"/>
    <p:sldId id="330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AFF"/>
    <a:srgbClr val="CC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346" autoAdjust="0"/>
    <p:restoredTop sz="90327" autoAdjust="0"/>
  </p:normalViewPr>
  <p:slideViewPr>
    <p:cSldViewPr snapToGrid="0">
      <p:cViewPr varScale="1">
        <p:scale>
          <a:sx n="77" d="100"/>
          <a:sy n="77" d="100"/>
        </p:scale>
        <p:origin x="80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notesMaster" Target="notesMasters/notesMaster1.xml"/><Relationship Id="rId5" Type="http://schemas.openxmlformats.org/officeDocument/2006/relationships/customXml" Target="../customXml/item5.xml"/><Relationship Id="rId15" Type="http://schemas.openxmlformats.org/officeDocument/2006/relationships/tableStyles" Target="tableStyles.xml"/><Relationship Id="rId10" Type="http://schemas.openxmlformats.org/officeDocument/2006/relationships/slide" Target="slides/slide4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D1B6A4-20B5-44F8-AA87-9106FC962D11}" type="datetimeFigureOut">
              <a:rPr lang="en-US" smtClean="0"/>
              <a:t>5/29/2024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3E4391-B736-453C-81CB-9D9D740B24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56612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>
            <a:extLst>
              <a:ext uri="{FF2B5EF4-FFF2-40B4-BE49-F238E27FC236}">
                <a16:creationId xmlns:a16="http://schemas.microsoft.com/office/drawing/2014/main" id="{72C23339-D40B-EF98-4B98-C8BE1F06272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3027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B721D71C-0C60-4E6C-B8BA-EFE883F25C77}" type="slidenum">
              <a:rPr kumimoji="0" lang="en-GB" alt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Arial"/>
                <a:sym typeface="Arial"/>
              </a:rPr>
              <a:pPr marL="0" marR="0" lvl="0" indent="0" algn="l" defTabSz="93027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</a:t>
            </a:fld>
            <a:endParaRPr kumimoji="0" lang="en-GB" altLang="en-U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Arial"/>
              <a:sym typeface="Arial"/>
            </a:endParaRPr>
          </a:p>
        </p:txBody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12F3FE6F-C440-F893-BCE7-C37F5965D5A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>
            <a:extLst>
              <a:ext uri="{FF2B5EF4-FFF2-40B4-BE49-F238E27FC236}">
                <a16:creationId xmlns:a16="http://schemas.microsoft.com/office/drawing/2014/main" id="{B6738540-EFF8-8093-7E7C-B4E0176100C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Title and Content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4"/>
          <p:cNvSpPr txBox="1">
            <a:spLocks noGrp="1"/>
          </p:cNvSpPr>
          <p:nvPr>
            <p:ph type="title"/>
          </p:nvPr>
        </p:nvSpPr>
        <p:spPr>
          <a:xfrm>
            <a:off x="651933" y="228600"/>
            <a:ext cx="9103600" cy="11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body" idx="1"/>
          </p:nvPr>
        </p:nvSpPr>
        <p:spPr>
          <a:xfrm>
            <a:off x="647700" y="1454149"/>
            <a:ext cx="11184400" cy="483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609585" lvl="0" indent="-541853" algn="l" rtl="0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  <a:defRPr/>
            </a:lvl1pPr>
            <a:lvl2pPr marL="1219170" lvl="1" indent="-457189" algn="l" rtl="0">
              <a:spcBef>
                <a:spcPts val="480"/>
              </a:spcBef>
              <a:spcAft>
                <a:spcPts val="0"/>
              </a:spcAft>
              <a:buSzPts val="1800"/>
              <a:buChar char="•"/>
              <a:defRPr/>
            </a:lvl2pPr>
            <a:lvl3pPr marL="1828754" lvl="2" indent="-457189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2438339" lvl="3" indent="-457189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3047924" lvl="4" indent="-457189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3657509" lvl="5" indent="-457189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4267093" lvl="6" indent="-457189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4876678" lvl="7" indent="-457189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5486263" lvl="8" indent="-457189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205690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3C82B6F2-C726-06E1-C7BF-379B22274C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1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15" indent="0" algn="ctr">
              <a:buNone/>
              <a:defRPr/>
            </a:lvl2pPr>
            <a:lvl3pPr marL="1219031" indent="0" algn="ctr">
              <a:buNone/>
              <a:defRPr/>
            </a:lvl3pPr>
            <a:lvl4pPr marL="1828546" indent="0" algn="ctr">
              <a:buNone/>
              <a:defRPr/>
            </a:lvl4pPr>
            <a:lvl5pPr marL="2438062" indent="0" algn="ctr">
              <a:buNone/>
              <a:defRPr/>
            </a:lvl5pPr>
            <a:lvl6pPr marL="3047577" indent="0" algn="ctr">
              <a:buNone/>
              <a:defRPr/>
            </a:lvl6pPr>
            <a:lvl7pPr marL="3657093" indent="0" algn="ctr">
              <a:buNone/>
              <a:defRPr/>
            </a:lvl7pPr>
            <a:lvl8pPr marL="4266608" indent="0" algn="ctr">
              <a:buNone/>
              <a:defRPr/>
            </a:lvl8pPr>
            <a:lvl9pPr marL="4876123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5665726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1485"/>
            <a:ext cx="10363200" cy="146896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360FD2-2AFE-4F82-810F-E8317CD4042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646E51-3B49-4A8B-AD1E-06E46E34F6E0}" type="datetimeFigureOut">
              <a:rPr lang="en-GB"/>
              <a:pPr>
                <a:defRPr/>
              </a:pPr>
              <a:t>29/05/2024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9D3BEB-9417-4C22-AE02-B4EF424DA8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F61854-9EE5-466E-96CE-72A9C67B75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4A6022-F1F6-46BC-8206-E355C2D16FF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863396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>
            <a:extLst>
              <a:ext uri="{FF2B5EF4-FFF2-40B4-BE49-F238E27FC236}">
                <a16:creationId xmlns:a16="http://schemas.microsoft.com/office/drawing/2014/main" id="{16B15D26-C6C7-434B-BD59-624736011C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1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15" indent="0" algn="ctr">
              <a:buNone/>
              <a:defRPr/>
            </a:lvl2pPr>
            <a:lvl3pPr marL="1219031" indent="0" algn="ctr">
              <a:buNone/>
              <a:defRPr/>
            </a:lvl3pPr>
            <a:lvl4pPr marL="1828546" indent="0" algn="ctr">
              <a:buNone/>
              <a:defRPr/>
            </a:lvl4pPr>
            <a:lvl5pPr marL="2438062" indent="0" algn="ctr">
              <a:buNone/>
              <a:defRPr/>
            </a:lvl5pPr>
            <a:lvl6pPr marL="3047577" indent="0" algn="ctr">
              <a:buNone/>
              <a:defRPr/>
            </a:lvl6pPr>
            <a:lvl7pPr marL="3657093" indent="0" algn="ctr">
              <a:buNone/>
              <a:defRPr/>
            </a:lvl7pPr>
            <a:lvl8pPr marL="4266608" indent="0" algn="ctr">
              <a:buNone/>
              <a:defRPr/>
            </a:lvl8pPr>
            <a:lvl9pPr marL="4876123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88556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C49E5425-BEE1-A046-85E0-1CC1B8576C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2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499" indent="0" algn="ctr">
              <a:buNone/>
              <a:defRPr/>
            </a:lvl2pPr>
            <a:lvl3pPr marL="1219000" indent="0" algn="ctr">
              <a:buNone/>
              <a:defRPr/>
            </a:lvl3pPr>
            <a:lvl4pPr marL="1828501" indent="0" algn="ctr">
              <a:buNone/>
              <a:defRPr/>
            </a:lvl4pPr>
            <a:lvl5pPr marL="2438002" indent="0" algn="ctr">
              <a:buNone/>
              <a:defRPr/>
            </a:lvl5pPr>
            <a:lvl6pPr marL="3047501" indent="0" algn="ctr">
              <a:buNone/>
              <a:defRPr/>
            </a:lvl6pPr>
            <a:lvl7pPr marL="3657002" indent="0" algn="ctr">
              <a:buNone/>
              <a:defRPr/>
            </a:lvl7pPr>
            <a:lvl8pPr marL="4266501" indent="0" algn="ctr">
              <a:buNone/>
              <a:defRPr/>
            </a:lvl8pPr>
            <a:lvl9pPr marL="4876001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13808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3"/>
          <p:cNvSpPr txBox="1">
            <a:spLocks noGrp="1"/>
          </p:cNvSpPr>
          <p:nvPr>
            <p:ph type="title"/>
          </p:nvPr>
        </p:nvSpPr>
        <p:spPr>
          <a:xfrm>
            <a:off x="651933" y="228600"/>
            <a:ext cx="9103600" cy="11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body" idx="1"/>
          </p:nvPr>
        </p:nvSpPr>
        <p:spPr>
          <a:xfrm>
            <a:off x="647700" y="1454149"/>
            <a:ext cx="11184400" cy="483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spcBef>
                <a:spcPts val="480"/>
              </a:spcBef>
              <a:spcAft>
                <a:spcPts val="0"/>
              </a:spcAft>
              <a:buClr>
                <a:srgbClr val="C00000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" name="Google Shape;21;p3"/>
          <p:cNvSpPr txBox="1"/>
          <p:nvPr/>
        </p:nvSpPr>
        <p:spPr>
          <a:xfrm>
            <a:off x="5448300" y="3304117"/>
            <a:ext cx="1299600" cy="328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</a:pPr>
            <a:r>
              <a:rPr lang="en-US" sz="1333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© 3GPP 2012</a:t>
            </a:r>
            <a:endParaRPr sz="2400"/>
          </a:p>
        </p:txBody>
      </p:sp>
      <p:pic>
        <p:nvPicPr>
          <p:cNvPr id="22" name="Google Shape;22;p3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0883901" y="154517"/>
            <a:ext cx="977900" cy="569383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3"/>
          <p:cNvSpPr/>
          <p:nvPr/>
        </p:nvSpPr>
        <p:spPr>
          <a:xfrm>
            <a:off x="11078633" y="6364816"/>
            <a:ext cx="812800" cy="419200"/>
          </a:xfrm>
          <a:prstGeom prst="ellipse">
            <a:avLst/>
          </a:prstGeom>
          <a:solidFill>
            <a:schemeClr val="lt1">
              <a:alpha val="49800"/>
            </a:schemeClr>
          </a:solidFill>
          <a:ln>
            <a:noFill/>
          </a:ln>
        </p:spPr>
        <p:txBody>
          <a:bodyPr spcFirstLastPara="1" wrap="square" lIns="121900" tIns="60933" rIns="121900" bIns="60933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fld id="{00000000-1234-1234-1234-123412341234}" type="slidenum">
              <a:rPr lang="en-US" sz="1333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000"/>
                <a:buFont typeface="Arial"/>
                <a:buNone/>
              </a:pPr>
              <a:t>‹#›</a:t>
            </a:fld>
            <a:endParaRPr sz="1333" b="1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333" b="1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49732161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982" r:id="rId1"/>
    <p:sldLayoutId id="2147483983" r:id="rId2"/>
    <p:sldLayoutId id="2147483984" r:id="rId3"/>
    <p:sldLayoutId id="2147483970" r:id="rId4"/>
    <p:sldLayoutId id="2147483974" r:id="rId5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E0DD555D-A134-ACD1-34B2-8D3FF302ED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65358" y="2531140"/>
            <a:ext cx="7708900" cy="1727200"/>
          </a:xfrm>
          <a:prstGeom prst="rect">
            <a:avLst/>
          </a:prstGeom>
          <a:noFill/>
          <a:ln>
            <a:noFill/>
          </a:ln>
        </p:spPr>
        <p:txBody>
          <a:bodyPr lIns="121907" tIns="60953" rIns="121907" bIns="60953" anchor="ctr">
            <a:normAutofit fontScale="92500"/>
          </a:bodyPr>
          <a:lstStyle>
            <a:defPPr>
              <a:defRPr lang="en-US"/>
            </a:defPPr>
            <a:lvl1pPr algn="ctr">
              <a:defRPr sz="4267" b="1">
                <a:solidFill>
                  <a:srgbClr val="FF0000"/>
                </a:solidFill>
                <a:latin typeface="+mj-lt"/>
                <a:ea typeface="ＭＳ Ｐゴシック" charset="0"/>
              </a:defRPr>
            </a:lvl1pPr>
          </a:lstStyle>
          <a:p>
            <a:r>
              <a:rPr lang="en-US" dirty="0"/>
              <a:t>Proposed way forward on</a:t>
            </a:r>
            <a:br>
              <a:rPr lang="en-US" dirty="0"/>
            </a:br>
            <a:r>
              <a:rPr lang="en-US" dirty="0"/>
              <a:t>Key Values for 6G study in SA1</a:t>
            </a:r>
          </a:p>
        </p:txBody>
      </p:sp>
      <p:sp>
        <p:nvSpPr>
          <p:cNvPr id="6147" name="Subtitle 6">
            <a:extLst>
              <a:ext uri="{FF2B5EF4-FFF2-40B4-BE49-F238E27FC236}">
                <a16:creationId xmlns:a16="http://schemas.microsoft.com/office/drawing/2014/main" id="{F62C3059-19AF-93AE-8957-51701FC05093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786467" y="5090584"/>
            <a:ext cx="10191751" cy="1405467"/>
          </a:xfrm>
        </p:spPr>
        <p:txBody>
          <a:bodyPr/>
          <a:lstStyle/>
          <a:p>
            <a:pPr marL="0" indent="0">
              <a:lnSpc>
                <a:spcPct val="80000"/>
              </a:lnSpc>
              <a:buNone/>
            </a:pPr>
            <a:br>
              <a:rPr lang="en-GB" altLang="en-US" sz="1867" dirty="0">
                <a:latin typeface="Arial" panose="020B0604020202020204" pitchFamily="34" charset="0"/>
              </a:rPr>
            </a:br>
            <a:r>
              <a:rPr lang="en-GB" altLang="en-US" sz="1867" dirty="0">
                <a:latin typeface="Arial" panose="020B0604020202020204" pitchFamily="34" charset="0"/>
              </a:rPr>
              <a:t>Source: 		Nokia, Samsung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en-GB" altLang="en-US" sz="1867" dirty="0">
                <a:latin typeface="Arial" panose="020B0604020202020204" pitchFamily="34" charset="0"/>
              </a:rPr>
              <a:t>Agenda item: 	10.1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en-GB" altLang="en-US" sz="1867" dirty="0">
                <a:latin typeface="Arial" panose="020B0604020202020204" pitchFamily="34" charset="0"/>
              </a:rPr>
              <a:t>Document  for:	Endorsement</a:t>
            </a:r>
          </a:p>
        </p:txBody>
      </p:sp>
      <p:sp>
        <p:nvSpPr>
          <p:cNvPr id="6150" name="AutoShape 14">
            <a:extLst>
              <a:ext uri="{FF2B5EF4-FFF2-40B4-BE49-F238E27FC236}">
                <a16:creationId xmlns:a16="http://schemas.microsoft.com/office/drawing/2014/main" id="{7B5F3006-056E-E0BF-3ECF-C5883D604C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85" y="6373285"/>
            <a:ext cx="10248900" cy="323849"/>
          </a:xfrm>
          <a:prstGeom prst="homePlate">
            <a:avLst>
              <a:gd name="adj" fmla="val 91718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7" tIns="60953" rIns="121907" bIns="60953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defTabSz="1219170">
              <a:spcBef>
                <a:spcPct val="0"/>
              </a:spcBef>
              <a:buClr>
                <a:srgbClr val="000000"/>
              </a:buClr>
              <a:buNone/>
            </a:pPr>
            <a:endParaRPr lang="en-US" altLang="en-US" sz="1333" kern="0">
              <a:solidFill>
                <a:srgbClr val="000000"/>
              </a:solidFill>
              <a:latin typeface="Arial" panose="020B0604020202020204" pitchFamily="34" charset="0"/>
              <a:cs typeface="Arial"/>
              <a:sym typeface="Arial"/>
            </a:endParaRPr>
          </a:p>
        </p:txBody>
      </p:sp>
      <p:sp>
        <p:nvSpPr>
          <p:cNvPr id="6151" name="Rectangle 16">
            <a:extLst>
              <a:ext uri="{FF2B5EF4-FFF2-40B4-BE49-F238E27FC236}">
                <a16:creationId xmlns:a16="http://schemas.microsoft.com/office/drawing/2014/main" id="{01798AF6-885E-F559-4985-4C140843B4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20300" y="6570134"/>
            <a:ext cx="1089375" cy="287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7" tIns="60953" rIns="121907" bIns="60953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defTabSz="1219170">
              <a:spcBef>
                <a:spcPct val="0"/>
              </a:spcBef>
              <a:buClr>
                <a:srgbClr val="000000"/>
              </a:buClr>
              <a:buNone/>
            </a:pPr>
            <a:r>
              <a:rPr lang="en-GB" altLang="en-US" sz="1067" kern="0">
                <a:solidFill>
                  <a:srgbClr val="000000"/>
                </a:solidFill>
                <a:latin typeface="Arial" panose="020B0604020202020204" pitchFamily="34" charset="0"/>
                <a:cs typeface="Arial"/>
                <a:sym typeface="Arial"/>
              </a:rPr>
              <a:t>© 3GPP 2024</a:t>
            </a:r>
          </a:p>
        </p:txBody>
      </p:sp>
      <p:sp>
        <p:nvSpPr>
          <p:cNvPr id="6152" name="TextBox 8">
            <a:extLst>
              <a:ext uri="{FF2B5EF4-FFF2-40B4-BE49-F238E27FC236}">
                <a16:creationId xmlns:a16="http://schemas.microsoft.com/office/drawing/2014/main" id="{F66BEB48-85C4-3638-60D3-08CA0EEA95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18" y="6364818"/>
            <a:ext cx="9977967" cy="385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7" tIns="60953" rIns="121907" bIns="60953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defTabSz="1219170">
              <a:spcBef>
                <a:spcPct val="0"/>
              </a:spcBef>
              <a:buClr>
                <a:srgbClr val="000000"/>
              </a:buClr>
              <a:buNone/>
            </a:pPr>
            <a:r>
              <a:rPr lang="en-GB" altLang="en-US" sz="1333" kern="0" dirty="0">
                <a:solidFill>
                  <a:srgbClr val="FFFFFF"/>
                </a:solidFill>
                <a:latin typeface="Arial" panose="020B0604020202020204" pitchFamily="34" charset="0"/>
                <a:cs typeface="Arial"/>
                <a:sym typeface="Arial"/>
              </a:rPr>
              <a:t>S1-241288 </a:t>
            </a:r>
            <a:r>
              <a:rPr lang="en-GB" altLang="en-US" sz="1067" kern="0" dirty="0">
                <a:solidFill>
                  <a:srgbClr val="FFFFFF"/>
                </a:solidFill>
                <a:latin typeface="Arial" panose="020B0604020202020204" pitchFamily="34" charset="0"/>
                <a:cs typeface="Arial"/>
                <a:sym typeface="Arial"/>
              </a:rPr>
              <a:t>-  </a:t>
            </a:r>
            <a:r>
              <a:rPr lang="en-GB" altLang="en-US" sz="1333" kern="0" dirty="0">
                <a:solidFill>
                  <a:srgbClr val="FFFFFF"/>
                </a:solidFill>
                <a:latin typeface="Arial" panose="020B0604020202020204" pitchFamily="34" charset="0"/>
                <a:cs typeface="Arial"/>
                <a:sym typeface="Arial"/>
              </a:rPr>
              <a:t>3GPP SA1#106</a:t>
            </a:r>
            <a:r>
              <a:rPr lang="en-GB" sz="1333" kern="0" dirty="0">
                <a:solidFill>
                  <a:srgbClr val="FFFFFF"/>
                </a:solidFill>
                <a:latin typeface="Arial" panose="020B0604020202020204" pitchFamily="34" charset="0"/>
                <a:cs typeface="Arial"/>
                <a:sym typeface="Arial"/>
              </a:rPr>
              <a:t>, 27 – 31 May 2024, Jeju, Korea</a:t>
            </a:r>
            <a:endParaRPr lang="en-GB" altLang="en-US" sz="1333" kern="0" dirty="0">
              <a:solidFill>
                <a:srgbClr val="FFFFFF"/>
              </a:solidFill>
              <a:latin typeface="Arial" panose="020B0604020202020204" pitchFamily="34" charset="0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3FFB6BD-9BCA-D2D2-3908-7CD6226854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for endorsement at this meeting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B1C791A-06DB-9A2B-9962-E40946C3E3A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+mj-lt"/>
              <a:buAutoNum type="arabicPeriod"/>
            </a:pPr>
            <a:r>
              <a:rPr lang="en-US" sz="2400" dirty="0"/>
              <a:t>Endorse the fact to consider “key values” in the context of SA1 6G study/</a:t>
            </a:r>
            <a:r>
              <a:rPr lang="en-US" sz="2400" dirty="0" err="1"/>
              <a:t>ies</a:t>
            </a:r>
            <a:r>
              <a:rPr lang="en-US" sz="2400" dirty="0"/>
              <a:t>, with clear overall focus on “sustainability”-related aspects</a:t>
            </a:r>
          </a:p>
          <a:p>
            <a:pPr>
              <a:buFont typeface="+mj-lt"/>
              <a:buAutoNum type="arabicPeriod"/>
            </a:pPr>
            <a:r>
              <a:rPr lang="en-US" sz="2400" dirty="0"/>
              <a:t>Endorse the use of the “key value” term</a:t>
            </a:r>
          </a:p>
          <a:p>
            <a:pPr>
              <a:buFont typeface="+mj-lt"/>
              <a:buAutoNum type="arabicPeriod"/>
            </a:pPr>
            <a:r>
              <a:rPr lang="en-US" sz="2400" dirty="0"/>
              <a:t>Endorse the principle of addressing “key values” as part of the study</a:t>
            </a:r>
          </a:p>
          <a:p>
            <a:pPr lvl="1">
              <a:buFont typeface="+mj-lt"/>
              <a:buAutoNum type="arabicPeriod"/>
            </a:pPr>
            <a:r>
              <a:rPr lang="en-US" sz="2000" dirty="0"/>
              <a:t>The granularity of contributions to the study related to key value will be determined when the process is agreed.</a:t>
            </a:r>
          </a:p>
          <a:p>
            <a:pPr lvl="1">
              <a:buFont typeface="+mj-lt"/>
              <a:buAutoNum type="arabicPeriod"/>
            </a:pPr>
            <a:r>
              <a:rPr lang="en-US" sz="2000" dirty="0"/>
              <a:t>Key values will be discussed at the use case granularity, if a procedure to do this is agreed in SA1.</a:t>
            </a:r>
          </a:p>
          <a:p>
            <a:pPr>
              <a:buFont typeface="+mj-lt"/>
              <a:buAutoNum type="arabicPeriod"/>
            </a:pPr>
            <a:r>
              <a:rPr lang="en-US" sz="2400" dirty="0"/>
              <a:t>Endorse to add an objective to the 6G SID to</a:t>
            </a:r>
          </a:p>
          <a:p>
            <a:pPr lvl="1"/>
            <a:r>
              <a:rPr lang="en-US" sz="2000" dirty="0"/>
              <a:t>Define a set of key values and associated terminology</a:t>
            </a:r>
          </a:p>
          <a:p>
            <a:pPr lvl="1"/>
            <a:r>
              <a:rPr lang="en-US" sz="2000" dirty="0"/>
              <a:t>Define a process to include key value considerations in the TR</a:t>
            </a:r>
          </a:p>
          <a:p>
            <a:pPr lvl="1"/>
            <a:r>
              <a:rPr lang="en-GB" sz="20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Apply the defined process in the work of the TR to document key value considerations.</a:t>
            </a:r>
            <a:endParaRPr lang="en-US" dirty="0"/>
          </a:p>
          <a:p>
            <a:pPr>
              <a:buFont typeface="+mj-lt"/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34079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3FFB6BD-9BCA-D2D2-3908-7CD6226854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objectives for next meeting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B1C791A-06DB-9A2B-9962-E40946C3E3A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+mj-lt"/>
              <a:buAutoNum type="arabicPeriod"/>
            </a:pPr>
            <a:r>
              <a:rPr lang="en-US" dirty="0"/>
              <a:t>Endorse the </a:t>
            </a:r>
            <a:r>
              <a:rPr lang="en-US" u="sng" dirty="0"/>
              <a:t>set</a:t>
            </a:r>
            <a:r>
              <a:rPr lang="en-US" dirty="0"/>
              <a:t> of “key values” to be used</a:t>
            </a:r>
          </a:p>
          <a:p>
            <a:pPr>
              <a:buFont typeface="+mj-lt"/>
              <a:buAutoNum type="arabicPeriod"/>
            </a:pPr>
            <a:r>
              <a:rPr lang="en-US" dirty="0"/>
              <a:t>Discuss – and possibly endorse - the </a:t>
            </a:r>
            <a:r>
              <a:rPr lang="en-US" u="sng" dirty="0"/>
              <a:t>meaning</a:t>
            </a:r>
            <a:r>
              <a:rPr lang="en-US" dirty="0"/>
              <a:t> of the “key values” to be used, in the context of SA1</a:t>
            </a:r>
          </a:p>
          <a:p>
            <a:pPr>
              <a:buFont typeface="+mj-lt"/>
              <a:buAutoNum type="arabicPeriod"/>
            </a:pPr>
            <a:r>
              <a:rPr lang="en-US" dirty="0"/>
              <a:t>Endorse the process to consider KV in the context of the study (e.g. with respect to use cases)</a:t>
            </a:r>
          </a:p>
          <a:p>
            <a:pPr>
              <a:buFont typeface="+mj-lt"/>
              <a:buAutoNum type="arabicPeriod"/>
            </a:pPr>
            <a:endParaRPr lang="en-US" dirty="0"/>
          </a:p>
          <a:p>
            <a:pPr marL="67732" indent="0">
              <a:buNone/>
            </a:pPr>
            <a:r>
              <a:rPr lang="en-US" dirty="0"/>
              <a:t>An interim call is proposed to prepare for the next meeting.</a:t>
            </a:r>
          </a:p>
          <a:p>
            <a:pPr>
              <a:buFont typeface="+mj-lt"/>
              <a:buAutoNum type="arabicPeriod"/>
            </a:pPr>
            <a:endParaRPr lang="en-US" dirty="0"/>
          </a:p>
          <a:p>
            <a:pPr>
              <a:buFont typeface="+mj-lt"/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6935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E3C4C7-EAD5-D4FC-96F4-798C26AB33D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Thank you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7CA8F6E-9B8E-CB34-39F9-6F62000A0B2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0195137"/>
      </p:ext>
    </p:extLst>
  </p:cSld>
  <p:clrMapOvr>
    <a:overrideClrMapping bg1="lt1" tx1="dk1" bg2="dk2" tx2="lt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2_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5A05E76B664164F9F76E63E6D6BE6ED" ma:contentTypeVersion="14" ma:contentTypeDescription="Create a new document." ma:contentTypeScope="" ma:versionID="882b459393d83318830776dc07584d50">
  <xsd:schema xmlns:xsd="http://www.w3.org/2001/XMLSchema" xmlns:xs="http://www.w3.org/2001/XMLSchema" xmlns:p="http://schemas.microsoft.com/office/2006/metadata/properties" xmlns:ns2="71c5aaf6-e6ce-465b-b873-5148d2a4c105" xmlns:ns3="3f2ce089-3858-4176-9a21-a30f9204848e" xmlns:ns4="7275bb01-7583-478d-bc14-e839a2dd5989" targetNamespace="http://schemas.microsoft.com/office/2006/metadata/properties" ma:root="true" ma:fieldsID="388c76d6462bcfb910328fd9de561d3b" ns2:_="" ns3:_="" ns4:_="">
    <xsd:import namespace="71c5aaf6-e6ce-465b-b873-5148d2a4c105"/>
    <xsd:import namespace="3f2ce089-3858-4176-9a21-a30f9204848e"/>
    <xsd:import namespace="7275bb01-7583-478d-bc14-e839a2dd5989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CR" minOccurs="0"/>
                <xsd:element ref="ns3:MediaServiceLocation" minOccurs="0"/>
                <xsd:element ref="ns3:MediaServiceSearchProperties" minOccurs="0"/>
                <xsd:element ref="ns3:Comme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2ce089-3858-4176-9a21-a30f920484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34c87397-5fc1-491e-85e7-d6110dbe9cb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Comments" ma:index="25" nillable="true" ma:displayName="Navaneethan Comments" ma:default="OK" ma:format="Dropdown" ma:internalName="Comments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275bb01-7583-478d-bc14-e839a2dd5989" elementFormDefault="qualified">
    <xsd:import namespace="http://schemas.microsoft.com/office/2006/documentManagement/types"/>
    <xsd:import namespace="http://schemas.microsoft.com/office/infopath/2007/PartnerControls"/>
    <xsd:element name="TaxCatchAll" ma:index="21" nillable="true" ma:displayName="Taxonomy Catch All Column" ma:hidden="true" ma:list="{b0ac3f90-bf3b-4c63-910d-f3e01299c9db}" ma:internalName="TaxCatchAll" ma:showField="CatchAllData" ma:web="7275bb01-7583-478d-bc14-e839a2dd598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71c5aaf6-e6ce-465b-b873-5148d2a4c105">RBI5PAMIO524-1616901215-24060</_dlc_DocId>
    <HideFromDelve xmlns="71c5aaf6-e6ce-465b-b873-5148d2a4c105">false</HideFromDelve>
    <_dlc_DocIdUrl xmlns="71c5aaf6-e6ce-465b-b873-5148d2a4c105">
      <Url>https://nokia.sharepoint.com/sites/gxp/_layouts/15/DocIdRedir.aspx?ID=RBI5PAMIO524-1616901215-24060</Url>
      <Description>RBI5PAMIO524-1616901215-24060</Description>
    </_dlc_DocIdUrl>
    <TaxCatchAll xmlns="7275bb01-7583-478d-bc14-e839a2dd5989" xsi:nil="true"/>
    <lcf76f155ced4ddcb4097134ff3c332f xmlns="3f2ce089-3858-4176-9a21-a30f9204848e">
      <Terms xmlns="http://schemas.microsoft.com/office/infopath/2007/PartnerControls"/>
    </lcf76f155ced4ddcb4097134ff3c332f>
    <Comments xmlns="3f2ce089-3858-4176-9a21-a30f9204848e">OK</Comments>
  </documentManagement>
</p:properties>
</file>

<file path=customXml/item3.xml><?xml version="1.0" encoding="utf-8"?>
<?mso-contentType ?>
<SharedContentType xmlns="Microsoft.SharePoint.Taxonomy.ContentTypeSync" SourceId="34c87397-5fc1-491e-85e7-d6110dbe9cbd" ContentTypeId="0x0101" PreviousValue="false" LastSyncTimeStamp="2018-03-09T14:36:50.893Z"/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5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6FDE0B1-8167-42BF-ABFE-28D1A20CF4E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3f2ce089-3858-4176-9a21-a30f9204848e"/>
    <ds:schemaRef ds:uri="7275bb01-7583-478d-bc14-e839a2dd598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BB91150F-6C29-4D01-9C2A-26DFE2253169}">
  <ds:schemaRefs>
    <ds:schemaRef ds:uri="http://purl.org/dc/elements/1.1/"/>
    <ds:schemaRef ds:uri="http://schemas.microsoft.com/office/2006/documentManagement/types"/>
    <ds:schemaRef ds:uri="3f2ce089-3858-4176-9a21-a30f9204848e"/>
    <ds:schemaRef ds:uri="http://schemas.microsoft.com/office/2006/metadata/properties"/>
    <ds:schemaRef ds:uri="http://purl.org/dc/dcmitype/"/>
    <ds:schemaRef ds:uri="http://schemas.openxmlformats.org/package/2006/metadata/core-properties"/>
    <ds:schemaRef ds:uri="http://schemas.microsoft.com/office/infopath/2007/PartnerControls"/>
    <ds:schemaRef ds:uri="71c5aaf6-e6ce-465b-b873-5148d2a4c105"/>
    <ds:schemaRef ds:uri="7275bb01-7583-478d-bc14-e839a2dd5989"/>
    <ds:schemaRef ds:uri="http://www.w3.org/XML/1998/namespace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2D3B028B-89E0-49E0-9D77-439C62CA891D}">
  <ds:schemaRefs>
    <ds:schemaRef ds:uri="Microsoft.SharePoint.Taxonomy.ContentTypeSync"/>
  </ds:schemaRefs>
</ds:datastoreItem>
</file>

<file path=customXml/itemProps4.xml><?xml version="1.0" encoding="utf-8"?>
<ds:datastoreItem xmlns:ds="http://schemas.openxmlformats.org/officeDocument/2006/customXml" ds:itemID="{173B6770-7949-4878-B121-224886B9464B}">
  <ds:schemaRefs>
    <ds:schemaRef ds:uri="http://schemas.microsoft.com/sharepoint/events"/>
  </ds:schemaRefs>
</ds:datastoreItem>
</file>

<file path=customXml/itemProps5.xml><?xml version="1.0" encoding="utf-8"?>
<ds:datastoreItem xmlns:ds="http://schemas.openxmlformats.org/officeDocument/2006/customXml" ds:itemID="{8071BA3B-B9DD-408F-9C7B-066D39826947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4610b643-e0dc-49a3-bdd7-06f3c6cb789f}" enabled="1" method="Privileged" siteId="{5d471751-9675-428d-917b-70f44f9630b0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271</Words>
  <Application>Microsoft Office PowerPoint</Application>
  <PresentationFormat>Widescreen</PresentationFormat>
  <Paragraphs>24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Times New Roman</vt:lpstr>
      <vt:lpstr>2_Office Theme</vt:lpstr>
      <vt:lpstr>PowerPoint Presentation</vt:lpstr>
      <vt:lpstr>Proposal for endorsement at this meeting</vt:lpstr>
      <vt:lpstr>Proposed objectives for next meeting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/>
  <cp:revision>6</cp:revision>
  <dcterms:created xsi:type="dcterms:W3CDTF">2024-02-07T17:13:37Z</dcterms:created>
  <dcterms:modified xsi:type="dcterms:W3CDTF">2024-05-29T07:18:58Z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0x01010055A05E76B664164F9F76E63E6D6BE6ED</vt:lpwstr>
  </property>
  <property fmtid="{D5CDD505-2E9C-101B-9397-08002B2CF9AE}" pid="4" name="MSIP_Label_4610b643-e0dc-49a3-bdd7-06f3c6cb789f_Enabled">
    <vt:lpwstr>true</vt:lpwstr>
  </property>
  <property fmtid="{D5CDD505-2E9C-101B-9397-08002B2CF9AE}" pid="5" name="MSIP_Label_4610b643-e0dc-49a3-bdd7-06f3c6cb789f_ContentBits">
    <vt:lpwstr>2</vt:lpwstr>
  </property>
  <property fmtid="{D5CDD505-2E9C-101B-9397-08002B2CF9AE}" pid="6" name="MSIP_Label_4610b643-e0dc-49a3-bdd7-06f3c6cb789f_ActionId">
    <vt:lpwstr>9ce0e216-a3f9-49c7-933f-9c4118e2c0d1</vt:lpwstr>
  </property>
  <property fmtid="{D5CDD505-2E9C-101B-9397-08002B2CF9AE}" pid="7" name="MSIP_Label_4610b643-e0dc-49a3-bdd7-06f3c6cb789f_SetDate">
    <vt:lpwstr>2023-04-24T15:41:52Z</vt:lpwstr>
  </property>
  <property fmtid="{D5CDD505-2E9C-101B-9397-08002B2CF9AE}" pid="8" name="MSIP_Label_4610b643-e0dc-49a3-bdd7-06f3c6cb789f_SiteId">
    <vt:lpwstr>5d471751-9675-428d-917b-70f44f9630b0</vt:lpwstr>
  </property>
  <property fmtid="{D5CDD505-2E9C-101B-9397-08002B2CF9AE}" pid="9" name="MSIP_Label_4610b643-e0dc-49a3-bdd7-06f3c6cb789f_Method">
    <vt:lpwstr>Privileged</vt:lpwstr>
  </property>
  <property fmtid="{D5CDD505-2E9C-101B-9397-08002B2CF9AE}" pid="10" name="MSIP_Label_4610b643-e0dc-49a3-bdd7-06f3c6cb789f_Name">
    <vt:lpwstr>Nokia_ID_only</vt:lpwstr>
  </property>
  <property fmtid="{D5CDD505-2E9C-101B-9397-08002B2CF9AE}" pid="11" name="_dlc_DocIdItemGuid">
    <vt:lpwstr>2dc01d06-d844-4edb-999f-8b3123fb7f17</vt:lpwstr>
  </property>
</Properties>
</file>