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theme/themeOverride1.xml" ContentType="application/vnd.openxmlformats-officedocument.themeOverr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981" r:id="rId6"/>
  </p:sldMasterIdLst>
  <p:notesMasterIdLst>
    <p:notesMasterId r:id="rId14"/>
  </p:notesMasterIdLst>
  <p:sldIdLst>
    <p:sldId id="303" r:id="rId7"/>
    <p:sldId id="2147478737" r:id="rId8"/>
    <p:sldId id="2147478739" r:id="rId9"/>
    <p:sldId id="2147478738" r:id="rId10"/>
    <p:sldId id="2147478741" r:id="rId11"/>
    <p:sldId id="2147478743" r:id="rId12"/>
    <p:sldId id="330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0000000-0000-0000-0000-000000000000}" name="Author" initials="A" userId="Author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5AFF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6" autoAdjust="0"/>
    <p:restoredTop sz="90327" autoAdjust="0"/>
  </p:normalViewPr>
  <p:slideViewPr>
    <p:cSldViewPr snapToGrid="0">
      <p:cViewPr varScale="1">
        <p:scale>
          <a:sx n="77" d="100"/>
          <a:sy n="77" d="100"/>
        </p:scale>
        <p:origin x="80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slide" Target="slides/slide5.xml"/><Relationship Id="rId5" Type="http://schemas.openxmlformats.org/officeDocument/2006/relationships/customXml" Target="../customXml/item5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8/10/relationships/authors" Target="authors.xml"/><Relationship Id="rId4" Type="http://schemas.openxmlformats.org/officeDocument/2006/relationships/customXml" Target="../customXml/item4.xml"/><Relationship Id="rId9" Type="http://schemas.openxmlformats.org/officeDocument/2006/relationships/slide" Target="slides/slide3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4BA0AC1-BC9D-459C-94DC-9B798DE0A4E4}" type="doc">
      <dgm:prSet loTypeId="urn:microsoft.com/office/officeart/2005/8/layout/hList1" loCatId="list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79221F9F-2DEA-4DBC-B37D-6F4D7EB593EB}">
      <dgm:prSet phldrT="[Text]"/>
      <dgm:spPr/>
      <dgm:t>
        <a:bodyPr/>
        <a:lstStyle/>
        <a:p>
          <a:r>
            <a:rPr lang="en-US"/>
            <a:t>Pros</a:t>
          </a:r>
        </a:p>
      </dgm:t>
    </dgm:pt>
    <dgm:pt modelId="{E9210C43-B438-4ECC-8230-E1D9A7CC83C0}" type="parTrans" cxnId="{CC39F3E3-C5A7-46BD-9761-61AD9B4A9DC5}">
      <dgm:prSet/>
      <dgm:spPr/>
      <dgm:t>
        <a:bodyPr/>
        <a:lstStyle/>
        <a:p>
          <a:endParaRPr lang="en-US"/>
        </a:p>
      </dgm:t>
    </dgm:pt>
    <dgm:pt modelId="{BEBF1579-6746-4723-B7E9-A98384CFCEF4}" type="sibTrans" cxnId="{CC39F3E3-C5A7-46BD-9761-61AD9B4A9DC5}">
      <dgm:prSet/>
      <dgm:spPr/>
      <dgm:t>
        <a:bodyPr/>
        <a:lstStyle/>
        <a:p>
          <a:endParaRPr lang="en-US"/>
        </a:p>
      </dgm:t>
    </dgm:pt>
    <dgm:pt modelId="{07980107-5914-4991-A16F-7C4FDA86ED3F}">
      <dgm:prSet phldrT="[Text]"/>
      <dgm:spPr/>
      <dgm:t>
        <a:bodyPr/>
        <a:lstStyle/>
        <a:p>
          <a:r>
            <a:rPr lang="en-US">
              <a:solidFill>
                <a:schemeClr val="tx1">
                  <a:lumMod val="10000"/>
                </a:schemeClr>
              </a:solidFill>
            </a:rPr>
            <a:t>Cost/benefits approach</a:t>
          </a:r>
        </a:p>
      </dgm:t>
    </dgm:pt>
    <dgm:pt modelId="{9E8E7BEE-0574-4983-B5F0-456FBF7CD1EE}" type="parTrans" cxnId="{B17608CD-9ABA-4732-87AE-98A0A705A856}">
      <dgm:prSet/>
      <dgm:spPr/>
      <dgm:t>
        <a:bodyPr/>
        <a:lstStyle/>
        <a:p>
          <a:endParaRPr lang="en-US"/>
        </a:p>
      </dgm:t>
    </dgm:pt>
    <dgm:pt modelId="{36042E31-3ACB-47BC-BFB6-B82EE351A6D6}" type="sibTrans" cxnId="{B17608CD-9ABA-4732-87AE-98A0A705A856}">
      <dgm:prSet/>
      <dgm:spPr/>
      <dgm:t>
        <a:bodyPr/>
        <a:lstStyle/>
        <a:p>
          <a:endParaRPr lang="en-US"/>
        </a:p>
      </dgm:t>
    </dgm:pt>
    <dgm:pt modelId="{8BCE9C88-E730-45CD-8A3C-BD3F6ABADD9A}">
      <dgm:prSet phldrT="[Text]"/>
      <dgm:spPr/>
      <dgm:t>
        <a:bodyPr/>
        <a:lstStyle/>
        <a:p>
          <a:r>
            <a:rPr lang="en-US"/>
            <a:t>Cons</a:t>
          </a:r>
        </a:p>
      </dgm:t>
    </dgm:pt>
    <dgm:pt modelId="{86E761C1-3BEE-49F8-89D7-32902BA3934F}" type="parTrans" cxnId="{C3E20F9A-81D6-47E6-9EC2-43C4645D4E5D}">
      <dgm:prSet/>
      <dgm:spPr/>
      <dgm:t>
        <a:bodyPr/>
        <a:lstStyle/>
        <a:p>
          <a:endParaRPr lang="en-US"/>
        </a:p>
      </dgm:t>
    </dgm:pt>
    <dgm:pt modelId="{BC1EF14B-D2B0-4CF7-B41D-562D93C8BF59}" type="sibTrans" cxnId="{C3E20F9A-81D6-47E6-9EC2-43C4645D4E5D}">
      <dgm:prSet/>
      <dgm:spPr/>
      <dgm:t>
        <a:bodyPr/>
        <a:lstStyle/>
        <a:p>
          <a:endParaRPr lang="en-US"/>
        </a:p>
      </dgm:t>
    </dgm:pt>
    <dgm:pt modelId="{1D818961-9B9D-481D-AFF8-E34A174D6161}">
      <dgm:prSet phldrT="[Text]"/>
      <dgm:spPr/>
      <dgm:t>
        <a:bodyPr/>
        <a:lstStyle/>
        <a:p>
          <a:r>
            <a:rPr lang="en-US">
              <a:solidFill>
                <a:schemeClr val="tx1">
                  <a:lumMod val="10000"/>
                </a:schemeClr>
              </a:solidFill>
            </a:rPr>
            <a:t>No quantitative analysis</a:t>
          </a:r>
        </a:p>
      </dgm:t>
    </dgm:pt>
    <dgm:pt modelId="{E1993DBC-A874-45F4-94E8-D94F42E5E6C8}" type="parTrans" cxnId="{F9D27DFA-79DC-4AC4-9B2D-A56DE25347DA}">
      <dgm:prSet/>
      <dgm:spPr/>
      <dgm:t>
        <a:bodyPr/>
        <a:lstStyle/>
        <a:p>
          <a:endParaRPr lang="en-US"/>
        </a:p>
      </dgm:t>
    </dgm:pt>
    <dgm:pt modelId="{9CFBA81A-BE94-4F8D-9985-C53B32A46245}" type="sibTrans" cxnId="{F9D27DFA-79DC-4AC4-9B2D-A56DE25347DA}">
      <dgm:prSet/>
      <dgm:spPr/>
      <dgm:t>
        <a:bodyPr/>
        <a:lstStyle/>
        <a:p>
          <a:endParaRPr lang="en-US"/>
        </a:p>
      </dgm:t>
    </dgm:pt>
    <dgm:pt modelId="{61EE91C3-6068-4061-9E7A-23351D866472}">
      <dgm:prSet phldrT="[Text]"/>
      <dgm:spPr/>
      <dgm:t>
        <a:bodyPr/>
        <a:lstStyle/>
        <a:p>
          <a:r>
            <a:rPr lang="en-US">
              <a:solidFill>
                <a:schemeClr val="tx1">
                  <a:lumMod val="10000"/>
                </a:schemeClr>
              </a:solidFill>
            </a:rPr>
            <a:t>Limited visualization of coverage/gaps</a:t>
          </a:r>
        </a:p>
      </dgm:t>
    </dgm:pt>
    <dgm:pt modelId="{EB37C5C5-0F95-45D3-818D-3FEEF67C08BC}" type="parTrans" cxnId="{AC9790F4-13E4-40E2-B444-83C078687F8E}">
      <dgm:prSet/>
      <dgm:spPr/>
      <dgm:t>
        <a:bodyPr/>
        <a:lstStyle/>
        <a:p>
          <a:endParaRPr lang="en-US"/>
        </a:p>
      </dgm:t>
    </dgm:pt>
    <dgm:pt modelId="{B3535DF5-3193-419A-9273-37412A4B2F83}" type="sibTrans" cxnId="{AC9790F4-13E4-40E2-B444-83C078687F8E}">
      <dgm:prSet/>
      <dgm:spPr/>
      <dgm:t>
        <a:bodyPr/>
        <a:lstStyle/>
        <a:p>
          <a:endParaRPr lang="en-US"/>
        </a:p>
      </dgm:t>
    </dgm:pt>
    <dgm:pt modelId="{8BD71DD3-F4CE-40A8-9430-436465C3F88C}">
      <dgm:prSet phldrT="[Text]"/>
      <dgm:spPr/>
      <dgm:t>
        <a:bodyPr/>
        <a:lstStyle/>
        <a:p>
          <a:r>
            <a:rPr lang="en-US">
              <a:solidFill>
                <a:schemeClr val="tx1">
                  <a:lumMod val="10000"/>
                </a:schemeClr>
              </a:solidFill>
            </a:rPr>
            <a:t>Qualitative overview</a:t>
          </a:r>
        </a:p>
      </dgm:t>
    </dgm:pt>
    <dgm:pt modelId="{CAFDCD72-5DF3-478A-97C3-F1C81F03BB0A}" type="parTrans" cxnId="{793B978C-24E1-4318-885A-0493C56FE62C}">
      <dgm:prSet/>
      <dgm:spPr/>
      <dgm:t>
        <a:bodyPr/>
        <a:lstStyle/>
        <a:p>
          <a:endParaRPr lang="en-US"/>
        </a:p>
      </dgm:t>
    </dgm:pt>
    <dgm:pt modelId="{4E550AC9-4485-4EF1-B490-AB35F43BF27C}" type="sibTrans" cxnId="{793B978C-24E1-4318-885A-0493C56FE62C}">
      <dgm:prSet/>
      <dgm:spPr/>
      <dgm:t>
        <a:bodyPr/>
        <a:lstStyle/>
        <a:p>
          <a:endParaRPr lang="en-US"/>
        </a:p>
      </dgm:t>
    </dgm:pt>
    <dgm:pt modelId="{FA8A1328-5D6F-40CD-A77B-070EFFD2CBEB}" type="pres">
      <dgm:prSet presAssocID="{64BA0AC1-BC9D-459C-94DC-9B798DE0A4E4}" presName="Name0" presStyleCnt="0">
        <dgm:presLayoutVars>
          <dgm:dir/>
          <dgm:animLvl val="lvl"/>
          <dgm:resizeHandles val="exact"/>
        </dgm:presLayoutVars>
      </dgm:prSet>
      <dgm:spPr/>
    </dgm:pt>
    <dgm:pt modelId="{78B2E284-00A7-42D1-8F26-85AF73D5EF83}" type="pres">
      <dgm:prSet presAssocID="{79221F9F-2DEA-4DBC-B37D-6F4D7EB593EB}" presName="composite" presStyleCnt="0"/>
      <dgm:spPr/>
    </dgm:pt>
    <dgm:pt modelId="{64DD44CB-78EF-4C2B-9A56-AD899AC760D6}" type="pres">
      <dgm:prSet presAssocID="{79221F9F-2DEA-4DBC-B37D-6F4D7EB593EB}" presName="parTx" presStyleLbl="alignNode1" presStyleIdx="0" presStyleCnt="2">
        <dgm:presLayoutVars>
          <dgm:chMax val="0"/>
          <dgm:chPref val="0"/>
          <dgm:bulletEnabled val="1"/>
        </dgm:presLayoutVars>
      </dgm:prSet>
      <dgm:spPr/>
    </dgm:pt>
    <dgm:pt modelId="{987C4195-F8D5-4D02-8559-E24D54933E8F}" type="pres">
      <dgm:prSet presAssocID="{79221F9F-2DEA-4DBC-B37D-6F4D7EB593EB}" presName="desTx" presStyleLbl="alignAccFollowNode1" presStyleIdx="0" presStyleCnt="2">
        <dgm:presLayoutVars>
          <dgm:bulletEnabled val="1"/>
        </dgm:presLayoutVars>
      </dgm:prSet>
      <dgm:spPr/>
    </dgm:pt>
    <dgm:pt modelId="{9A85FBE5-70B3-4762-BE50-485BCB86E78D}" type="pres">
      <dgm:prSet presAssocID="{BEBF1579-6746-4723-B7E9-A98384CFCEF4}" presName="space" presStyleCnt="0"/>
      <dgm:spPr/>
    </dgm:pt>
    <dgm:pt modelId="{342CCCDE-2115-4183-894A-6C1FCF0C757E}" type="pres">
      <dgm:prSet presAssocID="{8BCE9C88-E730-45CD-8A3C-BD3F6ABADD9A}" presName="composite" presStyleCnt="0"/>
      <dgm:spPr/>
    </dgm:pt>
    <dgm:pt modelId="{6AF0D894-11B2-4DEB-B682-181C4499C270}" type="pres">
      <dgm:prSet presAssocID="{8BCE9C88-E730-45CD-8A3C-BD3F6ABADD9A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8C584A45-590C-4FD9-B1E2-D4454CD52D11}" type="pres">
      <dgm:prSet presAssocID="{8BCE9C88-E730-45CD-8A3C-BD3F6ABADD9A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D1010F3F-DF12-4486-86D0-A87B0CB29B7C}" type="presOf" srcId="{79221F9F-2DEA-4DBC-B37D-6F4D7EB593EB}" destId="{64DD44CB-78EF-4C2B-9A56-AD899AC760D6}" srcOrd="0" destOrd="0" presId="urn:microsoft.com/office/officeart/2005/8/layout/hList1"/>
    <dgm:cxn modelId="{E660B07C-8CDD-4D4B-AA26-2A4671CD2A86}" type="presOf" srcId="{61EE91C3-6068-4061-9E7A-23351D866472}" destId="{8C584A45-590C-4FD9-B1E2-D4454CD52D11}" srcOrd="0" destOrd="1" presId="urn:microsoft.com/office/officeart/2005/8/layout/hList1"/>
    <dgm:cxn modelId="{793B978C-24E1-4318-885A-0493C56FE62C}" srcId="{79221F9F-2DEA-4DBC-B37D-6F4D7EB593EB}" destId="{8BD71DD3-F4CE-40A8-9430-436465C3F88C}" srcOrd="1" destOrd="0" parTransId="{CAFDCD72-5DF3-478A-97C3-F1C81F03BB0A}" sibTransId="{4E550AC9-4485-4EF1-B490-AB35F43BF27C}"/>
    <dgm:cxn modelId="{C3E20F9A-81D6-47E6-9EC2-43C4645D4E5D}" srcId="{64BA0AC1-BC9D-459C-94DC-9B798DE0A4E4}" destId="{8BCE9C88-E730-45CD-8A3C-BD3F6ABADD9A}" srcOrd="1" destOrd="0" parTransId="{86E761C1-3BEE-49F8-89D7-32902BA3934F}" sibTransId="{BC1EF14B-D2B0-4CF7-B41D-562D93C8BF59}"/>
    <dgm:cxn modelId="{64D4A9B3-4A42-46EF-B8B8-25011B980AC8}" type="presOf" srcId="{8BCE9C88-E730-45CD-8A3C-BD3F6ABADD9A}" destId="{6AF0D894-11B2-4DEB-B682-181C4499C270}" srcOrd="0" destOrd="0" presId="urn:microsoft.com/office/officeart/2005/8/layout/hList1"/>
    <dgm:cxn modelId="{A20CF0C2-F5AC-49F5-BFCB-F6C91F7922A4}" type="presOf" srcId="{07980107-5914-4991-A16F-7C4FDA86ED3F}" destId="{987C4195-F8D5-4D02-8559-E24D54933E8F}" srcOrd="0" destOrd="0" presId="urn:microsoft.com/office/officeart/2005/8/layout/hList1"/>
    <dgm:cxn modelId="{B17608CD-9ABA-4732-87AE-98A0A705A856}" srcId="{79221F9F-2DEA-4DBC-B37D-6F4D7EB593EB}" destId="{07980107-5914-4991-A16F-7C4FDA86ED3F}" srcOrd="0" destOrd="0" parTransId="{9E8E7BEE-0574-4983-B5F0-456FBF7CD1EE}" sibTransId="{36042E31-3ACB-47BC-BFB6-B82EE351A6D6}"/>
    <dgm:cxn modelId="{9F24CCDD-709E-4ABE-9F75-601A4C7CBB6E}" type="presOf" srcId="{8BD71DD3-F4CE-40A8-9430-436465C3F88C}" destId="{987C4195-F8D5-4D02-8559-E24D54933E8F}" srcOrd="0" destOrd="1" presId="urn:microsoft.com/office/officeart/2005/8/layout/hList1"/>
    <dgm:cxn modelId="{CC39F3E3-C5A7-46BD-9761-61AD9B4A9DC5}" srcId="{64BA0AC1-BC9D-459C-94DC-9B798DE0A4E4}" destId="{79221F9F-2DEA-4DBC-B37D-6F4D7EB593EB}" srcOrd="0" destOrd="0" parTransId="{E9210C43-B438-4ECC-8230-E1D9A7CC83C0}" sibTransId="{BEBF1579-6746-4723-B7E9-A98384CFCEF4}"/>
    <dgm:cxn modelId="{AC9790F4-13E4-40E2-B444-83C078687F8E}" srcId="{8BCE9C88-E730-45CD-8A3C-BD3F6ABADD9A}" destId="{61EE91C3-6068-4061-9E7A-23351D866472}" srcOrd="1" destOrd="0" parTransId="{EB37C5C5-0F95-45D3-818D-3FEEF67C08BC}" sibTransId="{B3535DF5-3193-419A-9273-37412A4B2F83}"/>
    <dgm:cxn modelId="{E8E610F9-82B9-4321-8DF7-E998BA81055F}" type="presOf" srcId="{1D818961-9B9D-481D-AFF8-E34A174D6161}" destId="{8C584A45-590C-4FD9-B1E2-D4454CD52D11}" srcOrd="0" destOrd="0" presId="urn:microsoft.com/office/officeart/2005/8/layout/hList1"/>
    <dgm:cxn modelId="{F9D27DFA-79DC-4AC4-9B2D-A56DE25347DA}" srcId="{8BCE9C88-E730-45CD-8A3C-BD3F6ABADD9A}" destId="{1D818961-9B9D-481D-AFF8-E34A174D6161}" srcOrd="0" destOrd="0" parTransId="{E1993DBC-A874-45F4-94E8-D94F42E5E6C8}" sibTransId="{9CFBA81A-BE94-4F8D-9985-C53B32A46245}"/>
    <dgm:cxn modelId="{838116FB-921B-42AD-AF79-B7F77131A449}" type="presOf" srcId="{64BA0AC1-BC9D-459C-94DC-9B798DE0A4E4}" destId="{FA8A1328-5D6F-40CD-A77B-070EFFD2CBEB}" srcOrd="0" destOrd="0" presId="urn:microsoft.com/office/officeart/2005/8/layout/hList1"/>
    <dgm:cxn modelId="{1DD5B033-81DA-4717-89B7-9D77190920FF}" type="presParOf" srcId="{FA8A1328-5D6F-40CD-A77B-070EFFD2CBEB}" destId="{78B2E284-00A7-42D1-8F26-85AF73D5EF83}" srcOrd="0" destOrd="0" presId="urn:microsoft.com/office/officeart/2005/8/layout/hList1"/>
    <dgm:cxn modelId="{A9C98BE1-51E7-4A10-94AB-9F78EF4AD8CC}" type="presParOf" srcId="{78B2E284-00A7-42D1-8F26-85AF73D5EF83}" destId="{64DD44CB-78EF-4C2B-9A56-AD899AC760D6}" srcOrd="0" destOrd="0" presId="urn:microsoft.com/office/officeart/2005/8/layout/hList1"/>
    <dgm:cxn modelId="{A73784D2-4E24-426A-9B5B-DDE899B934D8}" type="presParOf" srcId="{78B2E284-00A7-42D1-8F26-85AF73D5EF83}" destId="{987C4195-F8D5-4D02-8559-E24D54933E8F}" srcOrd="1" destOrd="0" presId="urn:microsoft.com/office/officeart/2005/8/layout/hList1"/>
    <dgm:cxn modelId="{9A311442-7901-4FCE-9A42-FF6ECAD143FC}" type="presParOf" srcId="{FA8A1328-5D6F-40CD-A77B-070EFFD2CBEB}" destId="{9A85FBE5-70B3-4762-BE50-485BCB86E78D}" srcOrd="1" destOrd="0" presId="urn:microsoft.com/office/officeart/2005/8/layout/hList1"/>
    <dgm:cxn modelId="{34901E61-D8D6-437E-A388-D4A7395D0486}" type="presParOf" srcId="{FA8A1328-5D6F-40CD-A77B-070EFFD2CBEB}" destId="{342CCCDE-2115-4183-894A-6C1FCF0C757E}" srcOrd="2" destOrd="0" presId="urn:microsoft.com/office/officeart/2005/8/layout/hList1"/>
    <dgm:cxn modelId="{DD7FEEB3-C1C7-4363-8505-E5A598EFB831}" type="presParOf" srcId="{342CCCDE-2115-4183-894A-6C1FCF0C757E}" destId="{6AF0D894-11B2-4DEB-B682-181C4499C270}" srcOrd="0" destOrd="0" presId="urn:microsoft.com/office/officeart/2005/8/layout/hList1"/>
    <dgm:cxn modelId="{AA2346A7-657D-49C5-A56E-0153E74AA100}" type="presParOf" srcId="{342CCCDE-2115-4183-894A-6C1FCF0C757E}" destId="{8C584A45-590C-4FD9-B1E2-D4454CD52D11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DD44CB-78EF-4C2B-9A56-AD899AC760D6}">
      <dsp:nvSpPr>
        <dsp:cNvPr id="0" name=""/>
        <dsp:cNvSpPr/>
      </dsp:nvSpPr>
      <dsp:spPr>
        <a:xfrm>
          <a:off x="14" y="1000503"/>
          <a:ext cx="1431626" cy="374400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Pros</a:t>
          </a:r>
        </a:p>
      </dsp:txBody>
      <dsp:txXfrm>
        <a:off x="14" y="1000503"/>
        <a:ext cx="1431626" cy="374400"/>
      </dsp:txXfrm>
    </dsp:sp>
    <dsp:sp modelId="{987C4195-F8D5-4D02-8559-E24D54933E8F}">
      <dsp:nvSpPr>
        <dsp:cNvPr id="0" name=""/>
        <dsp:cNvSpPr/>
      </dsp:nvSpPr>
      <dsp:spPr>
        <a:xfrm>
          <a:off x="14" y="1374903"/>
          <a:ext cx="1431626" cy="1059398"/>
        </a:xfrm>
        <a:prstGeom prst="rect">
          <a:avLst/>
        </a:prstGeom>
        <a:solidFill>
          <a:schemeClr val="accent3">
            <a:tint val="40000"/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schemeClr val="tx1">
                  <a:lumMod val="10000"/>
                </a:schemeClr>
              </a:solidFill>
            </a:rPr>
            <a:t>Cost/benefits approach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schemeClr val="tx1">
                  <a:lumMod val="10000"/>
                </a:schemeClr>
              </a:solidFill>
            </a:rPr>
            <a:t>Qualitative overview</a:t>
          </a:r>
        </a:p>
      </dsp:txBody>
      <dsp:txXfrm>
        <a:off x="14" y="1374903"/>
        <a:ext cx="1431626" cy="1059398"/>
      </dsp:txXfrm>
    </dsp:sp>
    <dsp:sp modelId="{6AF0D894-11B2-4DEB-B682-181C4499C270}">
      <dsp:nvSpPr>
        <dsp:cNvPr id="0" name=""/>
        <dsp:cNvSpPr/>
      </dsp:nvSpPr>
      <dsp:spPr>
        <a:xfrm>
          <a:off x="1632069" y="1000503"/>
          <a:ext cx="1431626" cy="374400"/>
        </a:xfrm>
        <a:prstGeom prst="rect">
          <a:avLst/>
        </a:prstGeom>
        <a:solidFill>
          <a:schemeClr val="accent3">
            <a:hueOff val="11250264"/>
            <a:satOff val="-16880"/>
            <a:lumOff val="-2745"/>
            <a:alphaOff val="0"/>
          </a:schemeClr>
        </a:solidFill>
        <a:ln w="25400" cap="flat" cmpd="sng" algn="ctr">
          <a:solidFill>
            <a:schemeClr val="accent3">
              <a:hueOff val="11250264"/>
              <a:satOff val="-16880"/>
              <a:lumOff val="-274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52832" rIns="92456" bIns="52832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Cons</a:t>
          </a:r>
        </a:p>
      </dsp:txBody>
      <dsp:txXfrm>
        <a:off x="1632069" y="1000503"/>
        <a:ext cx="1431626" cy="374400"/>
      </dsp:txXfrm>
    </dsp:sp>
    <dsp:sp modelId="{8C584A45-590C-4FD9-B1E2-D4454CD52D11}">
      <dsp:nvSpPr>
        <dsp:cNvPr id="0" name=""/>
        <dsp:cNvSpPr/>
      </dsp:nvSpPr>
      <dsp:spPr>
        <a:xfrm>
          <a:off x="1632069" y="1374903"/>
          <a:ext cx="1431626" cy="1059398"/>
        </a:xfrm>
        <a:prstGeom prst="rect">
          <a:avLst/>
        </a:prstGeom>
        <a:solidFill>
          <a:schemeClr val="accent3">
            <a:tint val="40000"/>
            <a:alpha val="90000"/>
            <a:hueOff val="10716854"/>
            <a:satOff val="-13793"/>
            <a:lumOff val="-1075"/>
            <a:alphaOff val="0"/>
          </a:schemeClr>
        </a:solidFill>
        <a:ln w="25400" cap="flat" cmpd="sng" algn="ctr">
          <a:solidFill>
            <a:schemeClr val="accent3">
              <a:tint val="40000"/>
              <a:alpha val="90000"/>
              <a:hueOff val="10716854"/>
              <a:satOff val="-13793"/>
              <a:lumOff val="-1075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9342" tIns="69342" rIns="92456" bIns="104013" numCol="1" spcCol="1270" anchor="t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schemeClr val="tx1">
                  <a:lumMod val="10000"/>
                </a:schemeClr>
              </a:solidFill>
            </a:rPr>
            <a:t>No quantitative analysis</a:t>
          </a:r>
        </a:p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300" kern="1200">
              <a:solidFill>
                <a:schemeClr val="tx1">
                  <a:lumMod val="10000"/>
                </a:schemeClr>
              </a:solidFill>
            </a:rPr>
            <a:t>Limited visualization of coverage/gaps</a:t>
          </a:r>
        </a:p>
      </dsp:txBody>
      <dsp:txXfrm>
        <a:off x="1632069" y="1374903"/>
        <a:ext cx="1431626" cy="105939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D1B6A4-20B5-44F8-AA87-9106FC962D11}" type="datetimeFigureOut">
              <a:rPr lang="en-US" smtClean="0"/>
              <a:t>5/27/2024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3E4391-B736-453C-81CB-9D9D740B24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5661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>
            <a:extLst>
              <a:ext uri="{FF2B5EF4-FFF2-40B4-BE49-F238E27FC236}">
                <a16:creationId xmlns:a16="http://schemas.microsoft.com/office/drawing/2014/main" id="{72C23339-D40B-EF98-4B98-C8BE1F0627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3027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B721D71C-0C60-4E6C-B8BA-EFE883F25C77}" type="slidenum">
              <a:rPr kumimoji="0" lang="en-GB" altLang="en-US" sz="12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Arial"/>
                <a:sym typeface="Arial"/>
              </a:rPr>
              <a:pPr marL="0" marR="0" lvl="0" indent="0" algn="l" defTabSz="93027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1</a:t>
            </a:fld>
            <a:endParaRPr kumimoji="0" lang="en-GB" altLang="en-US" sz="12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/>
              <a:sym typeface="Arial"/>
            </a:endParaRPr>
          </a:p>
        </p:txBody>
      </p:sp>
      <p:sp>
        <p:nvSpPr>
          <p:cNvPr id="7171" name="Rectangle 2">
            <a:extLst>
              <a:ext uri="{FF2B5EF4-FFF2-40B4-BE49-F238E27FC236}">
                <a16:creationId xmlns:a16="http://schemas.microsoft.com/office/drawing/2014/main" id="{12F3FE6F-C440-F893-BCE7-C37F5965D5AA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7172" name="Rectangle 3">
            <a:extLst>
              <a:ext uri="{FF2B5EF4-FFF2-40B4-BE49-F238E27FC236}">
                <a16:creationId xmlns:a16="http://schemas.microsoft.com/office/drawing/2014/main" id="{B6738540-EFF8-8093-7E7C-B4E0176100C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4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609585" lvl="0" indent="-541853" algn="l" rtl="0">
              <a:spcBef>
                <a:spcPts val="747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/>
            </a:lvl1pPr>
            <a:lvl2pPr marL="1219170" lvl="1" indent="-457189" algn="l" rtl="0">
              <a:spcBef>
                <a:spcPts val="480"/>
              </a:spcBef>
              <a:spcAft>
                <a:spcPts val="0"/>
              </a:spcAft>
              <a:buSzPts val="1800"/>
              <a:buChar char="•"/>
              <a:defRPr/>
            </a:lvl2pPr>
            <a:lvl3pPr marL="1828754" lvl="2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2438339" lvl="3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–"/>
              <a:defRPr/>
            </a:lvl4pPr>
            <a:lvl5pPr marL="3047924" lvl="4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5pPr>
            <a:lvl6pPr marL="3657509" lvl="5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6pPr>
            <a:lvl7pPr marL="4267093" lvl="6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7pPr>
            <a:lvl8pPr marL="4876678" lvl="7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8pPr>
            <a:lvl9pPr marL="5486263" lvl="8" indent="-457189" algn="l" rtl="0">
              <a:spcBef>
                <a:spcPts val="480"/>
              </a:spcBef>
              <a:spcAft>
                <a:spcPts val="0"/>
              </a:spcAft>
              <a:buClr>
                <a:schemeClr val="dk1"/>
              </a:buClr>
              <a:buSzPts val="1800"/>
              <a:buChar char="»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205690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3C82B6F2-C726-06E1-C7BF-379B22274C7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5665726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1485"/>
            <a:ext cx="10363200" cy="146896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58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91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83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9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709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360FD2-2AFE-4F82-810F-E8317CD4042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646E51-3B49-4A8B-AD1E-06E46E34F6E0}" type="datetimeFigureOut">
              <a:rPr lang="en-GB"/>
              <a:pPr>
                <a:defRPr/>
              </a:pPr>
              <a:t>27/05/2024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B9D3BEB-9417-4C22-AE02-B4EF424DA8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F61854-9EE5-466E-96CE-72A9C67B7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4A6022-F1F6-46BC-8206-E355C2D16FFB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0863396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1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515" indent="0" algn="ctr">
              <a:buNone/>
              <a:defRPr/>
            </a:lvl2pPr>
            <a:lvl3pPr marL="1219031" indent="0" algn="ctr">
              <a:buNone/>
              <a:defRPr/>
            </a:lvl3pPr>
            <a:lvl4pPr marL="1828546" indent="0" algn="ctr">
              <a:buNone/>
              <a:defRPr/>
            </a:lvl4pPr>
            <a:lvl5pPr marL="2438062" indent="0" algn="ctr">
              <a:buNone/>
              <a:defRPr/>
            </a:lvl5pPr>
            <a:lvl6pPr marL="3047577" indent="0" algn="ctr">
              <a:buNone/>
              <a:defRPr/>
            </a:lvl6pPr>
            <a:lvl7pPr marL="3657093" indent="0" algn="ctr">
              <a:buNone/>
              <a:defRPr/>
            </a:lvl7pPr>
            <a:lvl8pPr marL="4266608" indent="0" algn="ctr">
              <a:buNone/>
              <a:defRPr/>
            </a:lvl8pPr>
            <a:lvl9pPr marL="4876123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88556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84" y="2"/>
            <a:ext cx="5145616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37136" y="3812215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499" indent="0" algn="ctr">
              <a:buNone/>
              <a:defRPr/>
            </a:lvl2pPr>
            <a:lvl3pPr marL="1219000" indent="0" algn="ctr">
              <a:buNone/>
              <a:defRPr/>
            </a:lvl3pPr>
            <a:lvl4pPr marL="1828501" indent="0" algn="ctr">
              <a:buNone/>
              <a:defRPr/>
            </a:lvl4pPr>
            <a:lvl5pPr marL="2438002" indent="0" algn="ctr">
              <a:buNone/>
              <a:defRPr/>
            </a:lvl5pPr>
            <a:lvl6pPr marL="3047501" indent="0" algn="ctr">
              <a:buNone/>
              <a:defRPr/>
            </a:lvl6pPr>
            <a:lvl7pPr marL="3657002" indent="0" algn="ctr">
              <a:buNone/>
              <a:defRPr/>
            </a:lvl7pPr>
            <a:lvl8pPr marL="4266501" indent="0" algn="ctr">
              <a:buNone/>
              <a:defRPr/>
            </a:lvl8pPr>
            <a:lvl9pPr marL="4876001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113808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3200" b="0" i="0" u="none" strike="noStrike" cap="none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body" idx="1"/>
          </p:nvPr>
        </p:nvSpPr>
        <p:spPr>
          <a:xfrm>
            <a:off x="647700" y="1454149"/>
            <a:ext cx="11184400" cy="4830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406400" algn="l" rtl="0">
              <a:spcBef>
                <a:spcPts val="56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spcBef>
                <a:spcPts val="480"/>
              </a:spcBef>
              <a:spcAft>
                <a:spcPts val="0"/>
              </a:spcAft>
              <a:buClr>
                <a:srgbClr val="C00000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55600" algn="l" rtl="0"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–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30200" algn="l" rtl="0">
              <a:spcBef>
                <a:spcPts val="32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»"/>
              <a:defRPr sz="16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21" name="Google Shape;21;p3"/>
          <p:cNvSpPr txBox="1"/>
          <p:nvPr/>
        </p:nvSpPr>
        <p:spPr>
          <a:xfrm>
            <a:off x="5448300" y="3304117"/>
            <a:ext cx="1299600" cy="3281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60933" rIns="121900" bIns="60933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000"/>
              <a:buFont typeface="Arial"/>
              <a:buNone/>
            </a:pPr>
            <a:r>
              <a:rPr lang="en-US" sz="1333" b="0" i="0" u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© 3GPP 2012</a:t>
            </a:r>
            <a:endParaRPr sz="2400"/>
          </a:p>
        </p:txBody>
      </p:sp>
      <p:pic>
        <p:nvPicPr>
          <p:cNvPr id="22" name="Google Shape;22;p3"/>
          <p:cNvPicPr preferRelativeResize="0"/>
          <p:nvPr/>
        </p:nvPicPr>
        <p:blipFill rotWithShape="1">
          <a:blip r:embed="rId7">
            <a:alphaModFix/>
          </a:blip>
          <a:srcRect/>
          <a:stretch/>
        </p:blipFill>
        <p:spPr>
          <a:xfrm>
            <a:off x="10883901" y="154517"/>
            <a:ext cx="977900" cy="569383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3"/>
          <p:cNvSpPr/>
          <p:nvPr/>
        </p:nvSpPr>
        <p:spPr>
          <a:xfrm>
            <a:off x="11078633" y="6364816"/>
            <a:ext cx="812800" cy="419200"/>
          </a:xfrm>
          <a:prstGeom prst="ellipse">
            <a:avLst/>
          </a:prstGeom>
          <a:solidFill>
            <a:schemeClr val="lt1">
              <a:alpha val="49800"/>
            </a:schemeClr>
          </a:solidFill>
          <a:ln>
            <a:noFill/>
          </a:ln>
        </p:spPr>
        <p:txBody>
          <a:bodyPr spcFirstLastPara="1" wrap="square" lIns="121900" tIns="60933" rIns="121900" bIns="60933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000"/>
              <a:buFont typeface="Arial"/>
              <a:buNone/>
            </a:pPr>
            <a:fld id="{00000000-1234-1234-1234-123412341234}" type="slidenum">
              <a:rPr lang="en-US" sz="1333" b="1" i="0" u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000"/>
                <a:buFont typeface="Arial"/>
                <a:buNone/>
              </a:pPr>
              <a:t>‹#›</a:t>
            </a:fld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333" b="1" i="0" u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4973216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982" r:id="rId1"/>
    <p:sldLayoutId id="2147483983" r:id="rId2"/>
    <p:sldLayoutId id="2147483984" r:id="rId3"/>
    <p:sldLayoutId id="2147483970" r:id="rId4"/>
    <p:sldLayoutId id="2147483974" r:id="rId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hyperlink" Target="https://hexa-x-ii.eu/wp-content/uploads/2024/01/Hexa-X-II-D1.2_slideSet.pdf" TargetMode="External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hemeOverride" Target="../theme/themeOverr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E0DD555D-A134-ACD1-34B2-8D3FF302ED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65358" y="2531140"/>
            <a:ext cx="7708900" cy="1727200"/>
          </a:xfrm>
          <a:prstGeom prst="rect">
            <a:avLst/>
          </a:prstGeom>
          <a:noFill/>
          <a:ln>
            <a:noFill/>
          </a:ln>
        </p:spPr>
        <p:txBody>
          <a:bodyPr lIns="121907" tIns="60953" rIns="121907" bIns="60953" anchor="ctr">
            <a:normAutofit fontScale="92500" lnSpcReduction="10000"/>
          </a:bodyPr>
          <a:lstStyle>
            <a:defPPr>
              <a:defRPr lang="en-US"/>
            </a:defPPr>
            <a:lvl1pPr algn="ctr">
              <a:defRPr sz="4267" b="1">
                <a:solidFill>
                  <a:srgbClr val="FF0000"/>
                </a:solidFill>
                <a:latin typeface="+mj-lt"/>
                <a:ea typeface="ＭＳ Ｐゴシック" charset="0"/>
              </a:defRPr>
            </a:lvl1pPr>
          </a:lstStyle>
          <a:p>
            <a:r>
              <a:rPr lang="en-US" dirty="0"/>
              <a:t>Considerations on </a:t>
            </a:r>
            <a:r>
              <a:rPr lang="en-US" i="1" dirty="0"/>
              <a:t>implementing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Key Values for 6G study in SA1</a:t>
            </a:r>
          </a:p>
        </p:txBody>
      </p:sp>
      <p:sp>
        <p:nvSpPr>
          <p:cNvPr id="6147" name="Subtitle 6">
            <a:extLst>
              <a:ext uri="{FF2B5EF4-FFF2-40B4-BE49-F238E27FC236}">
                <a16:creationId xmlns:a16="http://schemas.microsoft.com/office/drawing/2014/main" id="{F62C3059-19AF-93AE-8957-51701FC05093}"/>
              </a:ext>
            </a:extLst>
          </p:cNvPr>
          <p:cNvSpPr>
            <a:spLocks noGrp="1"/>
          </p:cNvSpPr>
          <p:nvPr>
            <p:ph type="subTitle" idx="4294967295"/>
          </p:nvPr>
        </p:nvSpPr>
        <p:spPr>
          <a:xfrm>
            <a:off x="1786467" y="5090584"/>
            <a:ext cx="10191751" cy="1405467"/>
          </a:xfrm>
        </p:spPr>
        <p:txBody>
          <a:bodyPr/>
          <a:lstStyle/>
          <a:p>
            <a:pPr marL="0" indent="0">
              <a:lnSpc>
                <a:spcPct val="80000"/>
              </a:lnSpc>
              <a:buNone/>
            </a:pPr>
            <a:br>
              <a:rPr lang="en-GB" altLang="en-US" sz="1867" dirty="0">
                <a:latin typeface="Arial" panose="020B0604020202020204" pitchFamily="34" charset="0"/>
              </a:rPr>
            </a:br>
            <a:r>
              <a:rPr lang="en-GB" altLang="en-US" sz="1867" dirty="0">
                <a:latin typeface="Arial" panose="020B0604020202020204" pitchFamily="34" charset="0"/>
              </a:rPr>
              <a:t>Source: 		Nokia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Agenda item: 	10.1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GB" altLang="en-US" sz="1867" dirty="0">
                <a:latin typeface="Arial" panose="020B0604020202020204" pitchFamily="34" charset="0"/>
              </a:rPr>
              <a:t>Document  for:	Endorsement</a:t>
            </a:r>
          </a:p>
        </p:txBody>
      </p:sp>
      <p:sp>
        <p:nvSpPr>
          <p:cNvPr id="6150" name="AutoShape 14">
            <a:extLst>
              <a:ext uri="{FF2B5EF4-FFF2-40B4-BE49-F238E27FC236}">
                <a16:creationId xmlns:a16="http://schemas.microsoft.com/office/drawing/2014/main" id="{7B5F3006-056E-E0BF-3ECF-C5883D604C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85" y="6373285"/>
            <a:ext cx="10248900" cy="323849"/>
          </a:xfrm>
          <a:prstGeom prst="homePlate">
            <a:avLst>
              <a:gd name="adj" fmla="val 91718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endParaRPr lang="en-US" altLang="en-US" sz="1333" kern="0">
              <a:solidFill>
                <a:srgbClr val="000000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  <p:sp>
        <p:nvSpPr>
          <p:cNvPr id="6151" name="Rectangle 16">
            <a:extLst>
              <a:ext uri="{FF2B5EF4-FFF2-40B4-BE49-F238E27FC236}">
                <a16:creationId xmlns:a16="http://schemas.microsoft.com/office/drawing/2014/main" id="{01798AF6-885E-F559-4985-4C140843B4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20300" y="6570134"/>
            <a:ext cx="1089375" cy="287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121907" tIns="60953" rIns="121907" bIns="60953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067" kern="0">
                <a:solidFill>
                  <a:srgbClr val="000000"/>
                </a:solidFill>
                <a:latin typeface="Arial" panose="020B0604020202020204" pitchFamily="34" charset="0"/>
                <a:cs typeface="Arial"/>
                <a:sym typeface="Arial"/>
              </a:rPr>
              <a:t>© 3GPP 2024</a:t>
            </a:r>
          </a:p>
        </p:txBody>
      </p:sp>
      <p:sp>
        <p:nvSpPr>
          <p:cNvPr id="6152" name="TextBox 8">
            <a:extLst>
              <a:ext uri="{FF2B5EF4-FFF2-40B4-BE49-F238E27FC236}">
                <a16:creationId xmlns:a16="http://schemas.microsoft.com/office/drawing/2014/main" id="{F66BEB48-85C4-3638-60D3-08CA0EEA95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18" y="6364818"/>
            <a:ext cx="9977967" cy="385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21907" tIns="60953" rIns="121907" bIns="60953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defTabSz="1219170">
              <a:spcBef>
                <a:spcPct val="0"/>
              </a:spcBef>
              <a:buClr>
                <a:srgbClr val="000000"/>
              </a:buClr>
              <a:buNone/>
            </a:pPr>
            <a:r>
              <a:rPr lang="en-GB" altLang="en-US" sz="1333" kern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S1-241254 </a:t>
            </a:r>
            <a:r>
              <a:rPr lang="en-GB" altLang="en-US" sz="1067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-  </a:t>
            </a:r>
            <a:r>
              <a:rPr lang="en-GB" altLang="en-US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3GPP SA1#106</a:t>
            </a:r>
            <a:r>
              <a:rPr lang="en-GB" sz="1333" kern="0" dirty="0">
                <a:solidFill>
                  <a:srgbClr val="FFFFFF"/>
                </a:solidFill>
                <a:latin typeface="Arial" panose="020B0604020202020204" pitchFamily="34" charset="0"/>
                <a:cs typeface="Arial"/>
                <a:sym typeface="Arial"/>
              </a:rPr>
              <a:t>, 27 – 31 May 2024, Jeju, Korea</a:t>
            </a:r>
            <a:endParaRPr lang="en-GB" altLang="en-US" sz="1333" kern="0" dirty="0">
              <a:solidFill>
                <a:srgbClr val="FFFFFF"/>
              </a:solidFill>
              <a:latin typeface="Arial" panose="020B0604020202020204" pitchFamily="34" charset="0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B74FFC-2C37-848C-95C9-92D9F2C72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implement “key values” in SA1 Rel20 Part2</a:t>
            </a:r>
            <a:br>
              <a:rPr lang="en-US" dirty="0"/>
            </a:br>
            <a:r>
              <a:rPr lang="en-US" dirty="0"/>
              <a:t>Proposal for 6G SID(s)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7AB5F-6728-66D1-51B4-431767BA22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en-US" dirty="0"/>
              <a:t>In “Justification” section</a:t>
            </a:r>
          </a:p>
          <a:p>
            <a:pPr lvl="1"/>
            <a:r>
              <a:rPr lang="en-US" altLang="en-US" i="1" dirty="0"/>
              <a:t>Request</a:t>
            </a:r>
            <a:r>
              <a:rPr lang="en-US" altLang="en-US" dirty="0"/>
              <a:t> to discuss the impacted SA1 KVs</a:t>
            </a:r>
          </a:p>
          <a:p>
            <a:r>
              <a:rPr lang="en-US" altLang="en-US" dirty="0"/>
              <a:t>In “Objective” section</a:t>
            </a:r>
          </a:p>
          <a:p>
            <a:pPr lvl="1"/>
            <a:r>
              <a:rPr lang="en-US" altLang="en-US" i="1" dirty="0"/>
              <a:t>Request</a:t>
            </a:r>
            <a:r>
              <a:rPr lang="en-US" altLang="en-US" dirty="0"/>
              <a:t> to add an objective bullet regarding KV analysis</a:t>
            </a:r>
          </a:p>
          <a:p>
            <a:pPr lvl="2"/>
            <a:r>
              <a:rPr lang="en-US" altLang="en-US" dirty="0"/>
              <a:t>E.g. boilerplate text: “identify the specific benefits and costs with respect to KVs”</a:t>
            </a:r>
          </a:p>
          <a:p>
            <a:pPr lvl="1"/>
            <a:endParaRPr lang="en-US" dirty="0"/>
          </a:p>
          <a:p>
            <a:r>
              <a:rPr lang="en-US" dirty="0">
                <a:solidFill>
                  <a:srgbClr val="FF0000"/>
                </a:solidFill>
              </a:rPr>
              <a:t>ASSUMPTION: no formal impact on the SID template. </a:t>
            </a:r>
            <a:r>
              <a:rPr lang="en-US" i="1" dirty="0">
                <a:solidFill>
                  <a:srgbClr val="FF0000"/>
                </a:solidFill>
              </a:rPr>
              <a:t>Requests</a:t>
            </a:r>
            <a:r>
              <a:rPr lang="en-US" dirty="0">
                <a:solidFill>
                  <a:srgbClr val="FF0000"/>
                </a:solidFill>
              </a:rPr>
              <a:t> are recommended suggestions.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23016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B74FFC-2C37-848C-95C9-92D9F2C727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implement “key values” in SA1 Rel20 Part2</a:t>
            </a:r>
            <a:br>
              <a:rPr lang="en-US" dirty="0"/>
            </a:br>
            <a:r>
              <a:rPr lang="en-US" dirty="0"/>
              <a:t>Proposal for 6G TR(s) (1/4)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7AB5F-6728-66D1-51B4-431767BA22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Background: Example of analysis of a use case with respect to KVs (“Seamless Immersive Reality”)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4A698019-6A23-AC60-5745-000164A0A157}"/>
              </a:ext>
            </a:extLst>
          </p:cNvPr>
          <p:cNvSpPr txBox="1"/>
          <p:nvPr/>
        </p:nvSpPr>
        <p:spPr>
          <a:xfrm>
            <a:off x="393314" y="6367790"/>
            <a:ext cx="5008726" cy="2616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sz="1067"/>
              <a:t>Source: </a:t>
            </a:r>
            <a:r>
              <a:rPr lang="en-US" sz="1100">
                <a:hlinkClick r:id="rId2"/>
              </a:rPr>
              <a:t>Hexa-X-II D1.2 6G Use cases and Requirements</a:t>
            </a:r>
            <a:endParaRPr lang="en-US" sz="1067"/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0637A871-0B06-9AD7-1832-3AAA8714D5AA}"/>
              </a:ext>
            </a:extLst>
          </p:cNvPr>
          <p:cNvGraphicFramePr/>
          <p:nvPr/>
        </p:nvGraphicFramePr>
        <p:xfrm>
          <a:off x="8547706" y="2849744"/>
          <a:ext cx="3063711" cy="343480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6" name="Picture 5">
            <a:extLst>
              <a:ext uri="{FF2B5EF4-FFF2-40B4-BE49-F238E27FC236}">
                <a16:creationId xmlns:a16="http://schemas.microsoft.com/office/drawing/2014/main" id="{7C663206-01F4-30A0-9825-0934DD2012A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9537" y="2647680"/>
            <a:ext cx="7575723" cy="352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1035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B74FFC-2C37-848C-95C9-92D9F2C72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</p:spPr>
        <p:txBody>
          <a:bodyPr/>
          <a:lstStyle/>
          <a:p>
            <a:r>
              <a:rPr lang="en-US" dirty="0"/>
              <a:t>How to implement “key values” in SA1 Rel20 Part2</a:t>
            </a:r>
            <a:br>
              <a:rPr lang="en-US" dirty="0"/>
            </a:br>
            <a:r>
              <a:rPr lang="en-US" dirty="0"/>
              <a:t>Proposal for 6G TR(s) (2/4)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7AB5F-6728-66D1-51B4-431767BA2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700" y="1454148"/>
            <a:ext cx="11184400" cy="5175251"/>
          </a:xfrm>
        </p:spPr>
        <p:txBody>
          <a:bodyPr/>
          <a:lstStyle/>
          <a:p>
            <a:r>
              <a:rPr lang="en-US" sz="2400" b="1" noProof="0" dirty="0"/>
              <a:t>(NEW) Add </a:t>
            </a:r>
            <a:r>
              <a:rPr lang="en-US" sz="2400" b="1" u="sng" noProof="0" dirty="0"/>
              <a:t>subclause</a:t>
            </a:r>
            <a:r>
              <a:rPr lang="en-US" sz="2400" b="1" noProof="0" dirty="0"/>
              <a:t> in UC template </a:t>
            </a:r>
          </a:p>
          <a:p>
            <a:pPr marL="67732" indent="0">
              <a:buNone/>
            </a:pPr>
            <a:endParaRPr lang="en-US" sz="2400" noProof="0" dirty="0"/>
          </a:p>
          <a:p>
            <a:pPr marL="239994" lvl="1" indent="0" defTabSz="914377">
              <a:spcBef>
                <a:spcPts val="0"/>
              </a:spcBef>
              <a:spcAft>
                <a:spcPts val="800"/>
              </a:spcAft>
              <a:buClrTx/>
              <a:buSzPct val="70000"/>
              <a:buNone/>
              <a:defRPr/>
            </a:pPr>
            <a:r>
              <a:rPr lang="en-US" sz="1600" b="1" kern="1200" dirty="0">
                <a:solidFill>
                  <a:srgbClr val="001135"/>
                </a:solidFill>
                <a:latin typeface="Nokia Pure Text Light"/>
                <a:ea typeface="+mn-ea"/>
                <a:cs typeface="+mn-cs"/>
              </a:rPr>
              <a:t>“5.x.7 Potential key values impacts of the use case” (1/2)</a:t>
            </a:r>
          </a:p>
          <a:p>
            <a:pPr marL="239994" lvl="1" indent="0" defTabSz="914377">
              <a:spcBef>
                <a:spcPts val="0"/>
              </a:spcBef>
              <a:spcAft>
                <a:spcPts val="800"/>
              </a:spcAft>
              <a:buClrTx/>
              <a:buSzPct val="70000"/>
              <a:buNone/>
              <a:defRPr/>
            </a:pPr>
            <a:endParaRPr lang="en-US" sz="1600" b="1" kern="1200" dirty="0">
              <a:solidFill>
                <a:srgbClr val="001135"/>
              </a:solidFill>
              <a:latin typeface="Nokia Pure Text Light"/>
              <a:ea typeface="+mn-ea"/>
              <a:cs typeface="+mn-cs"/>
            </a:endParaRPr>
          </a:p>
          <a:p>
            <a:pPr marL="239994" lvl="1" indent="0" defTabSz="914377">
              <a:spcBef>
                <a:spcPts val="0"/>
              </a:spcBef>
              <a:spcAft>
                <a:spcPts val="800"/>
              </a:spcAft>
              <a:buClrTx/>
              <a:buSzPct val="70000"/>
              <a:buNone/>
              <a:defRPr/>
            </a:pPr>
            <a:endParaRPr lang="en-US" sz="1600" b="1" kern="1200" dirty="0">
              <a:solidFill>
                <a:srgbClr val="001135"/>
              </a:solidFill>
              <a:latin typeface="Nokia Pure Text Light"/>
              <a:ea typeface="+mn-ea"/>
              <a:cs typeface="+mn-cs"/>
            </a:endParaRPr>
          </a:p>
          <a:p>
            <a:pPr marL="239994" lvl="1" indent="0" defTabSz="914377">
              <a:spcBef>
                <a:spcPts val="0"/>
              </a:spcBef>
              <a:spcAft>
                <a:spcPts val="800"/>
              </a:spcAft>
              <a:buClrTx/>
              <a:buSzPct val="70000"/>
              <a:buNone/>
              <a:defRPr/>
            </a:pPr>
            <a:endParaRPr lang="en-US" sz="1600" b="1" kern="1200" dirty="0">
              <a:solidFill>
                <a:srgbClr val="001135"/>
              </a:solidFill>
              <a:latin typeface="Nokia Pure Text Light"/>
              <a:ea typeface="+mn-ea"/>
              <a:cs typeface="+mn-cs"/>
            </a:endParaRPr>
          </a:p>
          <a:p>
            <a:pPr marL="239994" lvl="1" indent="0" defTabSz="914377">
              <a:spcBef>
                <a:spcPts val="0"/>
              </a:spcBef>
              <a:spcAft>
                <a:spcPts val="800"/>
              </a:spcAft>
              <a:buClrTx/>
              <a:buSzPct val="70000"/>
              <a:buNone/>
              <a:defRPr/>
            </a:pPr>
            <a:endParaRPr lang="en-US" sz="1600" b="1" kern="1200" dirty="0">
              <a:solidFill>
                <a:srgbClr val="001135"/>
              </a:solidFill>
              <a:latin typeface="Nokia Pure Text Light"/>
              <a:ea typeface="+mn-ea"/>
              <a:cs typeface="+mn-cs"/>
            </a:endParaRPr>
          </a:p>
          <a:p>
            <a:pPr marL="239994" lvl="1" indent="0" defTabSz="914377">
              <a:spcBef>
                <a:spcPts val="0"/>
              </a:spcBef>
              <a:spcAft>
                <a:spcPts val="800"/>
              </a:spcAft>
              <a:buClrTx/>
              <a:buSzPct val="70000"/>
              <a:buNone/>
              <a:defRPr/>
            </a:pPr>
            <a:endParaRPr lang="en-US" sz="1600" b="1" kern="1200" dirty="0">
              <a:solidFill>
                <a:srgbClr val="001135"/>
              </a:solidFill>
              <a:latin typeface="Nokia Pure Text Light"/>
              <a:ea typeface="+mn-ea"/>
              <a:cs typeface="+mn-cs"/>
            </a:endParaRPr>
          </a:p>
          <a:p>
            <a:pPr marL="239994" lvl="1" indent="0" defTabSz="914377">
              <a:spcBef>
                <a:spcPts val="0"/>
              </a:spcBef>
              <a:spcAft>
                <a:spcPts val="800"/>
              </a:spcAft>
              <a:buClrTx/>
              <a:buSzPct val="70000"/>
              <a:buNone/>
              <a:defRPr/>
            </a:pPr>
            <a:endParaRPr lang="en-US" sz="1600" b="1" kern="1200" dirty="0">
              <a:solidFill>
                <a:srgbClr val="001135"/>
              </a:solidFill>
              <a:latin typeface="Nokia Pure Text Light"/>
              <a:ea typeface="+mn-ea"/>
              <a:cs typeface="+mn-cs"/>
            </a:endParaRPr>
          </a:p>
          <a:p>
            <a:pPr marL="239994" lvl="1" indent="0" defTabSz="914377">
              <a:spcBef>
                <a:spcPts val="0"/>
              </a:spcBef>
              <a:spcAft>
                <a:spcPts val="800"/>
              </a:spcAft>
              <a:buClrTx/>
              <a:buSzPct val="70000"/>
              <a:buNone/>
              <a:defRPr/>
            </a:pPr>
            <a:endParaRPr lang="en-US" sz="1600" b="1" kern="1200" dirty="0">
              <a:solidFill>
                <a:srgbClr val="001135"/>
              </a:solidFill>
              <a:latin typeface="Nokia Pure Text Light"/>
              <a:ea typeface="+mn-ea"/>
              <a:cs typeface="+mn-cs"/>
            </a:endParaRPr>
          </a:p>
          <a:p>
            <a:pPr marL="609585" lvl="1" indent="-541853" defTabSz="914377">
              <a:spcBef>
                <a:spcPts val="747"/>
              </a:spcBef>
              <a:buClr>
                <a:schemeClr val="dk1"/>
              </a:buClr>
              <a:buSzPts val="2800"/>
              <a:buFont typeface="Calibri"/>
              <a:buChar char="•"/>
              <a:defRPr/>
            </a:pPr>
            <a:r>
              <a:rPr lang="en-US" dirty="0">
                <a:solidFill>
                  <a:srgbClr val="FF0000"/>
                </a:solidFill>
              </a:rPr>
              <a:t>Main motivation: stimulate an analysis and document the “value” of each use case</a:t>
            </a:r>
          </a:p>
          <a:p>
            <a:pPr marL="1219169" lvl="2" indent="-541853" defTabSz="914377">
              <a:spcBef>
                <a:spcPts val="747"/>
              </a:spcBef>
              <a:buSzPts val="2800"/>
              <a:buFont typeface="Calibri"/>
              <a:buChar char="•"/>
              <a:defRPr/>
            </a:pPr>
            <a:r>
              <a:rPr lang="en-US" dirty="0">
                <a:solidFill>
                  <a:srgbClr val="FF0000"/>
                </a:solidFill>
              </a:rPr>
              <a:t>Note: discussion time on “key value” per use case is expected as part of the normal use case discussion, similarly as other subclauses. </a:t>
            </a:r>
          </a:p>
          <a:p>
            <a:pPr lvl="0"/>
            <a:endParaRPr lang="en-US" sz="2400" noProof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A9ED527D-BD35-3106-ED90-C80B474FCB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4102" y="3017043"/>
            <a:ext cx="5095875" cy="1704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90531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DB74FFC-2C37-848C-95C9-92D9F2C727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933" y="228600"/>
            <a:ext cx="9103600" cy="1143200"/>
          </a:xfrm>
        </p:spPr>
        <p:txBody>
          <a:bodyPr/>
          <a:lstStyle/>
          <a:p>
            <a:r>
              <a:rPr lang="en-US" dirty="0"/>
              <a:t>How to implement “key values” in SA1 Rel20 Part2</a:t>
            </a:r>
            <a:br>
              <a:rPr lang="en-US" dirty="0"/>
            </a:br>
            <a:r>
              <a:rPr lang="en-US" dirty="0"/>
              <a:t>Proposal for 6G TR(s) (4/4)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587AB5F-6728-66D1-51B4-431767BA22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47700" y="1454150"/>
            <a:ext cx="9664700" cy="4830763"/>
          </a:xfrm>
        </p:spPr>
        <p:txBody>
          <a:bodyPr/>
          <a:lstStyle/>
          <a:p>
            <a:pPr marL="609585" lvl="1" indent="-541853" defTabSz="914377">
              <a:spcBef>
                <a:spcPts val="747"/>
              </a:spcBef>
              <a:buClr>
                <a:schemeClr val="dk1"/>
              </a:buClr>
              <a:buSzPts val="2800"/>
              <a:buFont typeface="Calibri"/>
              <a:buChar char="•"/>
              <a:defRPr/>
            </a:pPr>
            <a:r>
              <a:rPr lang="en-US" b="1" dirty="0"/>
              <a:t>(NEW) </a:t>
            </a:r>
            <a:r>
              <a:rPr lang="en-US" b="1" u="sng" dirty="0"/>
              <a:t>top-level clause</a:t>
            </a:r>
            <a:r>
              <a:rPr lang="en-US" b="1" dirty="0"/>
              <a:t> for consolidated impacts</a:t>
            </a:r>
          </a:p>
          <a:p>
            <a:pPr marL="609585" lvl="1" indent="-541853" defTabSz="914377">
              <a:spcBef>
                <a:spcPts val="747"/>
              </a:spcBef>
              <a:buClr>
                <a:schemeClr val="dk1"/>
              </a:buClr>
              <a:buSzPts val="2800"/>
              <a:buFont typeface="Calibri"/>
              <a:buChar char="•"/>
              <a:defRPr/>
            </a:pPr>
            <a:endParaRPr lang="en-US" dirty="0"/>
          </a:p>
          <a:p>
            <a:pPr marL="67732" indent="0">
              <a:buNone/>
            </a:pPr>
            <a:r>
              <a:rPr lang="en-US" sz="2000" b="1" dirty="0"/>
              <a:t>“X. Consolidated KV impacts” </a:t>
            </a:r>
          </a:p>
          <a:p>
            <a:pPr lvl="1"/>
            <a:r>
              <a:rPr lang="en-US" sz="1800" b="1" dirty="0"/>
              <a:t>Example of possible content</a:t>
            </a:r>
          </a:p>
          <a:p>
            <a:pPr lvl="2"/>
            <a:r>
              <a:rPr lang="en-US" sz="1800" dirty="0"/>
              <a:t>Summary (table) of the KV impacts across the overall/group of use cases </a:t>
            </a:r>
          </a:p>
          <a:p>
            <a:pPr lvl="2"/>
            <a:r>
              <a:rPr lang="en-US" sz="1800" dirty="0"/>
              <a:t>Summary of recommendations of actions/considerations for other 3GPP groups and/or external </a:t>
            </a:r>
            <a:r>
              <a:rPr lang="en-US" sz="1800" dirty="0" err="1"/>
              <a:t>organisations</a:t>
            </a:r>
            <a:endParaRPr lang="en-US" sz="1800" dirty="0"/>
          </a:p>
          <a:p>
            <a:pPr marL="609585" lvl="1" indent="-541853" defTabSz="914377">
              <a:spcBef>
                <a:spcPts val="747"/>
              </a:spcBef>
              <a:buClr>
                <a:schemeClr val="dk1"/>
              </a:buClr>
              <a:buSzPts val="2800"/>
              <a:buFont typeface="Calibri"/>
              <a:buChar char="•"/>
              <a:defRPr/>
            </a:pPr>
            <a:endParaRPr lang="en-US" dirty="0"/>
          </a:p>
          <a:p>
            <a:pPr marL="609585" lvl="1" indent="-541853" defTabSz="914377">
              <a:spcBef>
                <a:spcPts val="747"/>
              </a:spcBef>
              <a:buClr>
                <a:schemeClr val="dk1"/>
              </a:buClr>
              <a:buSzPts val="2800"/>
              <a:buFont typeface="Calibri"/>
              <a:buChar char="•"/>
              <a:defRPr/>
            </a:pPr>
            <a:r>
              <a:rPr lang="en-US" dirty="0">
                <a:solidFill>
                  <a:srgbClr val="FF0000"/>
                </a:solidFill>
              </a:rPr>
              <a:t>Main motivation: consolidate and improve the analysis of the KV impacts of the study’s use cases </a:t>
            </a:r>
          </a:p>
          <a:p>
            <a:pPr marL="1219169" lvl="2" indent="-541853" defTabSz="914377">
              <a:spcBef>
                <a:spcPts val="747"/>
              </a:spcBef>
              <a:buSzPts val="2800"/>
              <a:buFont typeface="Calibri"/>
              <a:buChar char="•"/>
              <a:defRPr/>
            </a:pPr>
            <a:r>
              <a:rPr lang="en-US" dirty="0">
                <a:solidFill>
                  <a:srgbClr val="FF0000"/>
                </a:solidFill>
              </a:rPr>
              <a:t>Note: discussion time on this consolidation will allow more qualitative documentation and output, whilst saving time on the per-use case analysis. </a:t>
            </a:r>
          </a:p>
          <a:p>
            <a:endParaRPr lang="en-US" sz="1800" b="1" dirty="0"/>
          </a:p>
        </p:txBody>
      </p:sp>
    </p:spTree>
    <p:extLst>
      <p:ext uri="{BB962C8B-B14F-4D97-AF65-F5344CB8AC3E}">
        <p14:creationId xmlns:p14="http://schemas.microsoft.com/office/powerpoint/2010/main" val="12732967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E8741A29-0D75-2CD8-64CE-8CB17FCDF0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of proposal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3435C7-5031-3283-73D3-66EE22E933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It is proposed to endorse the following considerations as way forward to </a:t>
            </a:r>
            <a:r>
              <a:rPr lang="en-US" u="sng" dirty="0"/>
              <a:t>implement</a:t>
            </a:r>
            <a:r>
              <a:rPr lang="en-US" dirty="0"/>
              <a:t> “key values” in SA1 6G Rel20 study:</a:t>
            </a:r>
          </a:p>
          <a:p>
            <a:pPr marL="1219181" lvl="1" indent="-457200">
              <a:buFont typeface="+mj-lt"/>
              <a:buAutoNum type="arabicPeriod"/>
            </a:pPr>
            <a:r>
              <a:rPr lang="en-US" altLang="en-US" i="1" dirty="0"/>
              <a:t>Request</a:t>
            </a:r>
            <a:r>
              <a:rPr lang="en-US" altLang="en-US" dirty="0"/>
              <a:t> to address the impact on the commonly agreed KVs in the 6G Rel20 SID(s) </a:t>
            </a:r>
            <a:r>
              <a:rPr lang="en-US" altLang="en-US" i="1" dirty="0"/>
              <a:t>Justification</a:t>
            </a:r>
            <a:r>
              <a:rPr lang="en-US" altLang="en-US" dirty="0"/>
              <a:t> and </a:t>
            </a:r>
            <a:r>
              <a:rPr lang="en-US" altLang="en-US" i="1" dirty="0"/>
              <a:t>Objective</a:t>
            </a:r>
            <a:r>
              <a:rPr lang="en-US" altLang="en-US" dirty="0"/>
              <a:t> sections</a:t>
            </a:r>
          </a:p>
          <a:p>
            <a:pPr marL="1219181" lvl="1" indent="-457200">
              <a:buFont typeface="+mj-lt"/>
              <a:buAutoNum type="arabicPeriod"/>
            </a:pPr>
            <a:r>
              <a:rPr lang="en-US" altLang="en-US" dirty="0"/>
              <a:t>Include a KV analysis of each use case in the 6G SA1 TR template as new subclause</a:t>
            </a:r>
          </a:p>
          <a:p>
            <a:pPr marL="1219181" lvl="1" indent="-457200">
              <a:buFont typeface="+mj-lt"/>
              <a:buAutoNum type="arabicPeriod"/>
            </a:pPr>
            <a:r>
              <a:rPr lang="en-US" altLang="en-US" dirty="0"/>
              <a:t>Include a consolidated KV analysis in the 6G SA1 TR template as new clause</a:t>
            </a:r>
          </a:p>
        </p:txBody>
      </p:sp>
    </p:spTree>
    <p:extLst>
      <p:ext uri="{BB962C8B-B14F-4D97-AF65-F5344CB8AC3E}">
        <p14:creationId xmlns:p14="http://schemas.microsoft.com/office/powerpoint/2010/main" val="2476725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E3C4C7-EAD5-D4FC-96F4-798C26AB33D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Thank you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7CA8F6E-9B8E-CB34-39F9-6F62000A0B2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0195137"/>
      </p:ext>
    </p:extLst>
  </p:cSld>
  <p:clrMapOvr>
    <a:overrideClrMapping bg1="lt1" tx1="dk1" bg2="dk2" tx2="lt2" accent1="accent1" accent2="accent2" accent3="accent3" accent4="accent4" accent5="accent5" accent6="accent6" hlink="hlink" folHlink="folHlink"/>
  </p:clrMapOvr>
</p:sld>
</file>

<file path=ppt/theme/theme1.xml><?xml version="1.0" encoding="utf-8"?>
<a:theme xmlns:a="http://schemas.openxmlformats.org/drawingml/2006/main" name="2_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haredContentType xmlns="Microsoft.SharePoint.Taxonomy.ContentTypeSync" SourceId="34c87397-5fc1-491e-85e7-d6110dbe9cbd" ContentTypeId="0x0101" PreviousValue="false" LastSyncTimeStamp="2018-03-09T14:36:50.893Z"/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5A05E76B664164F9F76E63E6D6BE6ED" ma:contentTypeVersion="14" ma:contentTypeDescription="Create a new document." ma:contentTypeScope="" ma:versionID="882b459393d83318830776dc07584d50">
  <xsd:schema xmlns:xsd="http://www.w3.org/2001/XMLSchema" xmlns:xs="http://www.w3.org/2001/XMLSchema" xmlns:p="http://schemas.microsoft.com/office/2006/metadata/properties" xmlns:ns2="71c5aaf6-e6ce-465b-b873-5148d2a4c105" xmlns:ns3="3f2ce089-3858-4176-9a21-a30f9204848e" xmlns:ns4="7275bb01-7583-478d-bc14-e839a2dd5989" targetNamespace="http://schemas.microsoft.com/office/2006/metadata/properties" ma:root="true" ma:fieldsID="388c76d6462bcfb910328fd9de561d3b" ns2:_="" ns3:_="" ns4:_="">
    <xsd:import namespace="71c5aaf6-e6ce-465b-b873-5148d2a4c105"/>
    <xsd:import namespace="3f2ce089-3858-4176-9a21-a30f9204848e"/>
    <xsd:import namespace="7275bb01-7583-478d-bc14-e839a2dd598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2:HideFromDelve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DateTaken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CR" minOccurs="0"/>
                <xsd:element ref="ns3:MediaServiceLocation" minOccurs="0"/>
                <xsd:element ref="ns3:MediaServiceSearchProperties" minOccurs="0"/>
                <xsd:element ref="ns3:Comme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dexed="true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f2ce089-3858-4176-9a21-a30f9204848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8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34c87397-5fc1-491e-85e7-d6110dbe9cb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23" nillable="true" ma:displayName="Location" ma:indexed="true" ma:internalName="MediaServiceLocation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Comments" ma:index="25" nillable="true" ma:displayName="Navaneethan Comments" ma:default="OK" ma:format="Dropdown" ma:internalName="Comments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275bb01-7583-478d-bc14-e839a2dd5989" elementFormDefault="qualified">
    <xsd:import namespace="http://schemas.microsoft.com/office/2006/documentManagement/types"/>
    <xsd:import namespace="http://schemas.microsoft.com/office/infopath/2007/PartnerControls"/>
    <xsd:element name="TaxCatchAll" ma:index="21" nillable="true" ma:displayName="Taxonomy Catch All Column" ma:hidden="true" ma:list="{b0ac3f90-bf3b-4c63-910d-f3e01299c9db}" ma:internalName="TaxCatchAll" ma:showField="CatchAllData" ma:web="7275bb01-7583-478d-bc14-e839a2dd598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71c5aaf6-e6ce-465b-b873-5148d2a4c105">RBI5PAMIO524-1616901215-23916</_dlc_DocId>
    <HideFromDelve xmlns="71c5aaf6-e6ce-465b-b873-5148d2a4c105">false</HideFromDelve>
    <_dlc_DocIdUrl xmlns="71c5aaf6-e6ce-465b-b873-5148d2a4c105">
      <Url>https://nokia.sharepoint.com/sites/gxp/_layouts/15/DocIdRedir.aspx?ID=RBI5PAMIO524-1616901215-23916</Url>
      <Description>RBI5PAMIO524-1616901215-23916</Description>
    </_dlc_DocIdUrl>
    <TaxCatchAll xmlns="7275bb01-7583-478d-bc14-e839a2dd5989" xsi:nil="true"/>
    <lcf76f155ced4ddcb4097134ff3c332f xmlns="3f2ce089-3858-4176-9a21-a30f9204848e">
      <Terms xmlns="http://schemas.microsoft.com/office/infopath/2007/PartnerControls"/>
    </lcf76f155ced4ddcb4097134ff3c332f>
    <Comments xmlns="3f2ce089-3858-4176-9a21-a30f9204848e">OK</Comments>
  </documentManagement>
</p:properties>
</file>

<file path=customXml/itemProps1.xml><?xml version="1.0" encoding="utf-8"?>
<ds:datastoreItem xmlns:ds="http://schemas.openxmlformats.org/officeDocument/2006/customXml" ds:itemID="{2D3B028B-89E0-49E0-9D77-439C62CA891D}">
  <ds:schemaRefs>
    <ds:schemaRef ds:uri="Microsoft.SharePoint.Taxonomy.ContentTypeSync"/>
  </ds:schemaRefs>
</ds:datastoreItem>
</file>

<file path=customXml/itemProps2.xml><?xml version="1.0" encoding="utf-8"?>
<ds:datastoreItem xmlns:ds="http://schemas.openxmlformats.org/officeDocument/2006/customXml" ds:itemID="{173B6770-7949-4878-B121-224886B9464B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8071BA3B-B9DD-408F-9C7B-066D39826947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C6FDE0B1-8167-42BF-ABFE-28D1A20CF4E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3f2ce089-3858-4176-9a21-a30f9204848e"/>
    <ds:schemaRef ds:uri="7275bb01-7583-478d-bc14-e839a2dd598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BB91150F-6C29-4D01-9C2A-26DFE2253169}">
  <ds:schemaRefs>
    <ds:schemaRef ds:uri="http://purl.org/dc/dcmitype/"/>
    <ds:schemaRef ds:uri="http://purl.org/dc/elements/1.1/"/>
    <ds:schemaRef ds:uri="3f2ce089-3858-4176-9a21-a30f9204848e"/>
    <ds:schemaRef ds:uri="7275bb01-7583-478d-bc14-e839a2dd5989"/>
    <ds:schemaRef ds:uri="71c5aaf6-e6ce-465b-b873-5148d2a4c105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Metadata/LabelInfo.xml><?xml version="1.0" encoding="utf-8"?>
<clbl:labelList xmlns:clbl="http://schemas.microsoft.com/office/2020/mipLabelMetadata">
  <clbl:label id="{4610b643-e0dc-49a3-bdd7-06f3c6cb789f}" enabled="1" method="Privileged" siteId="{5d471751-9675-428d-917b-70f44f9630b0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477</Words>
  <Application>Microsoft Office PowerPoint</Application>
  <PresentationFormat>Widescreen</PresentationFormat>
  <Paragraphs>53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Nokia Pure Text Light</vt:lpstr>
      <vt:lpstr>Times New Roman</vt:lpstr>
      <vt:lpstr>2_Office Theme</vt:lpstr>
      <vt:lpstr>PowerPoint Presentation</vt:lpstr>
      <vt:lpstr>How to implement “key values” in SA1 Rel20 Part2 Proposal for 6G SID(s)</vt:lpstr>
      <vt:lpstr>How to implement “key values” in SA1 Rel20 Part2 Proposal for 6G TR(s) (1/4)</vt:lpstr>
      <vt:lpstr>How to implement “key values” in SA1 Rel20 Part2 Proposal for 6G TR(s) (2/4)</vt:lpstr>
      <vt:lpstr>How to implement “key values” in SA1 Rel20 Part2 Proposal for 6G TR(s) (4/4)</vt:lpstr>
      <vt:lpstr>Summary of proposal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/>
  <cp:revision>6</cp:revision>
  <dcterms:created xsi:type="dcterms:W3CDTF">2024-02-07T17:13:37Z</dcterms:created>
  <dcterms:modified xsi:type="dcterms:W3CDTF">2024-05-27T03:34:11Z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0x01010055A05E76B664164F9F76E63E6D6BE6ED</vt:lpwstr>
  </property>
  <property fmtid="{D5CDD505-2E9C-101B-9397-08002B2CF9AE}" pid="4" name="MSIP_Label_4610b643-e0dc-49a3-bdd7-06f3c6cb789f_Enabled">
    <vt:lpwstr>true</vt:lpwstr>
  </property>
  <property fmtid="{D5CDD505-2E9C-101B-9397-08002B2CF9AE}" pid="5" name="MSIP_Label_4610b643-e0dc-49a3-bdd7-06f3c6cb789f_ContentBits">
    <vt:lpwstr>2</vt:lpwstr>
  </property>
  <property fmtid="{D5CDD505-2E9C-101B-9397-08002B2CF9AE}" pid="6" name="MSIP_Label_4610b643-e0dc-49a3-bdd7-06f3c6cb789f_ActionId">
    <vt:lpwstr>9ce0e216-a3f9-49c7-933f-9c4118e2c0d1</vt:lpwstr>
  </property>
  <property fmtid="{D5CDD505-2E9C-101B-9397-08002B2CF9AE}" pid="7" name="MSIP_Label_4610b643-e0dc-49a3-bdd7-06f3c6cb789f_SetDate">
    <vt:lpwstr>2023-04-24T15:41:52Z</vt:lpwstr>
  </property>
  <property fmtid="{D5CDD505-2E9C-101B-9397-08002B2CF9AE}" pid="8" name="MSIP_Label_4610b643-e0dc-49a3-bdd7-06f3c6cb789f_SiteId">
    <vt:lpwstr>5d471751-9675-428d-917b-70f44f9630b0</vt:lpwstr>
  </property>
  <property fmtid="{D5CDD505-2E9C-101B-9397-08002B2CF9AE}" pid="9" name="MSIP_Label_4610b643-e0dc-49a3-bdd7-06f3c6cb789f_Method">
    <vt:lpwstr>Privileged</vt:lpwstr>
  </property>
  <property fmtid="{D5CDD505-2E9C-101B-9397-08002B2CF9AE}" pid="10" name="MSIP_Label_4610b643-e0dc-49a3-bdd7-06f3c6cb789f_Name">
    <vt:lpwstr>Nokia_ID_only</vt:lpwstr>
  </property>
  <property fmtid="{D5CDD505-2E9C-101B-9397-08002B2CF9AE}" pid="11" name="_dlc_DocIdItemGuid">
    <vt:lpwstr>3088c73d-56fe-44da-9077-e942a006839c</vt:lpwstr>
  </property>
</Properties>
</file>