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5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14A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0" d="100"/>
          <a:sy n="50" d="100"/>
        </p:scale>
        <p:origin x="48" y="5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978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41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</a:t>
            </a:r>
            <a:r>
              <a:rPr lang="sv-SE" altLang="en-US" sz="1200" b="1" smtClean="0">
                <a:latin typeface="Arial "/>
              </a:rPr>
              <a:t>SA WG1 #106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smtClean="0">
                <a:latin typeface="Arial "/>
              </a:rPr>
              <a:t>Jeju,</a:t>
            </a:r>
            <a:r>
              <a:rPr lang="sv-SE" altLang="en-US" sz="1200" b="1" baseline="0" smtClean="0">
                <a:latin typeface="Arial "/>
              </a:rPr>
              <a:t> Republic of Korea, 27-31 May, </a:t>
            </a:r>
            <a:r>
              <a:rPr lang="sv-SE" altLang="en-US" sz="1200" b="1" smtClean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S1-241252</a:t>
            </a:r>
            <a:r>
              <a:rPr lang="sv-SE" altLang="en-US" sz="1200" b="1" baseline="0" smtClean="0">
                <a:latin typeface="Arial "/>
              </a:rPr>
              <a:t> </a:t>
            </a:r>
            <a:r>
              <a:rPr lang="sv-SE" altLang="en-US" sz="1200" b="1" i="1" smtClean="0">
                <a:latin typeface="Arial "/>
              </a:rPr>
              <a:t>was</a:t>
            </a:r>
            <a:r>
              <a:rPr lang="sv-SE" altLang="en-US" sz="1200" b="1" i="1" baseline="0" smtClean="0">
                <a:latin typeface="Arial "/>
              </a:rPr>
              <a:t> S1-24</a:t>
            </a:r>
            <a:r>
              <a:rPr lang="sv-SE" altLang="en-US" sz="1200" b="1" i="1" smtClean="0">
                <a:latin typeface="Arial "/>
              </a:rPr>
              <a:t>1037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mtClean="0"/>
              <a:t>On the 6G Stage 1 Study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9792066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 smtClean="0"/>
              <a:t>Source:</a:t>
            </a:r>
            <a:r>
              <a:rPr lang="en-US" b="1"/>
              <a:t>		</a:t>
            </a:r>
            <a:r>
              <a:rPr lang="en-US" smtClean="0"/>
              <a:t>Samsung</a:t>
            </a:r>
            <a:r>
              <a:rPr lang="en-US" sz="1800" b="1" smtClean="0"/>
              <a:t>	</a:t>
            </a:r>
            <a:r>
              <a:rPr lang="en-US" sz="1800" smtClean="0"/>
              <a:t>erik.Guttman@samsung.com</a:t>
            </a:r>
            <a:r>
              <a:rPr lang="en-GB" altLang="en-US" smtClean="0"/>
              <a:t/>
            </a:r>
            <a:br>
              <a:rPr lang="en-GB" altLang="en-US" smtClean="0"/>
            </a:br>
            <a:r>
              <a:rPr lang="en-GB" altLang="en-US" b="1" smtClean="0"/>
              <a:t>Type:</a:t>
            </a:r>
            <a:r>
              <a:rPr lang="en-US" b="1"/>
              <a:t>			</a:t>
            </a:r>
            <a:r>
              <a:rPr lang="en-GB" altLang="en-US" smtClean="0"/>
              <a:t>Discussion</a:t>
            </a:r>
            <a:br>
              <a:rPr lang="en-GB" altLang="en-US" smtClean="0"/>
            </a:br>
            <a:r>
              <a:rPr lang="en-GB" altLang="en-US" b="1" smtClean="0"/>
              <a:t>For:</a:t>
            </a:r>
            <a:r>
              <a:rPr lang="en-US" b="1"/>
              <a:t>			</a:t>
            </a:r>
            <a:r>
              <a:rPr lang="en-GB" altLang="en-US" smtClean="0"/>
              <a:t>Discussion</a:t>
            </a:r>
            <a:br>
              <a:rPr lang="en-GB" altLang="en-US" smtClean="0"/>
            </a:br>
            <a:r>
              <a:rPr lang="en-GB" altLang="en-US" b="1" smtClean="0"/>
              <a:t>Agenda Item:</a:t>
            </a:r>
            <a:r>
              <a:rPr lang="en-US" b="1"/>
              <a:t>	</a:t>
            </a:r>
            <a:r>
              <a:rPr lang="en-US" smtClean="0"/>
              <a:t>8 </a:t>
            </a:r>
            <a:r>
              <a:rPr lang="en-US" sz="2000" b="1"/>
              <a:t>	 	 </a:t>
            </a:r>
            <a:r>
              <a:rPr lang="en-US" sz="1800" smtClean="0"/>
              <a:t>6G Presentations</a:t>
            </a:r>
            <a:r>
              <a:rPr lang="en-GB" altLang="en-US" sz="2000" smtClean="0"/>
              <a:t/>
            </a:r>
            <a:br>
              <a:rPr lang="en-GB" altLang="en-US" sz="2000" smtClean="0"/>
            </a:br>
            <a:endParaRPr lang="en-GB" altLang="en-US" sz="2000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Content</a:t>
            </a:r>
            <a:endParaRPr lang="en-GB" altLang="en-US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220450" cy="4441825"/>
          </a:xfrm>
        </p:spPr>
        <p:txBody>
          <a:bodyPr/>
          <a:lstStyle/>
          <a:p>
            <a:r>
              <a:rPr lang="en-US" altLang="en-US"/>
              <a:t> </a:t>
            </a:r>
            <a:r>
              <a:rPr lang="en-US" altLang="en-US" smtClean="0"/>
              <a:t>Ubiquitous </a:t>
            </a:r>
            <a:r>
              <a:rPr lang="en-US" altLang="en-US" smtClean="0">
                <a:solidFill>
                  <a:schemeClr val="accent6">
                    <a:lumMod val="75000"/>
                  </a:schemeClr>
                </a:solidFill>
              </a:rPr>
              <a:t>Coverage</a:t>
            </a:r>
          </a:p>
          <a:p>
            <a:pPr lvl="1"/>
            <a:r>
              <a:rPr lang="en-US" altLang="en-US" smtClean="0"/>
              <a:t>Finally achieve the affordable rural access goal of </a:t>
            </a:r>
            <a:r>
              <a:rPr lang="en-US" altLang="en-US" b="1" smtClean="0"/>
              <a:t>each IMT program</a:t>
            </a:r>
            <a:r>
              <a:rPr lang="en-US" altLang="en-US" smtClean="0"/>
              <a:t>.</a:t>
            </a:r>
          </a:p>
          <a:p>
            <a:r>
              <a:rPr lang="en-US" altLang="en-US" smtClean="0"/>
              <a:t> Sustainable </a:t>
            </a:r>
            <a:r>
              <a:rPr lang="en-US" altLang="en-US" smtClean="0">
                <a:solidFill>
                  <a:schemeClr val="accent6">
                    <a:lumMod val="75000"/>
                  </a:schemeClr>
                </a:solidFill>
              </a:rPr>
              <a:t>Network</a:t>
            </a:r>
            <a:endParaRPr lang="en-US" altLang="en-US" smtClean="0"/>
          </a:p>
          <a:p>
            <a:pPr lvl="1"/>
            <a:r>
              <a:rPr lang="en-US" altLang="en-US" smtClean="0"/>
              <a:t>Advance energy savings functionality – </a:t>
            </a:r>
            <a:r>
              <a:rPr lang="en-US" altLang="en-US" b="1" smtClean="0"/>
              <a:t>deeply and broadly </a:t>
            </a:r>
            <a:r>
              <a:rPr lang="en-US" altLang="en-US" smtClean="0"/>
              <a:t>in the 6G system. </a:t>
            </a:r>
          </a:p>
          <a:p>
            <a:r>
              <a:rPr lang="en-US" altLang="en-US"/>
              <a:t> </a:t>
            </a:r>
            <a:r>
              <a:rPr lang="en-US" altLang="en-US" smtClean="0"/>
              <a:t>Computation as a Service in the 6G system</a:t>
            </a:r>
          </a:p>
          <a:p>
            <a:pPr lvl="1"/>
            <a:r>
              <a:rPr lang="en-US" altLang="en-US" smtClean="0"/>
              <a:t>Support</a:t>
            </a:r>
            <a:r>
              <a:rPr lang="en-US" altLang="en-US" b="1" smtClean="0"/>
              <a:t> computation in the network as a service</a:t>
            </a:r>
            <a:r>
              <a:rPr lang="en-US" altLang="en-US" smtClean="0"/>
              <a:t>, including </a:t>
            </a:r>
            <a:r>
              <a:rPr lang="en-US" altLang="en-US" smtClean="0">
                <a:solidFill>
                  <a:schemeClr val="accent6">
                    <a:lumMod val="75000"/>
                  </a:schemeClr>
                </a:solidFill>
              </a:rPr>
              <a:t>AI-Native</a:t>
            </a:r>
            <a:r>
              <a:rPr lang="en-US" altLang="en-US" smtClean="0"/>
              <a:t> &amp; offloading.</a:t>
            </a:r>
          </a:p>
          <a:p>
            <a:r>
              <a:rPr lang="en-US" altLang="en-US" smtClean="0"/>
              <a:t> Immersive Communication, Real-Time Actuation</a:t>
            </a:r>
            <a:r>
              <a:rPr lang="en-US" altLang="en-US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altLang="en-US" smtClean="0">
                <a:solidFill>
                  <a:schemeClr val="accent6">
                    <a:lumMod val="75000"/>
                  </a:schemeClr>
                </a:solidFill>
              </a:rPr>
              <a:t>High Resilience</a:t>
            </a:r>
            <a:endParaRPr lang="en-US" altLang="en-US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US" altLang="en-US" smtClean="0"/>
              <a:t>Enable </a:t>
            </a:r>
            <a:r>
              <a:rPr lang="en-US" altLang="en-US" b="1" smtClean="0"/>
              <a:t>advanced media and control services</a:t>
            </a:r>
            <a:r>
              <a:rPr lang="en-US" altLang="en-US" smtClean="0"/>
              <a:t>.</a:t>
            </a:r>
          </a:p>
          <a:p>
            <a:r>
              <a:rPr lang="en-US" altLang="en-US"/>
              <a:t> </a:t>
            </a:r>
            <a:r>
              <a:rPr lang="en-US" altLang="en-US" smtClean="0"/>
              <a:t>Compact and Adaptive Networks</a:t>
            </a:r>
          </a:p>
          <a:p>
            <a:pPr lvl="1"/>
            <a:r>
              <a:rPr lang="en-US" altLang="en-US" b="1" smtClean="0"/>
              <a:t>Enable </a:t>
            </a:r>
            <a:r>
              <a:rPr lang="en-US" altLang="en-US" b="1" i="1" smtClean="0"/>
              <a:t>minimal complexity </a:t>
            </a:r>
            <a:r>
              <a:rPr lang="en-US" altLang="en-US" b="1" smtClean="0"/>
              <a:t>for the targeted purpose</a:t>
            </a:r>
            <a:r>
              <a:rPr lang="en-US" altLang="en-US" smtClean="0"/>
              <a:t> of a network.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Form</a:t>
            </a:r>
            <a:endParaRPr lang="en-GB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 Expand to fit</a:t>
            </a:r>
          </a:p>
          <a:p>
            <a:pPr lvl="1"/>
            <a:r>
              <a:rPr lang="en-US" altLang="en-US" smtClean="0"/>
              <a:t>Structure one TR to make incremental progress</a:t>
            </a:r>
            <a:r>
              <a:rPr lang="en-US" altLang="en-US"/>
              <a:t>.</a:t>
            </a:r>
            <a:endParaRPr lang="en-US" altLang="en-US" smtClean="0"/>
          </a:p>
          <a:p>
            <a:pPr lvl="1"/>
            <a:r>
              <a:rPr lang="en-US" altLang="en-US" smtClean="0"/>
              <a:t>Add other TRs, subdivisions, building blocks, etc. </a:t>
            </a:r>
            <a:r>
              <a:rPr lang="en-US" altLang="en-US" b="1" smtClean="0"/>
              <a:t>as needed.</a:t>
            </a:r>
            <a:endParaRPr lang="en-US" altLang="en-US" smtClean="0"/>
          </a:p>
          <a:p>
            <a:r>
              <a:rPr lang="en-US" altLang="en-US"/>
              <a:t> </a:t>
            </a:r>
            <a:r>
              <a:rPr lang="en-US" altLang="en-US" smtClean="0"/>
              <a:t>Specifically</a:t>
            </a:r>
            <a:endParaRPr lang="en-US" altLang="en-US" smtClean="0"/>
          </a:p>
          <a:p>
            <a:pPr lvl="1"/>
            <a:r>
              <a:rPr lang="en-US" altLang="en-US"/>
              <a:t>[</a:t>
            </a:r>
            <a:r>
              <a:rPr lang="en-US" altLang="en-US" smtClean="0"/>
              <a:t>In RAN groups TRs commonly] </a:t>
            </a:r>
            <a:r>
              <a:rPr lang="en-US" altLang="en-US" smtClean="0">
                <a:solidFill>
                  <a:srgbClr val="0014A0"/>
                </a:solidFill>
              </a:rPr>
              <a:t>list (1) </a:t>
            </a:r>
            <a:r>
              <a:rPr lang="en-US" altLang="en-US" b="1" smtClean="0">
                <a:solidFill>
                  <a:srgbClr val="0014A0"/>
                </a:solidFill>
              </a:rPr>
              <a:t>agreements</a:t>
            </a:r>
            <a:r>
              <a:rPr lang="en-US" altLang="en-US" smtClean="0">
                <a:solidFill>
                  <a:srgbClr val="0014A0"/>
                </a:solidFill>
              </a:rPr>
              <a:t> and (2) </a:t>
            </a:r>
            <a:r>
              <a:rPr lang="en-US" altLang="en-US" b="1" smtClean="0">
                <a:solidFill>
                  <a:srgbClr val="0014A0"/>
                </a:solidFill>
              </a:rPr>
              <a:t>open issues</a:t>
            </a:r>
            <a:r>
              <a:rPr lang="en-US" altLang="en-US" smtClean="0">
                <a:solidFill>
                  <a:srgbClr val="0014A0"/>
                </a:solidFill>
              </a:rPr>
              <a:t> </a:t>
            </a:r>
          </a:p>
          <a:p>
            <a:pPr lvl="2"/>
            <a:r>
              <a:rPr lang="en-US" altLang="en-US" smtClean="0"/>
              <a:t>This allows other groups to identify agreements before the TR concludes.</a:t>
            </a:r>
          </a:p>
          <a:p>
            <a:pPr lvl="1"/>
            <a:r>
              <a:rPr lang="en-US" altLang="en-US" smtClean="0"/>
              <a:t>[In SA groups it is not uncommon to] document early </a:t>
            </a:r>
            <a:r>
              <a:rPr lang="en-US" altLang="en-US" b="1" smtClean="0">
                <a:solidFill>
                  <a:srgbClr val="0014A0"/>
                </a:solidFill>
              </a:rPr>
              <a:t>(3) Conclusions</a:t>
            </a:r>
            <a:r>
              <a:rPr lang="en-US" altLang="en-US" smtClean="0">
                <a:solidFill>
                  <a:srgbClr val="0014A0"/>
                </a:solidFill>
              </a:rPr>
              <a:t>.</a:t>
            </a:r>
          </a:p>
          <a:p>
            <a:pPr lvl="2"/>
            <a:r>
              <a:rPr lang="en-US" altLang="en-US" smtClean="0">
                <a:solidFill>
                  <a:srgbClr val="0014A0"/>
                </a:solidFill>
              </a:rPr>
              <a:t>Instead of waiting for the end of the study, </a:t>
            </a:r>
            <a:r>
              <a:rPr lang="en-US" altLang="en-US" b="1" smtClean="0">
                <a:solidFill>
                  <a:srgbClr val="0014A0"/>
                </a:solidFill>
              </a:rPr>
              <a:t>conclusions can be incrementally agreed</a:t>
            </a:r>
            <a:r>
              <a:rPr lang="en-US" altLang="en-US" smtClean="0">
                <a:solidFill>
                  <a:srgbClr val="0014A0"/>
                </a:solidFill>
              </a:rPr>
              <a:t>.</a:t>
            </a:r>
          </a:p>
          <a:p>
            <a:pPr lvl="3"/>
            <a:r>
              <a:rPr lang="en-US" altLang="en-US" b="1" smtClean="0"/>
              <a:t>early consideration of stage 1 input</a:t>
            </a:r>
            <a:r>
              <a:rPr lang="en-US" altLang="en-US" smtClean="0"/>
              <a:t> for studies in other groups </a:t>
            </a:r>
          </a:p>
          <a:p>
            <a:pPr lvl="3"/>
            <a:r>
              <a:rPr lang="en-US" altLang="en-US" smtClean="0"/>
              <a:t>These </a:t>
            </a:r>
            <a:r>
              <a:rPr lang="en-US" altLang="en-US" b="1" smtClean="0"/>
              <a:t>conclusions can be taken as a basis for further work by the studies of other groups </a:t>
            </a:r>
            <a:r>
              <a:rPr lang="en-US" altLang="en-US" smtClean="0"/>
              <a:t>(e.g. their objectives, scope, key issues, terminology, etc.)</a:t>
            </a:r>
          </a:p>
          <a:p>
            <a:pPr lvl="2"/>
            <a:r>
              <a:rPr lang="en-US" altLang="en-US" smtClean="0"/>
              <a:t>An attractive topic for early consideration: ‘</a:t>
            </a:r>
            <a:r>
              <a:rPr lang="en-US" altLang="en-US" b="1" smtClean="0">
                <a:solidFill>
                  <a:srgbClr val="0014A0"/>
                </a:solidFill>
              </a:rPr>
              <a:t>backward compatibility</a:t>
            </a:r>
            <a:r>
              <a:rPr lang="en-US" altLang="en-US" smtClean="0"/>
              <a:t>.’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Procedure</a:t>
            </a:r>
            <a:endParaRPr lang="en-GB" altLang="en-US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 </a:t>
            </a:r>
            <a:r>
              <a:rPr lang="en-US" altLang="en-US" b="1" smtClean="0">
                <a:solidFill>
                  <a:srgbClr val="0014A0"/>
                </a:solidFill>
              </a:rPr>
              <a:t>Timely delivery of stage 1 input to 3GPP groups</a:t>
            </a:r>
            <a:r>
              <a:rPr lang="en-US" altLang="en-US" smtClean="0"/>
              <a:t>.</a:t>
            </a:r>
          </a:p>
          <a:p>
            <a:pPr lvl="1"/>
            <a:r>
              <a:rPr lang="en-US" altLang="en-US" smtClean="0"/>
              <a:t>6G SID defined TSG 108, stage 1 to conclude TSG 111. </a:t>
            </a:r>
          </a:p>
          <a:p>
            <a:pPr lvl="1"/>
            <a:r>
              <a:rPr lang="en-US" altLang="en-US" smtClean="0"/>
              <a:t>If we wait to Rel-21 for agremeents, it is too late.</a:t>
            </a:r>
          </a:p>
          <a:p>
            <a:pPr lvl="1"/>
            <a:r>
              <a:rPr lang="en-US" altLang="en-US" smtClean="0"/>
              <a:t>Can we provide incremental input? (see previous slide)</a:t>
            </a:r>
          </a:p>
          <a:p>
            <a:r>
              <a:rPr lang="en-US" altLang="en-US">
                <a:solidFill>
                  <a:srgbClr val="0014A0"/>
                </a:solidFill>
              </a:rPr>
              <a:t> </a:t>
            </a:r>
            <a:r>
              <a:rPr lang="en-US" altLang="en-US" smtClean="0"/>
              <a:t>Start simply, expand as needed: </a:t>
            </a:r>
            <a:r>
              <a:rPr lang="en-US" altLang="en-US" u="sng" smtClean="0"/>
              <a:t>easier to follow and contribute</a:t>
            </a:r>
          </a:p>
          <a:p>
            <a:pPr lvl="1"/>
            <a:r>
              <a:rPr lang="en-US" altLang="en-US" smtClean="0">
                <a:solidFill>
                  <a:srgbClr val="0014A0"/>
                </a:solidFill>
              </a:rPr>
              <a:t>Start </a:t>
            </a:r>
            <a:r>
              <a:rPr lang="en-US" altLang="en-US">
                <a:solidFill>
                  <a:srgbClr val="0014A0"/>
                </a:solidFill>
              </a:rPr>
              <a:t>with </a:t>
            </a:r>
            <a:r>
              <a:rPr lang="en-US" altLang="en-US" b="1">
                <a:solidFill>
                  <a:srgbClr val="0014A0"/>
                </a:solidFill>
              </a:rPr>
              <a:t>a single study SID, a single TR</a:t>
            </a:r>
            <a:r>
              <a:rPr lang="en-US" altLang="en-US">
                <a:solidFill>
                  <a:srgbClr val="0014A0"/>
                </a:solidFill>
              </a:rPr>
              <a:t>, </a:t>
            </a:r>
            <a:r>
              <a:rPr lang="en-US" altLang="en-US" i="1">
                <a:solidFill>
                  <a:srgbClr val="0014A0"/>
                </a:solidFill>
              </a:rPr>
              <a:t>with </a:t>
            </a:r>
            <a:r>
              <a:rPr lang="en-US" altLang="en-US" b="1" i="1">
                <a:solidFill>
                  <a:srgbClr val="0014A0"/>
                </a:solidFill>
              </a:rPr>
              <a:t>1 (SA1 internal) work task SID</a:t>
            </a:r>
            <a:r>
              <a:rPr lang="en-US" altLang="en-US">
                <a:solidFill>
                  <a:srgbClr val="0014A0"/>
                </a:solidFill>
              </a:rPr>
              <a:t>.</a:t>
            </a:r>
          </a:p>
          <a:p>
            <a:pPr lvl="1"/>
            <a:r>
              <a:rPr lang="en-US" altLang="en-US"/>
              <a:t>Add </a:t>
            </a:r>
            <a:r>
              <a:rPr lang="en-US" altLang="en-US" u="sng"/>
              <a:t>work tasks</a:t>
            </a:r>
            <a:r>
              <a:rPr lang="en-US" altLang="en-US"/>
              <a:t> (SA1 internal), or even new study (SID), as necessary</a:t>
            </a:r>
            <a:r>
              <a:rPr lang="en-US" altLang="en-US" smtClean="0"/>
              <a:t>.</a:t>
            </a:r>
          </a:p>
          <a:p>
            <a:pPr marL="0" indent="0">
              <a:buNone/>
            </a:pPr>
            <a:endParaRPr lang="en-US" altLang="en-US" smtClean="0"/>
          </a:p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you.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79447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purl.org/dc/elements/1.1/"/>
    <ds:schemaRef ds:uri="679a257e-872f-4c98-9e8a-0a9c104f72cd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377</Words>
  <Application>Microsoft Office PowerPoint</Application>
  <PresentationFormat>Widescreen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On the 6G Stage 1 Study</vt:lpstr>
      <vt:lpstr>Content</vt:lpstr>
      <vt:lpstr>Form</vt:lpstr>
      <vt:lpstr>Procedure</vt:lpstr>
      <vt:lpstr>Thank you.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612</cp:revision>
  <dcterms:created xsi:type="dcterms:W3CDTF">2010-02-05T13:52:04Z</dcterms:created>
  <dcterms:modified xsi:type="dcterms:W3CDTF">2024-05-27T05:24:21Z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