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14"/>
  </p:notesMasterIdLst>
  <p:handoutMasterIdLst>
    <p:handoutMasterId r:id="rId15"/>
  </p:handoutMasterIdLst>
  <p:sldIdLst>
    <p:sldId id="303" r:id="rId5"/>
    <p:sldId id="1256" r:id="rId6"/>
    <p:sldId id="1260" r:id="rId7"/>
    <p:sldId id="1267" r:id="rId8"/>
    <p:sldId id="1274" r:id="rId9"/>
    <p:sldId id="1275" r:id="rId10"/>
    <p:sldId id="1276" r:id="rId11"/>
    <p:sldId id="1261" r:id="rId12"/>
    <p:sldId id="439" r:id="rId1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Yi-Hsueh Tsai" initials="YT" lastIdx="1" clrIdx="1">
    <p:extLst>
      <p:ext uri="{19B8F6BF-5375-455C-9EA6-DF929625EA0E}">
        <p15:presenceInfo xmlns:p15="http://schemas.microsoft.com/office/powerpoint/2012/main" userId="Yi-Hsueh Tsa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3" autoAdjust="0"/>
    <p:restoredTop sz="72372" autoAdjust="0"/>
  </p:normalViewPr>
  <p:slideViewPr>
    <p:cSldViewPr snapToGrid="0">
      <p:cViewPr varScale="1">
        <p:scale>
          <a:sx n="80" d="100"/>
          <a:sy n="80" d="100"/>
        </p:scale>
        <p:origin x="1550" y="4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004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0719CF-23D2-9F4F-6980-814AA033E86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9769E82C-9FA6-602A-CEC4-0FED9C09646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B3C302C-1AFA-5D49-BE94-DCE56E7FA550}" type="datetime1">
              <a:rPr lang="en-US" altLang="en-US"/>
              <a:pPr>
                <a:defRPr/>
              </a:pPr>
              <a:t>5/26/2024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78081BA4-D8BE-E99F-A437-004533D11AB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828BFB0B-0AFF-D177-03CC-FF90D882000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3B58AFA-D7AF-BF47-98C0-C8E31C9BEC6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A765168-F4BA-B69D-8371-BF5A4E94FAB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7FFF5B8-4A98-73E0-1AB0-F3E3CCA036F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388C6DF3-53EB-A248-B139-FCFEEC4DC368}" type="datetime1">
              <a:rPr lang="en-US" altLang="en-US"/>
              <a:pPr>
                <a:defRPr/>
              </a:pPr>
              <a:t>5/26/2024</a:t>
            </a:fld>
            <a:endParaRPr lang="en-US" altLang="en-US"/>
          </a:p>
        </p:txBody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FED4F10F-944E-0D94-435F-E03C2420783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C5BFBB5-AD1C-4E7C-7A61-F0310E6D895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38D39344-2B4A-80C8-32D1-F54AD9CEB9B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14D2D5C-3C11-6A64-4867-4FF52D125F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D62570C-9E63-2C47-8803-F7588FAD836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A748C4CC-89A7-2DE6-8297-EECB94CD78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383A8BE-52E8-EB41-A58E-05636FF29A35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0B310490-AB3E-72C6-F64C-9EBF66CE01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E0A84E08-2FB8-8398-3934-F462F253C1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z="24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62570C-9E63-2C47-8803-F7588FAD836F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8289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62570C-9E63-2C47-8803-F7588FAD836F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329503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62570C-9E63-2C47-8803-F7588FAD836F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9952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62570C-9E63-2C47-8803-F7588FAD836F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83251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62570C-9E63-2C47-8803-F7588FAD836F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4528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62570C-9E63-2C47-8803-F7588FAD836F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289884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62570C-9E63-2C47-8803-F7588FAD836F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5880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62570C-9E63-2C47-8803-F7588FAD836F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9838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AFCA1B1-6AF5-FFA7-67CD-F7066BD22E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536645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D8E2F7C-28E9-3020-9969-71C0D17E9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E622BD7-3FDC-1ADB-1531-77704868B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4A6DC42-2E70-FB3B-B3FC-E2CCB05AD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A55F3-E498-9946-A878-03796B03317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01700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BD956DA-6DF3-CAF2-BC11-9674B9F8B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68EE4D0-EC6D-841B-8D4C-DC8AEB57E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6FF0026-05F4-A44C-E0CD-1036A7EBE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312BA-CB46-6F47-8555-5450283721B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09263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A4C92AA-FA47-42BD-F608-E4DC875D2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4F58DE-6499-347A-BE74-049CB93FE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6123F1-7061-73AD-E2C4-5357DC82A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7FC84-0391-5C4A-8638-1AE8B255D12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7101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6838286-B38A-8AD2-6A5F-FFDC76BA3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3A82DB-9685-45E2-AF8E-37694CB62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21B2299-3929-7E60-FF86-889712F73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6BB4C-2A4C-C646-926B-A221BEF6465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629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0B087-57DA-383A-CBC3-148753EC0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A646FF-8F10-CDA7-5756-AB4FC71B7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B994DF-7343-D7BF-AB0D-953B6514F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F73BF-F44B-5E4E-8BE7-F0DB436F81B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5321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47ADBC-E2AE-5DAE-9562-BCF80E7BA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493DF1-AA34-CD38-F954-E95B7A914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C2884-9211-D6B8-149C-E95253D7D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A9E18-55EB-644D-A51D-8ECDEC47270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2173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6978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765269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3843704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1646" y="1369219"/>
            <a:ext cx="3843704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16049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109D31-EF34-80A3-543A-6B7284A1C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1FCDE-7997-4117-E229-FCB96FBEF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71C73-CE58-A3BB-DBEE-9CC606DFE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CB311-F107-E44B-BDD7-B17AAB439B7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98076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0AF9B-DC2B-71AA-7233-94C75FEB5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FD047-15A2-E12B-9BCC-64BAD0EA5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1B5E5-3467-E1D3-76A9-015BFB8D6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8695C-2F84-A940-9EE3-30D2CBAD7F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9038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F4802D-D4CE-1A36-D32D-4904AB34C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02892-B5AB-3FE7-98EB-D68E285A5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E23CE9-043E-8008-F190-85B098C13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0CF77-987E-7543-AB1C-FA58820DD90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5314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CC729C3-E536-12B1-8223-18293AA67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E4EC61-5828-9C1D-CCD0-B6BD16092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28C2FD-BEF1-27C7-1BBC-6016C5232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3F0CA-F587-8E40-A83B-AC0C0E62E1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400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1041EF5-B53A-6BC3-79F5-18A0FF4CA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4FE85FD-7947-FA86-F191-935C75D83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9CFDDA6-F051-B43C-850A-C21F1ED2E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AF37E-86AD-8945-93AB-CC9D04348AB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4172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EEA8994-A18E-78DB-D12A-3F7902F9B5B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3D1B96F-EF14-E7C0-9E38-38D89E22E1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502730E0-0146-B1F1-1709-1C81F2F14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94EEA65C-BC4E-2724-FE92-9F9DA209A1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8ED1539B-6E8E-25BC-B8FE-1392C71C0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C636336-8EF7-5340-9738-E53D94F7C431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905" r:id="rId1"/>
    <p:sldLayoutId id="2147486892" r:id="rId2"/>
    <p:sldLayoutId id="2147486893" r:id="rId3"/>
    <p:sldLayoutId id="2147486906" r:id="rId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>
            <a:extLst>
              <a:ext uri="{FF2B5EF4-FFF2-40B4-BE49-F238E27FC236}">
                <a16:creationId xmlns:a16="http://schemas.microsoft.com/office/drawing/2014/main" id="{7416D943-C4E0-827B-5DE2-75AB0CAFC91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5CE9A4A0-D900-31D4-63D7-D9D389F302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35621-8C21-1F2C-5FBB-34D24B44AF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5D1AB-8C9E-2400-6F48-E9B34A6BB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76406E-82C3-AE02-4CBE-15BE97E71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6922F85-AAFC-F440-B7F9-7F5F6040DE1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94" r:id="rId1"/>
    <p:sldLayoutId id="2147486895" r:id="rId2"/>
    <p:sldLayoutId id="2147486896" r:id="rId3"/>
    <p:sldLayoutId id="2147486897" r:id="rId4"/>
    <p:sldLayoutId id="2147486898" r:id="rId5"/>
    <p:sldLayoutId id="2147486899" r:id="rId6"/>
    <p:sldLayoutId id="2147486900" r:id="rId7"/>
    <p:sldLayoutId id="2147486901" r:id="rId8"/>
    <p:sldLayoutId id="2147486902" r:id="rId9"/>
    <p:sldLayoutId id="2147486903" r:id="rId10"/>
    <p:sldLayoutId id="21474869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elvinfomi@issdu.com.tw" TargetMode="External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stephen.bush@ge.com" TargetMode="External"/><Relationship Id="rId5" Type="http://schemas.openxmlformats.org/officeDocument/2006/relationships/hyperlink" Target="mailto:ecl@nycu.edu.tw" TargetMode="External"/><Relationship Id="rId4" Type="http://schemas.openxmlformats.org/officeDocument/2006/relationships/hyperlink" Target="mailto:lucas@iii.org.tw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13" Type="http://schemas.openxmlformats.org/officeDocument/2006/relationships/image" Target="../media/image21.emf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12" Type="http://schemas.openxmlformats.org/officeDocument/2006/relationships/image" Target="../media/image2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emf"/><Relationship Id="rId11" Type="http://schemas.openxmlformats.org/officeDocument/2006/relationships/image" Target="../media/image19.emf"/><Relationship Id="rId5" Type="http://schemas.openxmlformats.org/officeDocument/2006/relationships/image" Target="../media/image13.emf"/><Relationship Id="rId15" Type="http://schemas.openxmlformats.org/officeDocument/2006/relationships/image" Target="../media/image23.emf"/><Relationship Id="rId10" Type="http://schemas.openxmlformats.org/officeDocument/2006/relationships/image" Target="../media/image18.emf"/><Relationship Id="rId4" Type="http://schemas.openxmlformats.org/officeDocument/2006/relationships/image" Target="../media/image12.emf"/><Relationship Id="rId9" Type="http://schemas.openxmlformats.org/officeDocument/2006/relationships/image" Target="../media/image17.emf"/><Relationship Id="rId14" Type="http://schemas.openxmlformats.org/officeDocument/2006/relationships/image" Target="../media/image22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6lPZWzR0pms?si=2R7rNE-N8VQ9Rpp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38B671A3-C4F1-936B-A601-B57831A968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2301" y="1204912"/>
            <a:ext cx="5642043" cy="1796788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en-US" sz="4400" b="1" i="1" kern="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charset="0"/>
                <a:cs typeface="Times New Roman" panose="02020603050405020304" pitchFamily="18" charset="0"/>
              </a:rPr>
              <a:t>Enable Quantum-Safe Cryptography for 6G</a:t>
            </a:r>
            <a:endParaRPr lang="en-GB" sz="4400" b="1" i="1" kern="0" dirty="0">
              <a:solidFill>
                <a:srgbClr val="FF0000"/>
              </a:solidFill>
              <a:latin typeface="Times New Roman" panose="02020603050405020304" pitchFamily="18" charset="0"/>
              <a:ea typeface="ＭＳ Ｐゴシック" charset="0"/>
              <a:cs typeface="Times New Roman" panose="02020603050405020304" pitchFamily="18" charset="0"/>
            </a:endParaRPr>
          </a:p>
        </p:txBody>
      </p:sp>
      <p:sp>
        <p:nvSpPr>
          <p:cNvPr id="20482" name="Subtitle 6">
            <a:extLst>
              <a:ext uri="{FF2B5EF4-FFF2-40B4-BE49-F238E27FC236}">
                <a16:creationId xmlns:a16="http://schemas.microsoft.com/office/drawing/2014/main" id="{EFF62868-5450-2856-E092-EF2B93F61E2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19514" y="3256344"/>
            <a:ext cx="6905324" cy="1523618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		</a:t>
            </a:r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ISSDU, III, NYCU, GE Network Technologies</a:t>
            </a:r>
            <a:endParaRPr lang="en-GB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	8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Document  for:	Discussion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en-GB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Contact:		</a:t>
            </a:r>
            <a:r>
              <a:rPr lang="sv-SE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Feng-Ming Yang	</a:t>
            </a:r>
            <a:r>
              <a:rPr lang="en-GB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kelvinfomi@issdu.com.tw</a:t>
            </a:r>
            <a:r>
              <a:rPr lang="sv-SE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sv-SE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Yi-Hsueh Tsai	</a:t>
            </a:r>
            <a:r>
              <a:rPr lang="sv-SE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lucas@iii.org.tw</a:t>
            </a:r>
            <a:endParaRPr lang="sv-SE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sv-SE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En-Cheng Liou	</a:t>
            </a:r>
            <a:r>
              <a:rPr lang="sv-SE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ecl@nycu.edu.tw</a:t>
            </a:r>
            <a:endParaRPr lang="sv-SE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sv-SE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Stephen F Bush	</a:t>
            </a:r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stephen.bush@ge.com</a:t>
            </a:r>
            <a:endParaRPr lang="sv-SE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20483" name="AutoShape 14">
            <a:extLst>
              <a:ext uri="{FF2B5EF4-FFF2-40B4-BE49-F238E27FC236}">
                <a16:creationId xmlns:a16="http://schemas.microsoft.com/office/drawing/2014/main" id="{AA19BF19-B18C-FCFF-0029-FA03EE5465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7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20484" name="TextBox 6">
            <a:extLst>
              <a:ext uri="{FF2B5EF4-FFF2-40B4-BE49-F238E27FC236}">
                <a16:creationId xmlns:a16="http://schemas.microsoft.com/office/drawing/2014/main" id="{F278A23C-3DD1-0598-1F78-7504ED0F8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8" y="4773613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7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S1-241240, 3GPP TSG WG1#106, May 27-31, 2024, Jeju, South Korea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標題 2">
            <a:extLst>
              <a:ext uri="{FF2B5EF4-FFF2-40B4-BE49-F238E27FC236}">
                <a16:creationId xmlns:a16="http://schemas.microsoft.com/office/drawing/2014/main" id="{EB55FA90-A271-D69C-4F16-45B128069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11188"/>
          </a:xfrm>
        </p:spPr>
        <p:txBody>
          <a:bodyPr/>
          <a:lstStyle/>
          <a:p>
            <a:r>
              <a:rPr lang="en-US" altLang="zh-TW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  <a:endParaRPr lang="zh-TW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0" name="內容版面配置區 3">
            <a:extLst>
              <a:ext uri="{FF2B5EF4-FFF2-40B4-BE49-F238E27FC236}">
                <a16:creationId xmlns:a16="http://schemas.microsoft.com/office/drawing/2014/main" id="{79FBF799-90DB-4078-AB93-15068022A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782638"/>
            <a:ext cx="8180388" cy="3930650"/>
          </a:xfrm>
        </p:spPr>
        <p:txBody>
          <a:bodyPr/>
          <a:lstStyle/>
          <a:p>
            <a:pPr marL="385723" indent="-385763">
              <a:spcBef>
                <a:spcPts val="300"/>
              </a:spcBef>
              <a:spcAft>
                <a:spcPts val="300"/>
              </a:spcAft>
            </a:pPr>
            <a:r>
              <a:rPr lang="en-US" altLang="zh-TW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Quantum Safe Cryptography (QSC) for 6G?</a:t>
            </a:r>
          </a:p>
          <a:p>
            <a:pPr marL="385723" indent="-385763">
              <a:spcBef>
                <a:spcPts val="300"/>
              </a:spcBef>
              <a:spcAft>
                <a:spcPts val="300"/>
              </a:spcAft>
            </a:pPr>
            <a:r>
              <a:rPr lang="en-GB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SA3 Relevant TRs for QSC</a:t>
            </a:r>
          </a:p>
          <a:p>
            <a:pPr marL="385723" indent="-385763">
              <a:spcBef>
                <a:spcPts val="300"/>
              </a:spcBef>
              <a:spcAft>
                <a:spcPts val="300"/>
              </a:spcAft>
            </a:pPr>
            <a:r>
              <a:rPr lang="en-GB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SA3 Relevant TSs for QSC</a:t>
            </a:r>
          </a:p>
          <a:p>
            <a:pPr marL="385723" indent="-385763">
              <a:spcBef>
                <a:spcPts val="300"/>
              </a:spcBef>
              <a:spcAft>
                <a:spcPts val="30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6G Need to Migrate to QSC?</a:t>
            </a:r>
          </a:p>
          <a:p>
            <a:pPr marL="385723" indent="-385763">
              <a:spcBef>
                <a:spcPts val="300"/>
              </a:spcBef>
              <a:spcAft>
                <a:spcPts val="300"/>
              </a:spcAft>
            </a:pPr>
            <a:r>
              <a:rPr lang="en-US" altLang="zh-TW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6G Need to Quantum Key Distribution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(QKD)</a:t>
            </a:r>
            <a:r>
              <a:rPr lang="en-US" altLang="zh-TW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GB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5723" indent="-385763">
              <a:spcBef>
                <a:spcPts val="300"/>
              </a:spcBef>
              <a:spcAft>
                <a:spcPts val="300"/>
              </a:spcAft>
            </a:pPr>
            <a:r>
              <a:rPr lang="en-GB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pPr marL="784225" lvl="1" indent="-385763"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Enabling Quantum Safe Cryptography (QSC) in Release 20.</a:t>
            </a:r>
          </a:p>
          <a:p>
            <a:pPr marL="784225" lvl="1" indent="-385763"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Enabling Quantum Key Distribution (QKD) in future Release.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標題 1">
            <a:extLst>
              <a:ext uri="{FF2B5EF4-FFF2-40B4-BE49-F238E27FC236}">
                <a16:creationId xmlns:a16="http://schemas.microsoft.com/office/drawing/2014/main" id="{D4204B51-BCAC-46A7-F85E-A37C9A827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385" y="171450"/>
            <a:ext cx="7385537" cy="857250"/>
          </a:xfrm>
        </p:spPr>
        <p:txBody>
          <a:bodyPr/>
          <a:lstStyle/>
          <a:p>
            <a:pPr>
              <a:lnSpc>
                <a:spcPts val="3400"/>
              </a:lnSpc>
            </a:pPr>
            <a:r>
              <a:rPr lang="en-GB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Quantum Safe Cryptography (QSC) for 6G?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6" name="內容版面配置區 4">
            <a:extLst>
              <a:ext uri="{FF2B5EF4-FFF2-40B4-BE49-F238E27FC236}">
                <a16:creationId xmlns:a16="http://schemas.microsoft.com/office/drawing/2014/main" id="{20E62B93-CED2-3646-526A-E1F44B38EA98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35088"/>
            <a:ext cx="2308225" cy="3262312"/>
          </a:xfrm>
        </p:spPr>
      </p:pic>
      <p:pic>
        <p:nvPicPr>
          <p:cNvPr id="26627" name="內容版面配置區 5">
            <a:extLst>
              <a:ext uri="{FF2B5EF4-FFF2-40B4-BE49-F238E27FC236}">
                <a16:creationId xmlns:a16="http://schemas.microsoft.com/office/drawing/2014/main" id="{C0C76B95-7BEA-AF23-E8DF-A6F8BD86EF5A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11400" y="1335088"/>
            <a:ext cx="2306638" cy="3262312"/>
          </a:xfrm>
        </p:spPr>
      </p:pic>
      <p:pic>
        <p:nvPicPr>
          <p:cNvPr id="26628" name="圖片 6">
            <a:extLst>
              <a:ext uri="{FF2B5EF4-FFF2-40B4-BE49-F238E27FC236}">
                <a16:creationId xmlns:a16="http://schemas.microsoft.com/office/drawing/2014/main" id="{BF156813-F49A-9041-E284-F7E4F3397C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1335088"/>
            <a:ext cx="2209800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圖片 7">
            <a:extLst>
              <a:ext uri="{FF2B5EF4-FFF2-40B4-BE49-F238E27FC236}">
                <a16:creationId xmlns:a16="http://schemas.microsoft.com/office/drawing/2014/main" id="{8E99E5CA-6A84-9B42-A07E-A78A1C92D1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63" y="1335088"/>
            <a:ext cx="230505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標題 1">
            <a:extLst>
              <a:ext uri="{FF2B5EF4-FFF2-40B4-BE49-F238E27FC236}">
                <a16:creationId xmlns:a16="http://schemas.microsoft.com/office/drawing/2014/main" id="{149752E1-A295-CDFF-3132-CD998D7BE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SA3 Relevant TRs for QSC</a:t>
            </a:r>
            <a:endParaRPr lang="en-US" altLang="zh-TW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CC73731-D187-EECA-9ECD-C146EBF2B3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8172274"/>
              </p:ext>
            </p:extLst>
          </p:nvPr>
        </p:nvGraphicFramePr>
        <p:xfrm>
          <a:off x="2841448" y="2108291"/>
          <a:ext cx="3408247" cy="273608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53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6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22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9863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Algorithm</a:t>
                      </a:r>
                    </a:p>
                  </a:txBody>
                  <a:tcPr marL="68576" marR="68576" marT="34289" marB="34289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Key Length</a:t>
                      </a:r>
                    </a:p>
                  </a:txBody>
                  <a:tcPr marL="68576" marR="68576" marT="34289" marB="34289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itchFamily="18" charset="0"/>
                          <a:cs typeface="Times New Roman" pitchFamily="18" charset="0"/>
                        </a:rPr>
                        <a:t>Effective Key Strength / Security Level</a:t>
                      </a:r>
                    </a:p>
                  </a:txBody>
                  <a:tcPr marL="68576" marR="68576" marT="34289" marB="34289"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86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Conventional Computing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Quantum Computing</a:t>
                      </a:r>
                      <a:endParaRPr lang="zh-TW" altLang="en-US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39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RSA-1024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39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RSA-2048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2048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39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ECC-256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39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ECC-384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39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AES-128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39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AES-256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bits</a:t>
                      </a:r>
                      <a:endParaRPr lang="zh-TW" altLang="en-US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8722" name="Rectangle 9">
            <a:extLst>
              <a:ext uri="{FF2B5EF4-FFF2-40B4-BE49-F238E27FC236}">
                <a16:creationId xmlns:a16="http://schemas.microsoft.com/office/drawing/2014/main" id="{342A4028-CECF-6DA2-5397-2D97AB243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1356" y="1269955"/>
            <a:ext cx="306843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TW" sz="1800" b="1" dirty="0">
                <a:solidFill>
                  <a:srgbClr val="7030A0"/>
                </a:solidFill>
                <a:latin typeface="Times New Roman" panose="02020603050405020304" pitchFamily="18" charset="0"/>
                <a:ea typeface="標楷體" panose="02010601000101010101" pitchFamily="2" charset="-120"/>
                <a:cs typeface="Times New Roman" panose="02020603050405020304" pitchFamily="18" charset="0"/>
              </a:rPr>
              <a:t>Comparison of conventional and quantum security levels of some popular ciphers</a:t>
            </a:r>
            <a:endParaRPr lang="zh-TW" altLang="en-US" sz="1800" b="1" dirty="0">
              <a:solidFill>
                <a:srgbClr val="7030A0"/>
              </a:solidFill>
              <a:ea typeface="標楷體" panose="02010601000101010101" pitchFamily="2" charset="-120"/>
              <a:cs typeface="Times New Roman" panose="02020603050405020304" pitchFamily="18" charset="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128" y="1251301"/>
            <a:ext cx="2594610" cy="3663315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5" y="1251301"/>
            <a:ext cx="2794635" cy="3663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標題 1">
            <a:extLst>
              <a:ext uri="{FF2B5EF4-FFF2-40B4-BE49-F238E27FC236}">
                <a16:creationId xmlns:a16="http://schemas.microsoft.com/office/drawing/2014/main" id="{149752E1-A295-CDFF-3132-CD998D7BE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SA3 Relevant TSs for QSC</a:t>
            </a:r>
            <a:endParaRPr lang="en-US" altLang="zh-TW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550" y="1139354"/>
            <a:ext cx="1153160" cy="162814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6264" y="1139354"/>
            <a:ext cx="1153160" cy="162814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3978" y="1139354"/>
            <a:ext cx="1153160" cy="1628140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9236" y="1139354"/>
            <a:ext cx="1153160" cy="1628140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6950" y="1139354"/>
            <a:ext cx="1153160" cy="1628140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64664" y="1139354"/>
            <a:ext cx="1153160" cy="1628140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8947" y="3020095"/>
            <a:ext cx="1153160" cy="1628140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23095" y="3020095"/>
            <a:ext cx="1153160" cy="1628140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29756" y="3020095"/>
            <a:ext cx="1153160" cy="1628140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00897" y="3020095"/>
            <a:ext cx="1282700" cy="1628140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13650" y="3020095"/>
            <a:ext cx="1282700" cy="1628140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49851" y="3016184"/>
            <a:ext cx="1282700" cy="1628140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86052" y="2995780"/>
            <a:ext cx="1282700" cy="1628140"/>
          </a:xfrm>
          <a:prstGeom prst="rect">
            <a:avLst/>
          </a:prstGeom>
        </p:spPr>
      </p:pic>
      <p:sp>
        <p:nvSpPr>
          <p:cNvPr id="2" name="圓角矩形 1"/>
          <p:cNvSpPr/>
          <p:nvPr/>
        </p:nvSpPr>
        <p:spPr bwMode="auto">
          <a:xfrm>
            <a:off x="345828" y="931985"/>
            <a:ext cx="3892064" cy="1916723"/>
          </a:xfrm>
          <a:prstGeom prst="roundRect">
            <a:avLst>
              <a:gd name="adj" fmla="val 5352"/>
            </a:avLst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圓角矩形 19"/>
          <p:cNvSpPr/>
          <p:nvPr/>
        </p:nvSpPr>
        <p:spPr bwMode="auto">
          <a:xfrm>
            <a:off x="4484077" y="923856"/>
            <a:ext cx="3874477" cy="1916723"/>
          </a:xfrm>
          <a:prstGeom prst="roundRect">
            <a:avLst>
              <a:gd name="adj" fmla="val 5352"/>
            </a:avLst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609270" y="2103729"/>
            <a:ext cx="13471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 5G</a:t>
            </a:r>
          </a:p>
        </p:txBody>
      </p:sp>
      <p:sp>
        <p:nvSpPr>
          <p:cNvPr id="22" name="文字方塊 21"/>
          <p:cNvSpPr txBox="1"/>
          <p:nvPr/>
        </p:nvSpPr>
        <p:spPr>
          <a:xfrm>
            <a:off x="5783221" y="2121877"/>
            <a:ext cx="1309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AES-256</a:t>
            </a:r>
          </a:p>
        </p:txBody>
      </p:sp>
      <p:sp>
        <p:nvSpPr>
          <p:cNvPr id="24" name="文字方塊 23"/>
          <p:cNvSpPr txBox="1"/>
          <p:nvPr/>
        </p:nvSpPr>
        <p:spPr>
          <a:xfrm>
            <a:off x="1220511" y="4026877"/>
            <a:ext cx="1309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ZUC-256</a:t>
            </a:r>
          </a:p>
        </p:txBody>
      </p:sp>
      <p:sp>
        <p:nvSpPr>
          <p:cNvPr id="26" name="圓角矩形 25"/>
          <p:cNvSpPr/>
          <p:nvPr/>
        </p:nvSpPr>
        <p:spPr bwMode="auto">
          <a:xfrm>
            <a:off x="10805" y="2878148"/>
            <a:ext cx="3725612" cy="1916723"/>
          </a:xfrm>
          <a:prstGeom prst="roundRect">
            <a:avLst>
              <a:gd name="adj" fmla="val 5352"/>
            </a:avLst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圓角矩形 27"/>
          <p:cNvSpPr/>
          <p:nvPr/>
        </p:nvSpPr>
        <p:spPr bwMode="auto">
          <a:xfrm>
            <a:off x="3736417" y="2878148"/>
            <a:ext cx="5407582" cy="1916723"/>
          </a:xfrm>
          <a:prstGeom prst="roundRect">
            <a:avLst>
              <a:gd name="adj" fmla="val 5352"/>
            </a:avLst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5274787" y="4053840"/>
            <a:ext cx="2293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MILENAGE-256</a:t>
            </a:r>
          </a:p>
        </p:txBody>
      </p:sp>
    </p:spTree>
    <p:extLst>
      <p:ext uri="{BB962C8B-B14F-4D97-AF65-F5344CB8AC3E}">
        <p14:creationId xmlns:p14="http://schemas.microsoft.com/office/powerpoint/2010/main" val="1332882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6G Need to Migrate to QSC?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488950" y="1031993"/>
            <a:ext cx="8133373" cy="36226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specified in clause 6.12.2 of 3GPP TS 33.501, the SUCI is generated using a protection scheme such as Elliptic Curve Integrated Encryption Scheme (ECIES) with the Home Network public key.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main vulnerability of the ECIES protocol with respect to the quantum threat is actually the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Diffie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-Hellman key exchange step, regardless of the used profile. </a:t>
            </a:r>
          </a:p>
        </p:txBody>
      </p:sp>
      <p:sp>
        <p:nvSpPr>
          <p:cNvPr id="5" name="矩形 4"/>
          <p:cNvSpPr/>
          <p:nvPr/>
        </p:nvSpPr>
        <p:spPr>
          <a:xfrm>
            <a:off x="597789" y="4725351"/>
            <a:ext cx="7915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PQ.03-Post-Quantum-Cryptography-Guidelines-for-Telecom-Use-v1.0</a:t>
            </a:r>
          </a:p>
        </p:txBody>
      </p:sp>
    </p:spTree>
    <p:extLst>
      <p:ext uri="{BB962C8B-B14F-4D97-AF65-F5344CB8AC3E}">
        <p14:creationId xmlns:p14="http://schemas.microsoft.com/office/powerpoint/2010/main" val="109382077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88950" y="174743"/>
            <a:ext cx="7663485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6G Need to Quantum Key Distribution?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488950" y="1031993"/>
            <a:ext cx="8133373" cy="36226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industrial control system use, we are concerned that the increasing complexity of classical Quantum-Safe Cryptography (QSC) is too slow and unsuitable.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Introducing Quantum Key Distribution (QKD) technology reduces overhead, shortens latency, and provides warnings of eavesdropper attacks.</a:t>
            </a:r>
          </a:p>
        </p:txBody>
      </p:sp>
    </p:spTree>
    <p:extLst>
      <p:ext uri="{BB962C8B-B14F-4D97-AF65-F5344CB8AC3E}">
        <p14:creationId xmlns:p14="http://schemas.microsoft.com/office/powerpoint/2010/main" val="90103714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標題 1">
            <a:extLst>
              <a:ext uri="{FF2B5EF4-FFF2-40B4-BE49-F238E27FC236}">
                <a16:creationId xmlns:a16="http://schemas.microsoft.com/office/drawing/2014/main" id="{362B5A0F-512F-5C6C-BC41-347642BEA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US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6" name="內容版面配置區 2">
            <a:extLst>
              <a:ext uri="{FF2B5EF4-FFF2-40B4-BE49-F238E27FC236}">
                <a16:creationId xmlns:a16="http://schemas.microsoft.com/office/drawing/2014/main" id="{A02D8D72-BB0A-1619-EE2F-1BB962F6C2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study potential requirements for enabling Quantum Safe Cryptography (QSC) in Release 20 (part 2).</a:t>
            </a:r>
            <a:b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indent="-341313"/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study potential requirements for enabling Quantum Key Distribution (QKD) in future Release.</a:t>
            </a:r>
          </a:p>
          <a:p>
            <a:pPr marL="739815" lvl="1" indent="-341313"/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combining post-quantum cryptography (classical) and QKD (quantum).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5" descr="Laure Pourcin on LinkedIn: #quantum #cryptography #etsisecurityconf #etsi  #cybersecurity">
            <a:extLst>
              <a:ext uri="{FF2B5EF4-FFF2-40B4-BE49-F238E27FC236}">
                <a16:creationId xmlns:a16="http://schemas.microsoft.com/office/drawing/2014/main" id="{315A0410-0C98-947F-C2AE-8CB26C3C2EC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1775" y="792163"/>
            <a:ext cx="8670925" cy="4152900"/>
          </a:xfrm>
          <a:noFill/>
        </p:spPr>
      </p:pic>
      <p:sp>
        <p:nvSpPr>
          <p:cNvPr id="32770" name="Title 1">
            <a:extLst>
              <a:ext uri="{FF2B5EF4-FFF2-40B4-BE49-F238E27FC236}">
                <a16:creationId xmlns:a16="http://schemas.microsoft.com/office/drawing/2014/main" id="{65455FFE-3325-C85B-1B67-82F6EBDF4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0713"/>
          </a:xfrm>
        </p:spPr>
        <p:txBody>
          <a:bodyPr/>
          <a:lstStyle/>
          <a:p>
            <a:r>
              <a:rPr lang="sv-SE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Thank You!</a:t>
            </a:r>
            <a:endParaRPr lang="en-US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1" name="矩形 1">
            <a:extLst>
              <a:ext uri="{FF2B5EF4-FFF2-40B4-BE49-F238E27FC236}">
                <a16:creationId xmlns:a16="http://schemas.microsoft.com/office/drawing/2014/main" id="{F7A4A056-A68C-7ACB-3F04-5639D3C04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6707" y="4537548"/>
            <a:ext cx="50194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 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https://youtu.be/6lpzwzr0pms?si=2r7rne-n8vq9rpp9"/>
              </a:rPr>
              <a:t>https://youtu.be/6lPZWzR0pms?si=2R7rNE-N8VQ9Rpp9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33989</TotalTime>
  <Words>449</Words>
  <Application>Microsoft Office PowerPoint</Application>
  <PresentationFormat>如螢幕大小 (16:9)</PresentationFormat>
  <Paragraphs>77</Paragraphs>
  <Slides>9</Slides>
  <Notes>9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9</vt:i4>
      </vt:variant>
    </vt:vector>
  </HeadingPairs>
  <TitlesOfParts>
    <vt:vector size="15" baseType="lpstr">
      <vt:lpstr>標楷體</vt:lpstr>
      <vt:lpstr>Arial</vt:lpstr>
      <vt:lpstr>Calibri</vt:lpstr>
      <vt:lpstr>Times New Roman</vt:lpstr>
      <vt:lpstr>Office Theme</vt:lpstr>
      <vt:lpstr>Custom Design</vt:lpstr>
      <vt:lpstr>PowerPoint 簡報</vt:lpstr>
      <vt:lpstr>Outline</vt:lpstr>
      <vt:lpstr>Quantum Safe Cryptography (QSC) for 6G?</vt:lpstr>
      <vt:lpstr>SA3 Relevant TRs for QSC</vt:lpstr>
      <vt:lpstr>SA3 Relevant TSs for QSC</vt:lpstr>
      <vt:lpstr>Why 6G Need to Migrate to QSC?</vt:lpstr>
      <vt:lpstr>Why 6G Need to Quantum Key Distribution?</vt:lpstr>
      <vt:lpstr>Proposal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Yang, Kelvin 楊豐銘 (525160)</cp:lastModifiedBy>
  <cp:revision>2352</cp:revision>
  <cp:lastPrinted>2017-02-24T12:37:51Z</cp:lastPrinted>
  <dcterms:created xsi:type="dcterms:W3CDTF">2008-08-30T09:32:10Z</dcterms:created>
  <dcterms:modified xsi:type="dcterms:W3CDTF">2024-05-26T14:16:23Z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