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1100" r:id="rId2"/>
    <p:sldId id="257" r:id="rId3"/>
    <p:sldId id="262" r:id="rId4"/>
    <p:sldId id="258" r:id="rId5"/>
    <p:sldId id="264" r:id="rId6"/>
    <p:sldId id="263" r:id="rId7"/>
    <p:sldId id="265" r:id="rId8"/>
    <p:sldId id="26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192" autoAdjust="0"/>
    <p:restoredTop sz="94660"/>
  </p:normalViewPr>
  <p:slideViewPr>
    <p:cSldViewPr>
      <p:cViewPr varScale="1">
        <p:scale>
          <a:sx n="81" d="100"/>
          <a:sy n="81" d="100"/>
        </p:scale>
        <p:origin x="16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7FE7E4-FEC7-4DAA-AFA2-903B4EB08447}" type="datetimeFigureOut">
              <a:rPr lang="en-US" smtClean="0"/>
              <a:t>5/20/2024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1330CC-6FBA-4B75-993B-7639C4FF3A92}" type="slidenum">
              <a:rPr lang="en-US" smtClean="0"/>
              <a:t>‹#›</a:t>
            </a:fld>
            <a:endParaRPr lang="en-US"/>
          </a:p>
        </p:txBody>
      </p:sp>
    </p:spTree>
    <p:extLst>
      <p:ext uri="{BB962C8B-B14F-4D97-AF65-F5344CB8AC3E}">
        <p14:creationId xmlns:p14="http://schemas.microsoft.com/office/powerpoint/2010/main" val="3785110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BA691-DEAD-6EAD-69A6-744C3314FF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1FA33A-0CDA-7D84-E682-4CFED0768A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696C78-AA7B-AA6A-D2C5-5D01B1BE388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1EFE857-F9ED-41AF-16B6-5BFCFBC068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57AF92-09E7-EE6C-0298-6E8493EF0F22}"/>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19539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10078-B311-44CC-921F-A56BA641D9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32282C1-156A-8EC9-65C4-40E96DB85C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BA4C18-6053-7802-A1ED-717B1840A2D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52EF67D-9ACC-9472-CCFC-D27917F814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BC565E-7355-6A70-F473-8BB70BB4FA0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85932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BBD08E-BB35-DE62-05AB-B174989340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B55CAA-A0B0-A563-F68C-591CB78D3E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4ECD62-5E13-2FFA-D27B-20A46275C55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F948C74-1DCF-4A06-D54B-97F6D12D58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FC0EB-31C9-9BAC-9B41-9021F16A2D2A}"/>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591324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pic>
        <p:nvPicPr>
          <p:cNvPr id="4" name="Picture 2" descr="F:\Photos\SLA_Building\SLA_4x3_desaturat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hasCustomPrompt="1"/>
          </p:nvPr>
        </p:nvSpPr>
        <p:spPr>
          <a:xfrm>
            <a:off x="587393" y="1126938"/>
            <a:ext cx="11017229" cy="1470025"/>
          </a:xfrm>
          <a:prstGeom prst="rect">
            <a:avLst/>
          </a:prstGeom>
          <a:noFill/>
        </p:spPr>
        <p:txBody>
          <a:bodyPr>
            <a:noAutofit/>
          </a:bodyPr>
          <a:lstStyle>
            <a:lvl1pPr algn="ctr">
              <a:defRPr lang="en-US" sz="3600" b="1" baseline="0" dirty="0">
                <a:solidFill>
                  <a:schemeClr val="tx1"/>
                </a:solidFill>
                <a:latin typeface="Calibri" pitchFamily="34" charset="0"/>
                <a:ea typeface="+mj-ea"/>
                <a:cs typeface="Calibri" pitchFamily="34" charset="0"/>
              </a:defRPr>
            </a:lvl1pPr>
          </a:lstStyle>
          <a:p>
            <a:r>
              <a:rPr lang="en-US" dirty="0"/>
              <a:t>Click to edit Title</a:t>
            </a:r>
          </a:p>
        </p:txBody>
      </p:sp>
      <p:sp>
        <p:nvSpPr>
          <p:cNvPr id="3" name="Subtitle 2"/>
          <p:cNvSpPr>
            <a:spLocks noGrp="1"/>
          </p:cNvSpPr>
          <p:nvPr>
            <p:ph type="subTitle" idx="1" hasCustomPrompt="1"/>
          </p:nvPr>
        </p:nvSpPr>
        <p:spPr>
          <a:xfrm>
            <a:off x="2537869" y="4501228"/>
            <a:ext cx="7116265" cy="1433722"/>
          </a:xfrm>
        </p:spPr>
        <p:txBody>
          <a:bodyPr>
            <a:normAutofit/>
          </a:bodyPr>
          <a:lstStyle>
            <a:lvl1pPr marL="0" indent="0" algn="ctr">
              <a:spcBef>
                <a:spcPts val="0"/>
              </a:spcBef>
              <a:buNone/>
              <a:defRPr lang="en-US" sz="1800" b="1" dirty="0">
                <a:solidFill>
                  <a:schemeClr val="accent6">
                    <a:lumMod val="75000"/>
                  </a:schemeClr>
                </a:solidFill>
                <a:latin typeface="Calibri" pitchFamily="34" charset="0"/>
                <a:ea typeface="+mj-ea"/>
                <a:cs typeface="Calibri"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Click to edit Presenter Information</a:t>
            </a:r>
          </a:p>
        </p:txBody>
      </p:sp>
      <p:sp>
        <p:nvSpPr>
          <p:cNvPr id="6" name="Text Placeholder 5"/>
          <p:cNvSpPr>
            <a:spLocks noGrp="1"/>
          </p:cNvSpPr>
          <p:nvPr>
            <p:ph type="body" sz="quarter" idx="10" hasCustomPrompt="1"/>
          </p:nvPr>
        </p:nvSpPr>
        <p:spPr>
          <a:xfrm>
            <a:off x="573438" y="2931871"/>
            <a:ext cx="11045125" cy="1235602"/>
          </a:xfrm>
        </p:spPr>
        <p:txBody>
          <a:bodyPr/>
          <a:lstStyle>
            <a:lvl1pPr marL="0" indent="0" algn="ctr">
              <a:spcBef>
                <a:spcPts val="0"/>
              </a:spcBef>
              <a:buNone/>
              <a:defRPr lang="en-US" sz="2400" b="1" dirty="0">
                <a:solidFill>
                  <a:schemeClr val="tx1"/>
                </a:solidFill>
                <a:latin typeface="Calibri" pitchFamily="34" charset="0"/>
                <a:ea typeface="+mj-ea"/>
                <a:cs typeface="Calibri" pitchFamily="34" charset="0"/>
              </a:defRPr>
            </a:lvl1pPr>
          </a:lstStyle>
          <a:p>
            <a:pPr lvl="0"/>
            <a:r>
              <a:rPr lang="en-US" dirty="0"/>
              <a:t>Click to edit Subtitle</a:t>
            </a:r>
          </a:p>
        </p:txBody>
      </p:sp>
      <p:pic>
        <p:nvPicPr>
          <p:cNvPr id="7" name="Picture 6" descr="SLA Logo Vertical110728 copy.png"/>
          <p:cNvPicPr>
            <a:picLocks noChangeAspect="1"/>
          </p:cNvPicPr>
          <p:nvPr userDrawn="1"/>
        </p:nvPicPr>
        <p:blipFill>
          <a:blip r:embed="rId3" cstate="email"/>
          <a:stretch>
            <a:fillRect/>
          </a:stretch>
        </p:blipFill>
        <p:spPr>
          <a:xfrm>
            <a:off x="4876798" y="6119855"/>
            <a:ext cx="2438405" cy="627889"/>
          </a:xfrm>
          <a:prstGeom prst="rect">
            <a:avLst/>
          </a:prstGeom>
        </p:spPr>
      </p:pic>
    </p:spTree>
    <p:extLst>
      <p:ext uri="{BB962C8B-B14F-4D97-AF65-F5344CB8AC3E}">
        <p14:creationId xmlns:p14="http://schemas.microsoft.com/office/powerpoint/2010/main" val="414352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8829-7391-56A6-C0DF-F13BAC47BC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A0B191-F356-5BF4-0619-F17A35299C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CC55AA-93C8-03A2-845E-17137EA688F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0EF0974-9841-EB14-52C1-A171F363B5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8CBCB-B266-EE27-C04A-F09A172899B8}"/>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054157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C024-4936-F4B6-BE78-DA04ACFD81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AD9FFA8-98C8-5B39-4BC4-4CD287C3AA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6B6813-ECB8-1054-51A5-DF3CD2D41C6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957C01C-7EF7-5580-B3F7-DF91B97D4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A5736B-BAE2-FBBB-F538-F7D1B97DED44}"/>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649465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195DB-2E23-899C-3ECD-7F8BE28AE9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F1D731-2EC7-59C0-BD86-0224214715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A98B54E-275F-ECC5-B143-BD3F72AFF3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9D52EC-6FB7-982E-BC67-DAF0ABF5F81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66E3FDA-F9AE-CDCC-BFDE-CC6D6FEC06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AEDF71-1E7F-0673-2D33-05F01AD9A4C1}"/>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208182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8CDE0-2733-47BA-2565-3C1547EB37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5223E3-1433-695D-2455-B315E0C9B9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C1ED5B-CFD8-23D8-2A24-87ED70D2EDE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351864-E2EF-379B-F0C7-61A3C4E0F6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E0BEF1-FDB0-018B-7834-137CF178AF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8A7380-C123-F068-82D9-7198384E2ADC}"/>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E2227DBC-55C0-5B9F-0900-6CF19AAAC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5DA02D-6132-CAB4-5411-76C95E07FF2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221707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A5C02-237A-DE9B-50C8-12AEBC47CC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C1D0112-90C4-6C01-CED7-DEFF82828BF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758C2C1B-D003-7BCB-1D14-EC9B47DAB0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8F2CE9-AEBF-DFF5-DE93-1135422101AB}"/>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825051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BA498E-BB1D-9A4F-1084-FC202772BA05}"/>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DC75DB3C-EBA9-099E-CEF1-D7BA345ABF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6CD93D-E779-9A94-9C60-E0DB80FB5761}"/>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652978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73E95-2FFC-C105-8C0E-5F7DC4B451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44EA45-E475-E29D-E2DC-47F11AEC13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A85B33-9D72-4BE4-3822-88FC4E8D48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0EBCE6-FBE3-AC64-9BE0-C62FA80D64B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FEE2CED7-E273-0ECE-79BC-C0D4004BD8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DB17E9-2D02-6799-E767-3F0668315787}"/>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607618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063DD-C183-EFAD-DBED-2766F86EF9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9D7CCDA-8C92-67ED-FDCE-B4CFA472B8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B29EE44-FA88-DAD2-6D35-E33910AEA6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F52D81-3B4A-ED1A-1C59-E890FDE44A4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1FE1E94-AFFC-2FDF-7D04-FF87FB079F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62E3B0-E1E8-429A-E3E0-38C8EFD0C8C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465070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9607AA-BE12-36D5-D2AD-2A92207A62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F07907-85B7-6575-6FF4-03B1AB852D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9990BF-292E-FC4F-0834-0358032B25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00EAD66-17F4-DAE4-964A-9B30218EC8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1900B-5859-BBB8-6D22-D007214DBA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31AFD-DBE9-4CE2-A8AA-014E853A9EEB}" type="slidenum">
              <a:rPr lang="en-US" smtClean="0"/>
              <a:t>‹#›</a:t>
            </a:fld>
            <a:endParaRPr lang="en-US"/>
          </a:p>
        </p:txBody>
      </p:sp>
    </p:spTree>
    <p:extLst>
      <p:ext uri="{BB962C8B-B14F-4D97-AF65-F5344CB8AC3E}">
        <p14:creationId xmlns:p14="http://schemas.microsoft.com/office/powerpoint/2010/main" val="3634043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11201400" cy="768163"/>
          </a:xfrm>
        </p:spPr>
        <p:txBody>
          <a:bodyPr/>
          <a:lstStyle/>
          <a:p>
            <a:r>
              <a:rPr lang="en-US" sz="4800" dirty="0"/>
              <a:t>Sharp’s view on 6G use cases and SA1 study</a:t>
            </a:r>
            <a:endParaRPr lang="en-US" sz="4400" dirty="0"/>
          </a:p>
        </p:txBody>
      </p:sp>
      <p:sp>
        <p:nvSpPr>
          <p:cNvPr id="5" name="Text Placeholder 4"/>
          <p:cNvSpPr>
            <a:spLocks noGrp="1"/>
          </p:cNvSpPr>
          <p:nvPr>
            <p:ph type="body" sz="quarter" idx="10"/>
          </p:nvPr>
        </p:nvSpPr>
        <p:spPr>
          <a:xfrm>
            <a:off x="76200" y="152400"/>
            <a:ext cx="5257800" cy="381000"/>
          </a:xfrm>
        </p:spPr>
        <p:txBody>
          <a:bodyPr>
            <a:normAutofit/>
          </a:bodyPr>
          <a:lstStyle/>
          <a:p>
            <a:pPr eaLnBrk="1" hangingPunct="1">
              <a:lnSpc>
                <a:spcPct val="80000"/>
              </a:lnSpc>
              <a:defRPr/>
            </a:pPr>
            <a:r>
              <a:rPr lang="en-GB" altLang="en-US" sz="1800" dirty="0">
                <a:latin typeface="Arial" panose="020B0604020202020204" pitchFamily="34" charset="0"/>
              </a:rPr>
              <a:t>3GPP SA1#106</a:t>
            </a:r>
            <a:r>
              <a:rPr lang="en-GB" sz="1800" dirty="0">
                <a:latin typeface="Arial" panose="020B0604020202020204" pitchFamily="34" charset="0"/>
              </a:rPr>
              <a:t>, 27 - 31 May 2024, Jeju, Korea</a:t>
            </a:r>
            <a:endParaRPr lang="ja-JP" altLang="en-US" sz="1800" dirty="0">
              <a:latin typeface="HG丸ｺﾞｼｯｸM-PRO" panose="020F0600000000000000" pitchFamily="50" charset="-128"/>
              <a:ea typeface="HG丸ｺﾞｼｯｸM-PRO" panose="020F0600000000000000" pitchFamily="50" charset="-128"/>
            </a:endParaRPr>
          </a:p>
        </p:txBody>
      </p:sp>
      <p:sp>
        <p:nvSpPr>
          <p:cNvPr id="9" name="Text Placeholder 4">
            <a:extLst>
              <a:ext uri="{FF2B5EF4-FFF2-40B4-BE49-F238E27FC236}">
                <a16:creationId xmlns:a16="http://schemas.microsoft.com/office/drawing/2014/main" id="{BA924A6B-A11A-9474-9138-7E4777126FC1}"/>
              </a:ext>
            </a:extLst>
          </p:cNvPr>
          <p:cNvSpPr txBox="1">
            <a:spLocks/>
          </p:cNvSpPr>
          <p:nvPr/>
        </p:nvSpPr>
        <p:spPr>
          <a:xfrm>
            <a:off x="8610600" y="152400"/>
            <a:ext cx="3417425" cy="6858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buFont typeface="Arial" panose="020B0604020202020204" pitchFamily="34" charset="0"/>
              <a:buNone/>
              <a:defRPr lang="en-US" sz="2400" b="1" kern="1200" dirty="0">
                <a:solidFill>
                  <a:schemeClr val="tx1"/>
                </a:solidFill>
                <a:latin typeface="Calibri" pitchFamily="34" charset="0"/>
                <a:ea typeface="+mj-ea"/>
                <a:cs typeface="Calibri"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80000"/>
              </a:lnSpc>
              <a:defRPr/>
            </a:pPr>
            <a:r>
              <a:rPr lang="en-GB" altLang="en-US" sz="1800" dirty="0">
                <a:latin typeface="Arial" panose="020B0604020202020204" pitchFamily="34" charset="0"/>
              </a:rPr>
              <a:t>S1-241232</a:t>
            </a:r>
          </a:p>
          <a:p>
            <a:pPr algn="r">
              <a:lnSpc>
                <a:spcPct val="80000"/>
              </a:lnSpc>
              <a:defRPr/>
            </a:pPr>
            <a:endParaRPr lang="en-GB" altLang="en-US" sz="1400" dirty="0">
              <a:latin typeface="Arial" panose="020B0604020202020204" pitchFamily="34" charset="0"/>
            </a:endParaRPr>
          </a:p>
          <a:p>
            <a:pPr algn="r">
              <a:lnSpc>
                <a:spcPct val="80000"/>
              </a:lnSpc>
              <a:defRPr/>
            </a:pPr>
            <a:r>
              <a:rPr lang="en-GB" altLang="ja-JP" sz="1400" dirty="0">
                <a:latin typeface="Arial" panose="020B0604020202020204" pitchFamily="34" charset="0"/>
                <a:ea typeface="HG丸ｺﾞｼｯｸM-PRO" panose="020F0600000000000000" pitchFamily="50" charset="-128"/>
              </a:rPr>
              <a:t>(Merge of S1-241184 and S1-241185)</a:t>
            </a:r>
            <a:endParaRPr lang="ja-JP" altLang="en-US" sz="1400" dirty="0">
              <a:latin typeface="HG丸ｺﾞｼｯｸM-PRO" panose="020F0600000000000000" pitchFamily="50" charset="-128"/>
              <a:ea typeface="HG丸ｺﾞｼｯｸM-PRO" panose="020F0600000000000000" pitchFamily="50" charset="-128"/>
            </a:endParaRPr>
          </a:p>
        </p:txBody>
      </p:sp>
      <p:sp>
        <p:nvSpPr>
          <p:cNvPr id="10" name="Text Placeholder 4">
            <a:extLst>
              <a:ext uri="{FF2B5EF4-FFF2-40B4-BE49-F238E27FC236}">
                <a16:creationId xmlns:a16="http://schemas.microsoft.com/office/drawing/2014/main" id="{A57418BF-53D9-8BFE-B3E3-85FB19F985EC}"/>
              </a:ext>
            </a:extLst>
          </p:cNvPr>
          <p:cNvSpPr txBox="1">
            <a:spLocks/>
          </p:cNvSpPr>
          <p:nvPr/>
        </p:nvSpPr>
        <p:spPr>
          <a:xfrm>
            <a:off x="152400" y="533400"/>
            <a:ext cx="32766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0"/>
              </a:spcBef>
              <a:buFont typeface="Arial" panose="020B0604020202020204" pitchFamily="34" charset="0"/>
              <a:buNone/>
              <a:defRPr lang="en-US" sz="2400" b="1" kern="1200" dirty="0">
                <a:solidFill>
                  <a:schemeClr val="tx1"/>
                </a:solidFill>
                <a:latin typeface="Calibri" pitchFamily="34" charset="0"/>
                <a:ea typeface="+mj-ea"/>
                <a:cs typeface="Calibri"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80000"/>
              </a:lnSpc>
              <a:defRPr/>
            </a:pPr>
            <a:r>
              <a:rPr lang="en-GB" altLang="en-US" sz="1800" dirty="0">
                <a:latin typeface="+mj-lt"/>
              </a:rPr>
              <a:t>Source: 		Sharp Corp.</a:t>
            </a:r>
          </a:p>
          <a:p>
            <a:pPr algn="l">
              <a:lnSpc>
                <a:spcPct val="80000"/>
              </a:lnSpc>
              <a:defRPr/>
            </a:pPr>
            <a:r>
              <a:rPr lang="en-US" altLang="ja-JP" sz="1800" dirty="0">
                <a:latin typeface="+mj-lt"/>
                <a:ea typeface="HG丸ｺﾞｼｯｸM-PRO" panose="020F0600000000000000" pitchFamily="50" charset="-128"/>
              </a:rPr>
              <a:t>Agenda Item:	8</a:t>
            </a:r>
          </a:p>
          <a:p>
            <a:pPr algn="l">
              <a:lnSpc>
                <a:spcPct val="80000"/>
              </a:lnSpc>
              <a:defRPr/>
            </a:pPr>
            <a:r>
              <a:rPr lang="en-US" altLang="ja-JP" sz="1800" dirty="0">
                <a:latin typeface="+mj-lt"/>
                <a:ea typeface="HG丸ｺﾞｼｯｸM-PRO" panose="020F0600000000000000" pitchFamily="50" charset="-128"/>
              </a:rPr>
              <a:t>Document for:	Discussion</a:t>
            </a:r>
          </a:p>
          <a:p>
            <a:pPr>
              <a:lnSpc>
                <a:spcPct val="80000"/>
              </a:lnSpc>
              <a:defRPr/>
            </a:pPr>
            <a:endParaRPr lang="ja-JP" altLang="en-US" sz="18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856076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914400" y="1600200"/>
            <a:ext cx="6620838" cy="688368"/>
          </a:xfrm>
        </p:spPr>
        <p:txBody>
          <a:bodyPr>
            <a:noAutofit/>
          </a:bodyPr>
          <a:lstStyle/>
          <a:p>
            <a:r>
              <a:rPr lang="en-US" sz="3600" b="1" dirty="0"/>
              <a:t>Topics of Interest</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1571946" y="2377861"/>
            <a:ext cx="6024937" cy="1975813"/>
          </a:xfrm>
        </p:spPr>
        <p:txBody>
          <a:bodyPr>
            <a:normAutofit lnSpcReduction="10000"/>
          </a:bodyPr>
          <a:lstStyle/>
          <a:p>
            <a:r>
              <a:rPr lang="en-US" dirty="0"/>
              <a:t>ISAC  			</a:t>
            </a:r>
            <a:r>
              <a:rPr lang="en-US" dirty="0">
                <a:highlight>
                  <a:srgbClr val="FFFF00"/>
                </a:highlight>
              </a:rPr>
              <a:t> </a:t>
            </a:r>
          </a:p>
          <a:p>
            <a:r>
              <a:rPr lang="en-US" dirty="0"/>
              <a:t>AI/ML  			</a:t>
            </a:r>
            <a:r>
              <a:rPr lang="en-US" dirty="0">
                <a:highlight>
                  <a:srgbClr val="FFFF00"/>
                </a:highlight>
              </a:rPr>
              <a:t> </a:t>
            </a:r>
          </a:p>
          <a:p>
            <a:r>
              <a:rPr lang="en-US" dirty="0"/>
              <a:t>Green Communications	</a:t>
            </a:r>
            <a:r>
              <a:rPr lang="en-US" dirty="0">
                <a:highlight>
                  <a:srgbClr val="FFFF00"/>
                </a:highlight>
              </a:rPr>
              <a:t> </a:t>
            </a:r>
          </a:p>
          <a:p>
            <a:r>
              <a:rPr lang="en-US" dirty="0"/>
              <a:t>Security  			</a:t>
            </a:r>
            <a:r>
              <a:rPr lang="en-US" dirty="0">
                <a:highlight>
                  <a:srgbClr val="FFFF00"/>
                </a:highlight>
              </a:rPr>
              <a:t> </a:t>
            </a:r>
          </a:p>
        </p:txBody>
      </p:sp>
      <p:sp>
        <p:nvSpPr>
          <p:cNvPr id="5" name="Title 1">
            <a:extLst>
              <a:ext uri="{FF2B5EF4-FFF2-40B4-BE49-F238E27FC236}">
                <a16:creationId xmlns:a16="http://schemas.microsoft.com/office/drawing/2014/main" id="{DF3F0514-5CD5-4D93-801F-1C145D9F5844}"/>
              </a:ext>
            </a:extLst>
          </p:cNvPr>
          <p:cNvSpPr txBox="1">
            <a:spLocks/>
          </p:cNvSpPr>
          <p:nvPr/>
        </p:nvSpPr>
        <p:spPr>
          <a:xfrm>
            <a:off x="1000875" y="4475251"/>
            <a:ext cx="7119990" cy="6883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6G Study Item Organization </a:t>
            </a:r>
          </a:p>
        </p:txBody>
      </p:sp>
      <p:sp>
        <p:nvSpPr>
          <p:cNvPr id="6" name="Content Placeholder 2">
            <a:extLst>
              <a:ext uri="{FF2B5EF4-FFF2-40B4-BE49-F238E27FC236}">
                <a16:creationId xmlns:a16="http://schemas.microsoft.com/office/drawing/2014/main" id="{69238207-218F-09B0-D7A2-4974DF159A3E}"/>
              </a:ext>
            </a:extLst>
          </p:cNvPr>
          <p:cNvSpPr txBox="1">
            <a:spLocks/>
          </p:cNvSpPr>
          <p:nvPr/>
        </p:nvSpPr>
        <p:spPr>
          <a:xfrm>
            <a:off x="1621604" y="5304284"/>
            <a:ext cx="6024937" cy="6727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An umbrella type study</a:t>
            </a:r>
            <a:endParaRPr lang="en-US" dirty="0">
              <a:highlight>
                <a:srgbClr val="FFFF00"/>
              </a:highlight>
            </a:endParaRPr>
          </a:p>
        </p:txBody>
      </p:sp>
      <p:sp>
        <p:nvSpPr>
          <p:cNvPr id="7" name="Slide Number Placeholder 6">
            <a:extLst>
              <a:ext uri="{FF2B5EF4-FFF2-40B4-BE49-F238E27FC236}">
                <a16:creationId xmlns:a16="http://schemas.microsoft.com/office/drawing/2014/main" id="{269CF9E0-BE24-B8F6-D6A3-F1B445DD3AB1}"/>
              </a:ext>
            </a:extLst>
          </p:cNvPr>
          <p:cNvSpPr>
            <a:spLocks noGrp="1"/>
          </p:cNvSpPr>
          <p:nvPr>
            <p:ph type="sldNum" sz="quarter" idx="12"/>
          </p:nvPr>
        </p:nvSpPr>
        <p:spPr/>
        <p:txBody>
          <a:bodyPr/>
          <a:lstStyle/>
          <a:p>
            <a:fld id="{D2331AFD-DBE9-4CE2-A8AA-014E853A9EEB}" type="slidenum">
              <a:rPr lang="en-US" smtClean="0"/>
              <a:t>2</a:t>
            </a:fld>
            <a:endParaRPr lang="en-US"/>
          </a:p>
        </p:txBody>
      </p:sp>
      <p:sp>
        <p:nvSpPr>
          <p:cNvPr id="4" name="Title 1">
            <a:extLst>
              <a:ext uri="{FF2B5EF4-FFF2-40B4-BE49-F238E27FC236}">
                <a16:creationId xmlns:a16="http://schemas.microsoft.com/office/drawing/2014/main" id="{3BC33F56-CC06-CFFA-C9C9-60A0805E6988}"/>
              </a:ext>
            </a:extLst>
          </p:cNvPr>
          <p:cNvSpPr txBox="1">
            <a:spLocks/>
          </p:cNvSpPr>
          <p:nvPr/>
        </p:nvSpPr>
        <p:spPr>
          <a:xfrm>
            <a:off x="447112" y="26067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t>Outline</a:t>
            </a:r>
          </a:p>
        </p:txBody>
      </p:sp>
    </p:spTree>
    <p:extLst>
      <p:ext uri="{BB962C8B-B14F-4D97-AF65-F5344CB8AC3E}">
        <p14:creationId xmlns:p14="http://schemas.microsoft.com/office/powerpoint/2010/main" val="3231735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447112" y="260670"/>
            <a:ext cx="10515600" cy="1325563"/>
          </a:xfrm>
        </p:spPr>
        <p:txBody>
          <a:bodyPr/>
          <a:lstStyle/>
          <a:p>
            <a:r>
              <a:rPr lang="en-US" b="1" dirty="0"/>
              <a:t>Integrated Sensing and Communications</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629478" y="1642819"/>
            <a:ext cx="10515600" cy="5216893"/>
          </a:xfrm>
        </p:spPr>
        <p:txBody>
          <a:bodyPr>
            <a:normAutofit fontScale="92500" lnSpcReduction="10000"/>
          </a:bodyPr>
          <a:lstStyle/>
          <a:p>
            <a:r>
              <a:rPr lang="en-US" sz="3900" dirty="0"/>
              <a:t>Sharp’s interested use cases </a:t>
            </a:r>
          </a:p>
          <a:p>
            <a:pPr lvl="1">
              <a:spcBef>
                <a:spcPts val="0"/>
              </a:spcBef>
            </a:pPr>
            <a:r>
              <a:rPr lang="en-US" sz="2000" dirty="0">
                <a:effectLst/>
                <a:latin typeface="Calibri" panose="020F0502020204030204" pitchFamily="34" charset="0"/>
                <a:ea typeface="Aptos" panose="020B0004020202020204" pitchFamily="34" charset="0"/>
              </a:rPr>
              <a:t>One of the issues of V2X is that among a group of cars in proximity, one or more of the cars may not be capable of V2X, then efforts to enhance safety by way of “group situational awareness”</a:t>
            </a:r>
            <a:r>
              <a:rPr lang="en-US" sz="2000" dirty="0">
                <a:latin typeface="Calibri" panose="020F0502020204030204" pitchFamily="34" charset="0"/>
                <a:ea typeface="Aptos" panose="020B0004020202020204" pitchFamily="34" charset="0"/>
              </a:rPr>
              <a:t> </a:t>
            </a:r>
            <a:r>
              <a:rPr lang="en-US" sz="2000" dirty="0">
                <a:effectLst/>
                <a:latin typeface="Calibri" panose="020F0502020204030204" pitchFamily="34" charset="0"/>
                <a:ea typeface="Aptos" panose="020B0004020202020204" pitchFamily="34" charset="0"/>
              </a:rPr>
              <a:t>may be futile... Thus “sensing” functionality used by a 6G BS that is serving the group of cars (and in fact, there may be multiple 6G BS serving one or more of the cars in the group) may be very useful to an ITS (intelligent transportation system) to enhance safety without requiring every car on the road to be V2X capable. </a:t>
            </a:r>
          </a:p>
          <a:p>
            <a:pPr lvl="1">
              <a:spcBef>
                <a:spcPts val="0"/>
              </a:spcBef>
            </a:pPr>
            <a:endParaRPr lang="en-US" sz="2000" dirty="0">
              <a:latin typeface="Calibri" panose="020F0502020204030204" pitchFamily="34" charset="0"/>
              <a:ea typeface="Aptos" panose="020B0004020202020204" pitchFamily="34" charset="0"/>
            </a:endParaRPr>
          </a:p>
          <a:p>
            <a:pPr lvl="1">
              <a:spcBef>
                <a:spcPts val="0"/>
              </a:spcBef>
            </a:pPr>
            <a:r>
              <a:rPr lang="en-US" sz="2000" dirty="0">
                <a:latin typeface="Calibri" panose="020F0502020204030204" pitchFamily="34" charset="0"/>
              </a:rPr>
              <a:t>Enhance the performance of the network by providing optimized input for network operations. For example, the sensing function would be able to detect objects that (temporarily) obstruct the direct propagation path between a transmission node and a device enabling enhanced mobility decisions, beam management configurations, Secondary Cell configuration.</a:t>
            </a:r>
            <a:endParaRPr lang="en-US" sz="2000" dirty="0">
              <a:latin typeface="Calibri" panose="020F0502020204030204" pitchFamily="34" charset="0"/>
              <a:ea typeface="Aptos" panose="020B0004020202020204" pitchFamily="34" charset="0"/>
            </a:endParaRPr>
          </a:p>
          <a:p>
            <a:pPr>
              <a:spcBef>
                <a:spcPts val="0"/>
              </a:spcBef>
            </a:pPr>
            <a:endParaRPr lang="en-US" sz="2100" dirty="0">
              <a:effectLst/>
              <a:latin typeface="Calibri" panose="020F0502020204030204" pitchFamily="34" charset="0"/>
              <a:ea typeface="Aptos" panose="020B0004020202020204" pitchFamily="34" charset="0"/>
            </a:endParaRPr>
          </a:p>
          <a:p>
            <a:r>
              <a:rPr lang="en-US" sz="3900" dirty="0"/>
              <a:t>Potential enhancement direction in one sentence</a:t>
            </a:r>
          </a:p>
          <a:p>
            <a:pPr marL="685800" lvl="2">
              <a:lnSpc>
                <a:spcPct val="100000"/>
              </a:lnSpc>
              <a:spcBef>
                <a:spcPts val="0"/>
              </a:spcBef>
            </a:pPr>
            <a:r>
              <a:rPr lang="en-US" sz="1700" dirty="0">
                <a:latin typeface="Calibri" panose="020F0502020204030204" pitchFamily="34" charset="0"/>
                <a:ea typeface="Aptos" panose="020B0004020202020204" pitchFamily="34" charset="0"/>
              </a:rPr>
              <a:t>Break down the barriers between “Uu” (uplink/downlink) and “PC5” (sidelink) such that</a:t>
            </a:r>
          </a:p>
          <a:p>
            <a:pPr marL="1143000" lvl="3">
              <a:lnSpc>
                <a:spcPct val="100000"/>
              </a:lnSpc>
              <a:spcBef>
                <a:spcPts val="0"/>
              </a:spcBef>
            </a:pPr>
            <a:r>
              <a:rPr lang="en-US" sz="1900" dirty="0">
                <a:latin typeface="Calibri" panose="020F0502020204030204" pitchFamily="34" charset="0"/>
                <a:ea typeface="Aptos" panose="020B0004020202020204" pitchFamily="34" charset="0"/>
              </a:rPr>
              <a:t>ISAC “sensing data” can be shared over sidelink among V2X UEs and non-ISAC capable V2X UE; and</a:t>
            </a:r>
          </a:p>
          <a:p>
            <a:pPr marL="1143000" lvl="3">
              <a:lnSpc>
                <a:spcPct val="100000"/>
              </a:lnSpc>
              <a:spcBef>
                <a:spcPts val="0"/>
              </a:spcBef>
            </a:pPr>
            <a:r>
              <a:rPr lang="en-US" sz="1900" dirty="0">
                <a:latin typeface="Calibri" panose="020F0502020204030204" pitchFamily="34" charset="0"/>
                <a:ea typeface="Aptos" panose="020B0004020202020204" pitchFamily="34" charset="0"/>
              </a:rPr>
              <a:t>Data to be shared via sidelink can also be shared via downlink by broadcast from a BS to non-sidelink-capable UEs.</a:t>
            </a:r>
            <a:endParaRPr lang="en-US" sz="2100" dirty="0">
              <a:solidFill>
                <a:schemeClr val="accent2">
                  <a:lumMod val="75000"/>
                </a:schemeClr>
              </a:solidFill>
              <a:latin typeface="Calibri" panose="020F0502020204030204" pitchFamily="34" charset="0"/>
            </a:endParaRPr>
          </a:p>
          <a:p>
            <a:pPr marL="228600" lvl="1">
              <a:lnSpc>
                <a:spcPct val="100000"/>
              </a:lnSpc>
              <a:spcBef>
                <a:spcPts val="0"/>
              </a:spcBef>
            </a:pPr>
            <a:endParaRPr lang="en-US" sz="2100" dirty="0">
              <a:solidFill>
                <a:schemeClr val="accent2">
                  <a:lumMod val="75000"/>
                </a:schemeClr>
              </a:solidFill>
              <a:latin typeface="Calibri" panose="020F0502020204030204" pitchFamily="34" charset="0"/>
            </a:endParaRPr>
          </a:p>
        </p:txBody>
      </p:sp>
      <p:sp>
        <p:nvSpPr>
          <p:cNvPr id="5" name="Slide Number Placeholder 4">
            <a:extLst>
              <a:ext uri="{FF2B5EF4-FFF2-40B4-BE49-F238E27FC236}">
                <a16:creationId xmlns:a16="http://schemas.microsoft.com/office/drawing/2014/main" id="{ED94E3C3-F1EE-731C-EB56-96201E6B85AC}"/>
              </a:ext>
            </a:extLst>
          </p:cNvPr>
          <p:cNvSpPr>
            <a:spLocks noGrp="1"/>
          </p:cNvSpPr>
          <p:nvPr>
            <p:ph type="sldNum" sz="quarter" idx="12"/>
          </p:nvPr>
        </p:nvSpPr>
        <p:spPr/>
        <p:txBody>
          <a:bodyPr/>
          <a:lstStyle/>
          <a:p>
            <a:fld id="{D2331AFD-DBE9-4CE2-A8AA-014E853A9EEB}" type="slidenum">
              <a:rPr lang="en-US" smtClean="0"/>
              <a:t>3</a:t>
            </a:fld>
            <a:endParaRPr lang="en-US"/>
          </a:p>
        </p:txBody>
      </p:sp>
    </p:spTree>
    <p:extLst>
      <p:ext uri="{BB962C8B-B14F-4D97-AF65-F5344CB8AC3E}">
        <p14:creationId xmlns:p14="http://schemas.microsoft.com/office/powerpoint/2010/main" val="4046167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386137" y="262384"/>
            <a:ext cx="10515600" cy="1325563"/>
          </a:xfrm>
        </p:spPr>
        <p:txBody>
          <a:bodyPr/>
          <a:lstStyle/>
          <a:p>
            <a:r>
              <a:rPr lang="en-US" b="1" dirty="0"/>
              <a:t>Artificial Intelligence and Machine Learning</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609600" y="1600200"/>
            <a:ext cx="10515600" cy="4351338"/>
          </a:xfrm>
        </p:spPr>
        <p:txBody>
          <a:bodyPr>
            <a:normAutofit/>
          </a:bodyPr>
          <a:lstStyle/>
          <a:p>
            <a:r>
              <a:rPr lang="en-US" sz="3600" dirty="0"/>
              <a:t>Sharp’s interested use cases</a:t>
            </a:r>
          </a:p>
          <a:p>
            <a:pPr marL="800100" lvl="1" indent="-342900">
              <a:spcBef>
                <a:spcPts val="0"/>
              </a:spcBef>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Potential examples include:</a:t>
            </a:r>
            <a:endParaRPr lang="en-US" sz="1800" dirty="0">
              <a:effectLst/>
              <a:latin typeface="Calibri" panose="020F0502020204030204" pitchFamily="34" charset="0"/>
              <a:ea typeface="Aptos" panose="020B0004020202020204" pitchFamily="34" charset="0"/>
            </a:endParaRPr>
          </a:p>
          <a:p>
            <a:pPr marL="1200150" lvl="2" indent="-285750">
              <a:spcBef>
                <a:spcPts val="0"/>
              </a:spcBef>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Automation of Network wide resource scheduling, e.g., coordinated scheduling among </a:t>
            </a:r>
            <a:r>
              <a:rPr lang="en-US" sz="1800" dirty="0" err="1">
                <a:effectLst/>
                <a:latin typeface="Calibri" panose="020F0502020204030204" pitchFamily="34" charset="0"/>
                <a:ea typeface="Times New Roman" panose="02020603050405020304" pitchFamily="18" charset="0"/>
              </a:rPr>
              <a:t>gNBs</a:t>
            </a:r>
            <a:endParaRPr lang="en-US" sz="1800" dirty="0">
              <a:effectLst/>
              <a:latin typeface="Calibri" panose="020F0502020204030204" pitchFamily="34" charset="0"/>
              <a:ea typeface="Aptos" panose="020B0004020202020204" pitchFamily="34" charset="0"/>
            </a:endParaRPr>
          </a:p>
          <a:p>
            <a:pPr marL="1200150" lvl="2" indent="-285750">
              <a:spcBef>
                <a:spcPts val="0"/>
              </a:spcBef>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AI enabled mobility.</a:t>
            </a:r>
          </a:p>
          <a:p>
            <a:pPr marL="1200150" lvl="2" indent="-285750">
              <a:spcBef>
                <a:spcPts val="0"/>
              </a:spcBef>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AI enabled Sensing.</a:t>
            </a:r>
            <a:endParaRPr lang="en-US" sz="1800" dirty="0">
              <a:effectLst/>
              <a:latin typeface="Calibri" panose="020F0502020204030204" pitchFamily="34" charset="0"/>
              <a:ea typeface="Aptos" panose="020B0004020202020204" pitchFamily="34" charset="0"/>
            </a:endParaRPr>
          </a:p>
          <a:p>
            <a:pPr marL="1200150" lvl="2" indent="-285750">
              <a:spcBef>
                <a:spcPts val="0"/>
              </a:spcBef>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AI enabled MAC  (e.g., AI enhanced scheduling considering at least: time, frequency, and spatial domain)</a:t>
            </a:r>
            <a:endParaRPr lang="en-US" sz="1800" dirty="0">
              <a:effectLst/>
              <a:latin typeface="Calibri" panose="020F0502020204030204" pitchFamily="34" charset="0"/>
              <a:ea typeface="Aptos" panose="020B0004020202020204" pitchFamily="34" charset="0"/>
            </a:endParaRPr>
          </a:p>
          <a:p>
            <a:pPr marL="1200150" lvl="2" indent="-285750">
              <a:spcBef>
                <a:spcPts val="0"/>
              </a:spcBef>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AI enabled device level and NW component level power control.</a:t>
            </a:r>
            <a:endParaRPr lang="en-US" sz="1800" dirty="0">
              <a:effectLst/>
              <a:latin typeface="Calibri" panose="020F0502020204030204" pitchFamily="34" charset="0"/>
              <a:ea typeface="Aptos" panose="020B0004020202020204" pitchFamily="34" charset="0"/>
            </a:endParaRPr>
          </a:p>
          <a:p>
            <a:r>
              <a:rPr lang="en-US" sz="4000" dirty="0"/>
              <a:t> </a:t>
            </a:r>
            <a:r>
              <a:rPr lang="en-US" sz="3600" dirty="0"/>
              <a:t>Potential enhancement direction in one sentence</a:t>
            </a:r>
            <a:endParaRPr lang="en-US" sz="4000" dirty="0"/>
          </a:p>
          <a:p>
            <a:pPr marL="800100" lvl="1" indent="-342900">
              <a:spcBef>
                <a:spcPts val="0"/>
              </a:spcBef>
              <a:buFont typeface="Symbol" panose="05050102010706020507" pitchFamily="18" charset="2"/>
              <a:buChar char=""/>
            </a:pPr>
            <a:r>
              <a:rPr lang="en-US" sz="1800" dirty="0">
                <a:latin typeface="Calibri" panose="020F0502020204030204" pitchFamily="34" charset="0"/>
              </a:rPr>
              <a:t>Native support for the acquisition of AI related data and the use of system computation resource for model operation and management that  can result in optimized system configuration(s) and enhanced user experience while minimizing the use of network resource (e.g., Energy, RF, Time)</a:t>
            </a:r>
          </a:p>
          <a:p>
            <a:pPr lvl="1"/>
            <a:endParaRPr lang="en-US" dirty="0"/>
          </a:p>
        </p:txBody>
      </p:sp>
      <p:sp>
        <p:nvSpPr>
          <p:cNvPr id="5" name="Slide Number Placeholder 4">
            <a:extLst>
              <a:ext uri="{FF2B5EF4-FFF2-40B4-BE49-F238E27FC236}">
                <a16:creationId xmlns:a16="http://schemas.microsoft.com/office/drawing/2014/main" id="{364FAC37-BAC3-3D9E-026A-CFEEA3FF668C}"/>
              </a:ext>
            </a:extLst>
          </p:cNvPr>
          <p:cNvSpPr>
            <a:spLocks noGrp="1"/>
          </p:cNvSpPr>
          <p:nvPr>
            <p:ph type="sldNum" sz="quarter" idx="12"/>
          </p:nvPr>
        </p:nvSpPr>
        <p:spPr/>
        <p:txBody>
          <a:bodyPr/>
          <a:lstStyle/>
          <a:p>
            <a:fld id="{D2331AFD-DBE9-4CE2-A8AA-014E853A9EEB}" type="slidenum">
              <a:rPr lang="en-US" smtClean="0"/>
              <a:t>4</a:t>
            </a:fld>
            <a:endParaRPr lang="en-US"/>
          </a:p>
        </p:txBody>
      </p:sp>
    </p:spTree>
    <p:extLst>
      <p:ext uri="{BB962C8B-B14F-4D97-AF65-F5344CB8AC3E}">
        <p14:creationId xmlns:p14="http://schemas.microsoft.com/office/powerpoint/2010/main" val="1706566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289560" y="226030"/>
            <a:ext cx="10515600" cy="1366463"/>
          </a:xfrm>
        </p:spPr>
        <p:txBody>
          <a:bodyPr/>
          <a:lstStyle/>
          <a:p>
            <a:r>
              <a:rPr lang="en-US" b="1" dirty="0"/>
              <a:t>Green Communications</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609600" y="1600200"/>
            <a:ext cx="10515600" cy="3121760"/>
          </a:xfrm>
        </p:spPr>
        <p:txBody>
          <a:bodyPr>
            <a:normAutofit fontScale="92500" lnSpcReduction="10000"/>
          </a:bodyPr>
          <a:lstStyle/>
          <a:p>
            <a:r>
              <a:rPr lang="en-US" sz="3900" dirty="0"/>
              <a:t>Sharp’s interested use cases </a:t>
            </a:r>
          </a:p>
          <a:p>
            <a:pPr lvl="1"/>
            <a:r>
              <a:rPr lang="en-US" sz="1900" dirty="0"/>
              <a:t>Our commitment to avoiding climate catastrophe includes the promotion of Green Communications, such as reduced network/device energy usage by employing a holistic approach  to the design of next generations networks (i.e., a native E2E energy savings design).</a:t>
            </a:r>
            <a:r>
              <a:rPr lang="en-US" sz="1900" dirty="0">
                <a:solidFill>
                  <a:srgbClr val="3B3F44"/>
                </a:solidFill>
                <a:latin typeface="Arial" panose="020B0604020202020204" pitchFamily="34" charset="0"/>
                <a:ea typeface="Aptos" panose="020B0004020202020204" pitchFamily="34" charset="0"/>
              </a:rPr>
              <a:t> </a:t>
            </a:r>
          </a:p>
          <a:p>
            <a:pPr lvl="1"/>
            <a:r>
              <a:rPr lang="en-US" sz="1900" dirty="0">
                <a:solidFill>
                  <a:srgbClr val="3B3F44"/>
                </a:solidFill>
                <a:latin typeface="Arial" panose="020B0604020202020204" pitchFamily="34" charset="0"/>
                <a:ea typeface="Aptos" panose="020B0004020202020204" pitchFamily="34" charset="0"/>
              </a:rPr>
              <a:t>Energy consumption estimation frameworks for more precise and timely measurement of energy consumption</a:t>
            </a:r>
            <a:endParaRPr lang="en-US" sz="1900" dirty="0">
              <a:latin typeface="Calibri" panose="020F0502020204030204" pitchFamily="34" charset="0"/>
              <a:ea typeface="Aptos" panose="020B0004020202020204" pitchFamily="34" charset="0"/>
            </a:endParaRPr>
          </a:p>
          <a:p>
            <a:pPr lvl="1"/>
            <a:endParaRPr lang="en-US" sz="2000" dirty="0"/>
          </a:p>
          <a:p>
            <a:r>
              <a:rPr lang="en-US" sz="3900" dirty="0"/>
              <a:t>Potential enhancement direction in one sentence</a:t>
            </a:r>
          </a:p>
          <a:p>
            <a:pPr lvl="1"/>
            <a:r>
              <a:rPr lang="en-US" sz="1900" dirty="0"/>
              <a:t>Energy saving via a reduction in communication channel usage (e.g. overhead due to the transmission of periodic control information) for both the network and UE perspective should be pursued.</a:t>
            </a:r>
          </a:p>
          <a:p>
            <a:pPr lvl="1"/>
            <a:endParaRPr lang="en-US" sz="1800" dirty="0">
              <a:highlight>
                <a:srgbClr val="FFFF00"/>
              </a:highlight>
            </a:endParaRPr>
          </a:p>
          <a:p>
            <a:pPr lvl="1"/>
            <a:endParaRPr lang="en-US" sz="1800" dirty="0">
              <a:highlight>
                <a:srgbClr val="FFFF00"/>
              </a:highlight>
            </a:endParaRPr>
          </a:p>
          <a:p>
            <a:endParaRPr lang="en-US" dirty="0"/>
          </a:p>
        </p:txBody>
      </p:sp>
      <p:sp>
        <p:nvSpPr>
          <p:cNvPr id="5" name="Slide Number Placeholder 4">
            <a:extLst>
              <a:ext uri="{FF2B5EF4-FFF2-40B4-BE49-F238E27FC236}">
                <a16:creationId xmlns:a16="http://schemas.microsoft.com/office/drawing/2014/main" id="{0F2C5AB6-0A90-A4A7-54EE-04AABC4300CB}"/>
              </a:ext>
            </a:extLst>
          </p:cNvPr>
          <p:cNvSpPr>
            <a:spLocks noGrp="1"/>
          </p:cNvSpPr>
          <p:nvPr>
            <p:ph type="sldNum" sz="quarter" idx="12"/>
          </p:nvPr>
        </p:nvSpPr>
        <p:spPr/>
        <p:txBody>
          <a:bodyPr/>
          <a:lstStyle/>
          <a:p>
            <a:fld id="{D2331AFD-DBE9-4CE2-A8AA-014E853A9EEB}" type="slidenum">
              <a:rPr lang="en-US" smtClean="0"/>
              <a:t>5</a:t>
            </a:fld>
            <a:endParaRPr lang="en-US"/>
          </a:p>
        </p:txBody>
      </p:sp>
    </p:spTree>
    <p:extLst>
      <p:ext uri="{BB962C8B-B14F-4D97-AF65-F5344CB8AC3E}">
        <p14:creationId xmlns:p14="http://schemas.microsoft.com/office/powerpoint/2010/main" val="654173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289560" y="236306"/>
            <a:ext cx="10515600" cy="1397284"/>
          </a:xfrm>
        </p:spPr>
        <p:txBody>
          <a:bodyPr/>
          <a:lstStyle/>
          <a:p>
            <a:r>
              <a:rPr lang="en-US" b="1" dirty="0"/>
              <a:t>Security</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609600" y="1600200"/>
            <a:ext cx="10515600" cy="3121760"/>
          </a:xfrm>
        </p:spPr>
        <p:txBody>
          <a:bodyPr>
            <a:normAutofit/>
          </a:bodyPr>
          <a:lstStyle/>
          <a:p>
            <a:r>
              <a:rPr lang="en-US" sz="3600" dirty="0"/>
              <a:t>Sharp’s interested use cases </a:t>
            </a:r>
          </a:p>
          <a:p>
            <a:pPr lvl="1"/>
            <a:r>
              <a:rPr lang="en-US" sz="2000" dirty="0"/>
              <a:t>AI/ML and ISAC will test societies concept of an individuals (and corporate) public and private information, in both a static configuration and a dynamic one.</a:t>
            </a:r>
          </a:p>
          <a:p>
            <a:r>
              <a:rPr lang="en-US" sz="3600" dirty="0"/>
              <a:t>Potential enhancement direction in one sentence</a:t>
            </a:r>
          </a:p>
          <a:p>
            <a:pPr lvl="1"/>
            <a:r>
              <a:rPr lang="en-US" sz="1800" dirty="0"/>
              <a:t>Native security and privacy protection by design.</a:t>
            </a:r>
            <a:endParaRPr lang="en-US" sz="1800" dirty="0">
              <a:highlight>
                <a:srgbClr val="FFFF00"/>
              </a:highlight>
            </a:endParaRPr>
          </a:p>
          <a:p>
            <a:pPr lvl="2">
              <a:spcBef>
                <a:spcPts val="0"/>
              </a:spcBef>
              <a:buFont typeface="Courier New" panose="02070309020205020404" pitchFamily="49" charset="0"/>
              <a:buChar char="o"/>
            </a:pPr>
            <a:endParaRPr lang="en-US" sz="1100" dirty="0">
              <a:latin typeface="Calibri" panose="020F0502020204030204" pitchFamily="34" charset="0"/>
              <a:ea typeface="Aptos" panose="020B0004020202020204" pitchFamily="34" charset="0"/>
            </a:endParaRPr>
          </a:p>
          <a:p>
            <a:endParaRPr lang="en-US" dirty="0"/>
          </a:p>
        </p:txBody>
      </p:sp>
      <p:sp>
        <p:nvSpPr>
          <p:cNvPr id="5" name="Slide Number Placeholder 4">
            <a:extLst>
              <a:ext uri="{FF2B5EF4-FFF2-40B4-BE49-F238E27FC236}">
                <a16:creationId xmlns:a16="http://schemas.microsoft.com/office/drawing/2014/main" id="{1E83B9B6-50BC-F6A9-0A32-9ABD3E8AF44C}"/>
              </a:ext>
            </a:extLst>
          </p:cNvPr>
          <p:cNvSpPr>
            <a:spLocks noGrp="1"/>
          </p:cNvSpPr>
          <p:nvPr>
            <p:ph type="sldNum" sz="quarter" idx="12"/>
          </p:nvPr>
        </p:nvSpPr>
        <p:spPr/>
        <p:txBody>
          <a:bodyPr/>
          <a:lstStyle/>
          <a:p>
            <a:fld id="{D2331AFD-DBE9-4CE2-A8AA-014E853A9EEB}" type="slidenum">
              <a:rPr lang="en-US" smtClean="0"/>
              <a:t>6</a:t>
            </a:fld>
            <a:endParaRPr lang="en-US"/>
          </a:p>
        </p:txBody>
      </p:sp>
    </p:spTree>
    <p:extLst>
      <p:ext uri="{BB962C8B-B14F-4D97-AF65-F5344CB8AC3E}">
        <p14:creationId xmlns:p14="http://schemas.microsoft.com/office/powerpoint/2010/main" val="2486515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351206" y="226031"/>
            <a:ext cx="10077064" cy="1376738"/>
          </a:xfrm>
        </p:spPr>
        <p:txBody>
          <a:bodyPr/>
          <a:lstStyle/>
          <a:p>
            <a:r>
              <a:rPr lang="en-US" b="1" dirty="0"/>
              <a:t>6G Study Organization </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609600" y="1600200"/>
            <a:ext cx="10515600" cy="2438400"/>
          </a:xfrm>
        </p:spPr>
        <p:txBody>
          <a:bodyPr>
            <a:normAutofit/>
          </a:bodyPr>
          <a:lstStyle/>
          <a:p>
            <a:pPr marR="0">
              <a:spcAft>
                <a:spcPts val="0"/>
              </a:spcAft>
            </a:pPr>
            <a:r>
              <a:rPr lang="en-GB" sz="2400" dirty="0"/>
              <a:t>SA1 should consider an initial “Umbrella” type study item.</a:t>
            </a:r>
          </a:p>
          <a:p>
            <a:pPr marR="0">
              <a:spcAft>
                <a:spcPts val="0"/>
              </a:spcAft>
            </a:pPr>
            <a:r>
              <a:rPr lang="en-GB" sz="2400" dirty="0"/>
              <a:t>The study should, at least, address the dual purpose of: </a:t>
            </a:r>
          </a:p>
          <a:p>
            <a:pPr marR="0">
              <a:spcAft>
                <a:spcPts val="0"/>
              </a:spcAft>
            </a:pPr>
            <a:endParaRPr lang="en-GB" sz="1400" dirty="0"/>
          </a:p>
          <a:p>
            <a:pPr marL="800100" lvl="1" indent="-342900" algn="just">
              <a:spcBef>
                <a:spcPts val="0"/>
              </a:spcBef>
              <a:buFont typeface="+mj-lt"/>
              <a:buAutoNum type="arabicPeriod"/>
            </a:pPr>
            <a:r>
              <a:rPr lang="en-GB" sz="1800" dirty="0">
                <a:latin typeface="Times New Roman" panose="02020603050405020304" pitchFamily="18" charset="0"/>
                <a:ea typeface="MS Mincho" panose="02020609040205080304" pitchFamily="49" charset="-128"/>
              </a:rPr>
              <a:t>C</a:t>
            </a:r>
            <a:r>
              <a:rPr lang="en-GB" sz="1800" dirty="0">
                <a:effectLst/>
                <a:latin typeface="Times New Roman" panose="02020603050405020304" pitchFamily="18" charset="0"/>
                <a:ea typeface="MS Mincho" panose="02020609040205080304" pitchFamily="49" charset="-128"/>
              </a:rPr>
              <a:t>apture all 6G use cases into a single TR (i.e., a repository holding a very board view of 6G use cases).</a:t>
            </a:r>
          </a:p>
          <a:p>
            <a:pPr marL="800100" lvl="1" indent="-342900" algn="just">
              <a:spcBef>
                <a:spcPts val="0"/>
              </a:spcBef>
              <a:buFont typeface="+mj-lt"/>
              <a:buAutoNum type="arabicPeriod"/>
            </a:pPr>
            <a:endParaRPr lang="en-GB" sz="1600" dirty="0">
              <a:effectLst/>
              <a:latin typeface="Times New Roman" panose="02020603050405020304" pitchFamily="18" charset="0"/>
              <a:ea typeface="MS Mincho" panose="02020609040205080304" pitchFamily="49" charset="-128"/>
            </a:endParaRPr>
          </a:p>
          <a:p>
            <a:pPr marL="800100" lvl="1" indent="-342900" algn="just">
              <a:spcBef>
                <a:spcPts val="0"/>
              </a:spcBef>
              <a:buFont typeface="+mj-lt"/>
              <a:buAutoNum type="arabicPeriod"/>
            </a:pPr>
            <a:r>
              <a:rPr lang="en-GB" sz="1800" dirty="0">
                <a:effectLst/>
                <a:latin typeface="Times New Roman" panose="02020603050405020304" pitchFamily="18" charset="0"/>
                <a:ea typeface="MS Mincho" panose="02020609040205080304" pitchFamily="49" charset="-128"/>
              </a:rPr>
              <a:t>Define a small number of building blocks by which </a:t>
            </a:r>
            <a:r>
              <a:rPr lang="en-GB" sz="1800" dirty="0">
                <a:latin typeface="Times New Roman" panose="02020603050405020304" pitchFamily="18" charset="0"/>
                <a:ea typeface="MS Mincho" panose="02020609040205080304" pitchFamily="49" charset="-128"/>
              </a:rPr>
              <a:t>common use </a:t>
            </a:r>
            <a:r>
              <a:rPr lang="en-GB" sz="1800" dirty="0">
                <a:effectLst/>
                <a:latin typeface="Times New Roman" panose="02020603050405020304" pitchFamily="18" charset="0"/>
                <a:ea typeface="MS Mincho" panose="02020609040205080304" pitchFamily="49" charset="-128"/>
              </a:rPr>
              <a:t>cases can be grouped and subsequently progressed</a:t>
            </a:r>
            <a:r>
              <a:rPr lang="en-GB" sz="1800" dirty="0">
                <a:latin typeface="Times New Roman" panose="02020603050405020304" pitchFamily="18" charset="0"/>
                <a:ea typeface="MS Mincho" panose="02020609040205080304" pitchFamily="49" charset="-128"/>
              </a:rPr>
              <a:t> to detailed requirements via individual studies.</a:t>
            </a:r>
            <a:endParaRPr lang="en-US" sz="1800" dirty="0">
              <a:effectLst/>
              <a:latin typeface="Times New Roman" panose="02020603050405020304" pitchFamily="18" charset="0"/>
              <a:ea typeface="MS Mincho" panose="02020609040205080304" pitchFamily="49" charset="-128"/>
            </a:endParaRPr>
          </a:p>
          <a:p>
            <a:pPr lvl="2">
              <a:spcBef>
                <a:spcPts val="0"/>
              </a:spcBef>
              <a:buFont typeface="Courier New" panose="02070309020205020404" pitchFamily="49" charset="0"/>
              <a:buChar char="o"/>
            </a:pPr>
            <a:endParaRPr lang="en-US" sz="700" dirty="0">
              <a:latin typeface="Calibri" panose="020F0502020204030204" pitchFamily="34" charset="0"/>
              <a:ea typeface="Aptos" panose="020B0004020202020204" pitchFamily="34" charset="0"/>
            </a:endParaRPr>
          </a:p>
          <a:p>
            <a:endParaRPr lang="en-US" sz="1100" dirty="0"/>
          </a:p>
        </p:txBody>
      </p:sp>
      <p:sp>
        <p:nvSpPr>
          <p:cNvPr id="5" name="Slide Number Placeholder 4">
            <a:extLst>
              <a:ext uri="{FF2B5EF4-FFF2-40B4-BE49-F238E27FC236}">
                <a16:creationId xmlns:a16="http://schemas.microsoft.com/office/drawing/2014/main" id="{002129F4-F01C-2142-73A9-8C957D499E48}"/>
              </a:ext>
            </a:extLst>
          </p:cNvPr>
          <p:cNvSpPr>
            <a:spLocks noGrp="1"/>
          </p:cNvSpPr>
          <p:nvPr>
            <p:ph type="sldNum" sz="quarter" idx="12"/>
          </p:nvPr>
        </p:nvSpPr>
        <p:spPr/>
        <p:txBody>
          <a:bodyPr/>
          <a:lstStyle/>
          <a:p>
            <a:fld id="{D2331AFD-DBE9-4CE2-A8AA-014E853A9EEB}" type="slidenum">
              <a:rPr lang="en-US" smtClean="0"/>
              <a:t>7</a:t>
            </a:fld>
            <a:endParaRPr lang="en-US"/>
          </a:p>
        </p:txBody>
      </p:sp>
    </p:spTree>
    <p:extLst>
      <p:ext uri="{BB962C8B-B14F-4D97-AF65-F5344CB8AC3E}">
        <p14:creationId xmlns:p14="http://schemas.microsoft.com/office/powerpoint/2010/main" val="1530818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D1FD49-684D-9668-F60D-72D802EFBCD2}"/>
              </a:ext>
            </a:extLst>
          </p:cNvPr>
          <p:cNvSpPr txBox="1"/>
          <p:nvPr/>
        </p:nvSpPr>
        <p:spPr>
          <a:xfrm>
            <a:off x="3733800" y="2209800"/>
            <a:ext cx="5811079" cy="1200329"/>
          </a:xfrm>
          <a:prstGeom prst="rect">
            <a:avLst/>
          </a:prstGeom>
          <a:noFill/>
        </p:spPr>
        <p:txBody>
          <a:bodyPr wrap="square" rtlCol="0">
            <a:spAutoFit/>
          </a:bodyPr>
          <a:lstStyle/>
          <a:p>
            <a:r>
              <a:rPr lang="en-US" sz="7200" dirty="0"/>
              <a:t>Thank you</a:t>
            </a:r>
          </a:p>
        </p:txBody>
      </p:sp>
    </p:spTree>
    <p:extLst>
      <p:ext uri="{BB962C8B-B14F-4D97-AF65-F5344CB8AC3E}">
        <p14:creationId xmlns:p14="http://schemas.microsoft.com/office/powerpoint/2010/main" val="2308963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7670</TotalTime>
  <Words>695</Words>
  <Application>Microsoft Office PowerPoint</Application>
  <PresentationFormat>Widescreen</PresentationFormat>
  <Paragraphs>63</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HG丸ｺﾞｼｯｸM-PRO</vt:lpstr>
      <vt:lpstr>Aptos</vt:lpstr>
      <vt:lpstr>Arial</vt:lpstr>
      <vt:lpstr>Calibri</vt:lpstr>
      <vt:lpstr>Calibri Light</vt:lpstr>
      <vt:lpstr>Courier New</vt:lpstr>
      <vt:lpstr>Symbol</vt:lpstr>
      <vt:lpstr>Times New Roman</vt:lpstr>
      <vt:lpstr>Office Theme</vt:lpstr>
      <vt:lpstr>Sharp’s view on 6G use cases and SA1 study</vt:lpstr>
      <vt:lpstr>Topics of Interest</vt:lpstr>
      <vt:lpstr>Integrated Sensing and Communications</vt:lpstr>
      <vt:lpstr>Artificial Intelligence and Machine Learning</vt:lpstr>
      <vt:lpstr>Green Communications</vt:lpstr>
      <vt:lpstr>Security</vt:lpstr>
      <vt:lpstr>6G Study Organization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6G</dc:title>
  <dc:creator>Yoshimura, Tomoki</dc:creator>
  <cp:lastModifiedBy>Park, Ken</cp:lastModifiedBy>
  <cp:revision>59</cp:revision>
  <dcterms:created xsi:type="dcterms:W3CDTF">2024-04-24T18:47:15Z</dcterms:created>
  <dcterms:modified xsi:type="dcterms:W3CDTF">2024-05-20T22:39:05Z</dcterms:modified>
</cp:coreProperties>
</file>