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4162" r:id="rId7"/>
  </p:sldMasterIdLst>
  <p:notesMasterIdLst>
    <p:notesMasterId r:id="rId12"/>
  </p:notesMasterIdLst>
  <p:handoutMasterIdLst>
    <p:handoutMasterId r:id="rId13"/>
  </p:handoutMasterIdLst>
  <p:sldIdLst>
    <p:sldId id="1163" r:id="rId8"/>
    <p:sldId id="1234" r:id="rId9"/>
    <p:sldId id="1235" r:id="rId10"/>
    <p:sldId id="1236" r:id="rId1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BCE1D0-A126-D2FD-B507-DCDCBD96F2B4}" v="18" dt="2024-05-16T05:02:45.751"/>
    <p1510:client id="{E54FFC01-E2D6-57F5-3BC7-B0FBCA769B9E}" v="5" dt="2024-05-17T08:51:06.66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1922"/>
  </p:normalViewPr>
  <p:slideViewPr>
    <p:cSldViewPr snapToGrid="0">
      <p:cViewPr varScale="1">
        <p:scale>
          <a:sx n="209" d="100"/>
          <a:sy n="209" d="100"/>
        </p:scale>
        <p:origin x="258" y="1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5/17/2024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5/17/2024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011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Study on Coordination of Network and Compute for 6G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S1-241122 3GPP SA1#106, 2</a:t>
            </a:r>
            <a:r>
              <a:rPr lang="en-US" altLang="en-US" sz="1000" dirty="0">
                <a:solidFill>
                  <a:schemeClr val="bg1"/>
                </a:solidFill>
                <a:latin typeface="Arial"/>
                <a:ea typeface="MS PGothic"/>
                <a:cs typeface="Arial"/>
              </a:rPr>
              <a:t>7-31 May 2024 - Korea, Jeju</a:t>
            </a:r>
            <a:endParaRPr lang="en-GB" altLang="en-US" sz="1000" dirty="0">
              <a:solidFill>
                <a:schemeClr val="bg1"/>
              </a:solidFill>
              <a:latin typeface="Arial"/>
              <a:ea typeface="MS PGothic"/>
              <a:cs typeface="Arial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BA21789F-DBA3-8DB5-B511-F1D5B7C120C0}"/>
              </a:ext>
            </a:extLst>
          </p:cNvPr>
          <p:cNvSpPr txBox="1">
            <a:spLocks/>
          </p:cNvSpPr>
          <p:nvPr/>
        </p:nvSpPr>
        <p:spPr bwMode="auto">
          <a:xfrm>
            <a:off x="1339850" y="3648890"/>
            <a:ext cx="7643813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56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28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00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7213" indent="1588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Source: 		Nokia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/>
                <a:ea typeface="MS PGothic"/>
                <a:cs typeface="Arial"/>
              </a:rPr>
              <a:t>Agenda item:	8</a:t>
            </a:r>
            <a:endParaRPr lang="en-GB" altLang="en-US" sz="1400" kern="0" dirty="0">
              <a:latin typeface="Arial" panose="020B0604020202020204" pitchFamily="34" charset="0"/>
              <a:cs typeface="Arial"/>
            </a:endParaRP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Document  for:	Discussion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4D6C9-9D63-F489-4745-933DF6C5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and Motivation</a:t>
            </a:r>
            <a:br>
              <a:rPr lang="en-US" dirty="0"/>
            </a:br>
            <a:r>
              <a:rPr lang="en-US" sz="2000" dirty="0">
                <a:solidFill>
                  <a:schemeClr val="tx1"/>
                </a:solidFill>
              </a:rPr>
              <a:t>Coordinated Network and Compute Services for Applications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241D1-9A08-DD8E-AD56-5FEC027765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3728275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Applications requiring both low latency and high computation capacity are emerging even for wearable devices</a:t>
            </a:r>
          </a:p>
          <a:p>
            <a:pPr lvl="1"/>
            <a:r>
              <a:rPr lang="en-US" dirty="0"/>
              <a:t>Need to “offload” computation from devices to edge compute sites to save mobile device battery or to support more lightweight form factors</a:t>
            </a:r>
          </a:p>
          <a:p>
            <a:pPr lvl="1"/>
            <a:r>
              <a:rPr lang="en-US" dirty="0"/>
              <a:t>Examples include split architectures for XR rendering/processing or AI training/inference</a:t>
            </a:r>
          </a:p>
          <a:p>
            <a:r>
              <a:rPr lang="en-US" dirty="0"/>
              <a:t>This may require tighter coordination between networking and compute than traditionally expected</a:t>
            </a:r>
          </a:p>
          <a:p>
            <a:pPr lvl="1"/>
            <a:r>
              <a:rPr lang="en-US" dirty="0"/>
              <a:t>Currently control, management and orchestration of network resources (QoS, path selection, …) and compute resources (workload scheduling and scaling) are done separately</a:t>
            </a:r>
          </a:p>
          <a:p>
            <a:pPr lvl="1"/>
            <a:r>
              <a:rPr lang="en-US" dirty="0"/>
              <a:t>Device compute resources should be part of the coordination to support device-to-edge compute offloading</a:t>
            </a:r>
          </a:p>
          <a:p>
            <a:r>
              <a:rPr lang="en-US" dirty="0"/>
              <a:t>The goal should be to offer valuable </a:t>
            </a:r>
            <a:r>
              <a:rPr lang="en-US" b="1" dirty="0"/>
              <a:t>coordinated network and compute services for applications </a:t>
            </a:r>
            <a:r>
              <a:rPr lang="en-US" dirty="0"/>
              <a:t>including</a:t>
            </a:r>
          </a:p>
          <a:p>
            <a:pPr lvl="1"/>
            <a:r>
              <a:rPr lang="en-US" dirty="0"/>
              <a:t>(Edge) Application Server selection based on both network and compute metrics and requirements</a:t>
            </a:r>
          </a:p>
          <a:p>
            <a:pPr lvl="1"/>
            <a:r>
              <a:rPr lang="en-US" dirty="0"/>
              <a:t>(Edge) Application Server on-demand deployment based on both network and compute metrics and requirements</a:t>
            </a:r>
          </a:p>
          <a:p>
            <a:pPr lvl="1"/>
            <a:r>
              <a:rPr lang="en-US" dirty="0"/>
              <a:t>Application Software Module offload from device to an optimal compute site based on both network and compute metrics and requirements </a:t>
            </a:r>
          </a:p>
        </p:txBody>
      </p:sp>
    </p:spTree>
    <p:extLst>
      <p:ext uri="{BB962C8B-B14F-4D97-AF65-F5344CB8AC3E}">
        <p14:creationId xmlns:p14="http://schemas.microsoft.com/office/powerpoint/2010/main" val="8654144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63363A-0CD4-8918-AA4F-4B843CE33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Coordinated Network and Compute </a:t>
            </a:r>
            <a:r>
              <a:rPr lang="en-US" dirty="0" err="1"/>
              <a:t>Servicves</a:t>
            </a:r>
            <a:r>
              <a:rPr lang="en-US" dirty="0"/>
              <a:t> for Applications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217D0B-F621-835E-E100-52A9F7A6A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682" y="1175622"/>
            <a:ext cx="2927352" cy="1808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031DAD0-DF57-4A82-274A-C44A6BAA5C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49" y="1175623"/>
            <a:ext cx="3019103" cy="18088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 title="Inserting image...">
            <a:extLst>
              <a:ext uri="{FF2B5EF4-FFF2-40B4-BE49-F238E27FC236}">
                <a16:creationId xmlns:a16="http://schemas.microsoft.com/office/drawing/2014/main" id="{FA69A53B-02F7-15D1-66A0-BE63297416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7" y="1175623"/>
            <a:ext cx="2865317" cy="18108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A34F822-7933-57AE-033B-1BF2EEE39EA0}"/>
              </a:ext>
            </a:extLst>
          </p:cNvPr>
          <p:cNvSpPr txBox="1"/>
          <p:nvPr/>
        </p:nvSpPr>
        <p:spPr>
          <a:xfrm>
            <a:off x="59607" y="3196348"/>
            <a:ext cx="2900303" cy="147732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defTabSz="135000" eaLnBrk="1" fontAlgn="auto" hangingPunct="1">
              <a:spcBef>
                <a:spcPts val="0"/>
              </a:spcBef>
              <a:spcAft>
                <a:spcPts val="0"/>
              </a:spcAft>
              <a:tabLst>
                <a:tab pos="135000" algn="l"/>
              </a:tabLst>
            </a:pPr>
            <a:r>
              <a:rPr lang="en-US" sz="1200" b="1" dirty="0">
                <a:solidFill>
                  <a:srgbClr val="001135"/>
                </a:solidFill>
                <a:latin typeface="Nokia Pure Text Light"/>
                <a:ea typeface="+mn-ea"/>
              </a:rPr>
              <a:t>1. (Edge) Application Server s</a:t>
            </a:r>
            <a:r>
              <a:rPr lang="en-US" sz="1200" b="1" dirty="0" err="1">
                <a:solidFill>
                  <a:srgbClr val="001135"/>
                </a:solidFill>
                <a:latin typeface="Nokia Pure Text Light"/>
                <a:ea typeface="+mn-ea"/>
              </a:rPr>
              <a:t>ite</a:t>
            </a:r>
            <a:r>
              <a:rPr lang="en-US" sz="1200" b="1" dirty="0">
                <a:solidFill>
                  <a:srgbClr val="001135"/>
                </a:solidFill>
                <a:latin typeface="Nokia Pure Text Light"/>
                <a:ea typeface="+mn-ea"/>
              </a:rPr>
              <a:t> selection among pre-deployed instances</a:t>
            </a:r>
          </a:p>
          <a:p>
            <a:pPr algn="ctr" defTabSz="135000" eaLnBrk="1" fontAlgn="auto" hangingPunct="1">
              <a:spcBef>
                <a:spcPts val="0"/>
              </a:spcBef>
              <a:spcAft>
                <a:spcPts val="0"/>
              </a:spcAft>
              <a:tabLst>
                <a:tab pos="135000" algn="l"/>
              </a:tabLst>
            </a:pPr>
            <a:endParaRPr lang="en-US" sz="1200" b="1" dirty="0">
              <a:solidFill>
                <a:srgbClr val="001135"/>
              </a:solidFill>
              <a:latin typeface="Nokia Pure Text Light"/>
              <a:ea typeface="+mn-ea"/>
            </a:endParaRPr>
          </a:p>
          <a:p>
            <a:pPr marL="214313" indent="-214313" defTabSz="1350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5000" algn="l"/>
              </a:tabLst>
            </a:pPr>
            <a:r>
              <a:rPr lang="en-US" sz="1200" dirty="0">
                <a:solidFill>
                  <a:srgbClr val="001135"/>
                </a:solidFill>
                <a:latin typeface="Nokia Pure Text Light"/>
                <a:ea typeface="+mn-ea"/>
              </a:rPr>
              <a:t>Application service instances are pre-deployed on multiple compute sites.</a:t>
            </a:r>
          </a:p>
          <a:p>
            <a:pPr marL="214313" indent="-214313" defTabSz="1350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5000" algn="l"/>
              </a:tabLst>
            </a:pPr>
            <a:r>
              <a:rPr lang="en-US" sz="1200" dirty="0">
                <a:solidFill>
                  <a:srgbClr val="001135"/>
                </a:solidFill>
                <a:latin typeface="Nokia Pure Text Light"/>
                <a:ea typeface="+mn-ea"/>
              </a:rPr>
              <a:t>Select the optimal compute site </a:t>
            </a:r>
            <a:r>
              <a:rPr lang="en-US" sz="1200" dirty="0">
                <a:solidFill>
                  <a:srgbClr val="FF0000"/>
                </a:solidFill>
                <a:latin typeface="Nokia Pure Text Light"/>
                <a:ea typeface="+mn-ea"/>
              </a:rPr>
              <a:t>based on both network and compute metrics and requirements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263B1F-B8B4-9595-E9F5-2D3D68F349E8}"/>
              </a:ext>
            </a:extLst>
          </p:cNvPr>
          <p:cNvSpPr txBox="1"/>
          <p:nvPr/>
        </p:nvSpPr>
        <p:spPr>
          <a:xfrm>
            <a:off x="6208682" y="3196348"/>
            <a:ext cx="2900303" cy="166199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defTabSz="135000" eaLnBrk="1" fontAlgn="auto" hangingPunct="1">
              <a:spcBef>
                <a:spcPts val="0"/>
              </a:spcBef>
              <a:spcAft>
                <a:spcPts val="0"/>
              </a:spcAft>
              <a:tabLst>
                <a:tab pos="135000" algn="l"/>
              </a:tabLst>
            </a:pPr>
            <a:r>
              <a:rPr lang="en-US" sz="1200" b="1" dirty="0">
                <a:solidFill>
                  <a:srgbClr val="001135"/>
                </a:solidFill>
                <a:latin typeface="Nokia Pure Text Light"/>
                <a:ea typeface="+mn-ea"/>
              </a:rPr>
              <a:t>3. On-demand application software module offload on optimal site</a:t>
            </a:r>
          </a:p>
          <a:p>
            <a:pPr algn="ctr" defTabSz="135000" eaLnBrk="1" fontAlgn="auto" hangingPunct="1">
              <a:spcBef>
                <a:spcPts val="0"/>
              </a:spcBef>
              <a:spcAft>
                <a:spcPts val="0"/>
              </a:spcAft>
              <a:tabLst>
                <a:tab pos="135000" algn="l"/>
              </a:tabLst>
            </a:pPr>
            <a:endParaRPr lang="en-US" sz="1200" b="1" dirty="0">
              <a:solidFill>
                <a:srgbClr val="001135"/>
              </a:solidFill>
              <a:latin typeface="Nokia Pure Text Light"/>
              <a:ea typeface="+mn-ea"/>
            </a:endParaRPr>
          </a:p>
          <a:p>
            <a:pPr marL="214313" indent="-214313" defTabSz="1350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5000" algn="l"/>
              </a:tabLst>
            </a:pPr>
            <a:r>
              <a:rPr lang="en-US" sz="1200" dirty="0">
                <a:solidFill>
                  <a:srgbClr val="001135"/>
                </a:solidFill>
                <a:latin typeface="Nokia Pure Text Light"/>
                <a:ea typeface="+mn-ea"/>
              </a:rPr>
              <a:t>Application software module and its execution is </a:t>
            </a:r>
            <a:r>
              <a:rPr lang="en-US" sz="1200" dirty="0">
                <a:solidFill>
                  <a:srgbClr val="FF0000"/>
                </a:solidFill>
                <a:latin typeface="Nokia Pure Text Light"/>
                <a:ea typeface="+mn-ea"/>
              </a:rPr>
              <a:t>dynamically offloaded </a:t>
            </a:r>
            <a:r>
              <a:rPr lang="en-US" sz="1200" dirty="0">
                <a:solidFill>
                  <a:srgbClr val="001135"/>
                </a:solidFill>
                <a:latin typeface="Nokia Pure Text Light"/>
                <a:ea typeface="+mn-ea"/>
              </a:rPr>
              <a:t>from UE/device to the optimal compute site </a:t>
            </a:r>
            <a:r>
              <a:rPr lang="en-US" sz="1200" dirty="0">
                <a:solidFill>
                  <a:srgbClr val="FF0000"/>
                </a:solidFill>
                <a:latin typeface="Nokia Pure Text Light"/>
                <a:ea typeface="+mn-ea"/>
              </a:rPr>
              <a:t>based on both network and compute metrics and requirements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FEC21E-A370-C4BD-A582-B56362732249}"/>
              </a:ext>
            </a:extLst>
          </p:cNvPr>
          <p:cNvSpPr txBox="1"/>
          <p:nvPr/>
        </p:nvSpPr>
        <p:spPr>
          <a:xfrm>
            <a:off x="3062449" y="3196349"/>
            <a:ext cx="2900303" cy="184665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 defTabSz="135000" eaLnBrk="1" fontAlgn="auto" hangingPunct="1">
              <a:spcBef>
                <a:spcPts val="0"/>
              </a:spcBef>
              <a:spcAft>
                <a:spcPts val="0"/>
              </a:spcAft>
              <a:tabLst>
                <a:tab pos="135000" algn="l"/>
              </a:tabLst>
            </a:pPr>
            <a:r>
              <a:rPr lang="en-US" sz="1200" b="1" dirty="0">
                <a:solidFill>
                  <a:srgbClr val="001135"/>
                </a:solidFill>
                <a:latin typeface="Nokia Pure Text Light"/>
                <a:ea typeface="+mn-ea"/>
              </a:rPr>
              <a:t>2. (Edge) Application Server site selection and on-demand instance deployment</a:t>
            </a:r>
          </a:p>
          <a:p>
            <a:pPr algn="ctr" defTabSz="135000" eaLnBrk="1" fontAlgn="auto" hangingPunct="1">
              <a:spcBef>
                <a:spcPts val="0"/>
              </a:spcBef>
              <a:spcAft>
                <a:spcPts val="0"/>
              </a:spcAft>
              <a:tabLst>
                <a:tab pos="135000" algn="l"/>
              </a:tabLst>
            </a:pPr>
            <a:endParaRPr lang="en-US" sz="1200" b="1" dirty="0">
              <a:solidFill>
                <a:srgbClr val="001135"/>
              </a:solidFill>
              <a:latin typeface="Nokia Pure Text Light"/>
              <a:ea typeface="+mn-ea"/>
            </a:endParaRPr>
          </a:p>
          <a:p>
            <a:pPr marL="214313" indent="-214313" defTabSz="1350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5000" algn="l"/>
              </a:tabLst>
            </a:pPr>
            <a:r>
              <a:rPr lang="en-US" sz="1200" dirty="0">
                <a:solidFill>
                  <a:srgbClr val="001135"/>
                </a:solidFill>
                <a:latin typeface="Nokia Pure Text Light"/>
                <a:ea typeface="+mn-ea"/>
              </a:rPr>
              <a:t>Application service instances may not be pre-deployed on all compute sites</a:t>
            </a:r>
            <a:endParaRPr lang="en-US" sz="1200" dirty="0">
              <a:solidFill>
                <a:srgbClr val="001135"/>
              </a:solidFill>
              <a:highlight>
                <a:srgbClr val="FFFF00"/>
              </a:highlight>
              <a:latin typeface="Nokia Pure Text Light"/>
              <a:ea typeface="+mn-ea"/>
            </a:endParaRPr>
          </a:p>
          <a:p>
            <a:pPr marL="214313" indent="-214313" defTabSz="1350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5000" algn="l"/>
              </a:tabLst>
            </a:pPr>
            <a:r>
              <a:rPr lang="en-US" sz="1200" dirty="0">
                <a:solidFill>
                  <a:srgbClr val="001135"/>
                </a:solidFill>
                <a:latin typeface="Nokia Pure Text Light"/>
                <a:ea typeface="+mn-ea"/>
              </a:rPr>
              <a:t>Select the optimal compute site </a:t>
            </a:r>
            <a:r>
              <a:rPr lang="en-US" sz="1200" dirty="0">
                <a:solidFill>
                  <a:srgbClr val="FF0000"/>
                </a:solidFill>
                <a:latin typeface="Nokia Pure Text Light"/>
                <a:ea typeface="+mn-ea"/>
              </a:rPr>
              <a:t>based on both network and compute metrics and requirements and deploy a new service instance</a:t>
            </a:r>
            <a:r>
              <a:rPr lang="en-US" sz="1200" dirty="0">
                <a:solidFill>
                  <a:srgbClr val="001135"/>
                </a:solidFill>
                <a:latin typeface="Nokia Pure Text Light"/>
                <a:ea typeface="+mn-ea"/>
              </a:rPr>
              <a:t> on that site if required</a:t>
            </a:r>
          </a:p>
        </p:txBody>
      </p:sp>
    </p:spTree>
    <p:extLst>
      <p:ext uri="{BB962C8B-B14F-4D97-AF65-F5344CB8AC3E}">
        <p14:creationId xmlns:p14="http://schemas.microsoft.com/office/powerpoint/2010/main" val="37509208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251E51-008B-C1D8-C22B-EA954917B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Objectives</a:t>
            </a:r>
            <a:br>
              <a:rPr lang="en-US" dirty="0"/>
            </a:br>
            <a:r>
              <a:rPr lang="en-US" sz="2000" dirty="0">
                <a:solidFill>
                  <a:schemeClr val="tx1"/>
                </a:solidFill>
              </a:rPr>
              <a:t>For the study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BF2CDD-2D8C-F0B6-AB95-91AFA8F73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3GPP SA1 to study use cases and service requirements for coordination of networking and compute. The objectives of the study should include:</a:t>
            </a:r>
          </a:p>
          <a:p>
            <a:pPr lvl="1"/>
            <a:r>
              <a:rPr lang="en-US" dirty="0"/>
              <a:t>Identify use cases and services for applications where controlling, managing and orchestrating network and compute resources in a coordinated way may be beneficial. </a:t>
            </a:r>
          </a:p>
          <a:p>
            <a:pPr lvl="2"/>
            <a:r>
              <a:rPr lang="en-US" dirty="0"/>
              <a:t>At least the following concrete use cases or services offered for applications are expected to be in scope: </a:t>
            </a:r>
          </a:p>
          <a:p>
            <a:pPr lvl="3"/>
            <a:r>
              <a:rPr lang="en-US" dirty="0"/>
              <a:t>Application server discovery and selection</a:t>
            </a:r>
          </a:p>
          <a:p>
            <a:pPr lvl="3"/>
            <a:r>
              <a:rPr lang="en-US" dirty="0"/>
              <a:t>On-demand deployment of an application server in a new location</a:t>
            </a:r>
          </a:p>
          <a:p>
            <a:pPr lvl="3"/>
            <a:r>
              <a:rPr lang="en-US" dirty="0"/>
              <a:t>On-demand application compute offload from a device to a server</a:t>
            </a:r>
          </a:p>
          <a:p>
            <a:pPr marL="914400" lvl="2" indent="0">
              <a:buNone/>
            </a:pPr>
            <a:r>
              <a:rPr lang="en-US" dirty="0"/>
              <a:t>where the decision making should be based on both network and compute related metrics and requirements  </a:t>
            </a:r>
          </a:p>
          <a:p>
            <a:pPr lvl="1"/>
            <a:r>
              <a:rPr lang="en-US" dirty="0"/>
              <a:t>Define service requirements for the identified use cases or coordinated services to be offered for applications</a:t>
            </a:r>
          </a:p>
          <a:p>
            <a:pPr lvl="1"/>
            <a:r>
              <a:rPr lang="en-US" dirty="0"/>
              <a:t>Based on the use case specific service requirements define the consolidated requirements for a generic framework for the coordination of network and compute resources</a:t>
            </a:r>
          </a:p>
        </p:txBody>
      </p:sp>
    </p:spTree>
    <p:extLst>
      <p:ext uri="{BB962C8B-B14F-4D97-AF65-F5344CB8AC3E}">
        <p14:creationId xmlns:p14="http://schemas.microsoft.com/office/powerpoint/2010/main" val="271116602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_dlc_DocId xmlns="71c5aaf6-e6ce-465b-b873-5148d2a4c105">RBI5PAMIO524-1616901215-23238</_dlc_DocId>
    <_dlc_DocIdUrl xmlns="71c5aaf6-e6ce-465b-b873-5148d2a4c105">
      <Url>https://nokia.sharepoint.com/sites/gxp/_layouts/15/DocIdRedir.aspx?ID=RBI5PAMIO524-1616901215-23238</Url>
      <Description>RBI5PAMIO524-1616901215-23238</Description>
    </_dlc_DocIdUrl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A55C692-CD2D-461E-ABCF-1F8ED7EDC0E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A21B0E3-5638-4F47-9410-EF903417213E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7275bb01-7583-478d-bc14-e839a2dd5989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3f2ce089-3858-4176-9a21-a30f9204848e"/>
    <ds:schemaRef ds:uri="71c5aaf6-e6ce-465b-b873-5148d2a4c105"/>
    <ds:schemaRef ds:uri="http://purl.org/dc/elements/1.1/"/>
  </ds:schemaRefs>
</ds:datastoreItem>
</file>

<file path=customXml/itemProps5.xml><?xml version="1.0" encoding="utf-8"?>
<ds:datastoreItem xmlns:ds="http://schemas.openxmlformats.org/officeDocument/2006/customXml" ds:itemID="{69D4E9BD-DE76-4569-AF19-DE49BFF98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48250</TotalTime>
  <Words>509</Words>
  <Application>Microsoft Office PowerPoint</Application>
  <PresentationFormat>On-screen Show (16:9)</PresentationFormat>
  <Paragraphs>40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Custom Design</vt:lpstr>
      <vt:lpstr>PowerPoint Presentation</vt:lpstr>
      <vt:lpstr>Background and Motivation Coordinated Network and Compute Services for Applications</vt:lpstr>
      <vt:lpstr>Coordinated Network and Compute Servicves for Applications</vt:lpstr>
      <vt:lpstr>Potential Objectives For the study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Hideaki Takahashi (Nokia)</cp:lastModifiedBy>
  <cp:revision>2182</cp:revision>
  <cp:lastPrinted>2017-02-24T12:37:51Z</cp:lastPrinted>
  <dcterms:created xsi:type="dcterms:W3CDTF">2008-08-30T09:32:10Z</dcterms:created>
  <dcterms:modified xsi:type="dcterms:W3CDTF">2024-05-17T15:00:41Z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945e393c-1cae-4ea6-a182-dc28d2827c12</vt:lpwstr>
  </property>
  <property fmtid="{D5CDD505-2E9C-101B-9397-08002B2CF9AE}" pid="4" name="MediaServiceImageTags">
    <vt:lpwstr/>
  </property>
</Properties>
</file>