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450" r:id="rId2"/>
    <p:sldId id="1578" r:id="rId3"/>
    <p:sldId id="1592" r:id="rId4"/>
    <p:sldId id="1585" r:id="rId5"/>
    <p:sldId id="1582" r:id="rId6"/>
    <p:sldId id="1589" r:id="rId7"/>
    <p:sldId id="1588" r:id="rId8"/>
    <p:sldId id="368"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05" autoAdjust="0"/>
    <p:restoredTop sz="94660"/>
  </p:normalViewPr>
  <p:slideViewPr>
    <p:cSldViewPr snapToGrid="0">
      <p:cViewPr varScale="1">
        <p:scale>
          <a:sx n="63" d="100"/>
          <a:sy n="63" d="100"/>
        </p:scale>
        <p:origin x="63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8644BA-CB7A-40A9-B679-6E7FAC7BDD7D}" type="datetimeFigureOut">
              <a:rPr lang="en-US" smtClean="0"/>
              <a:t>5/25/2024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D4443E-DEDC-4E67-9971-074C42F7EF92}" type="slidenum">
              <a:rPr lang="en-US" smtClean="0"/>
              <a:t>‹#›</a:t>
            </a:fld>
            <a:endParaRPr lang="en-US"/>
          </a:p>
        </p:txBody>
      </p:sp>
    </p:spTree>
    <p:extLst>
      <p:ext uri="{BB962C8B-B14F-4D97-AF65-F5344CB8AC3E}">
        <p14:creationId xmlns:p14="http://schemas.microsoft.com/office/powerpoint/2010/main" val="40177388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6866" name="Rectangle 6"/>
          <p:cNvSpPr>
            <a:spLocks noGrp="1" noChangeArrowheads="1"/>
          </p:cNvSpPr>
          <p:nvPr>
            <p:ph type="sldNum" sz="quarter"/>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1pPr>
            <a:lvl2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2pPr>
            <a:lvl3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3pPr>
            <a:lvl4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4pPr>
            <a:lvl5pPr>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723900" algn="l"/>
                <a:tab pos="1447800" algn="l"/>
                <a:tab pos="2171700" algn="l"/>
                <a:tab pos="2895600" algn="l"/>
              </a:tabLst>
              <a:defRPr>
                <a:solidFill>
                  <a:schemeClr val="bg1"/>
                </a:solidFill>
                <a:latin typeface="Calibri" panose="020F0502020204030204" pitchFamily="34" charset="0"/>
                <a:ea typeface="Microsoft YaHei" panose="020B0503020204020204" pitchFamily="34" charset="-122"/>
              </a:defRPr>
            </a:lvl9pPr>
          </a:lstStyle>
          <a:p>
            <a:pPr marL="0" marR="0" lvl="0" indent="0" algn="r"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Lst>
              <a:defRPr/>
            </a:pPr>
            <a:fld id="{56CCF2D6-FF62-4E28-AA44-67873AB0B158}" type="slidenum">
              <a:rPr kumimoji="0" lang="en-US" altLang="en-US" sz="1300" b="0" i="0" u="none" strike="noStrike" kern="1200" cap="none" spc="0" normalizeH="0" baseline="0" noProof="0">
                <a:ln>
                  <a:noFill/>
                </a:ln>
                <a:solidFill>
                  <a:srgbClr val="000000"/>
                </a:solidFill>
                <a:effectLst/>
                <a:uLnTx/>
                <a:uFillTx/>
                <a:latin typeface="Times New Roman" panose="02020603050405020304" pitchFamily="18" charset="0"/>
                <a:ea typeface="Microsoft YaHei" panose="020B0503020204020204" pitchFamily="34" charset="-122"/>
                <a:cs typeface="+mn-cs"/>
              </a:rPr>
              <a:pPr marL="0" marR="0" lvl="0" indent="0" algn="r" defTabSz="914400" rtl="0" eaLnBrk="1" fontAlgn="auto" latinLnBrk="0" hangingPunct="1">
                <a:lnSpc>
                  <a:spcPct val="100000"/>
                </a:lnSpc>
                <a:spcBef>
                  <a:spcPts val="0"/>
                </a:spcBef>
                <a:spcAft>
                  <a:spcPts val="0"/>
                </a:spcAft>
                <a:buClrTx/>
                <a:buSzTx/>
                <a:buFontTx/>
                <a:buNone/>
                <a:tabLst>
                  <a:tab pos="723900" algn="l"/>
                  <a:tab pos="1447800" algn="l"/>
                  <a:tab pos="2171700" algn="l"/>
                  <a:tab pos="2895600" algn="l"/>
                </a:tabLst>
                <a:defRPr/>
              </a:pPr>
              <a:t>1</a:t>
            </a:fld>
            <a:endParaRPr kumimoji="0" lang="en-US" altLang="en-US" sz="1300" b="0" i="0" u="none" strike="noStrike" kern="1200" cap="none" spc="0" normalizeH="0" baseline="0" noProof="0" dirty="0">
              <a:ln>
                <a:noFill/>
              </a:ln>
              <a:solidFill>
                <a:srgbClr val="000000"/>
              </a:solidFill>
              <a:effectLst/>
              <a:uLnTx/>
              <a:uFillTx/>
              <a:latin typeface="Times New Roman" panose="02020603050405020304" pitchFamily="18" charset="0"/>
              <a:ea typeface="Microsoft YaHei" panose="020B0503020204020204" pitchFamily="34" charset="-122"/>
              <a:cs typeface="+mn-cs"/>
            </a:endParaRPr>
          </a:p>
        </p:txBody>
      </p:sp>
      <p:sp>
        <p:nvSpPr>
          <p:cNvPr id="36867" name="Text Box 1"/>
          <p:cNvSpPr txBox="1">
            <a:spLocks noChangeArrowheads="1"/>
          </p:cNvSpPr>
          <p:nvPr/>
        </p:nvSpPr>
        <p:spPr bwMode="auto">
          <a:xfrm>
            <a:off x="0" y="0"/>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5000" rIns="90000" bIns="45000"/>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marL="0" marR="0" lvl="0" indent="0" algn="l" defTabSz="914400" rtl="0" eaLnBrk="1" fontAlgn="auto" latinLnBrk="0" hangingPunct="1">
              <a:lnSpc>
                <a:spcPct val="104000"/>
              </a:lnSpc>
              <a:spcBef>
                <a:spcPts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fld id="{A02BB090-B1D8-48A7-B1AF-C24AFE454FE2}" type="slidenum">
              <a:rPr kumimoji="0" lang="en-US" altLang="en-US" sz="1400" b="0" i="0" u="none" strike="noStrike" kern="1200" cap="none" spc="0" normalizeH="0" baseline="0" noProof="0">
                <a:ln>
                  <a:noFill/>
                </a:ln>
                <a:solidFill>
                  <a:srgbClr val="FFFFFF"/>
                </a:solidFill>
                <a:effectLst/>
                <a:uLnTx/>
                <a:uFillTx/>
                <a:latin typeface="Trebuchet MS" panose="020B0603020202020204" pitchFamily="34" charset="0"/>
                <a:ea typeface="Microsoft YaHei" panose="020B0503020204020204" pitchFamily="34" charset="-122"/>
                <a:cs typeface="+mn-cs"/>
              </a:rPr>
              <a:pPr marL="0" marR="0" lvl="0" indent="0" algn="l" defTabSz="914400" rtl="0" eaLnBrk="1" fontAlgn="auto" latinLnBrk="0" hangingPunct="1">
                <a:lnSpc>
                  <a:spcPct val="104000"/>
                </a:lnSpc>
                <a:spcBef>
                  <a:spcPts val="0"/>
                </a:spcBef>
                <a:spcAft>
                  <a:spcPts val="0"/>
                </a:spcAft>
                <a:buClrTx/>
                <a:buSzPct val="100000"/>
                <a:buFontTx/>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t>1</a:t>
            </a:fld>
            <a:endParaRPr kumimoji="0" lang="en-US" altLang="en-US" sz="1400" b="0" i="0" u="none" strike="noStrike" kern="1200" cap="none" spc="0" normalizeH="0" baseline="0" noProof="0" dirty="0">
              <a:ln>
                <a:noFill/>
              </a:ln>
              <a:solidFill>
                <a:srgbClr val="FFFFFF"/>
              </a:solidFill>
              <a:effectLst/>
              <a:uLnTx/>
              <a:uFillTx/>
              <a:latin typeface="Trebuchet MS" panose="020B0603020202020204" pitchFamily="34" charset="0"/>
              <a:ea typeface="Microsoft YaHei" panose="020B0503020204020204" pitchFamily="34" charset="-122"/>
              <a:cs typeface="+mn-cs"/>
            </a:endParaRPr>
          </a:p>
        </p:txBody>
      </p:sp>
      <p:sp>
        <p:nvSpPr>
          <p:cNvPr id="36868" name="Rectangle 2"/>
          <p:cNvSpPr>
            <a:spLocks noGrp="1" noRot="1" noChangeAspect="1" noChangeArrowheads="1" noTextEdit="1"/>
          </p:cNvSpPr>
          <p:nvPr>
            <p:ph type="sldImg"/>
          </p:nvPr>
        </p:nvSpPr>
        <p:spPr>
          <a:xfrm>
            <a:off x="533400" y="763588"/>
            <a:ext cx="6705600" cy="3771900"/>
          </a:xfrm>
          <a:solidFill>
            <a:srgbClr val="FFFFFF"/>
          </a:solidFill>
          <a:ln>
            <a:solidFill>
              <a:srgbClr val="000000"/>
            </a:solidFill>
            <a:miter lim="800000"/>
            <a:headEnd/>
            <a:tailEnd/>
          </a:ln>
        </p:spPr>
      </p:sp>
      <p:sp>
        <p:nvSpPr>
          <p:cNvPr id="36869" name="Rectangle 3"/>
          <p:cNvSpPr>
            <a:spLocks noGrp="1" noChangeArrowheads="1"/>
          </p:cNvSpPr>
          <p:nvPr>
            <p:ph type="body" idx="1"/>
          </p:nvPr>
        </p:nvSpPr>
        <p:spPr>
          <a:xfrm>
            <a:off x="777875" y="4776788"/>
            <a:ext cx="6218238" cy="45259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1">
              <a:spcBef>
                <a:spcPct val="0"/>
              </a:spcBef>
              <a:buClrTx/>
              <a:buFontTx/>
              <a:buNone/>
              <a:tabLst>
                <a:tab pos="723900" algn="l"/>
                <a:tab pos="1447800" algn="l"/>
                <a:tab pos="2171700" algn="l"/>
                <a:tab pos="2895600" algn="l"/>
                <a:tab pos="3619500" algn="l"/>
                <a:tab pos="4343400" algn="l"/>
                <a:tab pos="5067300" algn="l"/>
                <a:tab pos="5791200" algn="l"/>
              </a:tabLst>
            </a:pPr>
            <a:endParaRPr lang="en-US" altLang="en-US" sz="2000" dirty="0">
              <a:latin typeface="Arial" panose="020B0604020202020204" pitchFamily="34" charset="0"/>
              <a:ea typeface="Microsoft YaHei" panose="020B0503020204020204" pitchFamily="34" charset="-122"/>
            </a:endParaRPr>
          </a:p>
        </p:txBody>
      </p:sp>
    </p:spTree>
    <p:extLst>
      <p:ext uri="{BB962C8B-B14F-4D97-AF65-F5344CB8AC3E}">
        <p14:creationId xmlns:p14="http://schemas.microsoft.com/office/powerpoint/2010/main" val="961025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3928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90884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3659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3933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35590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81797" lvl="1" algn="just" defTabSz="963595" eaLnBrk="0" fontAlgn="base" hangingPunct="0">
              <a:spcBef>
                <a:spcPct val="0"/>
              </a:spcBef>
              <a:spcAft>
                <a:spcPct val="0"/>
              </a:spcAft>
              <a:buFont typeface="Symbol" panose="05050102010706020507" pitchFamily="18" charset="2"/>
              <a:buChar char=""/>
            </a:pPr>
            <a:r>
              <a:rPr lang="en-US" altLang="en-US" sz="1300" dirty="0">
                <a:latin typeface="Arial" panose="020B0604020202020204" pitchFamily="34" charset="0"/>
                <a:ea typeface="Calibri" panose="020F0502020204030204" pitchFamily="34" charset="0"/>
                <a:cs typeface="Arial" panose="020B0604020202020204" pitchFamily="34" charset="0"/>
              </a:rPr>
              <a:t>Build widespread and deep standardization capability in the </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applications area. This requires a 2 pronged approach </a:t>
            </a:r>
            <a:r>
              <a:rPr lang="en-US" altLang="en-US" sz="1300" u="sng" dirty="0">
                <a:solidFill>
                  <a:srgbClr val="008080"/>
                </a:solidFill>
                <a:latin typeface="Calibri" panose="020F050202020403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Enhancing participation in the local SDO (</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i.e</a:t>
            </a:r>
            <a:r>
              <a:rPr lang="en-US" altLang="en-US" sz="1300" dirty="0" err="1">
                <a:latin typeface="Arial" panose="020B0604020202020204" pitchFamily="34" charset="0"/>
                <a:ea typeface="Calibri" panose="020F0502020204030204" pitchFamily="34" charset="0"/>
                <a:cs typeface="Arial" panose="020B0604020202020204" pitchFamily="34" charset="0"/>
              </a:rPr>
              <a:t>.,</a:t>
            </a:r>
            <a:r>
              <a:rPr lang="en-US" altLang="en-US" sz="1300" u="sng" dirty="0" err="1">
                <a:solidFill>
                  <a:srgbClr val="008080"/>
                </a:solidFill>
                <a:latin typeface="Arial" panose="020B0604020202020204" pitchFamily="34" charset="0"/>
                <a:ea typeface="Calibri" panose="020F0502020204030204" pitchFamily="34" charset="0"/>
                <a:cs typeface="Arial" panose="020B0604020202020204" pitchFamily="34" charset="0"/>
              </a:rPr>
              <a:t>TSDSI</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a:t>
            </a:r>
            <a:endParaRPr lang="en-US" altLang="en-US" sz="800" dirty="0"/>
          </a:p>
          <a:p>
            <a:pPr marL="963595" lvl="2" algn="just" defTabSz="963595" eaLnBrk="0" fontAlgn="base" hangingPunct="0">
              <a:spcBef>
                <a:spcPct val="0"/>
              </a:spcBef>
              <a:spcAft>
                <a:spcPct val="0"/>
              </a:spcAft>
              <a:buFont typeface="Courier New" panose="02070309020205020404" pitchFamily="49" charset="0"/>
              <a:buChar char="o"/>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Creating a pool of Standardization experts for each of the domains and technology areas.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This has to complemented with spreading awareness &amp; education of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The technical activities in the local SDO (i.e</a:t>
            </a:r>
            <a:r>
              <a:rPr lang="en-US" altLang="en-US" sz="1300" dirty="0">
                <a:latin typeface="Arial" panose="020B0604020202020204" pitchFamily="34" charset="0"/>
                <a:ea typeface="Calibri" panose="020F0502020204030204" pitchFamily="34" charset="0"/>
                <a:cs typeface="Arial" panose="020B0604020202020204" pitchFamily="34" charset="0"/>
              </a:rPr>
              <a:t>.,</a:t>
            </a: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 TSDSI) can provide the breeding ground for this expertise.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We have to recognize that building Standardization Capability is hard and requires deep technical expertise as well as a long term sustained commitment and complete engagement with Standardization. </a:t>
            </a:r>
            <a:endParaRPr lang="en-US" altLang="en-US" sz="800" dirty="0"/>
          </a:p>
          <a:p>
            <a:pPr marL="481797" lvl="1" algn="just" defTabSz="963595" eaLnBrk="0" fontAlgn="base" hangingPunct="0">
              <a:spcBef>
                <a:spcPct val="0"/>
              </a:spcBef>
              <a:spcAft>
                <a:spcPct val="0"/>
              </a:spcAft>
              <a:buFont typeface="Symbol" panose="05050102010706020507" pitchFamily="18" charset="2"/>
              <a:buChar char=""/>
            </a:pPr>
            <a:r>
              <a:rPr lang="en-US" altLang="en-US" sz="1300" u="sng" dirty="0">
                <a:solidFill>
                  <a:srgbClr val="008080"/>
                </a:solidFill>
                <a:latin typeface="Arial" panose="020B0604020202020204" pitchFamily="34" charset="0"/>
                <a:ea typeface="Calibri" panose="020F0502020204030204" pitchFamily="34" charset="0"/>
                <a:cs typeface="Arial" panose="020B0604020202020204" pitchFamily="34" charset="0"/>
              </a:rPr>
              <a:t>Proper incentives and recognitions need to be put in place to make it attractive for people from Industry, Academia and R&amp;D Labs to commit to this area which is still in its infancy in India. </a:t>
            </a:r>
            <a:endParaRPr lang="en-US" altLang="en-US" sz="800" dirty="0"/>
          </a:p>
          <a:p>
            <a:endParaRPr lang="en-I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E32F8A3-5016-4D53-B556-3CF0B4C4A18A}" type="slidenum">
              <a:rPr kumimoji="0" lang="en-IN" sz="13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IN" sz="13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6417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a:p>
        </p:txBody>
      </p:sp>
      <p:sp>
        <p:nvSpPr>
          <p:cNvPr id="4" name="Slide Number Placeholder 3"/>
          <p:cNvSpPr>
            <a:spLocks noGrp="1"/>
          </p:cNvSpPr>
          <p:nvPr>
            <p:ph type="sldNum" sz="quarter" idx="10"/>
          </p:nvPr>
        </p:nvSpPr>
        <p:spPr/>
        <p:txBody>
          <a:bodyPr/>
          <a:lstStyle/>
          <a:p>
            <a:fld id="{4F8F47D8-3C43-4439-91B9-0C1B8F4BE338}" type="slidenum">
              <a:rPr lang="en-US" smtClean="0"/>
              <a:t>8</a:t>
            </a:fld>
            <a:endParaRPr lang="en-US"/>
          </a:p>
        </p:txBody>
      </p:sp>
    </p:spTree>
    <p:extLst>
      <p:ext uri="{BB962C8B-B14F-4D97-AF65-F5344CB8AC3E}">
        <p14:creationId xmlns:p14="http://schemas.microsoft.com/office/powerpoint/2010/main" val="596918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D41FE-A473-4D83-9D54-0B25766DDAE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93DBDE3-7B1F-492E-9DE2-CBB46732E9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D1DC107A-3305-4EFE-B702-12A35E284B63}"/>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5EA19FB9-F78C-4C5C-BDF4-655F034BD357}"/>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FD166A9-D560-497E-B98E-7CA652AC6027}"/>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5544907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72054-7AD5-47A0-ABEC-B2ECA780A490}"/>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052E2C1E-380D-4521-8F28-D922690ACF9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5522A80E-5EC9-4586-9BC9-2B5B18BB56C0}"/>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153080B3-8D43-4274-A148-B18FCE7B163C}"/>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A1D896C-8AFB-450A-B8A9-2FD883A8181C}"/>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36863451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40C531-4B45-4D34-8B7B-39635CA6BD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6D31DC87-980A-4B91-B0D6-373BDC692E44}"/>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113BCA7B-1414-42BA-BD8B-D6F8791CFD8F}"/>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66A67305-B609-40DE-B800-4C1CBEC2AB0B}"/>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351495F4-154B-4508-9E80-0BF0BC10119B}"/>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23487041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2" name="Shape 52"/>
          <p:cNvSpPr>
            <a:spLocks noGrp="1"/>
          </p:cNvSpPr>
          <p:nvPr>
            <p:ph type="body" sz="quarter" idx="1"/>
          </p:nvPr>
        </p:nvSpPr>
        <p:spPr>
          <a:xfrm>
            <a:off x="535781" y="1107281"/>
            <a:ext cx="11120438" cy="893"/>
          </a:xfrm>
          <a:prstGeom prst="rect">
            <a:avLst/>
          </a:prstGeom>
          <a:ln w="38100" cap="rnd">
            <a:solidFill>
              <a:srgbClr val="747676"/>
            </a:solidFill>
            <a:custDash>
              <a:ds d="100000" sp="200000"/>
            </a:custDash>
            <a:round/>
          </a:ln>
        </p:spPr>
        <p:txBody>
          <a:bodyPr/>
          <a:lstStyle>
            <a:lvl1pPr marL="330387" indent="-330387">
              <a:spcBef>
                <a:spcPts val="1266"/>
              </a:spcBef>
              <a:buFont typeface="Zapf Dingbats"/>
              <a:buChar char="➤"/>
              <a:defRPr sz="2250">
                <a:solidFill>
                  <a:srgbClr val="5C5C5C"/>
                </a:solidFill>
                <a:latin typeface="Iowan Old Style Roman"/>
                <a:ea typeface="Iowan Old Style Roman"/>
                <a:cs typeface="Iowan Old Style Roman"/>
                <a:sym typeface="Iowan Old Style Roman"/>
              </a:defRPr>
            </a:lvl1pPr>
            <a:lvl2pPr marL="660773" indent="-330387">
              <a:spcBef>
                <a:spcPts val="1266"/>
              </a:spcBef>
              <a:buFont typeface="Zapf Dingbats"/>
              <a:buChar char="➤"/>
              <a:defRPr sz="2250">
                <a:solidFill>
                  <a:srgbClr val="5C5C5C"/>
                </a:solidFill>
                <a:latin typeface="Iowan Old Style Roman"/>
                <a:ea typeface="Iowan Old Style Roman"/>
                <a:cs typeface="Iowan Old Style Roman"/>
                <a:sym typeface="Iowan Old Style Roman"/>
              </a:defRPr>
            </a:lvl2pPr>
            <a:lvl3pPr marL="991160" indent="-330387">
              <a:spcBef>
                <a:spcPts val="1266"/>
              </a:spcBef>
              <a:buFont typeface="Zapf Dingbats"/>
              <a:buChar char="➤"/>
              <a:defRPr sz="2250">
                <a:solidFill>
                  <a:srgbClr val="5C5C5C"/>
                </a:solidFill>
                <a:latin typeface="Iowan Old Style Roman"/>
                <a:ea typeface="Iowan Old Style Roman"/>
                <a:cs typeface="Iowan Old Style Roman"/>
                <a:sym typeface="Iowan Old Style Roman"/>
              </a:defRPr>
            </a:lvl3pPr>
            <a:lvl4pPr marL="1321547" indent="-330387">
              <a:spcBef>
                <a:spcPts val="1266"/>
              </a:spcBef>
              <a:buFont typeface="Zapf Dingbats"/>
              <a:buChar char="➤"/>
              <a:defRPr sz="2250">
                <a:solidFill>
                  <a:srgbClr val="5C5C5C"/>
                </a:solidFill>
                <a:latin typeface="Iowan Old Style Roman"/>
                <a:ea typeface="Iowan Old Style Roman"/>
                <a:cs typeface="Iowan Old Style Roman"/>
                <a:sym typeface="Iowan Old Style Roman"/>
              </a:defRPr>
            </a:lvl4pPr>
            <a:lvl5pPr marL="1651933" indent="-330387">
              <a:spcBef>
                <a:spcPts val="1266"/>
              </a:spcBef>
              <a:buFont typeface="Zapf Dingbats"/>
              <a:buChar char="➤"/>
              <a:defRPr sz="2250">
                <a:solidFill>
                  <a:srgbClr val="5C5C5C"/>
                </a:solidFill>
                <a:latin typeface="Iowan Old Style Roman"/>
                <a:ea typeface="Iowan Old Style Roman"/>
                <a:cs typeface="Iowan Old Style Roman"/>
                <a:sym typeface="Iowan Old Style Roman"/>
              </a:defRPr>
            </a:lvl5pPr>
          </a:lstStyle>
          <a:p>
            <a:r>
              <a:t>Body Level One</a:t>
            </a:r>
          </a:p>
          <a:p>
            <a:pPr lvl="1"/>
            <a:r>
              <a:t>Body Level Two</a:t>
            </a:r>
          </a:p>
          <a:p>
            <a:pPr lvl="2"/>
            <a:r>
              <a:t>Body Level Three</a:t>
            </a:r>
          </a:p>
          <a:p>
            <a:pPr lvl="3"/>
            <a:r>
              <a:t>Body Level Four</a:t>
            </a:r>
          </a:p>
          <a:p>
            <a:pPr lvl="4"/>
            <a:r>
              <a:t>Body Level Five</a:t>
            </a:r>
          </a:p>
        </p:txBody>
      </p:sp>
      <p:sp>
        <p:nvSpPr>
          <p:cNvPr id="53" name="Shape 53"/>
          <p:cNvSpPr>
            <a:spLocks noGrp="1"/>
          </p:cNvSpPr>
          <p:nvPr>
            <p:ph type="title"/>
          </p:nvPr>
        </p:nvSpPr>
        <p:spPr>
          <a:xfrm>
            <a:off x="535781" y="508992"/>
            <a:ext cx="11120438" cy="508992"/>
          </a:xfrm>
          <a:prstGeom prst="rect">
            <a:avLst/>
          </a:prstGeom>
        </p:spPr>
        <p:txBody>
          <a:bodyPr anchor="t"/>
          <a:lstStyle>
            <a:lvl1pPr algn="l">
              <a:spcBef>
                <a:spcPts val="1617"/>
              </a:spcBef>
              <a:defRPr sz="3656" cap="all">
                <a:solidFill>
                  <a:srgbClr val="747676"/>
                </a:solidFill>
                <a:latin typeface="DIN Condensed"/>
                <a:ea typeface="DIN Condensed"/>
                <a:cs typeface="DIN Condensed"/>
                <a:sym typeface="DIN Condensed"/>
              </a:defRPr>
            </a:lvl1pPr>
          </a:lstStyle>
          <a:p>
            <a:r>
              <a:rPr dirty="0"/>
              <a:t>Title Text</a:t>
            </a:r>
          </a:p>
        </p:txBody>
      </p:sp>
      <p:sp>
        <p:nvSpPr>
          <p:cNvPr id="54" name="Shape 54"/>
          <p:cNvSpPr>
            <a:spLocks noGrp="1"/>
          </p:cNvSpPr>
          <p:nvPr>
            <p:ph type="sldNum" sz="quarter" idx="2"/>
          </p:nvPr>
        </p:nvSpPr>
        <p:spPr>
          <a:xfrm>
            <a:off x="11325983" y="6465094"/>
            <a:ext cx="290030" cy="241102"/>
          </a:xfrm>
          <a:prstGeom prst="rect">
            <a:avLst/>
          </a:prstGeom>
        </p:spPr>
        <p:txBody>
          <a:bodyPr/>
          <a:lstStyle>
            <a:lvl1pPr algn="r">
              <a:defRPr sz="1125">
                <a:solidFill>
                  <a:srgbClr val="747676"/>
                </a:solidFill>
                <a:latin typeface="DIN Alternate"/>
                <a:ea typeface="DIN Alternate"/>
                <a:cs typeface="DIN Alternate"/>
                <a:sym typeface="DIN Alternate"/>
              </a:defRPr>
            </a:lvl1pPr>
          </a:lstStyle>
          <a:p>
            <a:fld id="{86CB4B4D-7CA3-9044-876B-883B54F8677D}" type="slidenum">
              <a:t>‹#›</a:t>
            </a:fld>
            <a:endParaRPr/>
          </a:p>
        </p:txBody>
      </p:sp>
    </p:spTree>
    <p:extLst>
      <p:ext uri="{BB962C8B-B14F-4D97-AF65-F5344CB8AC3E}">
        <p14:creationId xmlns:p14="http://schemas.microsoft.com/office/powerpoint/2010/main" val="364902383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234C6-6799-4FFB-9FC0-5C8ACC38917D}"/>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9722055-316D-4BD7-A50C-8201DE0ED85B}"/>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4673588A-4CC4-4F1C-AF97-14C41CFD40A0}"/>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8EF2B977-0404-43CA-AED7-822715A1AEAA}"/>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EFD65D21-D8FF-44D5-9B59-2D2462919FF0}"/>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048325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50E72-C07A-495D-A70A-334E9D40908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9DCE599F-3E94-4635-8D24-62FA8249FE5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7E2BA391-80AF-45DB-B242-058BB32F0D3C}"/>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88FF15B6-C8BA-43FE-87A1-53B3004C0AB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68F7501C-36C1-48D7-8CF2-EEBF58BA637F}"/>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2232538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8E556-9121-413D-A4D7-F73C69864C86}"/>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D2DF270A-D1FE-4D64-AF92-BEBF8277C91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62D4CEE1-6568-48AB-A543-34E5B69CDC4E}"/>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ADA3246F-B71B-48A8-8BF1-3A8D52A98A1C}"/>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6" name="Footer Placeholder 5">
            <a:extLst>
              <a:ext uri="{FF2B5EF4-FFF2-40B4-BE49-F238E27FC236}">
                <a16:creationId xmlns:a16="http://schemas.microsoft.com/office/drawing/2014/main" id="{D7A69A61-306E-4ED2-985C-73C317735DF7}"/>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A76AD447-B037-4879-A5F8-8B950FE3377D}"/>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1183777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B2544-12AB-49A6-9250-4C8C5ED5A08A}"/>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01544186-3B2B-4DD8-B8A8-C4CB5413F65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A1A8052-06D2-4C8D-8A1E-E773F3DFC93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C67CE599-0AB6-46F1-BD66-27501B2425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E906ABA-1180-408E-8FDE-94B511D2D44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80B09EAD-9954-41A6-82A4-6E4C2F3D8795}"/>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8" name="Footer Placeholder 7">
            <a:extLst>
              <a:ext uri="{FF2B5EF4-FFF2-40B4-BE49-F238E27FC236}">
                <a16:creationId xmlns:a16="http://schemas.microsoft.com/office/drawing/2014/main" id="{D9A2F11A-39D0-43B2-AEC3-EBCF33BC6F6F}"/>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E9045FB-83BB-4DFE-8828-40DCBCB0C211}"/>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2178495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823A0-6D6E-4BB0-8A77-957B0E4436F5}"/>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552DAE23-1702-4D8C-AF52-EE5361CF24A4}"/>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4" name="Footer Placeholder 3">
            <a:extLst>
              <a:ext uri="{FF2B5EF4-FFF2-40B4-BE49-F238E27FC236}">
                <a16:creationId xmlns:a16="http://schemas.microsoft.com/office/drawing/2014/main" id="{2F67F809-FFD8-41F3-84A0-742CDFF17D03}"/>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1923F983-9037-4A51-B216-DF278AB3BFEA}"/>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3297925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1D6FB6-4C87-49ED-93C1-5C743DEF5CA8}"/>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3" name="Footer Placeholder 2">
            <a:extLst>
              <a:ext uri="{FF2B5EF4-FFF2-40B4-BE49-F238E27FC236}">
                <a16:creationId xmlns:a16="http://schemas.microsoft.com/office/drawing/2014/main" id="{C4595954-3951-477F-96D1-FC395674F21C}"/>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18D5B86F-1CFE-44F2-BC87-BDF21990B0FF}"/>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029984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6DF93-1A8B-4C3E-B862-3C9F1A117F2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83D1F2F8-E77E-41BB-9E55-58FA2743DF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57E0BFE7-DB99-490F-9212-36118EBA78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E0CEAC7-35E0-434E-86AA-82305240C82B}"/>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6" name="Footer Placeholder 5">
            <a:extLst>
              <a:ext uri="{FF2B5EF4-FFF2-40B4-BE49-F238E27FC236}">
                <a16:creationId xmlns:a16="http://schemas.microsoft.com/office/drawing/2014/main" id="{F8F09D63-5D9B-404F-BE09-B6D4A871EC46}"/>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19F43823-66FC-4413-913F-4F88BF2C4B4F}"/>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8481822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35FE2-B57A-44CD-AF16-C5E2BBC1BC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58A0BD5-09FE-45DC-8035-CE768377670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5DE33EE0-77F6-4ABC-A7B8-35D1EFD0CC6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E1A31E8-CABA-4FB2-B4F2-60DF965395F8}"/>
              </a:ext>
            </a:extLst>
          </p:cNvPr>
          <p:cNvSpPr>
            <a:spLocks noGrp="1"/>
          </p:cNvSpPr>
          <p:nvPr>
            <p:ph type="dt" sz="half" idx="10"/>
          </p:nvPr>
        </p:nvSpPr>
        <p:spPr/>
        <p:txBody>
          <a:bodyPr/>
          <a:lstStyle/>
          <a:p>
            <a:fld id="{D08AA261-745C-49F7-BB2E-E08344CF3936}" type="datetimeFigureOut">
              <a:rPr lang="en-IN" smtClean="0"/>
              <a:t>25-05-2024</a:t>
            </a:fld>
            <a:endParaRPr lang="en-IN"/>
          </a:p>
        </p:txBody>
      </p:sp>
      <p:sp>
        <p:nvSpPr>
          <p:cNvPr id="6" name="Footer Placeholder 5">
            <a:extLst>
              <a:ext uri="{FF2B5EF4-FFF2-40B4-BE49-F238E27FC236}">
                <a16:creationId xmlns:a16="http://schemas.microsoft.com/office/drawing/2014/main" id="{8D90EAE8-E5A6-4821-9B76-84A4B071BA84}"/>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B8BD8E1A-8051-4A27-8C60-DB73B4E75FF2}"/>
              </a:ext>
            </a:extLst>
          </p:cNvPr>
          <p:cNvSpPr>
            <a:spLocks noGrp="1"/>
          </p:cNvSpPr>
          <p:nvPr>
            <p:ph type="sldNum" sz="quarter" idx="12"/>
          </p:nvPr>
        </p:nvSpPr>
        <p:spPr/>
        <p:txBody>
          <a:bodyPr/>
          <a:lstStyle/>
          <a:p>
            <a:fld id="{FADFEB0B-9FBF-484D-9031-326277B9E3E6}" type="slidenum">
              <a:rPr lang="en-IN" smtClean="0"/>
              <a:t>‹#›</a:t>
            </a:fld>
            <a:endParaRPr lang="en-IN"/>
          </a:p>
        </p:txBody>
      </p:sp>
    </p:spTree>
    <p:extLst>
      <p:ext uri="{BB962C8B-B14F-4D97-AF65-F5344CB8AC3E}">
        <p14:creationId xmlns:p14="http://schemas.microsoft.com/office/powerpoint/2010/main" val="15636534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FD50F2-7680-45F2-A629-05C47DA9446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A26BB397-9F98-4697-845F-776E2FA1FF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A188893A-0117-4961-B8E1-C0576DE1CCE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8AA261-745C-49F7-BB2E-E08344CF3936}" type="datetimeFigureOut">
              <a:rPr lang="en-IN" smtClean="0"/>
              <a:t>25-05-2024</a:t>
            </a:fld>
            <a:endParaRPr lang="en-IN"/>
          </a:p>
        </p:txBody>
      </p:sp>
      <p:sp>
        <p:nvSpPr>
          <p:cNvPr id="5" name="Footer Placeholder 4">
            <a:extLst>
              <a:ext uri="{FF2B5EF4-FFF2-40B4-BE49-F238E27FC236}">
                <a16:creationId xmlns:a16="http://schemas.microsoft.com/office/drawing/2014/main" id="{C44E96DF-6CAF-41AB-8485-1E76429624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a:extLst>
              <a:ext uri="{FF2B5EF4-FFF2-40B4-BE49-F238E27FC236}">
                <a16:creationId xmlns:a16="http://schemas.microsoft.com/office/drawing/2014/main" id="{BB359DE1-0024-4657-BE31-017B26504DE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DFEB0B-9FBF-484D-9031-326277B9E3E6}" type="slidenum">
              <a:rPr lang="en-IN" smtClean="0"/>
              <a:t>‹#›</a:t>
            </a:fld>
            <a:endParaRPr lang="en-IN"/>
          </a:p>
        </p:txBody>
      </p:sp>
    </p:spTree>
    <p:extLst>
      <p:ext uri="{BB962C8B-B14F-4D97-AF65-F5344CB8AC3E}">
        <p14:creationId xmlns:p14="http://schemas.microsoft.com/office/powerpoint/2010/main" val="31635090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mailto:Satish.Jamadagni@ril.com"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2"/>
          <p:cNvGraphicFramePr>
            <a:graphicFrameLocks noGrp="1"/>
          </p:cNvGraphicFramePr>
          <p:nvPr>
            <p:extLst>
              <p:ext uri="{D42A27DB-BD31-4B8C-83A1-F6EECF244321}">
                <p14:modId xmlns:p14="http://schemas.microsoft.com/office/powerpoint/2010/main" val="3843439153"/>
              </p:ext>
            </p:extLst>
          </p:nvPr>
        </p:nvGraphicFramePr>
        <p:xfrm>
          <a:off x="714375" y="1544527"/>
          <a:ext cx="10515600" cy="4213699"/>
        </p:xfrm>
        <a:graphic>
          <a:graphicData uri="http://schemas.openxmlformats.org/drawingml/2006/table">
            <a:tbl>
              <a:tblPr/>
              <a:tblGrid>
                <a:gridCol w="10515600">
                  <a:extLst>
                    <a:ext uri="{9D8B030D-6E8A-4147-A177-3AD203B41FA5}">
                      <a16:colId xmlns:a16="http://schemas.microsoft.com/office/drawing/2014/main" val="20000"/>
                    </a:ext>
                  </a:extLst>
                </a:gridCol>
              </a:tblGrid>
              <a:tr h="300599">
                <a:tc>
                  <a:txBody>
                    <a:bodyPr/>
                    <a:lstStyle/>
                    <a:p>
                      <a:endParaRPr lang="en-US" dirty="0"/>
                    </a:p>
                  </a:txBody>
                  <a:tcPr marL="35998" marR="35998" marT="47342" marB="36001" anchor="ctr" horzOverflow="overflow">
                    <a:lnL w="360" cap="flat" cmpd="sng" algn="ctr">
                      <a:solidFill>
                        <a:srgbClr val="FFFFFF"/>
                      </a:solidFill>
                      <a:prstDash val="solid"/>
                      <a:round/>
                      <a:headEnd type="none" w="med" len="med"/>
                      <a:tailEnd type="none" w="med" len="med"/>
                    </a:lnL>
                    <a:lnR w="360" cap="flat" cmpd="sng" algn="ctr">
                      <a:solidFill>
                        <a:srgbClr val="FFFFFF"/>
                      </a:solidFill>
                      <a:prstDash val="solid"/>
                      <a:round/>
                      <a:headEnd type="none" w="med" len="med"/>
                      <a:tailEnd type="none" w="med" len="med"/>
                    </a:lnR>
                    <a:lnT w="360" cap="flat" cmpd="sng" algn="ctr">
                      <a:solidFill>
                        <a:srgbClr val="FFFFFF"/>
                      </a:solidFill>
                      <a:prstDash val="solid"/>
                      <a:round/>
                      <a:headEnd type="none" w="med" len="med"/>
                      <a:tailEnd type="none" w="med" len="med"/>
                    </a:lnT>
                    <a:lnB w="360" cap="flat" cmpd="sng" algn="ctr">
                      <a:solidFill>
                        <a:srgbClr val="FF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929624">
                <a:tc>
                  <a:txBody>
                    <a:bodyPr/>
                    <a:lstStyle/>
                    <a:p>
                      <a:pPr algn="ctr"/>
                      <a:r>
                        <a:rPr lang="en-US" sz="4000" dirty="0"/>
                        <a:t>6G priorities for 3GPP</a:t>
                      </a:r>
                      <a:endParaRPr lang="en-US" sz="4000" baseline="0" dirty="0"/>
                    </a:p>
                    <a:p>
                      <a:pPr algn="ctr"/>
                      <a:endParaRPr lang="en-US" sz="4000" baseline="0" dirty="0"/>
                    </a:p>
                    <a:p>
                      <a:pPr algn="ctr"/>
                      <a:r>
                        <a:rPr lang="en-US" sz="2000" baseline="0" dirty="0"/>
                        <a:t>Satish Jamadagni</a:t>
                      </a:r>
                    </a:p>
                    <a:p>
                      <a:pPr algn="ctr"/>
                      <a:r>
                        <a:rPr lang="en-US" sz="2000" b="1" baseline="0" dirty="0">
                          <a:solidFill>
                            <a:srgbClr val="0070C0"/>
                          </a:solidFill>
                        </a:rPr>
                        <a:t>Reliance Jio</a:t>
                      </a:r>
                      <a:endParaRPr lang="en-US" sz="2000" b="1" dirty="0">
                        <a:solidFill>
                          <a:srgbClr val="0070C0"/>
                        </a:solidFill>
                      </a:endParaRPr>
                    </a:p>
                  </a:txBody>
                  <a:tcPr marL="35998" marR="35998" marT="36001" marB="36001" anchor="ctr" horzOverflow="overflow">
                    <a:lnL w="360" cap="flat" cmpd="sng" algn="ctr">
                      <a:solidFill>
                        <a:srgbClr val="FFFFFF"/>
                      </a:solidFill>
                      <a:prstDash val="solid"/>
                      <a:round/>
                      <a:headEnd type="none" w="med" len="med"/>
                      <a:tailEnd type="none" w="med" len="med"/>
                    </a:lnL>
                    <a:lnR w="360" cap="flat" cmpd="sng" algn="ctr">
                      <a:solidFill>
                        <a:srgbClr val="FFFFFF"/>
                      </a:solidFill>
                      <a:prstDash val="solid"/>
                      <a:round/>
                      <a:headEnd type="none" w="med" len="med"/>
                      <a:tailEnd type="none" w="med" len="med"/>
                    </a:lnR>
                    <a:lnT w="360" cap="flat" cmpd="sng" algn="ctr">
                      <a:solidFill>
                        <a:srgbClr val="FFFFFF"/>
                      </a:solidFill>
                      <a:prstDash val="solid"/>
                      <a:round/>
                      <a:headEnd type="none" w="med" len="med"/>
                      <a:tailEnd type="none" w="med" len="med"/>
                    </a:lnT>
                    <a:lnB w="360" cap="flat" cmpd="sng" algn="ctr">
                      <a:solidFill>
                        <a:srgbClr val="FF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91068">
                <a:tc>
                  <a:txBody>
                    <a:bodyPr/>
                    <a:lstStyle/>
                    <a:p>
                      <a:endParaRPr lang="en-US" dirty="0"/>
                    </a:p>
                  </a:txBody>
                  <a:tcPr marL="35998" marR="35998" marT="36001" marB="36001" anchor="ctr" horzOverflow="overflow">
                    <a:lnL w="360" cap="flat" cmpd="sng" algn="ctr">
                      <a:solidFill>
                        <a:srgbClr val="FFFFFF"/>
                      </a:solidFill>
                      <a:prstDash val="solid"/>
                      <a:round/>
                      <a:headEnd type="none" w="med" len="med"/>
                      <a:tailEnd type="none" w="med" len="med"/>
                    </a:lnL>
                    <a:lnR w="360" cap="flat" cmpd="sng" algn="ctr">
                      <a:solidFill>
                        <a:srgbClr val="FFFFFF"/>
                      </a:solidFill>
                      <a:prstDash val="solid"/>
                      <a:round/>
                      <a:headEnd type="none" w="med" len="med"/>
                      <a:tailEnd type="none" w="med" len="med"/>
                    </a:lnR>
                    <a:lnT w="360" cap="flat" cmpd="sng" algn="ctr">
                      <a:solidFill>
                        <a:srgbClr val="FFFFFF"/>
                      </a:solidFill>
                      <a:prstDash val="solid"/>
                      <a:round/>
                      <a:headEnd type="none" w="med" len="med"/>
                      <a:tailEnd type="none" w="med" len="med"/>
                    </a:lnT>
                    <a:lnB w="360" cap="flat" cmpd="sng" algn="ctr">
                      <a:solidFill>
                        <a:srgbClr val="FF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80090">
                <a:tc>
                  <a:txBody>
                    <a:bodyPr/>
                    <a:lstStyle/>
                    <a:p>
                      <a:endParaRPr lang="en-US" dirty="0"/>
                    </a:p>
                  </a:txBody>
                  <a:tcPr marL="35998" marR="35998" marT="46082" marB="36001" anchor="ctr" horzOverflow="overflow">
                    <a:lnL w="360" cap="flat" cmpd="sng" algn="ctr">
                      <a:solidFill>
                        <a:srgbClr val="FFFFFF"/>
                      </a:solidFill>
                      <a:prstDash val="solid"/>
                      <a:round/>
                      <a:headEnd type="none" w="med" len="med"/>
                      <a:tailEnd type="none" w="med" len="med"/>
                    </a:lnL>
                    <a:lnR w="360" cap="flat" cmpd="sng" algn="ctr">
                      <a:solidFill>
                        <a:srgbClr val="FFFFFF"/>
                      </a:solidFill>
                      <a:prstDash val="solid"/>
                      <a:round/>
                      <a:headEnd type="none" w="med" len="med"/>
                      <a:tailEnd type="none" w="med" len="med"/>
                    </a:lnR>
                    <a:lnT w="360" cap="flat" cmpd="sng" algn="ctr">
                      <a:solidFill>
                        <a:srgbClr val="FFFFFF"/>
                      </a:solidFill>
                      <a:prstDash val="solid"/>
                      <a:round/>
                      <a:headEnd type="none" w="med" len="med"/>
                      <a:tailEnd type="none" w="med" len="med"/>
                    </a:lnT>
                    <a:lnB w="360" cap="flat" cmpd="sng" algn="ctr">
                      <a:solidFill>
                        <a:srgbClr val="FFFFFF"/>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820A864-EF26-4B43-84B5-33EEBFF93A88}" type="datetime1">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5/25/2024</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4EDFFDD-5B44-4BE2-8149-3CE4ACFBDB7F}"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tint val="75000"/>
                </a:prstClr>
              </a:solidFill>
              <a:effectLst/>
              <a:uLnTx/>
              <a:uFillTx/>
              <a:latin typeface="Calibri" panose="020F0502020204030204"/>
              <a:ea typeface="+mn-ea"/>
              <a:cs typeface="+mn-cs"/>
            </a:endParaRPr>
          </a:p>
        </p:txBody>
      </p:sp>
      <p:pic>
        <p:nvPicPr>
          <p:cNvPr id="6" name="image5.png" descr="image5.png">
            <a:extLst>
              <a:ext uri="{FF2B5EF4-FFF2-40B4-BE49-F238E27FC236}">
                <a16:creationId xmlns:a16="http://schemas.microsoft.com/office/drawing/2014/main" id="{563A380B-D0DF-4FB2-98EB-9D5167606BBA}"/>
              </a:ext>
            </a:extLst>
          </p:cNvPr>
          <p:cNvPicPr>
            <a:picLocks noChangeAspect="1"/>
          </p:cNvPicPr>
          <p:nvPr/>
        </p:nvPicPr>
        <p:blipFill>
          <a:blip r:embed="rId3"/>
          <a:stretch>
            <a:fillRect/>
          </a:stretch>
        </p:blipFill>
        <p:spPr>
          <a:xfrm>
            <a:off x="11448792" y="27884"/>
            <a:ext cx="743208" cy="6802231"/>
          </a:xfrm>
          <a:prstGeom prst="rect">
            <a:avLst/>
          </a:prstGeom>
          <a:ln w="12700">
            <a:miter lim="400000"/>
          </a:ln>
        </p:spPr>
      </p:pic>
    </p:spTree>
    <p:extLst>
      <p:ext uri="{BB962C8B-B14F-4D97-AF65-F5344CB8AC3E}">
        <p14:creationId xmlns:p14="http://schemas.microsoft.com/office/powerpoint/2010/main" val="67372499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2</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689028" y="760425"/>
            <a:ext cx="10217097" cy="646331"/>
          </a:xfrm>
          <a:prstGeom prst="rect">
            <a:avLst/>
          </a:prstGeom>
        </p:spPr>
        <p:txBody>
          <a:bodyPr wrap="square">
            <a:spAutoFit/>
          </a:bodyPr>
          <a:lstStyle/>
          <a:p>
            <a:pPr algn="ctr"/>
            <a:r>
              <a:rPr lang="en-US" sz="3600" dirty="0">
                <a:solidFill>
                  <a:srgbClr val="002060"/>
                </a:solidFill>
              </a:rPr>
              <a:t>5G Deployment learnings</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86892" y="27884"/>
            <a:ext cx="743208" cy="6802231"/>
          </a:xfrm>
          <a:prstGeom prst="rect">
            <a:avLst/>
          </a:prstGeom>
          <a:ln w="12700">
            <a:miter lim="400000"/>
          </a:ln>
        </p:spPr>
      </p:pic>
      <p:pic>
        <p:nvPicPr>
          <p:cNvPr id="6" name="Picture 5">
            <a:extLst>
              <a:ext uri="{FF2B5EF4-FFF2-40B4-BE49-F238E27FC236}">
                <a16:creationId xmlns:a16="http://schemas.microsoft.com/office/drawing/2014/main" id="{85798024-F64B-42A3-AA14-5D5FCBE2330E}"/>
              </a:ext>
            </a:extLst>
          </p:cNvPr>
          <p:cNvPicPr>
            <a:picLocks noChangeAspect="1"/>
          </p:cNvPicPr>
          <p:nvPr/>
        </p:nvPicPr>
        <p:blipFill>
          <a:blip r:embed="rId4"/>
          <a:stretch>
            <a:fillRect/>
          </a:stretch>
        </p:blipFill>
        <p:spPr>
          <a:xfrm>
            <a:off x="568764" y="1496382"/>
            <a:ext cx="4328356" cy="1196155"/>
          </a:xfrm>
          <a:prstGeom prst="rect">
            <a:avLst/>
          </a:prstGeom>
        </p:spPr>
      </p:pic>
      <p:sp>
        <p:nvSpPr>
          <p:cNvPr id="3" name="TextBox 2">
            <a:extLst>
              <a:ext uri="{FF2B5EF4-FFF2-40B4-BE49-F238E27FC236}">
                <a16:creationId xmlns:a16="http://schemas.microsoft.com/office/drawing/2014/main" id="{F36954F6-0406-4BAE-A2BA-0C992FF131CF}"/>
              </a:ext>
            </a:extLst>
          </p:cNvPr>
          <p:cNvSpPr txBox="1"/>
          <p:nvPr/>
        </p:nvSpPr>
        <p:spPr>
          <a:xfrm>
            <a:off x="4921073" y="1420603"/>
            <a:ext cx="1521379" cy="369332"/>
          </a:xfrm>
          <a:prstGeom prst="rect">
            <a:avLst/>
          </a:prstGeom>
          <a:noFill/>
        </p:spPr>
        <p:txBody>
          <a:bodyPr wrap="none" rtlCol="0">
            <a:spAutoFit/>
          </a:bodyPr>
          <a:lstStyle/>
          <a:p>
            <a:r>
              <a:rPr lang="en-US" dirty="0"/>
              <a:t>Source: GSMA</a:t>
            </a:r>
            <a:endParaRPr lang="en-IN" dirty="0"/>
          </a:p>
        </p:txBody>
      </p:sp>
      <p:sp>
        <p:nvSpPr>
          <p:cNvPr id="4" name="TextBox 3">
            <a:extLst>
              <a:ext uri="{FF2B5EF4-FFF2-40B4-BE49-F238E27FC236}">
                <a16:creationId xmlns:a16="http://schemas.microsoft.com/office/drawing/2014/main" id="{AE4FC3F5-48E3-4F9D-AB92-16BAB52A69BB}"/>
              </a:ext>
            </a:extLst>
          </p:cNvPr>
          <p:cNvSpPr txBox="1"/>
          <p:nvPr/>
        </p:nvSpPr>
        <p:spPr>
          <a:xfrm>
            <a:off x="232371" y="2773680"/>
            <a:ext cx="10888662" cy="1323439"/>
          </a:xfrm>
          <a:prstGeom prst="rect">
            <a:avLst/>
          </a:prstGeom>
          <a:noFill/>
        </p:spPr>
        <p:txBody>
          <a:bodyPr wrap="square" rtlCol="0">
            <a:spAutoFit/>
          </a:bodyPr>
          <a:lstStyle/>
          <a:p>
            <a:pPr algn="ctr"/>
            <a:r>
              <a:rPr lang="en-US" sz="2000" dirty="0">
                <a:solidFill>
                  <a:srgbClr val="0070C0"/>
                </a:solidFill>
              </a:rPr>
              <a:t>More than a trillion-dollar invested in 5G deployments so far (NSA and SA), </a:t>
            </a:r>
          </a:p>
          <a:p>
            <a:pPr algn="ctr"/>
            <a:r>
              <a:rPr lang="en-US" sz="2000" b="1" dirty="0">
                <a:solidFill>
                  <a:srgbClr val="0070C0"/>
                </a:solidFill>
              </a:rPr>
              <a:t>BUT</a:t>
            </a:r>
            <a:r>
              <a:rPr lang="en-US" sz="2000" dirty="0">
                <a:solidFill>
                  <a:srgbClr val="0070C0"/>
                </a:solidFill>
              </a:rPr>
              <a:t> </a:t>
            </a:r>
          </a:p>
          <a:p>
            <a:pPr algn="ctr"/>
            <a:r>
              <a:rPr lang="en-US" sz="2000" dirty="0">
                <a:solidFill>
                  <a:srgbClr val="0070C0"/>
                </a:solidFill>
              </a:rPr>
              <a:t>Revenues from 5G are flat (B2C), user uptake is nominal, B2B use cases are yet to takeoff in scale, AR/VR/XR yet to find mass market………..</a:t>
            </a:r>
          </a:p>
        </p:txBody>
      </p:sp>
      <p:pic>
        <p:nvPicPr>
          <p:cNvPr id="5" name="Picture 4">
            <a:extLst>
              <a:ext uri="{FF2B5EF4-FFF2-40B4-BE49-F238E27FC236}">
                <a16:creationId xmlns:a16="http://schemas.microsoft.com/office/drawing/2014/main" id="{BCEF9C5C-7F48-4EB2-AA52-C857B1D4292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97043" y="4130238"/>
            <a:ext cx="4545409" cy="2297462"/>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8" name="Arrow: Right 7">
            <a:extLst>
              <a:ext uri="{FF2B5EF4-FFF2-40B4-BE49-F238E27FC236}">
                <a16:creationId xmlns:a16="http://schemas.microsoft.com/office/drawing/2014/main" id="{2C3FCD1A-D332-E206-10BC-8EA735323DFF}"/>
              </a:ext>
            </a:extLst>
          </p:cNvPr>
          <p:cNvSpPr/>
          <p:nvPr/>
        </p:nvSpPr>
        <p:spPr>
          <a:xfrm>
            <a:off x="6442452" y="4593895"/>
            <a:ext cx="580767" cy="150368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9" name="TextBox 8">
            <a:extLst>
              <a:ext uri="{FF2B5EF4-FFF2-40B4-BE49-F238E27FC236}">
                <a16:creationId xmlns:a16="http://schemas.microsoft.com/office/drawing/2014/main" id="{34F915DE-B60B-28E1-20D7-DB662F91DDBE}"/>
              </a:ext>
            </a:extLst>
          </p:cNvPr>
          <p:cNvSpPr txBox="1"/>
          <p:nvPr/>
        </p:nvSpPr>
        <p:spPr>
          <a:xfrm>
            <a:off x="7151810" y="4745570"/>
            <a:ext cx="3754315" cy="1477328"/>
          </a:xfrm>
          <a:prstGeom prst="rect">
            <a:avLst/>
          </a:prstGeom>
          <a:noFill/>
        </p:spPr>
        <p:txBody>
          <a:bodyPr wrap="square" rtlCol="0">
            <a:spAutoFit/>
          </a:bodyPr>
          <a:lstStyle/>
          <a:p>
            <a:pPr algn="ctr"/>
            <a:r>
              <a:rPr lang="en-US" dirty="0"/>
              <a:t>So far, the discourse on 6G is very similar to SMARTER when 5G work was initiated (with a few additional terms being in vouge now)</a:t>
            </a:r>
          </a:p>
          <a:p>
            <a:endParaRPr lang="en-IN" dirty="0"/>
          </a:p>
        </p:txBody>
      </p:sp>
    </p:spTree>
    <p:extLst>
      <p:ext uri="{BB962C8B-B14F-4D97-AF65-F5344CB8AC3E}">
        <p14:creationId xmlns:p14="http://schemas.microsoft.com/office/powerpoint/2010/main" val="1693788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3</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689028" y="760425"/>
            <a:ext cx="10217097" cy="646331"/>
          </a:xfrm>
          <a:prstGeom prst="rect">
            <a:avLst/>
          </a:prstGeom>
        </p:spPr>
        <p:txBody>
          <a:bodyPr wrap="square">
            <a:spAutoFit/>
          </a:bodyPr>
          <a:lstStyle/>
          <a:p>
            <a:pPr algn="ctr"/>
            <a:r>
              <a:rPr lang="en-US" sz="3600" dirty="0">
                <a:solidFill>
                  <a:srgbClr val="002060"/>
                </a:solidFill>
              </a:rPr>
              <a:t>5G Deployment learnings</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86892" y="27884"/>
            <a:ext cx="743208" cy="6802231"/>
          </a:xfrm>
          <a:prstGeom prst="rect">
            <a:avLst/>
          </a:prstGeom>
          <a:ln w="12700">
            <a:miter lim="400000"/>
          </a:ln>
        </p:spPr>
      </p:pic>
      <p:sp>
        <p:nvSpPr>
          <p:cNvPr id="8" name="TextBox 7">
            <a:extLst>
              <a:ext uri="{FF2B5EF4-FFF2-40B4-BE49-F238E27FC236}">
                <a16:creationId xmlns:a16="http://schemas.microsoft.com/office/drawing/2014/main" id="{81B2E22D-3036-2FA3-C236-5DD23201177A}"/>
              </a:ext>
            </a:extLst>
          </p:cNvPr>
          <p:cNvSpPr txBox="1"/>
          <p:nvPr/>
        </p:nvSpPr>
        <p:spPr>
          <a:xfrm>
            <a:off x="729986" y="1832035"/>
            <a:ext cx="10217096" cy="4524315"/>
          </a:xfrm>
          <a:prstGeom prst="rect">
            <a:avLst/>
          </a:prstGeom>
          <a:noFill/>
        </p:spPr>
        <p:txBody>
          <a:bodyPr wrap="square">
            <a:spAutoFit/>
          </a:bodyPr>
          <a:lstStyle/>
          <a:p>
            <a:r>
              <a:rPr lang="en-US" sz="1800" dirty="0">
                <a:solidFill>
                  <a:srgbClr val="0070C0"/>
                </a:solidFill>
              </a:rPr>
              <a:t>High level Learnings:</a:t>
            </a:r>
          </a:p>
          <a:p>
            <a:endParaRPr lang="en-US" sz="1800" dirty="0">
              <a:solidFill>
                <a:srgbClr val="0070C0"/>
              </a:solidFill>
            </a:endParaRPr>
          </a:p>
          <a:p>
            <a:pPr marL="457200" indent="-457200">
              <a:buFont typeface="+mj-lt"/>
              <a:buAutoNum type="arabicPeriod"/>
            </a:pPr>
            <a:r>
              <a:rPr lang="en-US" sz="1800" dirty="0">
                <a:solidFill>
                  <a:srgbClr val="0070C0"/>
                </a:solidFill>
              </a:rPr>
              <a:t>Existing cellular network architectures may not be the best suited to enable B2B (Vertical) use cases</a:t>
            </a:r>
          </a:p>
          <a:p>
            <a:pPr marL="457200" indent="-457200">
              <a:buFont typeface="+mj-lt"/>
              <a:buAutoNum type="arabicPeriod"/>
            </a:pPr>
            <a:endParaRPr lang="en-US" sz="1800" dirty="0">
              <a:solidFill>
                <a:srgbClr val="0070C0"/>
              </a:solidFill>
            </a:endParaRPr>
          </a:p>
          <a:p>
            <a:pPr marL="457200" indent="-457200">
              <a:buFont typeface="+mj-lt"/>
              <a:buAutoNum type="arabicPeriod"/>
            </a:pPr>
            <a:r>
              <a:rPr lang="en-US" sz="1800" dirty="0">
                <a:solidFill>
                  <a:srgbClr val="0070C0"/>
                </a:solidFill>
              </a:rPr>
              <a:t>Just providing a set of APIs at the edge of the core network would not necessarily enable Vertical Industry integration (Multiple such API platforms exist, no one is waiting for 3GPP to provide one)</a:t>
            </a:r>
          </a:p>
          <a:p>
            <a:pPr marL="457200" indent="-457200">
              <a:buFont typeface="+mj-lt"/>
              <a:buAutoNum type="arabicPeriod"/>
            </a:pPr>
            <a:endParaRPr lang="en-US" sz="1800" dirty="0">
              <a:solidFill>
                <a:srgbClr val="0070C0"/>
              </a:solidFill>
            </a:endParaRPr>
          </a:p>
          <a:p>
            <a:pPr marL="457200" indent="-457200">
              <a:buFont typeface="+mj-lt"/>
              <a:buAutoNum type="arabicPeriod"/>
            </a:pPr>
            <a:r>
              <a:rPr lang="en-US" sz="1800" dirty="0">
                <a:solidFill>
                  <a:srgbClr val="0070C0"/>
                </a:solidFill>
              </a:rPr>
              <a:t>Voice performance concerns in 5G due to coverage issues and in some deployment, fallback to LTE</a:t>
            </a:r>
          </a:p>
          <a:p>
            <a:pPr marL="457200" indent="-457200">
              <a:buFont typeface="+mj-lt"/>
              <a:buAutoNum type="arabicPeriod"/>
            </a:pPr>
            <a:endParaRPr lang="en-US" sz="1800" dirty="0">
              <a:solidFill>
                <a:srgbClr val="0070C0"/>
              </a:solidFill>
            </a:endParaRPr>
          </a:p>
          <a:p>
            <a:pPr marL="457200" indent="-457200">
              <a:buFont typeface="+mj-lt"/>
              <a:buAutoNum type="arabicPeriod"/>
            </a:pPr>
            <a:r>
              <a:rPr lang="en-US" sz="1800" dirty="0">
                <a:solidFill>
                  <a:srgbClr val="0070C0"/>
                </a:solidFill>
              </a:rPr>
              <a:t>Operators </a:t>
            </a:r>
            <a:r>
              <a:rPr lang="en-US" dirty="0">
                <a:solidFill>
                  <a:srgbClr val="0070C0"/>
                </a:solidFill>
              </a:rPr>
              <a:t>yet to realize the promise of </a:t>
            </a:r>
            <a:r>
              <a:rPr lang="en-US" sz="1800" dirty="0">
                <a:solidFill>
                  <a:srgbClr val="0070C0"/>
                </a:solidFill>
              </a:rPr>
              <a:t>SON in deployments and at least one reasons being deficiencies in data collection, limited and piece meal data collection (Tagged Data availability) both in RAN and in the core network</a:t>
            </a:r>
          </a:p>
          <a:p>
            <a:pPr marL="457200" indent="-457200">
              <a:buFont typeface="+mj-lt"/>
              <a:buAutoNum type="arabicPeriod"/>
            </a:pPr>
            <a:endParaRPr lang="en-US" dirty="0">
              <a:solidFill>
                <a:srgbClr val="0070C0"/>
              </a:solidFill>
            </a:endParaRPr>
          </a:p>
          <a:p>
            <a:pPr marL="457200" indent="-457200">
              <a:buFont typeface="+mj-lt"/>
              <a:buAutoNum type="arabicPeriod"/>
            </a:pPr>
            <a:r>
              <a:rPr lang="en-US" sz="1800" dirty="0">
                <a:solidFill>
                  <a:srgbClr val="0070C0"/>
                </a:solidFill>
              </a:rPr>
              <a:t>One 5G waveform to accommodate all possible use cases such as V2X, Broadcast, Satellite </a:t>
            </a:r>
            <a:r>
              <a:rPr lang="en-US" sz="1800" dirty="0" err="1">
                <a:solidFill>
                  <a:srgbClr val="0070C0"/>
                </a:solidFill>
              </a:rPr>
              <a:t>etc</a:t>
            </a:r>
            <a:r>
              <a:rPr lang="en-US" sz="1800" dirty="0">
                <a:solidFill>
                  <a:srgbClr val="0070C0"/>
                </a:solidFill>
              </a:rPr>
              <a:t> seeing challenges through proprietary specialized solutions (waveforms) in IOT (LORA…..), Broadcast (ATSC 3.0, Digital Radio -DRM)……..</a:t>
            </a:r>
          </a:p>
        </p:txBody>
      </p:sp>
    </p:spTree>
    <p:extLst>
      <p:ext uri="{BB962C8B-B14F-4D97-AF65-F5344CB8AC3E}">
        <p14:creationId xmlns:p14="http://schemas.microsoft.com/office/powerpoint/2010/main" val="3382050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4</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689028" y="760425"/>
            <a:ext cx="10217097" cy="646331"/>
          </a:xfrm>
          <a:prstGeom prst="rect">
            <a:avLst/>
          </a:prstGeom>
        </p:spPr>
        <p:txBody>
          <a:bodyPr wrap="square">
            <a:spAutoFit/>
          </a:bodyPr>
          <a:lstStyle/>
          <a:p>
            <a:pPr algn="ctr"/>
            <a:r>
              <a:rPr lang="en-US" sz="3600" dirty="0">
                <a:solidFill>
                  <a:srgbClr val="002060"/>
                </a:solidFill>
              </a:rPr>
              <a:t>6G – priorities</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86892" y="27884"/>
            <a:ext cx="743208" cy="6802231"/>
          </a:xfrm>
          <a:prstGeom prst="rect">
            <a:avLst/>
          </a:prstGeom>
          <a:ln w="12700">
            <a:miter lim="400000"/>
          </a:ln>
        </p:spPr>
      </p:pic>
      <p:sp>
        <p:nvSpPr>
          <p:cNvPr id="8" name="TextBox 7">
            <a:extLst>
              <a:ext uri="{FF2B5EF4-FFF2-40B4-BE49-F238E27FC236}">
                <a16:creationId xmlns:a16="http://schemas.microsoft.com/office/drawing/2014/main" id="{EF2AC7FD-98F2-4E36-B8D2-87269989729E}"/>
              </a:ext>
            </a:extLst>
          </p:cNvPr>
          <p:cNvSpPr txBox="1"/>
          <p:nvPr/>
        </p:nvSpPr>
        <p:spPr>
          <a:xfrm>
            <a:off x="222276" y="1589636"/>
            <a:ext cx="11150599" cy="4401205"/>
          </a:xfrm>
          <a:prstGeom prst="rect">
            <a:avLst/>
          </a:prstGeom>
          <a:noFill/>
        </p:spPr>
        <p:txBody>
          <a:bodyPr wrap="square">
            <a:spAutoFit/>
          </a:bodyPr>
          <a:lstStyle/>
          <a:p>
            <a:pPr marL="914400" lvl="1" indent="-457200">
              <a:buFont typeface="+mj-lt"/>
              <a:buAutoNum type="arabicPeriod"/>
            </a:pPr>
            <a:r>
              <a:rPr lang="en-US" sz="2000" dirty="0">
                <a:solidFill>
                  <a:srgbClr val="0070C0"/>
                </a:solidFill>
              </a:rPr>
              <a:t>Key focus on </a:t>
            </a:r>
          </a:p>
          <a:p>
            <a:pPr marL="1371600" lvl="2" indent="-457200">
              <a:buFont typeface="+mj-lt"/>
              <a:buAutoNum type="arabicPeriod"/>
            </a:pPr>
            <a:r>
              <a:rPr lang="en-US" sz="2000" dirty="0">
                <a:solidFill>
                  <a:srgbClr val="0070C0"/>
                </a:solidFill>
              </a:rPr>
              <a:t>Enabling B2B opportunities for operators</a:t>
            </a:r>
          </a:p>
          <a:p>
            <a:pPr marL="1828800" lvl="3" indent="-457200">
              <a:buFont typeface="+mj-lt"/>
              <a:buAutoNum type="arabicPeriod"/>
            </a:pPr>
            <a:r>
              <a:rPr lang="en-US" sz="2000" dirty="0">
                <a:solidFill>
                  <a:srgbClr val="0070C0"/>
                </a:solidFill>
              </a:rPr>
              <a:t>This may need a relook at the basic cellular network architecture</a:t>
            </a:r>
          </a:p>
          <a:p>
            <a:pPr marL="1371600" lvl="2" indent="-457200">
              <a:buFont typeface="+mj-lt"/>
              <a:buAutoNum type="arabicPeriod"/>
            </a:pPr>
            <a:r>
              <a:rPr lang="en-US" sz="2000" dirty="0">
                <a:solidFill>
                  <a:srgbClr val="0070C0"/>
                </a:solidFill>
              </a:rPr>
              <a:t>Enabling “Personalization” is important (localization / Sensing are enablers)</a:t>
            </a:r>
          </a:p>
          <a:p>
            <a:pPr marL="1371600" lvl="2" indent="-457200">
              <a:buFont typeface="+mj-lt"/>
              <a:buAutoNum type="arabicPeriod"/>
            </a:pPr>
            <a:r>
              <a:rPr lang="en-US" sz="2000" dirty="0">
                <a:solidFill>
                  <a:srgbClr val="0070C0"/>
                </a:solidFill>
              </a:rPr>
              <a:t>By 2030 one should anticipate Geopolitics will be at its peak, make appropriate provisions</a:t>
            </a:r>
          </a:p>
          <a:p>
            <a:pPr marL="1828800" lvl="3" indent="-457200">
              <a:buFont typeface="+mj-lt"/>
              <a:buAutoNum type="arabicPeriod"/>
            </a:pPr>
            <a:r>
              <a:rPr lang="en-US" sz="2000" dirty="0">
                <a:solidFill>
                  <a:srgbClr val="0070C0"/>
                </a:solidFill>
              </a:rPr>
              <a:t>An example: ask for Geographic specific security standards</a:t>
            </a:r>
          </a:p>
          <a:p>
            <a:pPr marL="1371600" lvl="2" indent="-457200">
              <a:buFont typeface="+mj-lt"/>
              <a:buAutoNum type="arabicPeriod"/>
            </a:pPr>
            <a:endParaRPr lang="en-US" sz="2000" dirty="0">
              <a:solidFill>
                <a:srgbClr val="0070C0"/>
              </a:solidFill>
            </a:endParaRPr>
          </a:p>
          <a:p>
            <a:pPr marL="914400" lvl="1" indent="-457200">
              <a:buFont typeface="+mj-lt"/>
              <a:buAutoNum type="arabicPeriod"/>
            </a:pPr>
            <a:r>
              <a:rPr lang="en-US" sz="2000" dirty="0">
                <a:solidFill>
                  <a:srgbClr val="0070C0"/>
                </a:solidFill>
              </a:rPr>
              <a:t>What need not be over emphasized:</a:t>
            </a:r>
          </a:p>
          <a:p>
            <a:pPr marL="1371600" lvl="2" indent="-457200">
              <a:buFont typeface="+mj-lt"/>
              <a:buAutoNum type="arabicPeriod"/>
            </a:pPr>
            <a:r>
              <a:rPr lang="en-US" sz="2000" dirty="0">
                <a:solidFill>
                  <a:srgbClr val="0070C0"/>
                </a:solidFill>
              </a:rPr>
              <a:t>AI – let's not over emphasize, communication systems must be deterministic, Heuristics will have limited or very narrow and specific utility</a:t>
            </a:r>
          </a:p>
          <a:p>
            <a:pPr marL="1371600" lvl="2" indent="-457200">
              <a:buFont typeface="+mj-lt"/>
              <a:buAutoNum type="arabicPeriod"/>
            </a:pPr>
            <a:r>
              <a:rPr lang="en-US" sz="2000" dirty="0">
                <a:solidFill>
                  <a:srgbClr val="0070C0"/>
                </a:solidFill>
              </a:rPr>
              <a:t>Its important to understand that Immersive / holographic communication is very much a function of codecs and Applications</a:t>
            </a:r>
          </a:p>
          <a:p>
            <a:pPr marL="1371600" lvl="2" indent="-457200">
              <a:buFont typeface="+mj-lt"/>
              <a:buAutoNum type="arabicPeriod"/>
            </a:pPr>
            <a:r>
              <a:rPr lang="en-US" sz="2000" dirty="0">
                <a:solidFill>
                  <a:srgbClr val="0070C0"/>
                </a:solidFill>
              </a:rPr>
              <a:t>Sustainability, though important in standards is majorly a function of nature of implementation, material sciences, battery technology and other such allied technologies </a:t>
            </a:r>
          </a:p>
        </p:txBody>
      </p:sp>
      <p:sp>
        <p:nvSpPr>
          <p:cNvPr id="3" name="TextBox 2">
            <a:extLst>
              <a:ext uri="{FF2B5EF4-FFF2-40B4-BE49-F238E27FC236}">
                <a16:creationId xmlns:a16="http://schemas.microsoft.com/office/drawing/2014/main" id="{CE963E34-50F2-A434-A8C0-699B886735A6}"/>
              </a:ext>
            </a:extLst>
          </p:cNvPr>
          <p:cNvSpPr txBox="1"/>
          <p:nvPr/>
        </p:nvSpPr>
        <p:spPr>
          <a:xfrm>
            <a:off x="457200" y="6278880"/>
            <a:ext cx="5946884" cy="369332"/>
          </a:xfrm>
          <a:prstGeom prst="rect">
            <a:avLst/>
          </a:prstGeom>
          <a:noFill/>
        </p:spPr>
        <p:txBody>
          <a:bodyPr wrap="none" rtlCol="0">
            <a:spAutoFit/>
          </a:bodyPr>
          <a:lstStyle/>
          <a:p>
            <a:r>
              <a:rPr lang="en-US" dirty="0">
                <a:solidFill>
                  <a:srgbClr val="C00000"/>
                </a:solidFill>
              </a:rPr>
              <a:t>NOTE: No time pressure for development of 6G Standards yet</a:t>
            </a:r>
            <a:endParaRPr lang="en-IN" dirty="0">
              <a:solidFill>
                <a:srgbClr val="C00000"/>
              </a:solidFill>
            </a:endParaRPr>
          </a:p>
        </p:txBody>
      </p:sp>
    </p:spTree>
    <p:extLst>
      <p:ext uri="{BB962C8B-B14F-4D97-AF65-F5344CB8AC3E}">
        <p14:creationId xmlns:p14="http://schemas.microsoft.com/office/powerpoint/2010/main" val="8393289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5</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689027" y="364185"/>
            <a:ext cx="10217097" cy="646331"/>
          </a:xfrm>
          <a:prstGeom prst="rect">
            <a:avLst/>
          </a:prstGeom>
        </p:spPr>
        <p:txBody>
          <a:bodyPr wrap="square">
            <a:spAutoFit/>
          </a:bodyPr>
          <a:lstStyle/>
          <a:p>
            <a:pPr lvl="1"/>
            <a:r>
              <a:rPr lang="en-US" sz="3600" dirty="0">
                <a:solidFill>
                  <a:srgbClr val="0070C0"/>
                </a:solidFill>
              </a:rPr>
              <a:t>Focus on enabling B2B opportunities</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48792" y="27884"/>
            <a:ext cx="743208" cy="6802231"/>
          </a:xfrm>
          <a:prstGeom prst="rect">
            <a:avLst/>
          </a:prstGeom>
          <a:ln w="12700">
            <a:miter lim="400000"/>
          </a:ln>
        </p:spPr>
      </p:pic>
      <p:sp>
        <p:nvSpPr>
          <p:cNvPr id="5" name="TextBox 4">
            <a:extLst>
              <a:ext uri="{FF2B5EF4-FFF2-40B4-BE49-F238E27FC236}">
                <a16:creationId xmlns:a16="http://schemas.microsoft.com/office/drawing/2014/main" id="{3D61FB10-A9A3-46EC-9C39-89F611821770}"/>
              </a:ext>
            </a:extLst>
          </p:cNvPr>
          <p:cNvSpPr txBox="1"/>
          <p:nvPr/>
        </p:nvSpPr>
        <p:spPr>
          <a:xfrm>
            <a:off x="304985" y="1308549"/>
            <a:ext cx="10985182" cy="5386090"/>
          </a:xfrm>
          <a:prstGeom prst="rect">
            <a:avLst/>
          </a:prstGeom>
          <a:noFill/>
        </p:spPr>
        <p:txBody>
          <a:bodyPr wrap="square" rtlCol="0">
            <a:spAutoFit/>
          </a:bodyPr>
          <a:lstStyle/>
          <a:p>
            <a:r>
              <a:rPr lang="en-US" sz="2400" dirty="0">
                <a:solidFill>
                  <a:srgbClr val="0070C0"/>
                </a:solidFill>
              </a:rPr>
              <a:t>Focus Areas include:</a:t>
            </a:r>
            <a:endParaRPr lang="en-IN" sz="2000" dirty="0"/>
          </a:p>
          <a:p>
            <a:pPr marL="342900" indent="-342900">
              <a:buFont typeface="+mj-lt"/>
              <a:buAutoNum type="arabicPeriod"/>
            </a:pPr>
            <a:r>
              <a:rPr lang="en-US" sz="2000" dirty="0">
                <a:solidFill>
                  <a:srgbClr val="C00000"/>
                </a:solidFill>
              </a:rPr>
              <a:t>Interface Interoperability </a:t>
            </a:r>
            <a:r>
              <a:rPr lang="fr-FR" sz="2000" dirty="0"/>
              <a:t>(</a:t>
            </a:r>
            <a:r>
              <a:rPr lang="fr-FR" sz="2000" dirty="0" err="1"/>
              <a:t>From</a:t>
            </a:r>
            <a:r>
              <a:rPr lang="fr-FR" sz="2000" dirty="0"/>
              <a:t> the ITU IMT 2030 discussions):</a:t>
            </a:r>
            <a:endParaRPr lang="en-IN" sz="2000" dirty="0"/>
          </a:p>
          <a:p>
            <a:pPr marL="742950" lvl="1" indent="-285750">
              <a:buFont typeface="+mj-lt"/>
              <a:buAutoNum type="alphaLcPeriod"/>
            </a:pPr>
            <a:r>
              <a:rPr lang="fr-FR" sz="2000" dirty="0"/>
              <a:t>“Interface </a:t>
            </a:r>
            <a:r>
              <a:rPr lang="fr-FR" sz="2000" dirty="0" err="1"/>
              <a:t>interoperability</a:t>
            </a:r>
            <a:r>
              <a:rPr lang="fr-FR" sz="2000" dirty="0"/>
              <a:t> </a:t>
            </a:r>
            <a:r>
              <a:rPr lang="fr-FR" sz="2000" dirty="0" err="1"/>
              <a:t>refers</a:t>
            </a:r>
            <a:r>
              <a:rPr lang="fr-FR" sz="2000" dirty="0"/>
              <a:t> to the </a:t>
            </a:r>
            <a:r>
              <a:rPr lang="fr-FR" sz="2000" dirty="0" err="1"/>
              <a:t>capability</a:t>
            </a:r>
            <a:r>
              <a:rPr lang="fr-FR" sz="2000" dirty="0"/>
              <a:t> of the radio interfaces to </a:t>
            </a:r>
            <a:r>
              <a:rPr lang="fr-FR" sz="2000" dirty="0" err="1"/>
              <a:t>be</a:t>
            </a:r>
            <a:r>
              <a:rPr lang="fr-FR" sz="2000" dirty="0"/>
              <a:t> </a:t>
            </a:r>
            <a:r>
              <a:rPr lang="fr-FR" sz="2000" dirty="0" err="1"/>
              <a:t>based</a:t>
            </a:r>
            <a:r>
              <a:rPr lang="fr-FR" sz="2000" dirty="0"/>
              <a:t> on open standards </a:t>
            </a:r>
            <a:r>
              <a:rPr lang="fr-FR" sz="2000" dirty="0" err="1"/>
              <a:t>that</a:t>
            </a:r>
            <a:r>
              <a:rPr lang="fr-FR" sz="2000" dirty="0"/>
              <a:t> enable </a:t>
            </a:r>
            <a:r>
              <a:rPr lang="fr-FR" sz="2000" dirty="0" err="1"/>
              <a:t>interworking</a:t>
            </a:r>
            <a:r>
              <a:rPr lang="fr-FR" sz="2000" dirty="0"/>
              <a:t> </a:t>
            </a:r>
            <a:r>
              <a:rPr lang="fr-FR" sz="2000" dirty="0" err="1"/>
              <a:t>between</a:t>
            </a:r>
            <a:r>
              <a:rPr lang="fr-FR" sz="2000" dirty="0"/>
              <a:t> radio network </a:t>
            </a:r>
            <a:r>
              <a:rPr lang="fr-FR" sz="2000" dirty="0" err="1"/>
              <a:t>nodes</a:t>
            </a:r>
            <a:r>
              <a:rPr lang="fr-FR" sz="2000" dirty="0"/>
              <a:t> of IMT </a:t>
            </a:r>
            <a:r>
              <a:rPr lang="fr-FR" sz="2000" dirty="0" err="1"/>
              <a:t>RITs</a:t>
            </a:r>
            <a:r>
              <a:rPr lang="fr-FR" sz="2000" dirty="0"/>
              <a:t> (</a:t>
            </a:r>
            <a:r>
              <a:rPr lang="fr-FR" sz="2000" dirty="0" err="1"/>
              <a:t>both</a:t>
            </a:r>
            <a:r>
              <a:rPr lang="fr-FR" sz="2000" dirty="0"/>
              <a:t> intra- and inter- system) to support </a:t>
            </a:r>
            <a:r>
              <a:rPr lang="fr-FR" sz="2000" dirty="0" err="1"/>
              <a:t>flexibility</a:t>
            </a:r>
            <a:r>
              <a:rPr lang="fr-FR" sz="2000" dirty="0"/>
              <a:t> in network implémentations.”</a:t>
            </a:r>
            <a:endParaRPr lang="en-US" sz="2000" dirty="0"/>
          </a:p>
          <a:p>
            <a:pPr marL="342900" indent="-342900">
              <a:buFont typeface="+mj-lt"/>
              <a:buAutoNum type="arabicPeriod"/>
            </a:pPr>
            <a:endParaRPr lang="en-US" sz="2000" dirty="0"/>
          </a:p>
          <a:p>
            <a:pPr marL="342900" indent="-342900">
              <a:buFont typeface="+mj-lt"/>
              <a:buAutoNum type="arabicPeriod"/>
            </a:pPr>
            <a:r>
              <a:rPr lang="en-US" sz="2000" dirty="0">
                <a:solidFill>
                  <a:srgbClr val="C00000"/>
                </a:solidFill>
              </a:rPr>
              <a:t>Compossibility</a:t>
            </a:r>
            <a:r>
              <a:rPr lang="en-US" sz="2000" dirty="0"/>
              <a:t> </a:t>
            </a:r>
            <a:r>
              <a:rPr lang="fr-FR" sz="2000" dirty="0"/>
              <a:t>(</a:t>
            </a:r>
            <a:r>
              <a:rPr lang="fr-FR" sz="2000" dirty="0" err="1"/>
              <a:t>From</a:t>
            </a:r>
            <a:r>
              <a:rPr lang="fr-FR" sz="2000" dirty="0"/>
              <a:t> the ITU IMT 2030 discussions):</a:t>
            </a:r>
            <a:endParaRPr lang="en-IN" sz="2000" dirty="0"/>
          </a:p>
          <a:p>
            <a:pPr marL="742950" lvl="1" indent="-285750">
              <a:buFont typeface="+mj-lt"/>
              <a:buAutoNum type="alphaLcPeriod"/>
            </a:pPr>
            <a:r>
              <a:rPr lang="en-IN" sz="2000" dirty="0"/>
              <a:t>Compossibility: Defined as the degree of freedom provided by the Radio / core network architecture to scale on services (from a single service to multiple service deployment capabilities and vice versa) </a:t>
            </a:r>
            <a:r>
              <a:rPr lang="fr-FR" sz="2000" dirty="0"/>
              <a:t>(</a:t>
            </a:r>
            <a:r>
              <a:rPr lang="fr-FR" sz="2000" dirty="0" err="1"/>
              <a:t>From</a:t>
            </a:r>
            <a:r>
              <a:rPr lang="fr-FR" sz="2000" dirty="0"/>
              <a:t> the ITU IMT 2030 discussions)</a:t>
            </a:r>
            <a:endParaRPr lang="en-IN" sz="2000" dirty="0"/>
          </a:p>
          <a:p>
            <a:pPr marL="285750" indent="-285750">
              <a:buFont typeface="+mj-lt"/>
              <a:buAutoNum type="arabicPeriod"/>
            </a:pPr>
            <a:endParaRPr lang="en-IN" sz="2000" dirty="0"/>
          </a:p>
          <a:p>
            <a:pPr marL="285750" indent="-285750">
              <a:buFont typeface="+mj-lt"/>
              <a:buAutoNum type="arabicPeriod"/>
            </a:pPr>
            <a:r>
              <a:rPr lang="en-IN" sz="2000" dirty="0"/>
              <a:t>Ability to accommodate 3</a:t>
            </a:r>
            <a:r>
              <a:rPr lang="en-IN" sz="2000" baseline="30000" dirty="0"/>
              <a:t>rd</a:t>
            </a:r>
            <a:r>
              <a:rPr lang="en-IN" sz="2000" dirty="0"/>
              <a:t> party vertical specific radio technologies to connect to a 6G core</a:t>
            </a:r>
          </a:p>
          <a:p>
            <a:pPr marL="285750" indent="-285750">
              <a:buFont typeface="+mj-lt"/>
              <a:buAutoNum type="arabicPeriod"/>
            </a:pPr>
            <a:endParaRPr lang="en-IN" sz="2000" dirty="0"/>
          </a:p>
          <a:p>
            <a:pPr marL="285750" indent="-285750">
              <a:buFont typeface="+mj-lt"/>
              <a:buAutoNum type="arabicPeriod"/>
            </a:pPr>
            <a:r>
              <a:rPr lang="en-IN" sz="2000" dirty="0"/>
              <a:t>Spectrum sharing / negotiation to accommodate verticals and private / hybrid deployments</a:t>
            </a:r>
          </a:p>
          <a:p>
            <a:pPr marL="285750" indent="-285750">
              <a:buFont typeface="+mj-lt"/>
              <a:buAutoNum type="arabicPeriod"/>
            </a:pPr>
            <a:endParaRPr lang="en-GB" sz="2000" dirty="0"/>
          </a:p>
          <a:p>
            <a:pPr marL="285750" indent="-285750">
              <a:buFont typeface="+mj-lt"/>
              <a:buAutoNum type="arabicPeriod"/>
            </a:pPr>
            <a:r>
              <a:rPr lang="en-GB" sz="2000" dirty="0"/>
              <a:t>Data ownership granularity built into the network architecture including “my data only in my premises” </a:t>
            </a:r>
            <a:endParaRPr lang="en-IN" sz="2000" dirty="0"/>
          </a:p>
        </p:txBody>
      </p:sp>
    </p:spTree>
    <p:extLst>
      <p:ext uri="{BB962C8B-B14F-4D97-AF65-F5344CB8AC3E}">
        <p14:creationId xmlns:p14="http://schemas.microsoft.com/office/powerpoint/2010/main" val="28443670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6</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689028" y="760425"/>
            <a:ext cx="10217097" cy="646331"/>
          </a:xfrm>
          <a:prstGeom prst="rect">
            <a:avLst/>
          </a:prstGeom>
        </p:spPr>
        <p:txBody>
          <a:bodyPr wrap="square">
            <a:spAutoFit/>
          </a:bodyPr>
          <a:lstStyle/>
          <a:p>
            <a:pPr lvl="1"/>
            <a:r>
              <a:rPr lang="en-US" sz="3600" dirty="0">
                <a:solidFill>
                  <a:srgbClr val="0070C0"/>
                </a:solidFill>
              </a:rPr>
              <a:t>Sensing and Personalization</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48792" y="27884"/>
            <a:ext cx="743208" cy="6802231"/>
          </a:xfrm>
          <a:prstGeom prst="rect">
            <a:avLst/>
          </a:prstGeom>
          <a:ln w="12700">
            <a:miter lim="400000"/>
          </a:ln>
        </p:spPr>
      </p:pic>
      <p:sp>
        <p:nvSpPr>
          <p:cNvPr id="5" name="TextBox 4">
            <a:extLst>
              <a:ext uri="{FF2B5EF4-FFF2-40B4-BE49-F238E27FC236}">
                <a16:creationId xmlns:a16="http://schemas.microsoft.com/office/drawing/2014/main" id="{3D61FB10-A9A3-46EC-9C39-89F611821770}"/>
              </a:ext>
            </a:extLst>
          </p:cNvPr>
          <p:cNvSpPr txBox="1"/>
          <p:nvPr/>
        </p:nvSpPr>
        <p:spPr>
          <a:xfrm>
            <a:off x="304985" y="1816549"/>
            <a:ext cx="10985182" cy="3785652"/>
          </a:xfrm>
          <a:prstGeom prst="rect">
            <a:avLst/>
          </a:prstGeom>
          <a:noFill/>
        </p:spPr>
        <p:txBody>
          <a:bodyPr wrap="square" rtlCol="0">
            <a:spAutoFit/>
          </a:bodyPr>
          <a:lstStyle/>
          <a:p>
            <a:pPr marL="914400" lvl="1" indent="-457200">
              <a:buAutoNum type="arabicPeriod"/>
            </a:pPr>
            <a:r>
              <a:rPr lang="en-GB" sz="2000" dirty="0"/>
              <a:t>Explore Possibilities of accommodating Hyper personalization of services, real-world data ownership sensitivities / concerns</a:t>
            </a:r>
          </a:p>
          <a:p>
            <a:pPr marL="1371600" lvl="2" indent="-457200">
              <a:buAutoNum type="arabicPeriod"/>
            </a:pPr>
            <a:r>
              <a:rPr lang="en-GB" sz="2000" dirty="0"/>
              <a:t>Distributed data / network of networks approach possible</a:t>
            </a:r>
          </a:p>
          <a:p>
            <a:pPr marL="914400" lvl="1" indent="-457200">
              <a:buAutoNum type="arabicPeriod"/>
            </a:pPr>
            <a:endParaRPr lang="en-GB" sz="2000" dirty="0"/>
          </a:p>
          <a:p>
            <a:pPr marL="914400" lvl="1" indent="-457200">
              <a:buAutoNum type="arabicPeriod"/>
            </a:pPr>
            <a:r>
              <a:rPr lang="en-GB" sz="2000" dirty="0"/>
              <a:t>By 2030 Geopolitics would (could) be a critical issue to consider, issues such as demands for geographic specific security / data personalization concerns shall be addressed and built into the architecture</a:t>
            </a:r>
          </a:p>
          <a:p>
            <a:pPr marL="914400" lvl="1" indent="-457200">
              <a:buAutoNum type="arabicPeriod"/>
            </a:pPr>
            <a:endParaRPr lang="en-IN" sz="2000" dirty="0"/>
          </a:p>
          <a:p>
            <a:pPr marL="914400" lvl="1" indent="-457200">
              <a:buAutoNum type="arabicPeriod"/>
            </a:pPr>
            <a:r>
              <a:rPr lang="en-IN" sz="2000" dirty="0"/>
              <a:t>The definitions of net neutrality concerns could loosen by 2030, the QoS / QoE (and whatever else) architecture will have to be relooked</a:t>
            </a:r>
          </a:p>
          <a:p>
            <a:pPr marL="1371600" lvl="2" indent="-457200">
              <a:buAutoNum type="arabicPeriod"/>
            </a:pPr>
            <a:r>
              <a:rPr lang="en-IN" sz="2000" dirty="0"/>
              <a:t>Possible user plane optimizations</a:t>
            </a:r>
          </a:p>
          <a:p>
            <a:pPr marL="800100" lvl="1" indent="-342900">
              <a:buFontTx/>
              <a:buAutoNum type="arabicPeriod"/>
            </a:pPr>
            <a:endParaRPr lang="en-IN" sz="2000" dirty="0"/>
          </a:p>
        </p:txBody>
      </p:sp>
    </p:spTree>
    <p:extLst>
      <p:ext uri="{BB962C8B-B14F-4D97-AF65-F5344CB8AC3E}">
        <p14:creationId xmlns:p14="http://schemas.microsoft.com/office/powerpoint/2010/main" val="3867434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1">
            <a:extLst>
              <a:ext uri="{FF2B5EF4-FFF2-40B4-BE49-F238E27FC236}">
                <a16:creationId xmlns:a16="http://schemas.microsoft.com/office/drawing/2014/main" id="{B62FED6D-33FD-4A75-9018-B5CA646ED646}"/>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7</a:t>
            </a:fld>
            <a:r>
              <a:rPr lang="en-US" altLang="en-US" sz="1800" dirty="0">
                <a:solidFill>
                  <a:srgbClr val="000000"/>
                </a:solidFill>
                <a:latin typeface="Arial" panose="020B0604020202020204" pitchFamily="34" charset="0"/>
              </a:rPr>
              <a:t>  </a:t>
            </a:r>
          </a:p>
        </p:txBody>
      </p:sp>
      <p:sp>
        <p:nvSpPr>
          <p:cNvPr id="2" name="Rectangle 1">
            <a:extLst>
              <a:ext uri="{FF2B5EF4-FFF2-40B4-BE49-F238E27FC236}">
                <a16:creationId xmlns:a16="http://schemas.microsoft.com/office/drawing/2014/main" id="{640A3F77-3DB1-4595-8D2C-4C08E092A0C3}"/>
              </a:ext>
            </a:extLst>
          </p:cNvPr>
          <p:cNvSpPr/>
          <p:nvPr/>
        </p:nvSpPr>
        <p:spPr>
          <a:xfrm>
            <a:off x="902388" y="232105"/>
            <a:ext cx="10217097" cy="646331"/>
          </a:xfrm>
          <a:prstGeom prst="rect">
            <a:avLst/>
          </a:prstGeom>
        </p:spPr>
        <p:txBody>
          <a:bodyPr wrap="square">
            <a:spAutoFit/>
          </a:bodyPr>
          <a:lstStyle/>
          <a:p>
            <a:pPr lvl="1"/>
            <a:r>
              <a:rPr lang="en-US" sz="3600" dirty="0">
                <a:solidFill>
                  <a:srgbClr val="0070C0"/>
                </a:solidFill>
              </a:rPr>
              <a:t>What not to emphasize in 6G</a:t>
            </a:r>
          </a:p>
        </p:txBody>
      </p:sp>
      <p:pic>
        <p:nvPicPr>
          <p:cNvPr id="18" name="image5.png" descr="image5.png">
            <a:extLst>
              <a:ext uri="{FF2B5EF4-FFF2-40B4-BE49-F238E27FC236}">
                <a16:creationId xmlns:a16="http://schemas.microsoft.com/office/drawing/2014/main" id="{CEC02E38-BF81-40BF-B7F7-71A0BA7900DC}"/>
              </a:ext>
            </a:extLst>
          </p:cNvPr>
          <p:cNvPicPr>
            <a:picLocks noChangeAspect="1"/>
          </p:cNvPicPr>
          <p:nvPr/>
        </p:nvPicPr>
        <p:blipFill>
          <a:blip r:embed="rId3"/>
          <a:stretch>
            <a:fillRect/>
          </a:stretch>
        </p:blipFill>
        <p:spPr>
          <a:xfrm>
            <a:off x="11448792" y="27884"/>
            <a:ext cx="743208" cy="6802231"/>
          </a:xfrm>
          <a:prstGeom prst="rect">
            <a:avLst/>
          </a:prstGeom>
          <a:ln w="12700">
            <a:miter lim="400000"/>
          </a:ln>
        </p:spPr>
      </p:pic>
      <p:sp>
        <p:nvSpPr>
          <p:cNvPr id="5" name="TextBox 4">
            <a:extLst>
              <a:ext uri="{FF2B5EF4-FFF2-40B4-BE49-F238E27FC236}">
                <a16:creationId xmlns:a16="http://schemas.microsoft.com/office/drawing/2014/main" id="{3D61FB10-A9A3-46EC-9C39-89F611821770}"/>
              </a:ext>
            </a:extLst>
          </p:cNvPr>
          <p:cNvSpPr txBox="1"/>
          <p:nvPr/>
        </p:nvSpPr>
        <p:spPr>
          <a:xfrm>
            <a:off x="142240" y="993584"/>
            <a:ext cx="11211560" cy="5632311"/>
          </a:xfrm>
          <a:prstGeom prst="rect">
            <a:avLst/>
          </a:prstGeom>
          <a:noFill/>
        </p:spPr>
        <p:txBody>
          <a:bodyPr wrap="square" rtlCol="0">
            <a:spAutoFit/>
          </a:bodyPr>
          <a:lstStyle/>
          <a:p>
            <a:pPr marL="342900" indent="-342900">
              <a:buFontTx/>
              <a:buAutoNum type="arabicPeriod"/>
            </a:pPr>
            <a:r>
              <a:rPr lang="en-IN" sz="2000" dirty="0"/>
              <a:t>AI – too much of AI talk when AI definition itself encompasses multiple techniques including Probabilistic, possibilistic approaches, neural nets, rule-based systems etc. Communication systems are deterministic systems and as such heuristics (including Neural nets and other learning models) would have specific limited use cases as algorithms, Does 3GPP specify algorithms?</a:t>
            </a:r>
          </a:p>
          <a:p>
            <a:pPr marL="800100" lvl="1" indent="-342900">
              <a:buFontTx/>
              <a:buAutoNum type="arabicPeriod"/>
            </a:pPr>
            <a:r>
              <a:rPr lang="en-IN" sz="2000" dirty="0"/>
              <a:t>Even in a restricted sense if AI were to mean the use of LLM type Neural nets, algorithms are out of scope of 3GPP, and the focus SHOULD be to make ALL the data available for such algorithms and NOT narrow application specific data (A clear example from O-RAN E2 interface which provides only some data when any LLMs or similar algorithms needs ALL possible data that could be made available – still not be able to ensure determinism but making a point here……)</a:t>
            </a:r>
          </a:p>
          <a:p>
            <a:pPr marL="342900" indent="-342900">
              <a:buFontTx/>
              <a:buAutoNum type="arabicPeriod"/>
            </a:pPr>
            <a:endParaRPr lang="en-IN" sz="2000" dirty="0"/>
          </a:p>
          <a:p>
            <a:pPr marL="342900" indent="-342900">
              <a:buFontTx/>
              <a:buAutoNum type="arabicPeriod"/>
            </a:pPr>
            <a:r>
              <a:rPr lang="en-IN" sz="2000" dirty="0"/>
              <a:t>Digital twins / holographic communications cannot be the flagship applications for 6G. It must be understood that such technologies are very much in the domain of Codecs and Applications as well and demands for extraordinary bandwidths for such use cases can be suspect. We could achieve this on 5G as well subject to the right application / Codec development.</a:t>
            </a:r>
          </a:p>
          <a:p>
            <a:pPr marL="342900" indent="-342900">
              <a:buFontTx/>
              <a:buAutoNum type="arabicPeriod"/>
            </a:pPr>
            <a:endParaRPr lang="en-IN" sz="2000" dirty="0"/>
          </a:p>
          <a:p>
            <a:pPr marL="342900" indent="-342900">
              <a:buFontTx/>
              <a:buAutoNum type="arabicPeriod"/>
            </a:pPr>
            <a:r>
              <a:rPr lang="en-IN" sz="2000" dirty="0"/>
              <a:t>Let's not overdo “sustainability” as the importance of chipset specific (hardware) optimizations, New materials for antennas / </a:t>
            </a:r>
            <a:r>
              <a:rPr lang="en-IN" sz="2000" dirty="0" err="1"/>
              <a:t>analog</a:t>
            </a:r>
            <a:r>
              <a:rPr lang="en-IN" sz="2000" dirty="0"/>
              <a:t> front ends, Battery technology, the nature of data centre deployment etc play a larger role.</a:t>
            </a:r>
          </a:p>
        </p:txBody>
      </p:sp>
    </p:spTree>
    <p:extLst>
      <p:ext uri="{BB962C8B-B14F-4D97-AF65-F5344CB8AC3E}">
        <p14:creationId xmlns:p14="http://schemas.microsoft.com/office/powerpoint/2010/main" val="2205805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FEB515C-CAEB-438E-84A6-B7686CFE4619}"/>
              </a:ext>
            </a:extLst>
          </p:cNvPr>
          <p:cNvSpPr txBox="1"/>
          <p:nvPr/>
        </p:nvSpPr>
        <p:spPr>
          <a:xfrm>
            <a:off x="3209760" y="2205841"/>
            <a:ext cx="5430276" cy="2677656"/>
          </a:xfrm>
          <a:prstGeom prst="rect">
            <a:avLst/>
          </a:prstGeom>
          <a:solidFill>
            <a:schemeClr val="bg1"/>
          </a:solidFill>
        </p:spPr>
        <p:txBody>
          <a:bodyPr wrap="square" rtlCol="0">
            <a:spAutoFit/>
          </a:bodyPr>
          <a:lstStyle/>
          <a:p>
            <a:pPr algn="ctr"/>
            <a:r>
              <a:rPr lang="en-IN" sz="6000" b="1" dirty="0"/>
              <a:t>Thank You</a:t>
            </a:r>
          </a:p>
          <a:p>
            <a:pPr algn="ctr"/>
            <a:endParaRPr lang="en-US" dirty="0"/>
          </a:p>
          <a:p>
            <a:pPr algn="ctr"/>
            <a:r>
              <a:rPr lang="en-US" dirty="0"/>
              <a:t>Satish Jamadagni</a:t>
            </a:r>
          </a:p>
          <a:p>
            <a:pPr algn="ctr"/>
            <a:r>
              <a:rPr lang="en-US" dirty="0">
                <a:hlinkClick r:id="rId3"/>
              </a:rPr>
              <a:t>Satish.Jamadagni@ril.com</a:t>
            </a:r>
            <a:endParaRPr lang="en-US" dirty="0"/>
          </a:p>
          <a:p>
            <a:pPr algn="ctr"/>
            <a:endParaRPr lang="en-IN" b="1" dirty="0"/>
          </a:p>
          <a:p>
            <a:pPr algn="ctr"/>
            <a:endParaRPr lang="en-IN" b="1" dirty="0"/>
          </a:p>
          <a:p>
            <a:pPr algn="ctr"/>
            <a:endParaRPr lang="en-IN" b="1" dirty="0"/>
          </a:p>
        </p:txBody>
      </p:sp>
      <p:sp>
        <p:nvSpPr>
          <p:cNvPr id="6" name="Slide Number Placeholder 1">
            <a:extLst>
              <a:ext uri="{FF2B5EF4-FFF2-40B4-BE49-F238E27FC236}">
                <a16:creationId xmlns:a16="http://schemas.microsoft.com/office/drawing/2014/main" id="{A996DC01-1FC7-497A-8313-30EA2AAD3918}"/>
              </a:ext>
            </a:extLst>
          </p:cNvPr>
          <p:cNvSpPr>
            <a:spLocks noGrp="1"/>
          </p:cNvSpPr>
          <p:nvPr>
            <p:ph type="sldNum" sz="quarter" idx="12"/>
          </p:nvPr>
        </p:nvSpPr>
        <p:spPr bwMode="auto">
          <a:xfrm>
            <a:off x="11353800" y="6356350"/>
            <a:ext cx="469582"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1pPr>
            <a:lvl2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2pPr>
            <a:lvl3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3pPr>
            <a:lvl4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4pPr>
            <a:lvl5pPr>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5pPr>
            <a:lvl6pPr marL="25146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6pPr>
            <a:lvl7pPr marL="29718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7pPr>
            <a:lvl8pPr marL="34290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8pPr>
            <a:lvl9pPr marL="3886200" indent="-228600" defTabSz="4572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solidFill>
                  <a:schemeClr val="bg1"/>
                </a:solidFill>
                <a:latin typeface="Calibri" panose="020F0502020204030204" pitchFamily="34" charset="0"/>
                <a:ea typeface="Microsoft YaHei" panose="020B0503020204020204" pitchFamily="34" charset="-122"/>
              </a:defRPr>
            </a:lvl9pPr>
          </a:lstStyle>
          <a:p>
            <a:pPr algn="ctr">
              <a:lnSpc>
                <a:spcPct val="93000"/>
              </a:lnSpc>
              <a:buClr>
                <a:srgbClr val="000000"/>
              </a:buClr>
              <a:buSzPct val="100000"/>
              <a:buFont typeface="Times New Roman" panose="02020603050405020304" pitchFamily="18" charset="0"/>
              <a:buNone/>
            </a:pPr>
            <a:fld id="{D4039D4D-EE69-45D4-8B32-7F69109F0E3C}" type="slidenum">
              <a:rPr lang="en-US" altLang="en-US" sz="1400" smtClean="0">
                <a:solidFill>
                  <a:srgbClr val="000000"/>
                </a:solidFill>
                <a:latin typeface="Arial" panose="020B0604020202020204" pitchFamily="34" charset="0"/>
              </a:rPr>
              <a:pPr algn="ctr">
                <a:lnSpc>
                  <a:spcPct val="93000"/>
                </a:lnSpc>
                <a:buClr>
                  <a:srgbClr val="000000"/>
                </a:buClr>
                <a:buSzPct val="100000"/>
                <a:buFont typeface="Times New Roman" panose="02020603050405020304" pitchFamily="18" charset="0"/>
                <a:buNone/>
              </a:pPr>
              <a:t>8</a:t>
            </a:fld>
            <a:r>
              <a:rPr lang="en-US" altLang="en-US" sz="1800" dirty="0">
                <a:solidFill>
                  <a:srgbClr val="000000"/>
                </a:solidFill>
                <a:latin typeface="Arial" panose="020B0604020202020204" pitchFamily="34" charset="0"/>
              </a:rPr>
              <a:t>  </a:t>
            </a:r>
          </a:p>
        </p:txBody>
      </p:sp>
      <p:sp>
        <p:nvSpPr>
          <p:cNvPr id="8" name="Date Placeholder 5">
            <a:extLst>
              <a:ext uri="{FF2B5EF4-FFF2-40B4-BE49-F238E27FC236}">
                <a16:creationId xmlns:a16="http://schemas.microsoft.com/office/drawing/2014/main" id="{7D5D528F-A183-445B-ADBF-7C9A2D8F4F46}"/>
              </a:ext>
            </a:extLst>
          </p:cNvPr>
          <p:cNvSpPr>
            <a:spLocks noGrp="1"/>
          </p:cNvSpPr>
          <p:nvPr>
            <p:ph type="dt" sz="half" idx="10"/>
          </p:nvPr>
        </p:nvSpPr>
        <p:spPr>
          <a:xfrm>
            <a:off x="49921" y="6450946"/>
            <a:ext cx="864476" cy="365125"/>
          </a:xfrm>
        </p:spPr>
        <p:txBody>
          <a:bodyPr/>
          <a:lstStyle/>
          <a:p>
            <a:fld id="{E715075E-7610-4B0D-9E0D-78AE3339265D}" type="datetime1">
              <a:rPr lang="en-US" smtClean="0"/>
              <a:t>5/25/2024</a:t>
            </a:fld>
            <a:endParaRPr lang="en-US" dirty="0"/>
          </a:p>
        </p:txBody>
      </p:sp>
      <p:pic>
        <p:nvPicPr>
          <p:cNvPr id="7" name="image5.png" descr="image5.png">
            <a:extLst>
              <a:ext uri="{FF2B5EF4-FFF2-40B4-BE49-F238E27FC236}">
                <a16:creationId xmlns:a16="http://schemas.microsoft.com/office/drawing/2014/main" id="{2011C103-475A-43D0-8008-D1D159C706A1}"/>
              </a:ext>
            </a:extLst>
          </p:cNvPr>
          <p:cNvPicPr>
            <a:picLocks noChangeAspect="1"/>
          </p:cNvPicPr>
          <p:nvPr/>
        </p:nvPicPr>
        <p:blipFill>
          <a:blip r:embed="rId4"/>
          <a:stretch>
            <a:fillRect/>
          </a:stretch>
        </p:blipFill>
        <p:spPr>
          <a:xfrm>
            <a:off x="11448792" y="27884"/>
            <a:ext cx="743208" cy="6802231"/>
          </a:xfrm>
          <a:prstGeom prst="rect">
            <a:avLst/>
          </a:prstGeom>
          <a:ln w="12700">
            <a:miter lim="400000"/>
          </a:ln>
        </p:spPr>
      </p:pic>
    </p:spTree>
    <p:extLst>
      <p:ext uri="{BB962C8B-B14F-4D97-AF65-F5344CB8AC3E}">
        <p14:creationId xmlns:p14="http://schemas.microsoft.com/office/powerpoint/2010/main" val="399094171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8159</TotalTime>
  <Words>1820</Words>
  <Application>Microsoft Office PowerPoint</Application>
  <PresentationFormat>Widescreen</PresentationFormat>
  <Paragraphs>129</Paragraphs>
  <Slides>8</Slides>
  <Notes>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vt:i4>
      </vt:variant>
    </vt:vector>
  </HeadingPairs>
  <TitlesOfParts>
    <vt:vector size="20" baseType="lpstr">
      <vt:lpstr>Arial</vt:lpstr>
      <vt:lpstr>Calibri</vt:lpstr>
      <vt:lpstr>Calibri Light</vt:lpstr>
      <vt:lpstr>Courier New</vt:lpstr>
      <vt:lpstr>DIN Alternate</vt:lpstr>
      <vt:lpstr>DIN Condensed</vt:lpstr>
      <vt:lpstr>Iowan Old Style Roman</vt:lpstr>
      <vt:lpstr>Symbol</vt:lpstr>
      <vt:lpstr>Times New Roman</vt:lpstr>
      <vt:lpstr>Trebuchet MS</vt:lpstr>
      <vt:lpstr>Zapf Dingbats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Satish Jamadagni</dc:creator>
  <cp:lastModifiedBy>Satish Jamadagni</cp:lastModifiedBy>
  <cp:revision>425</cp:revision>
  <cp:lastPrinted>2022-05-27T02:05:08Z</cp:lastPrinted>
  <dcterms:created xsi:type="dcterms:W3CDTF">2019-10-13T11:45:59Z</dcterms:created>
  <dcterms:modified xsi:type="dcterms:W3CDTF">2024-05-25T12:52:09Z</dcterms:modified>
</cp:coreProperties>
</file>