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  <p:sldMasterId id="2147483664" r:id="rId2"/>
  </p:sldMasterIdLst>
  <p:notesMasterIdLst>
    <p:notesMasterId r:id="rId5"/>
  </p:notesMasterIdLst>
  <p:sldIdLst>
    <p:sldId id="303" r:id="rId3"/>
    <p:sldId id="1226" r:id="rId4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54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7433B69A-E955-466A-A2A9-BF08A4A6418A}"/>
    <pc:docChg chg="undo custSel modSld">
      <pc:chgData name="Alain Sultan" userId="2b0808dc-3530-4760-ae57-56aa48186e32" providerId="ADAL" clId="{7433B69A-E955-466A-A2A9-BF08A4A6418A}" dt="2024-03-01T08:26:08.288" v="112" actId="1076"/>
      <pc:docMkLst>
        <pc:docMk/>
      </pc:docMkLst>
      <pc:sldChg chg="modSp mod">
        <pc:chgData name="Alain Sultan" userId="2b0808dc-3530-4760-ae57-56aa48186e32" providerId="ADAL" clId="{7433B69A-E955-466A-A2A9-BF08A4A6418A}" dt="2024-03-01T08:25:32.143" v="109" actId="20577"/>
        <pc:sldMkLst>
          <pc:docMk/>
          <pc:sldMk cId="0" sldId="303"/>
        </pc:sldMkLst>
        <pc:spChg chg="mod">
          <ac:chgData name="Alain Sultan" userId="2b0808dc-3530-4760-ae57-56aa48186e32" providerId="ADAL" clId="{7433B69A-E955-466A-A2A9-BF08A4A6418A}" dt="2024-03-01T08:25:03.748" v="78" actId="404"/>
          <ac:spMkLst>
            <pc:docMk/>
            <pc:sldMk cId="0" sldId="303"/>
            <ac:spMk id="2" creationId="{1911FC1C-3870-A98A-6EDB-53D8FE6F11EF}"/>
          </ac:spMkLst>
        </pc:spChg>
        <pc:spChg chg="mod">
          <ac:chgData name="Alain Sultan" userId="2b0808dc-3530-4760-ae57-56aa48186e32" providerId="ADAL" clId="{7433B69A-E955-466A-A2A9-BF08A4A6418A}" dt="2024-03-01T08:25:32.143" v="109" actId="20577"/>
          <ac:spMkLst>
            <pc:docMk/>
            <pc:sldMk cId="0" sldId="303"/>
            <ac:spMk id="5" creationId="{E0DD555D-A134-ACD1-34B2-8D3FF302EDD2}"/>
          </ac:spMkLst>
        </pc:spChg>
      </pc:sldChg>
      <pc:sldChg chg="modSp mod">
        <pc:chgData name="Alain Sultan" userId="2b0808dc-3530-4760-ae57-56aa48186e32" providerId="ADAL" clId="{7433B69A-E955-466A-A2A9-BF08A4A6418A}" dt="2024-03-01T08:26:08.288" v="112" actId="1076"/>
        <pc:sldMkLst>
          <pc:docMk/>
          <pc:sldMk cId="2239238757" sldId="1226"/>
        </pc:sldMkLst>
        <pc:spChg chg="mod">
          <ac:chgData name="Alain Sultan" userId="2b0808dc-3530-4760-ae57-56aa48186e32" providerId="ADAL" clId="{7433B69A-E955-466A-A2A9-BF08A4A6418A}" dt="2024-03-01T08:26:08.288" v="112" actId="1076"/>
          <ac:spMkLst>
            <pc:docMk/>
            <pc:sldMk cId="2239238757" sldId="1226"/>
            <ac:spMk id="2" creationId="{782F588F-2C2A-3792-E6AC-C3C570A6D48A}"/>
          </ac:spMkLst>
        </pc:spChg>
        <pc:spChg chg="mod">
          <ac:chgData name="Alain Sultan" userId="2b0808dc-3530-4760-ae57-56aa48186e32" providerId="ADAL" clId="{7433B69A-E955-466A-A2A9-BF08A4A6418A}" dt="2024-03-01T08:24:30.383" v="73" actId="403"/>
          <ac:spMkLst>
            <pc:docMk/>
            <pc:sldMk cId="2239238757" sldId="1226"/>
            <ac:spMk id="5" creationId="{A9C87488-87EA-0258-A30F-94C9B557436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9157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22313" y="3305175"/>
            <a:ext cx="7772400" cy="10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22313" y="2179638"/>
            <a:ext cx="7772400" cy="11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>
            <a:spLocks noGrp="1"/>
          </p:cNvSpPr>
          <p:nvPr>
            <p:ph type="ctrTitle"/>
          </p:nvPr>
        </p:nvSpPr>
        <p:spPr>
          <a:xfrm>
            <a:off x="685800" y="1598613"/>
            <a:ext cx="77724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7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1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 rot="5400000">
            <a:off x="5464200" y="1371575"/>
            <a:ext cx="43878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 rot="5400000">
            <a:off x="1273200" y="-609625"/>
            <a:ext cx="43878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1"/>
          </p:nvPr>
        </p:nvSpPr>
        <p:spPr>
          <a:xfrm rot="5400000">
            <a:off x="2874900" y="-1217550"/>
            <a:ext cx="33942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>
            <a:spLocks noGrp="1"/>
          </p:cNvSpPr>
          <p:nvPr>
            <p:ph type="pic" idx="2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9"/>
          <p:cNvSpPr txBox="1">
            <a:spLocks noGrp="1"/>
          </p:cNvSpPr>
          <p:nvPr>
            <p:ph type="body" idx="1"/>
          </p:nvPr>
        </p:nvSpPr>
        <p:spPr>
          <a:xfrm>
            <a:off x="1792288" y="4025900"/>
            <a:ext cx="5486400" cy="6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457200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00" cy="43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400" cy="35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body" idx="1"/>
          </p:nvPr>
        </p:nvSpPr>
        <p:spPr>
          <a:xfrm>
            <a:off x="457200" y="1150938"/>
            <a:ext cx="40401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2"/>
          </p:nvPr>
        </p:nvSpPr>
        <p:spPr>
          <a:xfrm>
            <a:off x="457200" y="1631950"/>
            <a:ext cx="40401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3"/>
          </p:nvPr>
        </p:nvSpPr>
        <p:spPr>
          <a:xfrm>
            <a:off x="4645025" y="1150938"/>
            <a:ext cx="40419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body" idx="4"/>
          </p:nvPr>
        </p:nvSpPr>
        <p:spPr>
          <a:xfrm>
            <a:off x="4645025" y="1631950"/>
            <a:ext cx="40419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4104" y="1433898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85000" lnSpcReduction="20000"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Proposed timeline </a:t>
            </a:r>
          </a:p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working assumption</a:t>
            </a:r>
          </a:p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for </a:t>
            </a:r>
            <a:r>
              <a:rPr lang="en-GB" sz="32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SA1 Rel-20</a:t>
            </a:r>
            <a:br>
              <a:rPr lang="en-GB" sz="36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SA1 Chair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2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S1-242266 (rev of 222)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3GPP SA1#105, 26 Feb -1 Mar 2024, Athens, Greece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1911FC1C-3870-A98A-6EDB-53D8FE6F11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6447" y="2978943"/>
            <a:ext cx="7147439" cy="1013097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Autofit/>
          </a:bodyPr>
          <a:lstStyle/>
          <a:p>
            <a:pPr>
              <a:defRPr/>
            </a:pPr>
            <a:r>
              <a:rPr lang="en-GB" dirty="0">
                <a:solidFill>
                  <a:schemeClr val="tx1"/>
                </a:solidFill>
                <a:latin typeface="+mj-lt"/>
                <a:ea typeface="ＭＳ Ｐゴシック" charset="0"/>
              </a:rPr>
              <a:t>This is a proposed working assumption for SA1</a:t>
            </a:r>
          </a:p>
          <a:p>
            <a:pPr>
              <a:defRPr/>
            </a:pPr>
            <a:r>
              <a:rPr lang="en-GB" dirty="0">
                <a:solidFill>
                  <a:schemeClr val="tx1"/>
                </a:solidFill>
                <a:latin typeface="+mj-lt"/>
                <a:ea typeface="ＭＳ Ｐゴシック" charset="0"/>
              </a:rPr>
              <a:t>It will be updated (if needed) when TSG SA decision on Rel-20 timeline is taken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Google Shape;119;p20"/>
          <p:cNvCxnSpPr/>
          <p:nvPr/>
        </p:nvCxnSpPr>
        <p:spPr>
          <a:xfrm>
            <a:off x="623887" y="1612465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0" y="836178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154812" y="229966"/>
            <a:ext cx="7399874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ym typeface="Montserrat"/>
              </a:rPr>
              <a:t>Rel-20 SA1 proposed timeline assumption</a:t>
            </a:r>
            <a:endParaRPr sz="2800" dirty="0"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125537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TSG#101</a:t>
            </a:r>
            <a:endParaRPr/>
          </a:p>
        </p:txBody>
      </p:sp>
      <p:cxnSp>
        <p:nvCxnSpPr>
          <p:cNvPr id="124" name="Google Shape;124;p20"/>
          <p:cNvCxnSpPr/>
          <p:nvPr/>
        </p:nvCxnSpPr>
        <p:spPr>
          <a:xfrm>
            <a:off x="293687" y="1372753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425575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8069262" y="1348940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6826250" y="1348940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5434012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6130925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4122737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3411537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8602662" y="1352115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1670050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TSG#102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2343150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3057525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3838575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4410075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/>
          </a:p>
        </p:txBody>
      </p:sp>
      <p:sp>
        <p:nvSpPr>
          <p:cNvPr id="138" name="Google Shape;138;p20"/>
          <p:cNvSpPr txBox="1"/>
          <p:nvPr/>
        </p:nvSpPr>
        <p:spPr>
          <a:xfrm>
            <a:off x="5084762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/>
          </a:p>
        </p:txBody>
      </p:sp>
      <p:sp>
        <p:nvSpPr>
          <p:cNvPr id="139" name="Google Shape;139;p20"/>
          <p:cNvSpPr txBox="1"/>
          <p:nvPr/>
        </p:nvSpPr>
        <p:spPr>
          <a:xfrm>
            <a:off x="5741987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/>
          </a:p>
        </p:txBody>
      </p:sp>
      <p:sp>
        <p:nvSpPr>
          <p:cNvPr id="140" name="Google Shape;140;p20"/>
          <p:cNvSpPr txBox="1"/>
          <p:nvPr/>
        </p:nvSpPr>
        <p:spPr>
          <a:xfrm>
            <a:off x="6472237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7115175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7681912" y="1010803"/>
            <a:ext cx="615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/>
          </a:p>
        </p:txBody>
      </p:sp>
      <p:sp>
        <p:nvSpPr>
          <p:cNvPr id="143" name="Google Shape;143;p20"/>
          <p:cNvSpPr txBox="1"/>
          <p:nvPr/>
        </p:nvSpPr>
        <p:spPr>
          <a:xfrm>
            <a:off x="8262937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0" y="1018495"/>
            <a:ext cx="631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TSG#99</a:t>
            </a:r>
            <a:endParaRPr/>
          </a:p>
        </p:txBody>
      </p:sp>
      <p:sp>
        <p:nvSpPr>
          <p:cNvPr id="145" name="Google Shape;145;p20"/>
          <p:cNvSpPr txBox="1"/>
          <p:nvPr/>
        </p:nvSpPr>
        <p:spPr>
          <a:xfrm>
            <a:off x="3162300" y="713940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5865812" y="713940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257300" y="1113990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48" name="Google Shape;148;p20"/>
          <p:cNvSpPr txBox="1"/>
          <p:nvPr/>
        </p:nvSpPr>
        <p:spPr>
          <a:xfrm>
            <a:off x="2551112" y="1101290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7878762" y="1113990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5216525" y="1113990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1" name="Google Shape;151;p20"/>
          <p:cNvSpPr txBox="1"/>
          <p:nvPr/>
        </p:nvSpPr>
        <p:spPr>
          <a:xfrm>
            <a:off x="3238500" y="1113990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5951537" y="1113990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8453437" y="1113990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4013200" y="1113990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6662737" y="1113990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6" name="Google Shape;156;p20"/>
          <p:cNvSpPr txBox="1"/>
          <p:nvPr/>
        </p:nvSpPr>
        <p:spPr>
          <a:xfrm>
            <a:off x="109537" y="1134628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1854200" y="1113990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4605337" y="1113990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7304087" y="1113990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8359775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517525" y="1028265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TSG#100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749300" y="1131453"/>
            <a:ext cx="4065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sp>
        <p:nvSpPr>
          <p:cNvPr id="166" name="Google Shape;166;p20"/>
          <p:cNvSpPr txBox="1"/>
          <p:nvPr/>
        </p:nvSpPr>
        <p:spPr>
          <a:xfrm>
            <a:off x="903287" y="717115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/>
          </a:p>
        </p:txBody>
      </p:sp>
      <p:cxnSp>
        <p:nvCxnSpPr>
          <p:cNvPr id="169" name="Google Shape;169;p20"/>
          <p:cNvCxnSpPr/>
          <p:nvPr/>
        </p:nvCxnSpPr>
        <p:spPr>
          <a:xfrm>
            <a:off x="901700" y="130449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3030537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1739900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8383587" y="1629928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7140575" y="1629928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5756275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6453187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4437062" y="161881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3725862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216025" y="1609290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5097462" y="163786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2425700" y="164104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7766050" y="1582303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>
            <a:cxnSpLocks/>
            <a:stCxn id="157" idx="2"/>
          </p:cNvCxnSpPr>
          <p:nvPr/>
        </p:nvCxnSpPr>
        <p:spPr>
          <a:xfrm>
            <a:off x="2046350" y="1314090"/>
            <a:ext cx="12637" cy="3590763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>
            <a:cxnSpLocks/>
            <a:stCxn id="158" idx="2"/>
          </p:cNvCxnSpPr>
          <p:nvPr/>
        </p:nvCxnSpPr>
        <p:spPr>
          <a:xfrm>
            <a:off x="4797487" y="1314090"/>
            <a:ext cx="1525" cy="358123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266700" y="1434665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SA1#102</a:t>
            </a:r>
            <a:endParaRPr/>
          </a:p>
        </p:txBody>
      </p:sp>
      <p:sp>
        <p:nvSpPr>
          <p:cNvPr id="185" name="Google Shape;185;p20"/>
          <p:cNvSpPr txBox="1"/>
          <p:nvPr/>
        </p:nvSpPr>
        <p:spPr>
          <a:xfrm>
            <a:off x="844550" y="1434665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SA1#103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497012" y="1434665"/>
            <a:ext cx="657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SA1#104</a:t>
            </a:r>
            <a:endParaRPr/>
          </a:p>
        </p:txBody>
      </p:sp>
      <p:sp>
        <p:nvSpPr>
          <p:cNvPr id="188" name="Google Shape;188;p20"/>
          <p:cNvSpPr txBox="1"/>
          <p:nvPr/>
        </p:nvSpPr>
        <p:spPr>
          <a:xfrm>
            <a:off x="2762250" y="1434665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3484562" y="1434665"/>
            <a:ext cx="64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4168775" y="1434665"/>
            <a:ext cx="65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4803775" y="1434665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5467350" y="1434665"/>
            <a:ext cx="620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6210299" y="1434665"/>
            <a:ext cx="598483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 dirty="0"/>
          </a:p>
        </p:txBody>
      </p:sp>
      <p:sp>
        <p:nvSpPr>
          <p:cNvPr id="194" name="Google Shape;194;p20"/>
          <p:cNvSpPr txBox="1"/>
          <p:nvPr/>
        </p:nvSpPr>
        <p:spPr>
          <a:xfrm>
            <a:off x="6865937" y="1434665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/>
          </a:p>
        </p:txBody>
      </p:sp>
      <p:cxnSp>
        <p:nvCxnSpPr>
          <p:cNvPr id="195" name="Google Shape;195;p20"/>
          <p:cNvCxnSpPr>
            <a:cxnSpLocks/>
            <a:stCxn id="159" idx="2"/>
          </p:cNvCxnSpPr>
          <p:nvPr/>
        </p:nvCxnSpPr>
        <p:spPr>
          <a:xfrm flipH="1">
            <a:off x="7443787" y="1314090"/>
            <a:ext cx="52450" cy="3462175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7" name="Google Shape;197;p20"/>
          <p:cNvSpPr txBox="1"/>
          <p:nvPr/>
        </p:nvSpPr>
        <p:spPr>
          <a:xfrm>
            <a:off x="1687512" y="2964025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458912" y="2919575"/>
            <a:ext cx="191294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</a:t>
            </a:r>
            <a:r>
              <a:rPr lang="en-GB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5GA</a:t>
            </a:r>
            <a:endParaRPr sz="1100" dirty="0"/>
          </a:p>
        </p:txBody>
      </p:sp>
      <p:sp>
        <p:nvSpPr>
          <p:cNvPr id="199" name="Google Shape;199;p20"/>
          <p:cNvSpPr txBox="1"/>
          <p:nvPr/>
        </p:nvSpPr>
        <p:spPr>
          <a:xfrm>
            <a:off x="1628775" y="3216437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617662" y="3210087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303462" y="3530762"/>
            <a:ext cx="1003229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347912" y="3522825"/>
            <a:ext cx="95878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161" name="Google Shape;161;p20"/>
          <p:cNvSpPr/>
          <p:nvPr/>
        </p:nvSpPr>
        <p:spPr>
          <a:xfrm>
            <a:off x="2024635" y="2049385"/>
            <a:ext cx="2695500" cy="168076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2</a:t>
            </a:r>
            <a:endParaRPr sz="1100"/>
          </a:p>
        </p:txBody>
      </p:sp>
      <p:sp>
        <p:nvSpPr>
          <p:cNvPr id="162" name="Google Shape;162;p20"/>
          <p:cNvSpPr/>
          <p:nvPr/>
        </p:nvSpPr>
        <p:spPr>
          <a:xfrm>
            <a:off x="2793882" y="2230511"/>
            <a:ext cx="4014900" cy="155096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3</a:t>
            </a:r>
            <a:endParaRPr sz="1100"/>
          </a:p>
        </p:txBody>
      </p:sp>
      <p:sp>
        <p:nvSpPr>
          <p:cNvPr id="196" name="Google Shape;196;p20"/>
          <p:cNvSpPr/>
          <p:nvPr/>
        </p:nvSpPr>
        <p:spPr>
          <a:xfrm>
            <a:off x="87312" y="1726765"/>
            <a:ext cx="2004900" cy="165838"/>
          </a:xfrm>
          <a:prstGeom prst="chevron">
            <a:avLst>
              <a:gd name="adj" fmla="val 20403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1 </a:t>
            </a:r>
            <a:endParaRPr sz="1100" dirty="0"/>
          </a:p>
        </p:txBody>
      </p:sp>
      <p:sp>
        <p:nvSpPr>
          <p:cNvPr id="205" name="Google Shape;205;p20"/>
          <p:cNvSpPr/>
          <p:nvPr/>
        </p:nvSpPr>
        <p:spPr>
          <a:xfrm>
            <a:off x="735012" y="1906815"/>
            <a:ext cx="1296900" cy="168076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6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TSG Cont. Def</a:t>
            </a:r>
            <a:endParaRPr lang="en-US" sz="1100" dirty="0"/>
          </a:p>
        </p:txBody>
      </p:sp>
      <p:sp>
        <p:nvSpPr>
          <p:cNvPr id="96" name="Google Shape;197;p20">
            <a:extLst>
              <a:ext uri="{FF2B5EF4-FFF2-40B4-BE49-F238E27FC236}">
                <a16:creationId xmlns:a16="http://schemas.microsoft.com/office/drawing/2014/main" id="{E7C4FD37-48C8-4C2A-BE69-C5F950CBFAEC}"/>
              </a:ext>
            </a:extLst>
          </p:cNvPr>
          <p:cNvSpPr txBox="1"/>
          <p:nvPr/>
        </p:nvSpPr>
        <p:spPr>
          <a:xfrm>
            <a:off x="2686070" y="3963578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198;p20">
            <a:extLst>
              <a:ext uri="{FF2B5EF4-FFF2-40B4-BE49-F238E27FC236}">
                <a16:creationId xmlns:a16="http://schemas.microsoft.com/office/drawing/2014/main" id="{AC07F3E4-0FF8-4B80-A34D-90AAB523F7D3}"/>
              </a:ext>
            </a:extLst>
          </p:cNvPr>
          <p:cNvSpPr txBox="1"/>
          <p:nvPr/>
        </p:nvSpPr>
        <p:spPr>
          <a:xfrm>
            <a:off x="2663920" y="3916587"/>
            <a:ext cx="1624905" cy="1139078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Rel-20 </a:t>
            </a:r>
            <a:r>
              <a:rPr lang="en-GB" sz="1100" b="1" dirty="0">
                <a:solidFill>
                  <a:schemeClr val="dk1"/>
                </a:solidFill>
              </a:rPr>
              <a:t>6G</a:t>
            </a:r>
            <a:endParaRPr lang="en-US" sz="1100"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2922208" y="4190703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200;p20">
            <a:extLst>
              <a:ext uri="{FF2B5EF4-FFF2-40B4-BE49-F238E27FC236}">
                <a16:creationId xmlns:a16="http://schemas.microsoft.com/office/drawing/2014/main" id="{D80E83C6-0D85-429D-B689-0ED9D07BCA0E}"/>
              </a:ext>
            </a:extLst>
          </p:cNvPr>
          <p:cNvSpPr txBox="1"/>
          <p:nvPr/>
        </p:nvSpPr>
        <p:spPr>
          <a:xfrm>
            <a:off x="2844355" y="4127501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3444786" y="4562960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3382938" y="4590971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AA6D2380-3D1D-EB28-FFF1-C39D3B7AB6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453374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4" name="TextBox 112">
            <a:extLst>
              <a:ext uri="{FF2B5EF4-FFF2-40B4-BE49-F238E27FC236}">
                <a16:creationId xmlns:a16="http://schemas.microsoft.com/office/drawing/2014/main" id="{B42809C1-4C87-BA45-41E4-467514216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1083" y="1698311"/>
            <a:ext cx="1428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2791F604-308A-592D-A381-1E26FA20E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1599" y="4359702"/>
            <a:ext cx="1484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C87488-87EA-0258-A30F-94C9B5574364}"/>
              </a:ext>
            </a:extLst>
          </p:cNvPr>
          <p:cNvSpPr txBox="1"/>
          <p:nvPr/>
        </p:nvSpPr>
        <p:spPr>
          <a:xfrm>
            <a:off x="6179344" y="2598792"/>
            <a:ext cx="2893219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 b="1" i="1" u="sng" dirty="0">
                <a:solidFill>
                  <a:srgbClr val="FF0000"/>
                </a:solidFill>
                <a:sym typeface="Wingdings" panose="05000000000000000000" pitchFamily="2" charset="2"/>
              </a:rPr>
              <a:t> </a:t>
            </a:r>
            <a:r>
              <a:rPr lang="en-US" sz="1050" b="1" i="1" u="sng" dirty="0">
                <a:solidFill>
                  <a:srgbClr val="FF0000"/>
                </a:solidFill>
              </a:rPr>
              <a:t>Proposed timeline working assumption</a:t>
            </a:r>
            <a:endParaRPr lang="en-GB" sz="1050" b="1" i="1" u="sng" dirty="0">
              <a:solidFill>
                <a:srgbClr val="FF0000"/>
              </a:solidFill>
            </a:endParaRPr>
          </a:p>
        </p:txBody>
      </p:sp>
      <p:sp>
        <p:nvSpPr>
          <p:cNvPr id="167" name="Google Shape;167;p20"/>
          <p:cNvSpPr txBox="1"/>
          <p:nvPr/>
        </p:nvSpPr>
        <p:spPr>
          <a:xfrm>
            <a:off x="1964443" y="4840527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sp>
        <p:nvSpPr>
          <p:cNvPr id="187" name="Google Shape;187;p20"/>
          <p:cNvSpPr txBox="1"/>
          <p:nvPr/>
        </p:nvSpPr>
        <p:spPr>
          <a:xfrm>
            <a:off x="2117725" y="1434665"/>
            <a:ext cx="644400" cy="23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SA1#105</a:t>
            </a:r>
            <a:endParaRPr dirty="0">
              <a:solidFill>
                <a:srgbClr val="FF0000"/>
              </a:solidFill>
            </a:endParaRPr>
          </a:p>
        </p:txBody>
      </p:sp>
      <p:cxnSp>
        <p:nvCxnSpPr>
          <p:cNvPr id="123" name="Google Shape;123;p20"/>
          <p:cNvCxnSpPr/>
          <p:nvPr/>
        </p:nvCxnSpPr>
        <p:spPr>
          <a:xfrm>
            <a:off x="2716212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68" name="Google Shape;168;p20"/>
          <p:cNvCxnSpPr>
            <a:cxnSpLocks/>
          </p:cNvCxnSpPr>
          <p:nvPr/>
        </p:nvCxnSpPr>
        <p:spPr>
          <a:xfrm>
            <a:off x="2432767" y="1715288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10" name="Google Shape;203;p20">
            <a:extLst>
              <a:ext uri="{FF2B5EF4-FFF2-40B4-BE49-F238E27FC236}">
                <a16:creationId xmlns:a16="http://schemas.microsoft.com/office/drawing/2014/main" id="{D21DF6D8-C322-EA26-1545-DF0B1237C900}"/>
              </a:ext>
            </a:extLst>
          </p:cNvPr>
          <p:cNvSpPr/>
          <p:nvPr/>
        </p:nvSpPr>
        <p:spPr>
          <a:xfrm>
            <a:off x="5337408" y="2583543"/>
            <a:ext cx="761200" cy="267286"/>
          </a:xfrm>
          <a:prstGeom prst="chevron">
            <a:avLst>
              <a:gd name="adj" fmla="val 18320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solidFill>
              <a:schemeClr val="accent1"/>
            </a:solidFill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endParaRPr dirty="0"/>
          </a:p>
        </p:txBody>
      </p:sp>
      <p:sp>
        <p:nvSpPr>
          <p:cNvPr id="11" name="Google Shape;204;p20">
            <a:extLst>
              <a:ext uri="{FF2B5EF4-FFF2-40B4-BE49-F238E27FC236}">
                <a16:creationId xmlns:a16="http://schemas.microsoft.com/office/drawing/2014/main" id="{EE8369E9-809B-131F-4688-B88BAED1EC52}"/>
              </a:ext>
            </a:extLst>
          </p:cNvPr>
          <p:cNvSpPr/>
          <p:nvPr/>
        </p:nvSpPr>
        <p:spPr>
          <a:xfrm>
            <a:off x="1511337" y="2583543"/>
            <a:ext cx="3891947" cy="279151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solidFill>
              <a:schemeClr val="accent1"/>
            </a:solidFill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      </a:t>
            </a:r>
            <a:r>
              <a:rPr lang="en-US" sz="11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 -20 SA1 Stage 1 </a:t>
            </a:r>
            <a:r>
              <a:rPr lang="en-US" sz="11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Normative (i.e. 5GA)</a:t>
            </a:r>
            <a:r>
              <a:rPr lang="en-US" sz="11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80%</a:t>
            </a:r>
            <a:endParaRPr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F69FF9-F0B0-785E-ADC9-312822DF34E4}"/>
              </a:ext>
            </a:extLst>
          </p:cNvPr>
          <p:cNvSpPr txBox="1"/>
          <p:nvPr/>
        </p:nvSpPr>
        <p:spPr>
          <a:xfrm>
            <a:off x="5609771" y="2582253"/>
            <a:ext cx="11767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</a:t>
            </a:r>
            <a:endParaRPr lang="en-GB" sz="1000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E68A4B9-93A8-202C-4710-E35955F6E690}"/>
              </a:ext>
            </a:extLst>
          </p:cNvPr>
          <p:cNvCxnSpPr/>
          <p:nvPr/>
        </p:nvCxnSpPr>
        <p:spPr>
          <a:xfrm flipV="1">
            <a:off x="5428343" y="1291766"/>
            <a:ext cx="0" cy="353422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390C68E-BAC7-6EDF-419E-70E21443EFEC}"/>
              </a:ext>
            </a:extLst>
          </p:cNvPr>
          <p:cNvCxnSpPr/>
          <p:nvPr/>
        </p:nvCxnSpPr>
        <p:spPr>
          <a:xfrm flipV="1">
            <a:off x="6117771" y="1320794"/>
            <a:ext cx="0" cy="353422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TextBox 112">
            <a:extLst>
              <a:ext uri="{FF2B5EF4-FFF2-40B4-BE49-F238E27FC236}">
                <a16:creationId xmlns:a16="http://schemas.microsoft.com/office/drawing/2014/main" id="{782F588F-2C2A-3792-E6AC-C3C570A6D4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6411" y="3192582"/>
            <a:ext cx="4307589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latin typeface="Montserrat" panose="00000500000000000000" pitchFamily="2" charset="0"/>
              </a:rPr>
              <a:t>Reminder: In Rel-20,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latin typeface="Montserrat" panose="00000500000000000000" pitchFamily="2" charset="0"/>
              </a:rPr>
              <a:t>- 5GA studies will be followed by normative work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latin typeface="Montserrat" panose="00000500000000000000" pitchFamily="2" charset="0"/>
              </a:rPr>
              <a:t>- 6G study(</a:t>
            </a:r>
            <a:r>
              <a:rPr lang="en-GB" altLang="en-US" sz="1200" dirty="0" err="1">
                <a:latin typeface="Montserrat" panose="00000500000000000000" pitchFamily="2" charset="0"/>
              </a:rPr>
              <a:t>ies</a:t>
            </a:r>
            <a:r>
              <a:rPr lang="en-GB" altLang="en-US" sz="1200" dirty="0">
                <a:latin typeface="Montserrat" panose="00000500000000000000" pitchFamily="2" charset="0"/>
              </a:rPr>
              <a:t>) will not be followed by normative work</a:t>
            </a:r>
            <a:endParaRPr lang="en-GB" altLang="en-US" sz="11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238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993</TotalTime>
  <Words>251</Words>
  <Application>Microsoft Office PowerPoint</Application>
  <PresentationFormat>On-screen Show (16:9)</PresentationFormat>
  <Paragraphs>74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Montserrat</vt:lpstr>
      <vt:lpstr>Times New Roman</vt:lpstr>
      <vt:lpstr>Wingdings</vt:lpstr>
      <vt:lpstr>Office Theme</vt:lpstr>
      <vt:lpstr>Custom Design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AS</cp:lastModifiedBy>
  <cp:revision>30</cp:revision>
  <dcterms:modified xsi:type="dcterms:W3CDTF">2024-03-01T08:26:13Z</dcterms:modified>
</cp:coreProperties>
</file>