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  <p:sldMasterId id="2147483664" r:id="rId2"/>
  </p:sldMasterIdLst>
  <p:notesMasterIdLst>
    <p:notesMasterId r:id="rId5"/>
  </p:notesMasterIdLst>
  <p:sldIdLst>
    <p:sldId id="303" r:id="rId3"/>
    <p:sldId id="1226" r:id="rId4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0E34C6-6B9A-4DAC-80DA-D654F3BCF647}" v="8" dt="2024-02-27T08:20:25.1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82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4104" y="1433898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Proposed timeline for </a:t>
            </a:r>
          </a:p>
          <a:p>
            <a:pPr algn="ctr">
              <a:defRPr/>
            </a:pPr>
            <a:r>
              <a:rPr lang="en-GB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SA1 Rel-20</a:t>
            </a:r>
            <a:br>
              <a:rPr lang="en-GB" sz="36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SA1 Chair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S1-242222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3GPP SA1#105, 26 Feb -1 Mar 2024, Athens, Greece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911FC1C-3870-A98A-6EDB-53D8FE6F1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6447" y="2696641"/>
            <a:ext cx="7147439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tx1"/>
                </a:solidFill>
                <a:latin typeface="+mj-lt"/>
                <a:ea typeface="ＭＳ Ｐゴシック" charset="0"/>
              </a:rPr>
              <a:t>This is a proposed working assumption for SA1</a:t>
            </a:r>
          </a:p>
          <a:p>
            <a:pPr>
              <a:defRPr/>
            </a:pPr>
            <a:r>
              <a:rPr lang="en-GB" sz="2000" b="1" dirty="0">
                <a:solidFill>
                  <a:schemeClr val="tx1"/>
                </a:solidFill>
                <a:latin typeface="+mj-lt"/>
                <a:ea typeface="ＭＳ Ｐゴシック" charset="0"/>
              </a:rPr>
              <a:t>It will be updated (if needed) when TSG SA decision on Rel-20 timeline is taken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623887" y="1612465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836178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154812" y="229966"/>
            <a:ext cx="739987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Rel-20 SA1 proposed timeline assumption</a:t>
            </a:r>
            <a:endParaRPr sz="2800" dirty="0"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4" name="Google Shape;124;p20"/>
          <p:cNvCxnSpPr/>
          <p:nvPr/>
        </p:nvCxnSpPr>
        <p:spPr>
          <a:xfrm>
            <a:off x="293687" y="1372753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348940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348940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352115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1010803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0" y="1018495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713940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713940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11012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11139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11139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1134628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1028265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1131453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903287" y="717115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cxnSp>
        <p:nvCxnSpPr>
          <p:cNvPr id="169" name="Google Shape;169;p20"/>
          <p:cNvCxnSpPr/>
          <p:nvPr/>
        </p:nvCxnSpPr>
        <p:spPr>
          <a:xfrm>
            <a:off x="901700" y="130449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629928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629928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53187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61881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609290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63786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64104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582303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046350" y="1314090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797487" y="1314090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434665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434665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434665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434665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434665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434665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434665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434665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299" y="1434665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434665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443787" y="1314090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687512" y="2964025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919575"/>
            <a:ext cx="191294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</a:t>
            </a:r>
            <a:r>
              <a:rPr lang="en-GB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5GA</a:t>
            </a:r>
            <a:endParaRPr sz="11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216437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210087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530762"/>
            <a:ext cx="1003229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522825"/>
            <a:ext cx="95878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24635" y="2049385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793882" y="2230511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87312" y="1726765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735012" y="1906815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2686070" y="3963578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663920" y="3916587"/>
            <a:ext cx="1624905" cy="1139078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</a:t>
            </a:r>
            <a:r>
              <a:rPr lang="en-GB" sz="1100" b="1" dirty="0">
                <a:solidFill>
                  <a:schemeClr val="dk1"/>
                </a:solidFill>
              </a:rPr>
              <a:t>6G</a:t>
            </a:r>
            <a:endParaRPr lang="en-US" sz="11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2922208" y="419070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2844355" y="412750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3444786" y="456296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382938" y="459097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45337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1083" y="1698311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1599" y="4359702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87488-87EA-0258-A30F-94C9B5574364}"/>
              </a:ext>
            </a:extLst>
          </p:cNvPr>
          <p:cNvSpPr txBox="1"/>
          <p:nvPr/>
        </p:nvSpPr>
        <p:spPr>
          <a:xfrm>
            <a:off x="6315296" y="2563074"/>
            <a:ext cx="171393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i="1" u="sng" dirty="0">
                <a:solidFill>
                  <a:srgbClr val="FF0000"/>
                </a:solidFill>
                <a:sym typeface="Wingdings" panose="05000000000000000000" pitchFamily="2" charset="2"/>
              </a:rPr>
              <a:t> </a:t>
            </a:r>
            <a:r>
              <a:rPr lang="en-US" sz="1200" b="1" i="1" u="sng" dirty="0">
                <a:solidFill>
                  <a:srgbClr val="FF0000"/>
                </a:solidFill>
              </a:rPr>
              <a:t>Proposed timeline</a:t>
            </a:r>
            <a:endParaRPr lang="en-GB" sz="1200" b="1" i="1" u="sng" dirty="0">
              <a:solidFill>
                <a:srgbClr val="FF0000"/>
              </a:solidFill>
            </a:endParaRPr>
          </a:p>
        </p:txBody>
      </p:sp>
      <p:sp>
        <p:nvSpPr>
          <p:cNvPr id="167" name="Google Shape;167;p20"/>
          <p:cNvSpPr txBox="1"/>
          <p:nvPr/>
        </p:nvSpPr>
        <p:spPr>
          <a:xfrm>
            <a:off x="1964443" y="4840527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434665"/>
            <a:ext cx="644400" cy="23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>
              <a:solidFill>
                <a:srgbClr val="FF0000"/>
              </a:solidFill>
            </a:endParaRPr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/>
          <p:cNvCxnSpPr>
            <a:cxnSpLocks/>
          </p:cNvCxnSpPr>
          <p:nvPr/>
        </p:nvCxnSpPr>
        <p:spPr>
          <a:xfrm>
            <a:off x="2432767" y="1715288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10" name="Google Shape;203;p20">
            <a:extLst>
              <a:ext uri="{FF2B5EF4-FFF2-40B4-BE49-F238E27FC236}">
                <a16:creationId xmlns:a16="http://schemas.microsoft.com/office/drawing/2014/main" id="{D21DF6D8-C322-EA26-1545-DF0B1237C900}"/>
              </a:ext>
            </a:extLst>
          </p:cNvPr>
          <p:cNvSpPr/>
          <p:nvPr/>
        </p:nvSpPr>
        <p:spPr>
          <a:xfrm>
            <a:off x="5337408" y="2583543"/>
            <a:ext cx="761200" cy="267286"/>
          </a:xfrm>
          <a:prstGeom prst="chevron">
            <a:avLst>
              <a:gd name="adj" fmla="val 18320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solidFill>
              <a:schemeClr val="accent1"/>
            </a:solidFill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endParaRPr dirty="0"/>
          </a:p>
        </p:txBody>
      </p:sp>
      <p:sp>
        <p:nvSpPr>
          <p:cNvPr id="11" name="Google Shape;204;p20">
            <a:extLst>
              <a:ext uri="{FF2B5EF4-FFF2-40B4-BE49-F238E27FC236}">
                <a16:creationId xmlns:a16="http://schemas.microsoft.com/office/drawing/2014/main" id="{EE8369E9-809B-131F-4688-B88BAED1EC52}"/>
              </a:ext>
            </a:extLst>
          </p:cNvPr>
          <p:cNvSpPr/>
          <p:nvPr/>
        </p:nvSpPr>
        <p:spPr>
          <a:xfrm>
            <a:off x="1511337" y="2583543"/>
            <a:ext cx="3891947" cy="27915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solidFill>
              <a:schemeClr val="accent1"/>
            </a:solidFill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                                            80%</a:t>
            </a:r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F69FF9-F0B0-785E-ADC9-312822DF34E4}"/>
              </a:ext>
            </a:extLst>
          </p:cNvPr>
          <p:cNvSpPr txBox="1"/>
          <p:nvPr/>
        </p:nvSpPr>
        <p:spPr>
          <a:xfrm>
            <a:off x="5609771" y="2582253"/>
            <a:ext cx="11767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</a:t>
            </a:r>
            <a:endParaRPr lang="en-GB" sz="10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68A4B9-93A8-202C-4710-E35955F6E690}"/>
              </a:ext>
            </a:extLst>
          </p:cNvPr>
          <p:cNvCxnSpPr/>
          <p:nvPr/>
        </p:nvCxnSpPr>
        <p:spPr>
          <a:xfrm flipV="1">
            <a:off x="5428343" y="1291766"/>
            <a:ext cx="0" cy="353422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390C68E-BAC7-6EDF-419E-70E21443EFEC}"/>
              </a:ext>
            </a:extLst>
          </p:cNvPr>
          <p:cNvCxnSpPr/>
          <p:nvPr/>
        </p:nvCxnSpPr>
        <p:spPr>
          <a:xfrm flipV="1">
            <a:off x="6117771" y="1320794"/>
            <a:ext cx="0" cy="353422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9238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207</Words>
  <Application>Microsoft Office PowerPoint</Application>
  <PresentationFormat>On-screen Show (16:9)</PresentationFormat>
  <Paragraphs>70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Montserrat</vt:lpstr>
      <vt:lpstr>Times New Roman</vt:lpstr>
      <vt:lpstr>Wingdings</vt:lpstr>
      <vt:lpstr>Office Theme</vt:lpstr>
      <vt:lpstr>Custom Design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AS</cp:lastModifiedBy>
  <cp:revision>29</cp:revision>
  <dcterms:modified xsi:type="dcterms:W3CDTF">2024-02-27T08:20:56Z</dcterms:modified>
</cp:coreProperties>
</file>