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41" r:id="rId5"/>
    <p:sldId id="363" r:id="rId6"/>
    <p:sldId id="364" r:id="rId7"/>
    <p:sldId id="396" r:id="rId8"/>
    <p:sldId id="403" r:id="rId9"/>
    <p:sldId id="395" r:id="rId10"/>
    <p:sldId id="398" r:id="rId11"/>
    <p:sldId id="400" r:id="rId12"/>
    <p:sldId id="404" r:id="rId13"/>
    <p:sldId id="405" r:id="rId14"/>
    <p:sldId id="402"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96" autoAdjust="0"/>
    <p:restoredTop sz="94580" autoAdjust="0"/>
  </p:normalViewPr>
  <p:slideViewPr>
    <p:cSldViewPr snapToGrid="0">
      <p:cViewPr varScale="1">
        <p:scale>
          <a:sx n="107" d="100"/>
          <a:sy n="107" d="100"/>
        </p:scale>
        <p:origin x="624" y="1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697193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576609"/>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TSG- SA1 Meeting # 105	</a:t>
            </a:r>
          </a:p>
          <a:p>
            <a:pPr eaLnBrk="1" hangingPunct="1">
              <a:defRPr/>
            </a:pPr>
            <a:r>
              <a:rPr lang="en-US" altLang="en-US" sz="1400" b="1" dirty="0">
                <a:latin typeface="Arial "/>
              </a:rPr>
              <a:t>Athens, Greece, 26 Feb - 1 March 2024</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8798313" y="133350"/>
            <a:ext cx="255548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S1-240211</a:t>
            </a:r>
            <a:br>
              <a:rPr lang="sv-SE" altLang="en-US" sz="1400" b="1" dirty="0">
                <a:solidFill>
                  <a:srgbClr val="0000FF"/>
                </a:solidFill>
                <a:latin typeface="Arial "/>
              </a:rPr>
            </a:br>
            <a:r>
              <a:rPr lang="en-GB" altLang="en-US" sz="1100" b="1" i="1" noProof="0" dirty="0">
                <a:solidFill>
                  <a:srgbClr val="002060"/>
                </a:solidFill>
                <a:latin typeface="Arial "/>
              </a:rPr>
              <a:t>(revision of S1-240053)</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8792828" cy="2852737"/>
          </a:xfrm>
        </p:spPr>
        <p:txBody>
          <a:bodyPr anchor="ctr"/>
          <a:lstStyle/>
          <a:p>
            <a:pPr eaLnBrk="1" hangingPunct="1"/>
            <a:r>
              <a:rPr lang="en-GB" altLang="en-US" dirty="0"/>
              <a:t>Motivation for a Study on satellite access - Phase 4</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7" y="4364875"/>
            <a:ext cx="9755355" cy="1987800"/>
          </a:xfrm>
        </p:spPr>
        <p:txBody>
          <a:bodyPr/>
          <a:lstStyle/>
          <a:p>
            <a:pPr marL="0" indent="0" eaLnBrk="1" hangingPunct="1">
              <a:buFontTx/>
              <a:buNone/>
            </a:pPr>
            <a:r>
              <a:rPr lang="en-GB" altLang="en-US" dirty="0"/>
              <a:t>Novamint, Thales, Airbus, Eutelsat Group, Fraunhofer IIS, TNO, ESA, SES, ETRI, vivo, SKY Perfect JSAT, </a:t>
            </a:r>
            <a:r>
              <a:rPr lang="en-GB" altLang="en-US" dirty="0" err="1"/>
              <a:t>Sateliot</a:t>
            </a:r>
            <a:r>
              <a:rPr lang="en-GB" altLang="en-US" dirty="0"/>
              <a:t>, Lockheed Martin, Hughes Network systems, CATT, Nokia, Nokia Shanghai Bell, OQ Technology, China Telecom, </a:t>
            </a:r>
            <a:r>
              <a:rPr lang="en-GB" altLang="en-US" dirty="0" err="1"/>
              <a:t>Firstnet</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a:t>Enhanced Satellite sharing for network entities on-board satellite</a:t>
            </a:r>
            <a:endParaRPr lang="zh-CN" altLang="en-US" dirty="0"/>
          </a:p>
        </p:txBody>
      </p:sp>
      <p:sp>
        <p:nvSpPr>
          <p:cNvPr id="4"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sz="2000" dirty="0"/>
              <a:t> </a:t>
            </a:r>
            <a:r>
              <a:rPr lang="en-GB" altLang="en-US" sz="2000" b="1" dirty="0"/>
              <a:t>Context/Motivation:</a:t>
            </a:r>
            <a:endParaRPr lang="en-GB" sz="2000" b="1" dirty="0"/>
          </a:p>
          <a:p>
            <a:pPr lvl="1"/>
            <a:r>
              <a:rPr lang="en-GB" altLang="zh-CN" sz="2000" dirty="0"/>
              <a:t>Consider the different scenarios of sharing entities on-board satellite with MNOs for services/features based on different business models/needs</a:t>
            </a:r>
          </a:p>
          <a:p>
            <a:pPr lvl="1"/>
            <a:r>
              <a:rPr lang="en-GB" sz="2000" dirty="0"/>
              <a:t>Take into account the </a:t>
            </a:r>
            <a:r>
              <a:rPr lang="en-GB" altLang="zh-CN" sz="2000" dirty="0"/>
              <a:t>security (e.g. Lawful Interception), charging, roaming, hide complexities related to satellite communication from MNOs…</a:t>
            </a:r>
          </a:p>
          <a:p>
            <a:pPr lvl="1"/>
            <a:r>
              <a:rPr lang="en-GB" altLang="zh-CN" sz="2000" dirty="0"/>
              <a:t>Take into consideration regulatory aspects to support network sharing between the satellite operators and terrestrial MNOs (e.g. one satellite network shared with different MNOs in different geographical areas).</a:t>
            </a:r>
            <a:endParaRPr lang="en-GB" sz="2000" dirty="0"/>
          </a:p>
          <a:p>
            <a:pPr lvl="1"/>
            <a:endParaRPr lang="en-GB" sz="1500" b="1" dirty="0"/>
          </a:p>
          <a:p>
            <a:r>
              <a:rPr lang="en-GB" sz="2000" b="1" dirty="0"/>
              <a:t> Objectives for Rel-20</a:t>
            </a:r>
          </a:p>
          <a:p>
            <a:pPr lvl="1"/>
            <a:r>
              <a:rPr lang="en-GB" sz="2000" dirty="0"/>
              <a:t>Identify New service requirements </a:t>
            </a:r>
          </a:p>
          <a:p>
            <a:pPr lvl="1"/>
            <a:r>
              <a:rPr lang="en-GB" sz="2000" dirty="0"/>
              <a:t>Gap analysis</a:t>
            </a:r>
          </a:p>
        </p:txBody>
      </p:sp>
    </p:spTree>
    <p:extLst>
      <p:ext uri="{BB962C8B-B14F-4D97-AF65-F5344CB8AC3E}">
        <p14:creationId xmlns:p14="http://schemas.microsoft.com/office/powerpoint/2010/main" val="86697556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Enhanced Satellite access KPIs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sz="2000" dirty="0"/>
              <a:t> </a:t>
            </a:r>
            <a:r>
              <a:rPr lang="en-GB" altLang="en-US" sz="2000" b="1" dirty="0"/>
              <a:t>Context/Motivation:</a:t>
            </a:r>
            <a:endParaRPr lang="en-GB" sz="2000" b="1" dirty="0"/>
          </a:p>
          <a:p>
            <a:pPr lvl="1"/>
            <a:r>
              <a:rPr lang="en-GB" sz="2000" dirty="0"/>
              <a:t>KPIs for a 5G system with satellite access have been introduced in TS 22.261 (section 7.4) in the context of Rel-16</a:t>
            </a:r>
          </a:p>
          <a:p>
            <a:pPr lvl="1"/>
            <a:r>
              <a:rPr lang="en-GB" sz="2000" dirty="0"/>
              <a:t>Since they have not been updated and do not reflect KPIs for 5G Advanced</a:t>
            </a:r>
          </a:p>
          <a:p>
            <a:pPr lvl="1"/>
            <a:r>
              <a:rPr lang="en-GB" sz="2000" dirty="0"/>
              <a:t>This is especially valid for service to vehicular/drone mounted devices for verticals</a:t>
            </a:r>
          </a:p>
          <a:p>
            <a:pPr lvl="1"/>
            <a:r>
              <a:rPr lang="en-GB" sz="2000" dirty="0"/>
              <a:t>It is important to review the KPIs of 5G satellite networks</a:t>
            </a:r>
          </a:p>
          <a:p>
            <a:pPr lvl="1"/>
            <a:r>
              <a:rPr lang="en-GB" sz="2000" dirty="0"/>
              <a:t>Furthermore, there is a need to clarify KPIs associated to service continuity</a:t>
            </a:r>
          </a:p>
          <a:p>
            <a:pPr lvl="1"/>
            <a:endParaRPr lang="en-GB" sz="1500" b="1" dirty="0"/>
          </a:p>
          <a:p>
            <a:r>
              <a:rPr lang="en-GB" sz="2000" b="1" dirty="0"/>
              <a:t> Objectives for Rel-20</a:t>
            </a:r>
          </a:p>
          <a:p>
            <a:pPr lvl="1"/>
            <a:r>
              <a:rPr lang="en-GB" sz="2000" dirty="0"/>
              <a:t>Review and update KPIs of 5G satellite networks, especially </a:t>
            </a:r>
            <a:r>
              <a:rPr lang="en-GB" altLang="zh-CN" sz="2000" dirty="0"/>
              <a:t>to study use cases of vehicular/drone mounted devices/</a:t>
            </a:r>
            <a:r>
              <a:rPr lang="en-GB" altLang="zh-CN" sz="2000" dirty="0" err="1"/>
              <a:t>IoT</a:t>
            </a:r>
            <a:r>
              <a:rPr lang="en-GB" altLang="zh-CN" sz="2000" dirty="0"/>
              <a:t> devices serving vertical through satellite access.</a:t>
            </a:r>
            <a:endParaRPr lang="en-GB" sz="2000" dirty="0"/>
          </a:p>
          <a:p>
            <a:pPr lvl="1"/>
            <a:r>
              <a:rPr lang="en-GB" sz="2000" dirty="0"/>
              <a:t>Clarify KPIs associated to service continuity</a:t>
            </a:r>
          </a:p>
        </p:txBody>
      </p:sp>
    </p:spTree>
    <p:extLst>
      <p:ext uri="{BB962C8B-B14F-4D97-AF65-F5344CB8AC3E}">
        <p14:creationId xmlns:p14="http://schemas.microsoft.com/office/powerpoint/2010/main" val="28408090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spcBef>
                <a:spcPts val="0"/>
              </a:spcBef>
              <a:spcAft>
                <a:spcPts val="0"/>
              </a:spcAft>
            </a:pPr>
            <a:r>
              <a:rPr lang="en-US" altLang="en-US" dirty="0"/>
              <a:t> </a:t>
            </a:r>
            <a:r>
              <a:rPr lang="en-GB" altLang="de-DE" sz="2000" b="1" dirty="0"/>
              <a:t>Where we are:  </a:t>
            </a:r>
            <a:endParaRPr lang="en-GB" altLang="zh-CN" sz="1600" dirty="0"/>
          </a:p>
          <a:p>
            <a:pPr lvl="1"/>
            <a:r>
              <a:rPr lang="en-GB" altLang="zh-CN" sz="1600" dirty="0"/>
              <a:t>New capabilities have been addressed in SA1 5GSat phase 3 for Release 19:</a:t>
            </a:r>
          </a:p>
          <a:p>
            <a:pPr lvl="2"/>
            <a:r>
              <a:rPr lang="en-GB" altLang="zh-CN" sz="1600" dirty="0"/>
              <a:t>Store and Forward Satellite operation for delay-tolerant communication services</a:t>
            </a:r>
          </a:p>
          <a:p>
            <a:pPr lvl="2"/>
            <a:r>
              <a:rPr lang="en-GB" altLang="zh-CN" sz="1600" dirty="0"/>
              <a:t>UE-Satellite-UE communication (without the user data going through the ground network)</a:t>
            </a:r>
          </a:p>
          <a:p>
            <a:pPr lvl="2"/>
            <a:r>
              <a:rPr lang="en-GB" altLang="zh-CN" sz="1600" dirty="0"/>
              <a:t>GNSS independent operation</a:t>
            </a:r>
          </a:p>
          <a:p>
            <a:pPr lvl="2"/>
            <a:r>
              <a:rPr lang="en-GB" altLang="zh-CN" sz="1600" dirty="0"/>
              <a:t>Positioning enhancements for satellite access</a:t>
            </a:r>
          </a:p>
          <a:p>
            <a:pPr lvl="1"/>
            <a:r>
              <a:rPr lang="en-GB" altLang="de-DE" sz="1600" dirty="0"/>
              <a:t>First commercial deployments of 5G based satellite are happening and many new use cases/demands for satellite access emerging to be addressed still in the context of 5G advanced.</a:t>
            </a:r>
          </a:p>
          <a:p>
            <a:pPr lvl="1"/>
            <a:r>
              <a:rPr lang="en-GB" altLang="de-DE" sz="1600" dirty="0"/>
              <a:t>Beyond 5G Advanced, Satellite will be part of unified communication</a:t>
            </a:r>
          </a:p>
          <a:p>
            <a:pPr lvl="1"/>
            <a:endParaRPr lang="en-GB" altLang="de-DE" sz="1400" dirty="0"/>
          </a:p>
          <a:p>
            <a:pPr>
              <a:spcBef>
                <a:spcPts val="0"/>
              </a:spcBef>
              <a:spcAft>
                <a:spcPts val="0"/>
              </a:spcAft>
            </a:pPr>
            <a:r>
              <a:rPr lang="en-GB" altLang="de-DE" sz="2000" b="1" dirty="0"/>
              <a:t> What is expected:  </a:t>
            </a:r>
          </a:p>
          <a:p>
            <a:pPr lvl="1"/>
            <a:r>
              <a:rPr lang="en-GB" altLang="zh-CN" sz="1600" dirty="0"/>
              <a:t>To address the use cases/service requirements and KPIs that are still part of 5G advanced</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Satellite access Phase 4 for 5G Advanced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sz="2400" dirty="0"/>
              <a:t> </a:t>
            </a:r>
            <a:r>
              <a:rPr lang="en-GB" altLang="en-US" sz="2400" b="1" dirty="0"/>
              <a:t>Use cases/service requirements:</a:t>
            </a:r>
            <a:endParaRPr lang="en-GB" sz="2400" b="1" dirty="0"/>
          </a:p>
          <a:p>
            <a:pPr lvl="1"/>
            <a:r>
              <a:rPr lang="en-GB" sz="1800" dirty="0"/>
              <a:t>Support of Multicast and Broadcast Services (MBS) over satellite</a:t>
            </a:r>
          </a:p>
          <a:p>
            <a:pPr lvl="1"/>
            <a:r>
              <a:rPr lang="en-GB" sz="1800" dirty="0"/>
              <a:t>Enhanced support for emergency communications and mission critical services via satellite</a:t>
            </a:r>
          </a:p>
          <a:p>
            <a:pPr lvl="1"/>
            <a:r>
              <a:rPr lang="en-GB" sz="1800" dirty="0"/>
              <a:t>Enhanced support for multi-orbits satellite networks</a:t>
            </a:r>
          </a:p>
          <a:p>
            <a:pPr lvl="1"/>
            <a:r>
              <a:rPr lang="en-GB" sz="1800" dirty="0"/>
              <a:t>Enhanced Network selection between satellites including roaming between multi orbits satellites or between satellites and terrestrial</a:t>
            </a:r>
          </a:p>
          <a:p>
            <a:pPr lvl="1"/>
            <a:r>
              <a:rPr lang="en-GB" sz="1800" dirty="0"/>
              <a:t>Enhanced resilient UE-Satellite-UE communication with intermittent ground connectivity </a:t>
            </a:r>
          </a:p>
          <a:p>
            <a:pPr lvl="1"/>
            <a:r>
              <a:rPr lang="en-GB" sz="1800" dirty="0"/>
              <a:t>Enhanced Satellite sharing for network entities on-board satellite</a:t>
            </a:r>
          </a:p>
          <a:p>
            <a:pPr lvl="1"/>
            <a:endParaRPr lang="en-GB" sz="1800" dirty="0"/>
          </a:p>
          <a:p>
            <a:r>
              <a:rPr lang="en-GB" sz="2400" b="1" dirty="0"/>
              <a:t> KPIs</a:t>
            </a:r>
          </a:p>
          <a:p>
            <a:pPr lvl="1"/>
            <a:r>
              <a:rPr lang="en-GB" sz="1800" dirty="0"/>
              <a:t>Review KPIs of 5G satellite networks (especially for service to vehicular/drone mounted devices for verticals), </a:t>
            </a:r>
          </a:p>
          <a:p>
            <a:pPr lvl="1"/>
            <a:r>
              <a:rPr lang="en-GB" sz="1800" dirty="0"/>
              <a:t>Clarify KPIs associated to service continuity</a:t>
            </a:r>
          </a:p>
          <a:p>
            <a:pPr lvl="1"/>
            <a:endParaRPr lang="en-GB" sz="2200" dirty="0"/>
          </a:p>
          <a:p>
            <a:pPr>
              <a:buFont typeface="Wingdings" charset="2"/>
              <a:buChar char="Ø"/>
            </a:pPr>
            <a:r>
              <a:rPr lang="en-GB" sz="2200" dirty="0"/>
              <a:t> See back up slides for details</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algn="ctr" defTabSz="914400" eaLnBrk="1" fontAlgn="auto" latinLnBrk="0" hangingPunct="1">
              <a:lnSpc>
                <a:spcPct val="100000"/>
              </a:lnSpc>
              <a:spcBef>
                <a:spcPts val="0"/>
              </a:spcBef>
              <a:spcAft>
                <a:spcPts val="0"/>
              </a:spcAft>
              <a:buClrTx/>
              <a:buSzTx/>
              <a:buFontTx/>
              <a:buNone/>
              <a:tabLst/>
              <a:defRPr/>
            </a:pPr>
            <a:r>
              <a:rPr lang="en-US" b="1" dirty="0"/>
              <a:t>Details of objectives for study on Satellite Access phase 4</a:t>
            </a:r>
          </a:p>
        </p:txBody>
      </p:sp>
    </p:spTree>
    <p:extLst>
      <p:ext uri="{BB962C8B-B14F-4D97-AF65-F5344CB8AC3E}">
        <p14:creationId xmlns:p14="http://schemas.microsoft.com/office/powerpoint/2010/main" val="75639456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sz="4000" dirty="0"/>
              <a:t>Support of Multicast and Broadcast Services (MBS) over satellite</a:t>
            </a:r>
            <a:endParaRPr lang="en-GB" altLang="en-US" sz="40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sz="2000" dirty="0"/>
              <a:t> </a:t>
            </a:r>
            <a:r>
              <a:rPr lang="en-GB" altLang="en-US" sz="2000" b="1" dirty="0"/>
              <a:t>Context/Motivation:</a:t>
            </a:r>
            <a:endParaRPr lang="en-GB" sz="2000" b="1" dirty="0"/>
          </a:p>
          <a:p>
            <a:pPr lvl="1"/>
            <a:r>
              <a:rPr lang="en-GB" sz="2000" dirty="0"/>
              <a:t>Broadcast services constitute more than 50% of the revenue of satellite operators today based on classical DVB systems. </a:t>
            </a:r>
          </a:p>
          <a:p>
            <a:pPr lvl="1"/>
            <a:r>
              <a:rPr lang="en-GB" sz="2000" dirty="0"/>
              <a:t>A migration to 3GPP based technology shall enable MBS services to be available to allow a smooth evolution of the satellite operator’s broadcast services. </a:t>
            </a:r>
          </a:p>
          <a:p>
            <a:pPr lvl="1"/>
            <a:r>
              <a:rPr lang="en-GB" sz="2000" dirty="0"/>
              <a:t>MBS has the potential to complement the terrestrial and satellite networks with an efficient means to multicast and broadcast content to the end users which can provide substantial improvements, especially regarding efficient resource usage to distribute content, such as software updates, media content for example</a:t>
            </a:r>
          </a:p>
          <a:p>
            <a:pPr lvl="1"/>
            <a:r>
              <a:rPr lang="en-GB" sz="2000" dirty="0"/>
              <a:t>New service requirements are needed to support this (see contribution S1-240064 on Use Cases motivations for 5G MBS over NTN)</a:t>
            </a:r>
          </a:p>
          <a:p>
            <a:pPr lvl="1"/>
            <a:endParaRPr lang="en-GB" sz="1500" b="1" dirty="0"/>
          </a:p>
          <a:p>
            <a:r>
              <a:rPr lang="en-GB" sz="2000" b="1" dirty="0"/>
              <a:t> Objectives for Rel-20</a:t>
            </a:r>
          </a:p>
          <a:p>
            <a:pPr lvl="1"/>
            <a:r>
              <a:rPr lang="en-GB" sz="2000" dirty="0"/>
              <a:t>Identify New service requirements </a:t>
            </a:r>
          </a:p>
          <a:p>
            <a:pPr lvl="1"/>
            <a:r>
              <a:rPr lang="en-GB" sz="2000" dirty="0"/>
              <a:t>Gap analysis</a:t>
            </a:r>
          </a:p>
        </p:txBody>
      </p:sp>
    </p:spTree>
    <p:extLst>
      <p:ext uri="{BB962C8B-B14F-4D97-AF65-F5344CB8AC3E}">
        <p14:creationId xmlns:p14="http://schemas.microsoft.com/office/powerpoint/2010/main" val="383871212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Enhanced support for emergency </a:t>
            </a:r>
            <a:br>
              <a:rPr lang="en-GB" altLang="en-US" sz="4000" dirty="0"/>
            </a:br>
            <a:r>
              <a:rPr lang="en-GB" altLang="en-US" sz="4000" dirty="0"/>
              <a:t>communications/mission critical via satellite</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sz="2000" dirty="0"/>
              <a:t> </a:t>
            </a:r>
            <a:r>
              <a:rPr lang="en-GB" altLang="en-US" sz="2000" b="1" dirty="0"/>
              <a:t>Context/Motivation:</a:t>
            </a:r>
            <a:endParaRPr lang="en-GB" sz="2000" b="1" dirty="0"/>
          </a:p>
          <a:p>
            <a:pPr lvl="1"/>
            <a:r>
              <a:rPr lang="en-GB" sz="2000" dirty="0"/>
              <a:t>Strong demand to be able to have enhanced support for emergency communication via satellite</a:t>
            </a:r>
          </a:p>
          <a:p>
            <a:pPr lvl="2"/>
            <a:r>
              <a:rPr lang="en-GB" dirty="0"/>
              <a:t>Emergency call for automotive</a:t>
            </a:r>
          </a:p>
          <a:p>
            <a:pPr lvl="2"/>
            <a:r>
              <a:rPr lang="en-GB" dirty="0"/>
              <a:t>Emergency messaging for handsets or devices</a:t>
            </a:r>
          </a:p>
          <a:p>
            <a:pPr lvl="2"/>
            <a:r>
              <a:rPr lang="en-GB" dirty="0"/>
              <a:t>…</a:t>
            </a:r>
          </a:p>
          <a:p>
            <a:pPr lvl="1"/>
            <a:r>
              <a:rPr lang="en-GB" sz="2000" dirty="0"/>
              <a:t>New regulation is expected with more stringent requirements</a:t>
            </a:r>
          </a:p>
          <a:p>
            <a:pPr lvl="1"/>
            <a:r>
              <a:rPr lang="en-GB" sz="2000" dirty="0"/>
              <a:t>Impacts of regulation on those services for satellite access need to be assessed </a:t>
            </a:r>
          </a:p>
          <a:p>
            <a:pPr lvl="1"/>
            <a:endParaRPr lang="en-GB" sz="1500" dirty="0"/>
          </a:p>
          <a:p>
            <a:pPr lvl="1"/>
            <a:endParaRPr lang="en-GB" sz="1500" b="1" dirty="0"/>
          </a:p>
          <a:p>
            <a:r>
              <a:rPr lang="en-GB" sz="2000" b="1" dirty="0"/>
              <a:t> Objectives for Rel-20</a:t>
            </a:r>
          </a:p>
          <a:p>
            <a:pPr lvl="1"/>
            <a:r>
              <a:rPr lang="en-GB" sz="2000" dirty="0"/>
              <a:t>Impact of evolving regulatory requirements (i.e. UE location accuracy)</a:t>
            </a:r>
          </a:p>
          <a:p>
            <a:pPr lvl="1"/>
            <a:r>
              <a:rPr lang="en-GB" sz="2000" dirty="0"/>
              <a:t>Gap analysis</a:t>
            </a:r>
          </a:p>
        </p:txBody>
      </p:sp>
    </p:spTree>
    <p:extLst>
      <p:ext uri="{BB962C8B-B14F-4D97-AF65-F5344CB8AC3E}">
        <p14:creationId xmlns:p14="http://schemas.microsoft.com/office/powerpoint/2010/main" val="151865405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Enhanced support for multi-orbits satellite networks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sz="2000" dirty="0"/>
              <a:t> </a:t>
            </a:r>
            <a:r>
              <a:rPr lang="en-GB" altLang="en-US" sz="2000" b="1" dirty="0"/>
              <a:t>Context/Motivation:</a:t>
            </a:r>
            <a:endParaRPr lang="en-GB" sz="2000" b="1" dirty="0"/>
          </a:p>
          <a:p>
            <a:pPr lvl="1"/>
            <a:r>
              <a:rPr lang="en-GB" sz="2000" dirty="0"/>
              <a:t>Several satellite operators are expected to deploy multi-orbits satellite networks combining LEO, MEO and GEO</a:t>
            </a:r>
          </a:p>
          <a:p>
            <a:pPr lvl="1"/>
            <a:r>
              <a:rPr lang="en-GB" sz="2000" dirty="0"/>
              <a:t>Mega constellation likely to require new service requirements</a:t>
            </a:r>
          </a:p>
          <a:p>
            <a:pPr lvl="1"/>
            <a:r>
              <a:rPr lang="en-GB" sz="2000" dirty="0"/>
              <a:t>There are several aspects to investigate such as </a:t>
            </a:r>
            <a:r>
              <a:rPr lang="en-GB" sz="2000" dirty="0" err="1"/>
              <a:t>QoS</a:t>
            </a:r>
            <a:r>
              <a:rPr lang="en-GB" sz="2000" dirty="0"/>
              <a:t>, SLA, traffic/resources/energy consumption management…</a:t>
            </a:r>
          </a:p>
          <a:p>
            <a:pPr lvl="2"/>
            <a:endParaRPr lang="en-GB" sz="1800" dirty="0"/>
          </a:p>
          <a:p>
            <a:pPr lvl="1"/>
            <a:endParaRPr lang="en-GB" sz="1500" dirty="0"/>
          </a:p>
          <a:p>
            <a:pPr lvl="1"/>
            <a:endParaRPr lang="en-GB" sz="1500" b="1" dirty="0"/>
          </a:p>
          <a:p>
            <a:r>
              <a:rPr lang="en-GB" sz="2000" b="1" dirty="0"/>
              <a:t> Objectives for Rel-20</a:t>
            </a:r>
          </a:p>
          <a:p>
            <a:pPr lvl="1"/>
            <a:r>
              <a:rPr lang="en-GB" sz="2000" dirty="0"/>
              <a:t>Identify New service requirements </a:t>
            </a:r>
          </a:p>
          <a:p>
            <a:pPr lvl="1"/>
            <a:r>
              <a:rPr lang="en-GB" sz="2000" dirty="0"/>
              <a:t>Gap analysis</a:t>
            </a:r>
          </a:p>
        </p:txBody>
      </p:sp>
    </p:spTree>
    <p:extLst>
      <p:ext uri="{BB962C8B-B14F-4D97-AF65-F5344CB8AC3E}">
        <p14:creationId xmlns:p14="http://schemas.microsoft.com/office/powerpoint/2010/main" val="114890063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Network selection between NTN and NTN/TN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sz="2000" dirty="0"/>
              <a:t> </a:t>
            </a:r>
            <a:r>
              <a:rPr lang="en-GB" altLang="en-US" sz="2000" b="1" dirty="0"/>
              <a:t>Context/Motivation:</a:t>
            </a:r>
            <a:endParaRPr lang="en-GB" sz="2000" b="1" dirty="0"/>
          </a:p>
          <a:p>
            <a:pPr lvl="1"/>
            <a:r>
              <a:rPr lang="en-GB" sz="2000" dirty="0"/>
              <a:t>Network selection between NTN/NTN </a:t>
            </a:r>
          </a:p>
          <a:p>
            <a:pPr lvl="2"/>
            <a:r>
              <a:rPr lang="en-GB" dirty="0"/>
              <a:t>Roaming between multi orbits satellites</a:t>
            </a:r>
          </a:p>
          <a:p>
            <a:pPr lvl="2"/>
            <a:r>
              <a:rPr lang="en-GB" dirty="0"/>
              <a:t>Parameters to consider (policies depending on the location, selection based on metrics, part of mega constellation, availability of the coverage if discontinuous…)</a:t>
            </a:r>
          </a:p>
          <a:p>
            <a:pPr lvl="1"/>
            <a:r>
              <a:rPr lang="en-GB" sz="2000" dirty="0"/>
              <a:t> Network selection between NTN/TN</a:t>
            </a:r>
          </a:p>
          <a:p>
            <a:pPr lvl="2"/>
            <a:r>
              <a:rPr lang="en-GB" dirty="0"/>
              <a:t>New parameters to consider</a:t>
            </a:r>
          </a:p>
          <a:p>
            <a:pPr lvl="1"/>
            <a:endParaRPr lang="en-GB" sz="1500" dirty="0"/>
          </a:p>
          <a:p>
            <a:pPr lvl="1"/>
            <a:endParaRPr lang="en-GB" sz="1500" b="1" dirty="0"/>
          </a:p>
          <a:p>
            <a:r>
              <a:rPr lang="en-GB" sz="2000" b="1" dirty="0"/>
              <a:t> Objectives for Rel-20</a:t>
            </a:r>
          </a:p>
          <a:p>
            <a:pPr lvl="1"/>
            <a:r>
              <a:rPr lang="en-GB" sz="2000" dirty="0"/>
              <a:t>Identify New service requirements </a:t>
            </a:r>
          </a:p>
          <a:p>
            <a:pPr lvl="1"/>
            <a:r>
              <a:rPr lang="en-GB" sz="2000" dirty="0"/>
              <a:t>Gap analysis</a:t>
            </a:r>
          </a:p>
        </p:txBody>
      </p:sp>
    </p:spTree>
    <p:extLst>
      <p:ext uri="{BB962C8B-B14F-4D97-AF65-F5344CB8AC3E}">
        <p14:creationId xmlns:p14="http://schemas.microsoft.com/office/powerpoint/2010/main" val="18098890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Enhanced resilient UE-Sat-UE communication </a:t>
            </a:r>
            <a:br>
              <a:rPr lang="en-GB" altLang="en-US" sz="4000" dirty="0"/>
            </a:br>
            <a:r>
              <a:rPr lang="en-GB" altLang="en-US" sz="4000" dirty="0"/>
              <a:t>with intermittent ground connectivity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sz="2000" dirty="0"/>
              <a:t> </a:t>
            </a:r>
            <a:r>
              <a:rPr lang="en-GB" altLang="en-US" sz="2000" b="1" dirty="0"/>
              <a:t>Context/Motivation:</a:t>
            </a:r>
            <a:endParaRPr lang="en-GB" sz="2000" b="1" dirty="0"/>
          </a:p>
          <a:p>
            <a:pPr lvl="1"/>
            <a:r>
              <a:rPr lang="en-GB" sz="2000" dirty="0"/>
              <a:t>In case of ground disaster or ground connection failure (ISL outage or feeder link failure), there is need to have more robust and resilient satellite access system</a:t>
            </a:r>
          </a:p>
          <a:p>
            <a:pPr lvl="1"/>
            <a:r>
              <a:rPr lang="en-GB" sz="2000" dirty="0"/>
              <a:t>UE-Satellite-UE communication with intermittent ground connectivity needs to be enhanced to support such resilience</a:t>
            </a:r>
            <a:endParaRPr lang="en-GB" sz="1500" dirty="0"/>
          </a:p>
          <a:p>
            <a:pPr lvl="1"/>
            <a:endParaRPr lang="en-GB" sz="1500" b="1" dirty="0"/>
          </a:p>
          <a:p>
            <a:r>
              <a:rPr lang="en-GB" sz="2000" b="1" dirty="0"/>
              <a:t> Objectives for Rel-20</a:t>
            </a:r>
          </a:p>
          <a:p>
            <a:pPr lvl="1"/>
            <a:r>
              <a:rPr lang="en-GB" sz="2000" dirty="0"/>
              <a:t>Identify New service requirements </a:t>
            </a:r>
          </a:p>
          <a:p>
            <a:pPr lvl="1"/>
            <a:r>
              <a:rPr lang="en-GB" sz="2000" dirty="0"/>
              <a:t>Gap analysis</a:t>
            </a:r>
          </a:p>
        </p:txBody>
      </p:sp>
    </p:spTree>
    <p:extLst>
      <p:ext uri="{BB962C8B-B14F-4D97-AF65-F5344CB8AC3E}">
        <p14:creationId xmlns:p14="http://schemas.microsoft.com/office/powerpoint/2010/main" val="292740952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32166</TotalTime>
  <Words>946</Words>
  <Application>Microsoft Macintosh PowerPoint</Application>
  <PresentationFormat>Widescreen</PresentationFormat>
  <Paragraphs>106</Paragraphs>
  <Slides>11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Arial </vt:lpstr>
      <vt:lpstr>Calibri</vt:lpstr>
      <vt:lpstr>Calibri Light</vt:lpstr>
      <vt:lpstr>Times New Roman</vt:lpstr>
      <vt:lpstr>Wingdings</vt:lpstr>
      <vt:lpstr>Office Theme</vt:lpstr>
      <vt:lpstr>Motivation for a Study on satellite access - Phase 4</vt:lpstr>
      <vt:lpstr>Outline</vt:lpstr>
      <vt:lpstr>Satellite access Phase 4 for 5G Advanced </vt:lpstr>
      <vt:lpstr>PowerPoint Presentation</vt:lpstr>
      <vt:lpstr>Support of Multicast and Broadcast Services (MBS) over satellite</vt:lpstr>
      <vt:lpstr>Enhanced support for emergency  communications/mission critical via satellite</vt:lpstr>
      <vt:lpstr>Enhanced support for multi-orbits satellite networks</vt:lpstr>
      <vt:lpstr>Network selection between NTN and NTN/TN</vt:lpstr>
      <vt:lpstr>Enhanced resilient UE-Sat-UE communication  with intermittent ground connectivity </vt:lpstr>
      <vt:lpstr>Enhanced Satellite sharing for network entities on-board satellite</vt:lpstr>
      <vt:lpstr>Enhanced Satellite access KPIs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Thierry Berisot</cp:lastModifiedBy>
  <cp:revision>747</cp:revision>
  <dcterms:created xsi:type="dcterms:W3CDTF">2010-02-05T13:52:04Z</dcterms:created>
  <dcterms:modified xsi:type="dcterms:W3CDTF">2024-02-26T16:35:11Z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