
<file path=[Content_Types].xml><?xml version="1.0" encoding="utf-8"?>
<Types xmlns="http://schemas.openxmlformats.org/package/2006/content-types">
  <Default Extension="jpeg" ContentType="image/jpeg"/>
  <Default Extension="JPG" ContentType="image/.jpg"/>
  <Default Extension="wav" ContentType="audio/x-wav"/>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0"/>
  </p:handoutMasterIdLst>
  <p:sldIdLst>
    <p:sldId id="332" r:id="rId3"/>
    <p:sldId id="395" r:id="rId4"/>
    <p:sldId id="389" r:id="rId6"/>
    <p:sldId id="384" r:id="rId7"/>
    <p:sldId id="387" r:id="rId8"/>
    <p:sldId id="330"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shuang" initials="shuang"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070C0"/>
    <a:srgbClr val="384E5E"/>
    <a:srgbClr val="77B9B0"/>
    <a:srgbClr val="E96151"/>
    <a:srgbClr val="ECC345"/>
    <a:srgbClr val="B02D22"/>
    <a:srgbClr val="7D9D73"/>
    <a:srgbClr val="8CA983"/>
    <a:srgbClr val="CADF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793" autoAdjust="0"/>
    <p:restoredTop sz="94607" autoAdjust="0"/>
  </p:normalViewPr>
  <p:slideViewPr>
    <p:cSldViewPr snapToGrid="0">
      <p:cViewPr varScale="1">
        <p:scale>
          <a:sx n="111" d="100"/>
          <a:sy n="111" d="100"/>
        </p:scale>
        <p:origin x="114" y="144"/>
      </p:cViewPr>
      <p:guideLst>
        <p:guide orient="horz" pos="2030"/>
        <p:guide pos="3796"/>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0" d="100"/>
          <a:sy n="60" d="100"/>
        </p:scale>
        <p:origin x="1632" y="4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en-US" altLang="zh-CN" dirty="0"/>
              <a:t># motivation &amp; benefit</a:t>
            </a:r>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DA0389-68DE-4DAA-A876-A2D284F6FF4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22" y="365126"/>
            <a:ext cx="10515875" cy="1325563"/>
          </a:xfr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838222" y="1825625"/>
            <a:ext cx="10515875"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22" y="6356351"/>
            <a:ext cx="2743271" cy="365125"/>
          </a:xfrm>
        </p:spPr>
        <p:txBody>
          <a:bodyPr/>
          <a:lstStyle/>
          <a:p>
            <a:pPr lvl="0"/>
            <a:endParaRPr lang="zh-CN" altLang="en-US">
              <a:latin typeface="Arial" panose="020B0604020202020204" pitchFamily="34" charset="0"/>
            </a:endParaRPr>
          </a:p>
        </p:txBody>
      </p:sp>
      <p:sp>
        <p:nvSpPr>
          <p:cNvPr id="5" name="Footer Placeholder 4"/>
          <p:cNvSpPr>
            <a:spLocks noGrp="1"/>
          </p:cNvSpPr>
          <p:nvPr>
            <p:ph type="ftr" sz="quarter" idx="11"/>
          </p:nvPr>
        </p:nvSpPr>
        <p:spPr>
          <a:xfrm>
            <a:off x="4038705" y="6356351"/>
            <a:ext cx="4114907" cy="365125"/>
          </a:xfrm>
        </p:spPr>
        <p:txBody>
          <a:bodyPr/>
          <a:lstStyle/>
          <a:p>
            <a:pPr lvl="0"/>
            <a:endParaRPr lang="zh-CN" altLang="en-US">
              <a:latin typeface="Arial" panose="020B0604020202020204" pitchFamily="34" charset="0"/>
            </a:endParaRPr>
          </a:p>
        </p:txBody>
      </p:sp>
      <p:sp>
        <p:nvSpPr>
          <p:cNvPr id="6" name="Slide Number Placeholder 5"/>
          <p:cNvSpPr>
            <a:spLocks noGrp="1"/>
          </p:cNvSpPr>
          <p:nvPr>
            <p:ph type="sldNum" sz="quarter" idx="12"/>
          </p:nvPr>
        </p:nvSpPr>
        <p:spPr>
          <a:xfrm>
            <a:off x="8610825" y="6356351"/>
            <a:ext cx="2743271" cy="365125"/>
          </a:xfrm>
        </p:spPr>
        <p:txBody>
          <a:bodyPr/>
          <a:lstStyle/>
          <a:p>
            <a:pPr lvl="0"/>
            <a:fld id="{9A0DB2DC-4C9A-4742-B13C-FB6460FD3503}" type="slidenum">
              <a:rPr lang="zh-CN" altLang="en-US" smtClean="0">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emf"/></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2.emf"/><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2.emf"/><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1.xml"/><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3.xml"/><Relationship Id="rId5" Type="http://schemas.openxmlformats.org/officeDocument/2006/relationships/audio" Target="../media/audio1.wav"/><Relationship Id="rId4" Type="http://schemas.openxmlformats.org/officeDocument/2006/relationships/image" Target="../media/image2.emf"/><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3285" y="2247265"/>
            <a:ext cx="10730230" cy="829945"/>
          </a:xfrm>
          <a:prstGeom prst="rect">
            <a:avLst/>
          </a:prstGeom>
          <a:noFill/>
        </p:spPr>
        <p:txBody>
          <a:bodyPr wrap="square" rtlCol="0" anchor="t">
            <a:spAutoFit/>
          </a:bodyPr>
          <a:lstStyle/>
          <a:p>
            <a:pPr>
              <a:lnSpc>
                <a:spcPct val="120000"/>
              </a:lnSpc>
            </a:pPr>
            <a:r>
              <a:rPr lang="en-US" sz="4000" b="1" dirty="0">
                <a:solidFill>
                  <a:schemeClr val="bg1"/>
                </a:solidFill>
                <a:latin typeface="Arial" panose="020B0604020202020204" pitchFamily="34" charset="0"/>
                <a:cs typeface="Arial" panose="020B0604020202020204" pitchFamily="34" charset="0"/>
                <a:sym typeface="+mn-ea"/>
              </a:rPr>
              <a:t>Task-driven Cooperative Dynamic Group</a:t>
            </a:r>
            <a:r>
              <a:rPr lang="en-US" sz="4000" b="1">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sym typeface="+mn-ea"/>
              </a:rPr>
              <a:t> </a:t>
            </a:r>
            <a:endParaRPr lang="en-US" altLang="en-US" sz="4000" b="1">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sym typeface="+mn-ea"/>
            </a:endParaRPr>
          </a:p>
        </p:txBody>
      </p:sp>
      <p:sp>
        <p:nvSpPr>
          <p:cNvPr id="12" name="文本框 11"/>
          <p:cNvSpPr txBox="1"/>
          <p:nvPr/>
        </p:nvSpPr>
        <p:spPr>
          <a:xfrm>
            <a:off x="768985" y="6003925"/>
            <a:ext cx="11423015" cy="485140"/>
          </a:xfrm>
          <a:prstGeom prst="rect">
            <a:avLst/>
          </a:prstGeom>
          <a:noFill/>
        </p:spPr>
        <p:txBody>
          <a:bodyPr wrap="square" rtlCol="0">
            <a:noAutofit/>
          </a:bodyPr>
          <a:lstStyle/>
          <a:p>
            <a:r>
              <a:rPr lang="en-US" altLang="zh-CN" sz="2800" dirty="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ZTE</a:t>
            </a:r>
            <a:r>
              <a:rPr lang="en-US" altLang="zh-CN" sz="2800" dirty="0">
                <a:solidFill>
                  <a:schemeClr val="bg1"/>
                </a:solidFill>
                <a:effectLst>
                  <a:reflection blurRad="6350" stA="53000" endA="300" endPos="35500" dir="5400000" sy="-90000" algn="bl" rotWithShape="0"/>
                </a:effectLst>
                <a:latin typeface="Arial" panose="020B0604020202020204" pitchFamily="34" charset="0"/>
                <a:cs typeface="Arial" panose="020B0604020202020204" pitchFamily="34" charset="0"/>
              </a:rPr>
              <a:t> </a:t>
            </a:r>
            <a:r>
              <a:rPr lang="en-US" altLang="zh-CN" sz="2800" dirty="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Corporation,</a:t>
            </a:r>
            <a:r>
              <a:rPr lang="zh-CN" altLang="en-US" sz="2800" dirty="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 </a:t>
            </a:r>
            <a:r>
              <a:rPr lang="en-US" altLang="zh-CN" sz="2800" dirty="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CEPRI, China Unicom, China Telecom, CMCC, VIVO</a:t>
            </a:r>
            <a:endParaRPr lang="en-US" altLang="zh-CN" sz="2800" dirty="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a:p>
            <a:endParaRPr lang="en-US" altLang="zh-CN" sz="2800" dirty="0">
              <a:solidFill>
                <a:schemeClr val="bg1"/>
              </a:solidFill>
              <a:effectLst>
                <a:reflection blurRad="6350" stA="53000" endA="300" endPos="35500" dir="5400000" sy="-90000" algn="bl" rotWithShape="0"/>
              </a:effectLst>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1"/>
          <a:stretch>
            <a:fillRect/>
          </a:stretch>
        </p:blipFill>
        <p:spPr>
          <a:xfrm>
            <a:off x="11208194" y="332979"/>
            <a:ext cx="580043" cy="294937"/>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81" name="图片 2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85" y="3163570"/>
            <a:ext cx="1371600" cy="1301750"/>
          </a:xfrm>
          <a:prstGeom prst="rect">
            <a:avLst/>
          </a:prstGeom>
        </p:spPr>
      </p:pic>
      <p:grpSp>
        <p:nvGrpSpPr>
          <p:cNvPr id="409" name="组合 408"/>
          <p:cNvGrpSpPr/>
          <p:nvPr/>
        </p:nvGrpSpPr>
        <p:grpSpPr>
          <a:xfrm>
            <a:off x="2786311" y="208169"/>
            <a:ext cx="6479994" cy="705771"/>
            <a:chOff x="2856796" y="282918"/>
            <a:chExt cx="6479994" cy="705771"/>
          </a:xfrm>
        </p:grpSpPr>
        <p:grpSp>
          <p:nvGrpSpPr>
            <p:cNvPr id="410" name="组合 409"/>
            <p:cNvGrpSpPr/>
            <p:nvPr/>
          </p:nvGrpSpPr>
          <p:grpSpPr>
            <a:xfrm>
              <a:off x="2856796" y="970689"/>
              <a:ext cx="6479994" cy="18000"/>
              <a:chOff x="2424746" y="970689"/>
              <a:chExt cx="6479994" cy="18000"/>
            </a:xfrm>
          </p:grpSpPr>
          <p:pic>
            <p:nvPicPr>
              <p:cNvPr id="411" name="图片 410"/>
              <p:cNvPicPr/>
              <p:nvPr/>
            </p:nvPicPr>
            <p:blipFill>
              <a:blip r:embed="rId3"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412" name="图片 411"/>
              <p:cNvPicPr/>
              <p:nvPr/>
            </p:nvPicPr>
            <p:blipFill>
              <a:blip r:embed="rId3"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413" name="文本框 412"/>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Motivation</a:t>
              </a:r>
              <a:endPar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nvGrpSpPr>
          <p:cNvPr id="8" name="组合 7"/>
          <p:cNvGrpSpPr/>
          <p:nvPr/>
        </p:nvGrpSpPr>
        <p:grpSpPr>
          <a:xfrm rot="20760000">
            <a:off x="-401320" y="1223010"/>
            <a:ext cx="4085590" cy="4120515"/>
            <a:chOff x="3434559" y="791844"/>
            <a:chExt cx="4200234" cy="4200234"/>
          </a:xfrm>
        </p:grpSpPr>
        <p:sp>
          <p:nvSpPr>
            <p:cNvPr id="9" name="空心弧 8"/>
            <p:cNvSpPr/>
            <p:nvPr/>
          </p:nvSpPr>
          <p:spPr>
            <a:xfrm rot="10800000">
              <a:off x="3961634" y="1347958"/>
              <a:ext cx="3018972" cy="3018972"/>
            </a:xfrm>
            <a:prstGeom prst="blockArc">
              <a:avLst>
                <a:gd name="adj1" fmla="val 13149587"/>
                <a:gd name="adj2" fmla="val 19975040"/>
                <a:gd name="adj3" fmla="val 18335"/>
              </a:avLst>
            </a:prstGeom>
            <a:solidFill>
              <a:srgbClr val="097E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27" name="空心弧 26"/>
            <p:cNvSpPr/>
            <p:nvPr/>
          </p:nvSpPr>
          <p:spPr>
            <a:xfrm rot="8649962">
              <a:off x="3961634" y="1436857"/>
              <a:ext cx="3018972" cy="3018972"/>
            </a:xfrm>
            <a:prstGeom prst="blockArc">
              <a:avLst>
                <a:gd name="adj1" fmla="val 13149587"/>
                <a:gd name="adj2" fmla="val 20005702"/>
                <a:gd name="adj3" fmla="val 16361"/>
              </a:avLst>
            </a:prstGeom>
            <a:solidFill>
              <a:srgbClr val="1A9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28" name="空心弧 27"/>
            <p:cNvSpPr/>
            <p:nvPr/>
          </p:nvSpPr>
          <p:spPr>
            <a:xfrm rot="7093652">
              <a:off x="4025190" y="1500413"/>
              <a:ext cx="3018972" cy="3018972"/>
            </a:xfrm>
            <a:prstGeom prst="blockArc">
              <a:avLst>
                <a:gd name="adj1" fmla="val 12161542"/>
                <a:gd name="adj2" fmla="val 19976336"/>
                <a:gd name="adj3" fmla="val 12581"/>
              </a:avLst>
            </a:prstGeom>
            <a:solidFill>
              <a:srgbClr val="199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29" name="空心弧 28"/>
            <p:cNvSpPr/>
            <p:nvPr/>
          </p:nvSpPr>
          <p:spPr>
            <a:xfrm rot="5400000">
              <a:off x="4169590" y="1500414"/>
              <a:ext cx="3018972" cy="3018972"/>
            </a:xfrm>
            <a:prstGeom prst="blockArc">
              <a:avLst>
                <a:gd name="adj1" fmla="val 12161542"/>
                <a:gd name="adj2" fmla="val 20110276"/>
                <a:gd name="adj3" fmla="val 11330"/>
              </a:avLst>
            </a:prstGeom>
            <a:solidFill>
              <a:srgbClr val="47B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30" name="弧形 29"/>
            <p:cNvSpPr/>
            <p:nvPr/>
          </p:nvSpPr>
          <p:spPr>
            <a:xfrm>
              <a:off x="3434559" y="791844"/>
              <a:ext cx="4200234" cy="4200234"/>
            </a:xfrm>
            <a:prstGeom prst="arc">
              <a:avLst>
                <a:gd name="adj1" fmla="val 17908188"/>
                <a:gd name="adj2" fmla="val 9110836"/>
              </a:avLst>
            </a:prstGeom>
            <a:ln>
              <a:gradFill>
                <a:gsLst>
                  <a:gs pos="0">
                    <a:schemeClr val="accent1">
                      <a:lumMod val="5000"/>
                      <a:lumOff val="95000"/>
                    </a:schemeClr>
                  </a:gs>
                  <a:gs pos="50000">
                    <a:schemeClr val="bg1"/>
                  </a:gs>
                  <a:gs pos="89000">
                    <a:schemeClr val="bg1">
                      <a:alpha val="0"/>
                    </a:schemeClr>
                  </a:gs>
                </a:gsLst>
                <a:lin ang="16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grpSp>
          <p:nvGrpSpPr>
            <p:cNvPr id="31" name="组合 30"/>
            <p:cNvGrpSpPr/>
            <p:nvPr/>
          </p:nvGrpSpPr>
          <p:grpSpPr>
            <a:xfrm>
              <a:off x="7405716" y="2053590"/>
              <a:ext cx="171450" cy="171450"/>
              <a:chOff x="9958416" y="2472690"/>
              <a:chExt cx="171450" cy="171450"/>
            </a:xfrm>
          </p:grpSpPr>
          <p:sp>
            <p:nvSpPr>
              <p:cNvPr id="32" name="椭圆 31"/>
              <p:cNvSpPr/>
              <p:nvPr/>
            </p:nvSpPr>
            <p:spPr>
              <a:xfrm>
                <a:off x="9958416" y="2472690"/>
                <a:ext cx="171450" cy="171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sp>
            <p:nvSpPr>
              <p:cNvPr id="33" name="椭圆 32"/>
              <p:cNvSpPr/>
              <p:nvPr/>
            </p:nvSpPr>
            <p:spPr>
              <a:xfrm>
                <a:off x="9991395" y="2505669"/>
                <a:ext cx="105492" cy="105492"/>
              </a:xfrm>
              <a:prstGeom prst="ellipse">
                <a:avLst/>
              </a:prstGeom>
              <a:solidFill>
                <a:srgbClr val="47B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grpSp>
        <p:grpSp>
          <p:nvGrpSpPr>
            <p:cNvPr id="34" name="组合 33"/>
            <p:cNvGrpSpPr/>
            <p:nvPr/>
          </p:nvGrpSpPr>
          <p:grpSpPr>
            <a:xfrm>
              <a:off x="6809156" y="4416586"/>
              <a:ext cx="171450" cy="171450"/>
              <a:chOff x="9958416" y="2472690"/>
              <a:chExt cx="171450" cy="171450"/>
            </a:xfrm>
          </p:grpSpPr>
          <p:sp>
            <p:nvSpPr>
              <p:cNvPr id="35" name="椭圆 34"/>
              <p:cNvSpPr/>
              <p:nvPr/>
            </p:nvSpPr>
            <p:spPr>
              <a:xfrm>
                <a:off x="9958416" y="2472690"/>
                <a:ext cx="171450" cy="171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sp>
            <p:nvSpPr>
              <p:cNvPr id="36" name="椭圆 35"/>
              <p:cNvSpPr/>
              <p:nvPr/>
            </p:nvSpPr>
            <p:spPr>
              <a:xfrm>
                <a:off x="9991395" y="2505669"/>
                <a:ext cx="105492" cy="105492"/>
              </a:xfrm>
              <a:prstGeom prst="ellipse">
                <a:avLst/>
              </a:prstGeom>
              <a:solidFill>
                <a:srgbClr val="47B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grpSp>
      </p:grpSp>
      <p:sp>
        <p:nvSpPr>
          <p:cNvPr id="46" name="Rounded Rectangle 4"/>
          <p:cNvSpPr/>
          <p:nvPr/>
        </p:nvSpPr>
        <p:spPr>
          <a:xfrm>
            <a:off x="1487170" y="1481455"/>
            <a:ext cx="5816600" cy="1299210"/>
          </a:xfrm>
          <a:prstGeom prst="roundRect">
            <a:avLst>
              <a:gd name="adj" fmla="val 3089"/>
            </a:avLst>
          </a:prstGeom>
          <a:noFill/>
          <a:ln>
            <a:noFill/>
          </a:ln>
          <a:effectLst>
            <a:outerShdw blurRad="25400" dist="12700" dir="42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37"/>
          <p:cNvSpPr>
            <a:spLocks noEditPoints="1"/>
          </p:cNvSpPr>
          <p:nvPr/>
        </p:nvSpPr>
        <p:spPr bwMode="auto">
          <a:xfrm>
            <a:off x="1137285" y="2697480"/>
            <a:ext cx="1125220" cy="1154430"/>
          </a:xfrm>
          <a:custGeom>
            <a:avLst/>
            <a:gdLst>
              <a:gd name="T0" fmla="*/ 2128 w 3456"/>
              <a:gd name="T1" fmla="*/ 3100 h 3598"/>
              <a:gd name="T2" fmla="*/ 2098 w 3456"/>
              <a:gd name="T3" fmla="*/ 3359 h 3598"/>
              <a:gd name="T4" fmla="*/ 1947 w 3456"/>
              <a:gd name="T5" fmla="*/ 3556 h 3598"/>
              <a:gd name="T6" fmla="*/ 1548 w 3456"/>
              <a:gd name="T7" fmla="*/ 3586 h 3598"/>
              <a:gd name="T8" fmla="*/ 1402 w 3456"/>
              <a:gd name="T9" fmla="*/ 3395 h 3598"/>
              <a:gd name="T10" fmla="*/ 1317 w 3456"/>
              <a:gd name="T11" fmla="*/ 3143 h 3598"/>
              <a:gd name="T12" fmla="*/ 1418 w 3456"/>
              <a:gd name="T13" fmla="*/ 3042 h 3598"/>
              <a:gd name="T14" fmla="*/ 2964 w 3456"/>
              <a:gd name="T15" fmla="*/ 2824 h 3598"/>
              <a:gd name="T16" fmla="*/ 2934 w 3456"/>
              <a:gd name="T17" fmla="*/ 2961 h 3598"/>
              <a:gd name="T18" fmla="*/ 2808 w 3456"/>
              <a:gd name="T19" fmla="*/ 2948 h 3598"/>
              <a:gd name="T20" fmla="*/ 2545 w 3456"/>
              <a:gd name="T21" fmla="*/ 2577 h 3598"/>
              <a:gd name="T22" fmla="*/ 857 w 3456"/>
              <a:gd name="T23" fmla="*/ 2534 h 3598"/>
              <a:gd name="T24" fmla="*/ 919 w 3456"/>
              <a:gd name="T25" fmla="*/ 2661 h 3598"/>
              <a:gd name="T26" fmla="*/ 576 w 3456"/>
              <a:gd name="T27" fmla="*/ 2977 h 3598"/>
              <a:gd name="T28" fmla="*/ 477 w 3456"/>
              <a:gd name="T29" fmla="*/ 2888 h 3598"/>
              <a:gd name="T30" fmla="*/ 793 w 3456"/>
              <a:gd name="T31" fmla="*/ 2534 h 3598"/>
              <a:gd name="T32" fmla="*/ 3434 w 3456"/>
              <a:gd name="T33" fmla="*/ 1664 h 3598"/>
              <a:gd name="T34" fmla="*/ 3418 w 3456"/>
              <a:gd name="T35" fmla="*/ 1805 h 3598"/>
              <a:gd name="T36" fmla="*/ 2943 w 3456"/>
              <a:gd name="T37" fmla="*/ 1804 h 3598"/>
              <a:gd name="T38" fmla="*/ 2928 w 3456"/>
              <a:gd name="T39" fmla="*/ 1664 h 3598"/>
              <a:gd name="T40" fmla="*/ 473 w 3456"/>
              <a:gd name="T41" fmla="*/ 1629 h 3598"/>
              <a:gd name="T42" fmla="*/ 547 w 3456"/>
              <a:gd name="T43" fmla="*/ 1749 h 3598"/>
              <a:gd name="T44" fmla="*/ 100 w 3456"/>
              <a:gd name="T45" fmla="*/ 1827 h 3598"/>
              <a:gd name="T46" fmla="*/ 0 w 3456"/>
              <a:gd name="T47" fmla="*/ 1726 h 3598"/>
              <a:gd name="T48" fmla="*/ 100 w 3456"/>
              <a:gd name="T49" fmla="*/ 1626 h 3598"/>
              <a:gd name="T50" fmla="*/ 1371 w 3456"/>
              <a:gd name="T51" fmla="*/ 1200 h 3598"/>
              <a:gd name="T52" fmla="*/ 1117 w 3456"/>
              <a:gd name="T53" fmla="*/ 1540 h 3598"/>
              <a:gd name="T54" fmla="*/ 1125 w 3456"/>
              <a:gd name="T55" fmla="*/ 1808 h 3598"/>
              <a:gd name="T56" fmla="*/ 1266 w 3456"/>
              <a:gd name="T57" fmla="*/ 1793 h 3598"/>
              <a:gd name="T58" fmla="*/ 1339 w 3456"/>
              <a:gd name="T59" fmla="*/ 1524 h 3598"/>
              <a:gd name="T60" fmla="*/ 1619 w 3456"/>
              <a:gd name="T61" fmla="*/ 1304 h 3598"/>
              <a:gd name="T62" fmla="*/ 1817 w 3456"/>
              <a:gd name="T63" fmla="*/ 1235 h 3598"/>
              <a:gd name="T64" fmla="*/ 1773 w 3456"/>
              <a:gd name="T65" fmla="*/ 1100 h 3598"/>
              <a:gd name="T66" fmla="*/ 2018 w 3456"/>
              <a:gd name="T67" fmla="*/ 889 h 3598"/>
              <a:gd name="T68" fmla="*/ 2425 w 3456"/>
              <a:gd name="T69" fmla="*/ 1179 h 3598"/>
              <a:gd name="T70" fmla="*/ 2612 w 3456"/>
              <a:gd name="T71" fmla="*/ 1650 h 3598"/>
              <a:gd name="T72" fmla="*/ 2499 w 3456"/>
              <a:gd name="T73" fmla="*/ 2166 h 3598"/>
              <a:gd name="T74" fmla="*/ 2222 w 3456"/>
              <a:gd name="T75" fmla="*/ 2546 h 3598"/>
              <a:gd name="T76" fmla="*/ 2109 w 3456"/>
              <a:gd name="T77" fmla="*/ 2862 h 3598"/>
              <a:gd name="T78" fmla="*/ 1394 w 3456"/>
              <a:gd name="T79" fmla="*/ 2895 h 3598"/>
              <a:gd name="T80" fmla="*/ 1279 w 3456"/>
              <a:gd name="T81" fmla="*/ 2662 h 3598"/>
              <a:gd name="T82" fmla="*/ 1040 w 3456"/>
              <a:gd name="T83" fmla="*/ 2287 h 3598"/>
              <a:gd name="T84" fmla="*/ 845 w 3456"/>
              <a:gd name="T85" fmla="*/ 1814 h 3598"/>
              <a:gd name="T86" fmla="*/ 946 w 3456"/>
              <a:gd name="T87" fmla="*/ 1307 h 3598"/>
              <a:gd name="T88" fmla="*/ 1294 w 3456"/>
              <a:gd name="T89" fmla="*/ 953 h 3598"/>
              <a:gd name="T90" fmla="*/ 2868 w 3456"/>
              <a:gd name="T91" fmla="*/ 477 h 3598"/>
              <a:gd name="T92" fmla="*/ 2979 w 3456"/>
              <a:gd name="T93" fmla="*/ 566 h 3598"/>
              <a:gd name="T94" fmla="*/ 2669 w 3456"/>
              <a:gd name="T95" fmla="*/ 917 h 3598"/>
              <a:gd name="T96" fmla="*/ 2545 w 3456"/>
              <a:gd name="T97" fmla="*/ 877 h 3598"/>
              <a:gd name="T98" fmla="*/ 2808 w 3456"/>
              <a:gd name="T99" fmla="*/ 505 h 3598"/>
              <a:gd name="T100" fmla="*/ 628 w 3456"/>
              <a:gd name="T101" fmla="*/ 490 h 3598"/>
              <a:gd name="T102" fmla="*/ 919 w 3456"/>
              <a:gd name="T103" fmla="*/ 855 h 3598"/>
              <a:gd name="T104" fmla="*/ 806 w 3456"/>
              <a:gd name="T105" fmla="*/ 921 h 3598"/>
              <a:gd name="T106" fmla="*/ 476 w 3456"/>
              <a:gd name="T107" fmla="*/ 586 h 3598"/>
              <a:gd name="T108" fmla="*/ 565 w 3456"/>
              <a:gd name="T109" fmla="*/ 476 h 3598"/>
              <a:gd name="T110" fmla="*/ 1825 w 3456"/>
              <a:gd name="T111" fmla="*/ 77 h 3598"/>
              <a:gd name="T112" fmla="*/ 1771 w 3456"/>
              <a:gd name="T113" fmla="*/ 539 h 3598"/>
              <a:gd name="T114" fmla="*/ 1638 w 3456"/>
              <a:gd name="T115" fmla="*/ 494 h 3598"/>
              <a:gd name="T116" fmla="*/ 1665 w 3456"/>
              <a:gd name="T117" fmla="*/ 22 h 3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56" h="3598">
                <a:moveTo>
                  <a:pt x="1418" y="3042"/>
                </a:moveTo>
                <a:lnTo>
                  <a:pt x="2037" y="3042"/>
                </a:lnTo>
                <a:lnTo>
                  <a:pt x="2060" y="3045"/>
                </a:lnTo>
                <a:lnTo>
                  <a:pt x="2081" y="3053"/>
                </a:lnTo>
                <a:lnTo>
                  <a:pt x="2101" y="3065"/>
                </a:lnTo>
                <a:lnTo>
                  <a:pt x="2116" y="3080"/>
                </a:lnTo>
                <a:lnTo>
                  <a:pt x="2128" y="3100"/>
                </a:lnTo>
                <a:lnTo>
                  <a:pt x="2136" y="3120"/>
                </a:lnTo>
                <a:lnTo>
                  <a:pt x="2138" y="3144"/>
                </a:lnTo>
                <a:lnTo>
                  <a:pt x="2138" y="3249"/>
                </a:lnTo>
                <a:lnTo>
                  <a:pt x="2136" y="3280"/>
                </a:lnTo>
                <a:lnTo>
                  <a:pt x="2127" y="3308"/>
                </a:lnTo>
                <a:lnTo>
                  <a:pt x="2115" y="3335"/>
                </a:lnTo>
                <a:lnTo>
                  <a:pt x="2098" y="3359"/>
                </a:lnTo>
                <a:lnTo>
                  <a:pt x="2077" y="3378"/>
                </a:lnTo>
                <a:lnTo>
                  <a:pt x="2053" y="3395"/>
                </a:lnTo>
                <a:lnTo>
                  <a:pt x="2027" y="3407"/>
                </a:lnTo>
                <a:lnTo>
                  <a:pt x="1997" y="3415"/>
                </a:lnTo>
                <a:lnTo>
                  <a:pt x="1971" y="3510"/>
                </a:lnTo>
                <a:lnTo>
                  <a:pt x="1962" y="3534"/>
                </a:lnTo>
                <a:lnTo>
                  <a:pt x="1947" y="3556"/>
                </a:lnTo>
                <a:lnTo>
                  <a:pt x="1929" y="3573"/>
                </a:lnTo>
                <a:lnTo>
                  <a:pt x="1907" y="3586"/>
                </a:lnTo>
                <a:lnTo>
                  <a:pt x="1882" y="3595"/>
                </a:lnTo>
                <a:lnTo>
                  <a:pt x="1856" y="3598"/>
                </a:lnTo>
                <a:lnTo>
                  <a:pt x="1600" y="3598"/>
                </a:lnTo>
                <a:lnTo>
                  <a:pt x="1572" y="3595"/>
                </a:lnTo>
                <a:lnTo>
                  <a:pt x="1548" y="3586"/>
                </a:lnTo>
                <a:lnTo>
                  <a:pt x="1526" y="3573"/>
                </a:lnTo>
                <a:lnTo>
                  <a:pt x="1509" y="3556"/>
                </a:lnTo>
                <a:lnTo>
                  <a:pt x="1493" y="3534"/>
                </a:lnTo>
                <a:lnTo>
                  <a:pt x="1485" y="3510"/>
                </a:lnTo>
                <a:lnTo>
                  <a:pt x="1459" y="3415"/>
                </a:lnTo>
                <a:lnTo>
                  <a:pt x="1430" y="3407"/>
                </a:lnTo>
                <a:lnTo>
                  <a:pt x="1402" y="3395"/>
                </a:lnTo>
                <a:lnTo>
                  <a:pt x="1378" y="3378"/>
                </a:lnTo>
                <a:lnTo>
                  <a:pt x="1358" y="3358"/>
                </a:lnTo>
                <a:lnTo>
                  <a:pt x="1340" y="3335"/>
                </a:lnTo>
                <a:lnTo>
                  <a:pt x="1328" y="3308"/>
                </a:lnTo>
                <a:lnTo>
                  <a:pt x="1319" y="3279"/>
                </a:lnTo>
                <a:lnTo>
                  <a:pt x="1317" y="3248"/>
                </a:lnTo>
                <a:lnTo>
                  <a:pt x="1317" y="3143"/>
                </a:lnTo>
                <a:lnTo>
                  <a:pt x="1319" y="3120"/>
                </a:lnTo>
                <a:lnTo>
                  <a:pt x="1327" y="3098"/>
                </a:lnTo>
                <a:lnTo>
                  <a:pt x="1339" y="3080"/>
                </a:lnTo>
                <a:lnTo>
                  <a:pt x="1354" y="3063"/>
                </a:lnTo>
                <a:lnTo>
                  <a:pt x="1373" y="3053"/>
                </a:lnTo>
                <a:lnTo>
                  <a:pt x="1395" y="3045"/>
                </a:lnTo>
                <a:lnTo>
                  <a:pt x="1418" y="3042"/>
                </a:lnTo>
                <a:close/>
                <a:moveTo>
                  <a:pt x="2620" y="2530"/>
                </a:moveTo>
                <a:lnTo>
                  <a:pt x="2642" y="2530"/>
                </a:lnTo>
                <a:lnTo>
                  <a:pt x="2664" y="2534"/>
                </a:lnTo>
                <a:lnTo>
                  <a:pt x="2683" y="2544"/>
                </a:lnTo>
                <a:lnTo>
                  <a:pt x="2702" y="2558"/>
                </a:lnTo>
                <a:lnTo>
                  <a:pt x="2949" y="2806"/>
                </a:lnTo>
                <a:lnTo>
                  <a:pt x="2964" y="2824"/>
                </a:lnTo>
                <a:lnTo>
                  <a:pt x="2974" y="2845"/>
                </a:lnTo>
                <a:lnTo>
                  <a:pt x="2978" y="2867"/>
                </a:lnTo>
                <a:lnTo>
                  <a:pt x="2978" y="2888"/>
                </a:lnTo>
                <a:lnTo>
                  <a:pt x="2974" y="2909"/>
                </a:lnTo>
                <a:lnTo>
                  <a:pt x="2964" y="2930"/>
                </a:lnTo>
                <a:lnTo>
                  <a:pt x="2949" y="2948"/>
                </a:lnTo>
                <a:lnTo>
                  <a:pt x="2934" y="2961"/>
                </a:lnTo>
                <a:lnTo>
                  <a:pt x="2917" y="2969"/>
                </a:lnTo>
                <a:lnTo>
                  <a:pt x="2898" y="2975"/>
                </a:lnTo>
                <a:lnTo>
                  <a:pt x="2879" y="2977"/>
                </a:lnTo>
                <a:lnTo>
                  <a:pt x="2860" y="2975"/>
                </a:lnTo>
                <a:lnTo>
                  <a:pt x="2841" y="2969"/>
                </a:lnTo>
                <a:lnTo>
                  <a:pt x="2824" y="2961"/>
                </a:lnTo>
                <a:lnTo>
                  <a:pt x="2808" y="2948"/>
                </a:lnTo>
                <a:lnTo>
                  <a:pt x="2560" y="2699"/>
                </a:lnTo>
                <a:lnTo>
                  <a:pt x="2545" y="2682"/>
                </a:lnTo>
                <a:lnTo>
                  <a:pt x="2536" y="2661"/>
                </a:lnTo>
                <a:lnTo>
                  <a:pt x="2531" y="2640"/>
                </a:lnTo>
                <a:lnTo>
                  <a:pt x="2531" y="2618"/>
                </a:lnTo>
                <a:lnTo>
                  <a:pt x="2536" y="2596"/>
                </a:lnTo>
                <a:lnTo>
                  <a:pt x="2545" y="2577"/>
                </a:lnTo>
                <a:lnTo>
                  <a:pt x="2560" y="2558"/>
                </a:lnTo>
                <a:lnTo>
                  <a:pt x="2578" y="2544"/>
                </a:lnTo>
                <a:lnTo>
                  <a:pt x="2599" y="2534"/>
                </a:lnTo>
                <a:lnTo>
                  <a:pt x="2620" y="2530"/>
                </a:lnTo>
                <a:close/>
                <a:moveTo>
                  <a:pt x="813" y="2530"/>
                </a:moveTo>
                <a:lnTo>
                  <a:pt x="835" y="2530"/>
                </a:lnTo>
                <a:lnTo>
                  <a:pt x="857" y="2534"/>
                </a:lnTo>
                <a:lnTo>
                  <a:pt x="877" y="2544"/>
                </a:lnTo>
                <a:lnTo>
                  <a:pt x="894" y="2558"/>
                </a:lnTo>
                <a:lnTo>
                  <a:pt x="910" y="2577"/>
                </a:lnTo>
                <a:lnTo>
                  <a:pt x="919" y="2596"/>
                </a:lnTo>
                <a:lnTo>
                  <a:pt x="924" y="2618"/>
                </a:lnTo>
                <a:lnTo>
                  <a:pt x="924" y="2640"/>
                </a:lnTo>
                <a:lnTo>
                  <a:pt x="919" y="2661"/>
                </a:lnTo>
                <a:lnTo>
                  <a:pt x="910" y="2682"/>
                </a:lnTo>
                <a:lnTo>
                  <a:pt x="894" y="2699"/>
                </a:lnTo>
                <a:lnTo>
                  <a:pt x="647" y="2948"/>
                </a:lnTo>
                <a:lnTo>
                  <a:pt x="631" y="2961"/>
                </a:lnTo>
                <a:lnTo>
                  <a:pt x="614" y="2969"/>
                </a:lnTo>
                <a:lnTo>
                  <a:pt x="596" y="2975"/>
                </a:lnTo>
                <a:lnTo>
                  <a:pt x="576" y="2977"/>
                </a:lnTo>
                <a:lnTo>
                  <a:pt x="557" y="2975"/>
                </a:lnTo>
                <a:lnTo>
                  <a:pt x="539" y="2969"/>
                </a:lnTo>
                <a:lnTo>
                  <a:pt x="521" y="2961"/>
                </a:lnTo>
                <a:lnTo>
                  <a:pt x="506" y="2948"/>
                </a:lnTo>
                <a:lnTo>
                  <a:pt x="492" y="2930"/>
                </a:lnTo>
                <a:lnTo>
                  <a:pt x="482" y="2909"/>
                </a:lnTo>
                <a:lnTo>
                  <a:pt x="477" y="2888"/>
                </a:lnTo>
                <a:lnTo>
                  <a:pt x="477" y="2867"/>
                </a:lnTo>
                <a:lnTo>
                  <a:pt x="482" y="2845"/>
                </a:lnTo>
                <a:lnTo>
                  <a:pt x="492" y="2824"/>
                </a:lnTo>
                <a:lnTo>
                  <a:pt x="506" y="2806"/>
                </a:lnTo>
                <a:lnTo>
                  <a:pt x="754" y="2558"/>
                </a:lnTo>
                <a:lnTo>
                  <a:pt x="772" y="2544"/>
                </a:lnTo>
                <a:lnTo>
                  <a:pt x="793" y="2534"/>
                </a:lnTo>
                <a:lnTo>
                  <a:pt x="813" y="2530"/>
                </a:lnTo>
                <a:close/>
                <a:moveTo>
                  <a:pt x="3005" y="1626"/>
                </a:moveTo>
                <a:lnTo>
                  <a:pt x="3356" y="1626"/>
                </a:lnTo>
                <a:lnTo>
                  <a:pt x="3380" y="1629"/>
                </a:lnTo>
                <a:lnTo>
                  <a:pt x="3401" y="1636"/>
                </a:lnTo>
                <a:lnTo>
                  <a:pt x="3419" y="1648"/>
                </a:lnTo>
                <a:lnTo>
                  <a:pt x="3434" y="1664"/>
                </a:lnTo>
                <a:lnTo>
                  <a:pt x="3446" y="1682"/>
                </a:lnTo>
                <a:lnTo>
                  <a:pt x="3453" y="1703"/>
                </a:lnTo>
                <a:lnTo>
                  <a:pt x="3456" y="1726"/>
                </a:lnTo>
                <a:lnTo>
                  <a:pt x="3453" y="1749"/>
                </a:lnTo>
                <a:lnTo>
                  <a:pt x="3446" y="1771"/>
                </a:lnTo>
                <a:lnTo>
                  <a:pt x="3434" y="1789"/>
                </a:lnTo>
                <a:lnTo>
                  <a:pt x="3418" y="1805"/>
                </a:lnTo>
                <a:lnTo>
                  <a:pt x="3399" y="1816"/>
                </a:lnTo>
                <a:lnTo>
                  <a:pt x="3379" y="1823"/>
                </a:lnTo>
                <a:lnTo>
                  <a:pt x="3356" y="1827"/>
                </a:lnTo>
                <a:lnTo>
                  <a:pt x="3005" y="1827"/>
                </a:lnTo>
                <a:lnTo>
                  <a:pt x="2982" y="1823"/>
                </a:lnTo>
                <a:lnTo>
                  <a:pt x="2961" y="1816"/>
                </a:lnTo>
                <a:lnTo>
                  <a:pt x="2943" y="1804"/>
                </a:lnTo>
                <a:lnTo>
                  <a:pt x="2928" y="1788"/>
                </a:lnTo>
                <a:lnTo>
                  <a:pt x="2915" y="1770"/>
                </a:lnTo>
                <a:lnTo>
                  <a:pt x="2908" y="1749"/>
                </a:lnTo>
                <a:lnTo>
                  <a:pt x="2906" y="1726"/>
                </a:lnTo>
                <a:lnTo>
                  <a:pt x="2908" y="1703"/>
                </a:lnTo>
                <a:lnTo>
                  <a:pt x="2915" y="1682"/>
                </a:lnTo>
                <a:lnTo>
                  <a:pt x="2928" y="1664"/>
                </a:lnTo>
                <a:lnTo>
                  <a:pt x="2943" y="1648"/>
                </a:lnTo>
                <a:lnTo>
                  <a:pt x="2961" y="1636"/>
                </a:lnTo>
                <a:lnTo>
                  <a:pt x="2982" y="1629"/>
                </a:lnTo>
                <a:lnTo>
                  <a:pt x="3005" y="1626"/>
                </a:lnTo>
                <a:close/>
                <a:moveTo>
                  <a:pt x="100" y="1626"/>
                </a:moveTo>
                <a:lnTo>
                  <a:pt x="450" y="1626"/>
                </a:lnTo>
                <a:lnTo>
                  <a:pt x="473" y="1629"/>
                </a:lnTo>
                <a:lnTo>
                  <a:pt x="495" y="1636"/>
                </a:lnTo>
                <a:lnTo>
                  <a:pt x="513" y="1648"/>
                </a:lnTo>
                <a:lnTo>
                  <a:pt x="529" y="1664"/>
                </a:lnTo>
                <a:lnTo>
                  <a:pt x="540" y="1682"/>
                </a:lnTo>
                <a:lnTo>
                  <a:pt x="547" y="1703"/>
                </a:lnTo>
                <a:lnTo>
                  <a:pt x="551" y="1726"/>
                </a:lnTo>
                <a:lnTo>
                  <a:pt x="547" y="1749"/>
                </a:lnTo>
                <a:lnTo>
                  <a:pt x="540" y="1771"/>
                </a:lnTo>
                <a:lnTo>
                  <a:pt x="529" y="1789"/>
                </a:lnTo>
                <a:lnTo>
                  <a:pt x="513" y="1805"/>
                </a:lnTo>
                <a:lnTo>
                  <a:pt x="495" y="1816"/>
                </a:lnTo>
                <a:lnTo>
                  <a:pt x="473" y="1823"/>
                </a:lnTo>
                <a:lnTo>
                  <a:pt x="450" y="1827"/>
                </a:lnTo>
                <a:lnTo>
                  <a:pt x="100" y="1827"/>
                </a:lnTo>
                <a:lnTo>
                  <a:pt x="77" y="1823"/>
                </a:lnTo>
                <a:lnTo>
                  <a:pt x="56" y="1816"/>
                </a:lnTo>
                <a:lnTo>
                  <a:pt x="37" y="1804"/>
                </a:lnTo>
                <a:lnTo>
                  <a:pt x="22" y="1788"/>
                </a:lnTo>
                <a:lnTo>
                  <a:pt x="10" y="1770"/>
                </a:lnTo>
                <a:lnTo>
                  <a:pt x="2" y="1749"/>
                </a:lnTo>
                <a:lnTo>
                  <a:pt x="0" y="1726"/>
                </a:lnTo>
                <a:lnTo>
                  <a:pt x="2" y="1703"/>
                </a:lnTo>
                <a:lnTo>
                  <a:pt x="10" y="1682"/>
                </a:lnTo>
                <a:lnTo>
                  <a:pt x="22" y="1664"/>
                </a:lnTo>
                <a:lnTo>
                  <a:pt x="37" y="1648"/>
                </a:lnTo>
                <a:lnTo>
                  <a:pt x="56" y="1636"/>
                </a:lnTo>
                <a:lnTo>
                  <a:pt x="77" y="1629"/>
                </a:lnTo>
                <a:lnTo>
                  <a:pt x="100" y="1626"/>
                </a:lnTo>
                <a:close/>
                <a:moveTo>
                  <a:pt x="1728" y="1090"/>
                </a:moveTo>
                <a:lnTo>
                  <a:pt x="1663" y="1094"/>
                </a:lnTo>
                <a:lnTo>
                  <a:pt x="1600" y="1104"/>
                </a:lnTo>
                <a:lnTo>
                  <a:pt x="1538" y="1119"/>
                </a:lnTo>
                <a:lnTo>
                  <a:pt x="1479" y="1141"/>
                </a:lnTo>
                <a:lnTo>
                  <a:pt x="1423" y="1167"/>
                </a:lnTo>
                <a:lnTo>
                  <a:pt x="1371" y="1200"/>
                </a:lnTo>
                <a:lnTo>
                  <a:pt x="1321" y="1236"/>
                </a:lnTo>
                <a:lnTo>
                  <a:pt x="1275" y="1277"/>
                </a:lnTo>
                <a:lnTo>
                  <a:pt x="1234" y="1323"/>
                </a:lnTo>
                <a:lnTo>
                  <a:pt x="1198" y="1373"/>
                </a:lnTo>
                <a:lnTo>
                  <a:pt x="1165" y="1425"/>
                </a:lnTo>
                <a:lnTo>
                  <a:pt x="1138" y="1481"/>
                </a:lnTo>
                <a:lnTo>
                  <a:pt x="1117" y="1540"/>
                </a:lnTo>
                <a:lnTo>
                  <a:pt x="1100" y="1601"/>
                </a:lnTo>
                <a:lnTo>
                  <a:pt x="1090" y="1665"/>
                </a:lnTo>
                <a:lnTo>
                  <a:pt x="1087" y="1730"/>
                </a:lnTo>
                <a:lnTo>
                  <a:pt x="1090" y="1752"/>
                </a:lnTo>
                <a:lnTo>
                  <a:pt x="1098" y="1774"/>
                </a:lnTo>
                <a:lnTo>
                  <a:pt x="1109" y="1793"/>
                </a:lnTo>
                <a:lnTo>
                  <a:pt x="1125" y="1808"/>
                </a:lnTo>
                <a:lnTo>
                  <a:pt x="1143" y="1820"/>
                </a:lnTo>
                <a:lnTo>
                  <a:pt x="1165" y="1828"/>
                </a:lnTo>
                <a:lnTo>
                  <a:pt x="1188" y="1830"/>
                </a:lnTo>
                <a:lnTo>
                  <a:pt x="1211" y="1828"/>
                </a:lnTo>
                <a:lnTo>
                  <a:pt x="1232" y="1820"/>
                </a:lnTo>
                <a:lnTo>
                  <a:pt x="1250" y="1808"/>
                </a:lnTo>
                <a:lnTo>
                  <a:pt x="1266" y="1793"/>
                </a:lnTo>
                <a:lnTo>
                  <a:pt x="1278" y="1774"/>
                </a:lnTo>
                <a:lnTo>
                  <a:pt x="1285" y="1753"/>
                </a:lnTo>
                <a:lnTo>
                  <a:pt x="1288" y="1730"/>
                </a:lnTo>
                <a:lnTo>
                  <a:pt x="1291" y="1674"/>
                </a:lnTo>
                <a:lnTo>
                  <a:pt x="1301" y="1622"/>
                </a:lnTo>
                <a:lnTo>
                  <a:pt x="1317" y="1571"/>
                </a:lnTo>
                <a:lnTo>
                  <a:pt x="1339" y="1524"/>
                </a:lnTo>
                <a:lnTo>
                  <a:pt x="1366" y="1479"/>
                </a:lnTo>
                <a:lnTo>
                  <a:pt x="1399" y="1438"/>
                </a:lnTo>
                <a:lnTo>
                  <a:pt x="1436" y="1401"/>
                </a:lnTo>
                <a:lnTo>
                  <a:pt x="1477" y="1369"/>
                </a:lnTo>
                <a:lnTo>
                  <a:pt x="1522" y="1342"/>
                </a:lnTo>
                <a:lnTo>
                  <a:pt x="1569" y="1320"/>
                </a:lnTo>
                <a:lnTo>
                  <a:pt x="1619" y="1304"/>
                </a:lnTo>
                <a:lnTo>
                  <a:pt x="1673" y="1294"/>
                </a:lnTo>
                <a:lnTo>
                  <a:pt x="1728" y="1291"/>
                </a:lnTo>
                <a:lnTo>
                  <a:pt x="1751" y="1287"/>
                </a:lnTo>
                <a:lnTo>
                  <a:pt x="1773" y="1280"/>
                </a:lnTo>
                <a:lnTo>
                  <a:pt x="1791" y="1269"/>
                </a:lnTo>
                <a:lnTo>
                  <a:pt x="1806" y="1252"/>
                </a:lnTo>
                <a:lnTo>
                  <a:pt x="1817" y="1235"/>
                </a:lnTo>
                <a:lnTo>
                  <a:pt x="1825" y="1213"/>
                </a:lnTo>
                <a:lnTo>
                  <a:pt x="1828" y="1190"/>
                </a:lnTo>
                <a:lnTo>
                  <a:pt x="1825" y="1167"/>
                </a:lnTo>
                <a:lnTo>
                  <a:pt x="1817" y="1146"/>
                </a:lnTo>
                <a:lnTo>
                  <a:pt x="1806" y="1128"/>
                </a:lnTo>
                <a:lnTo>
                  <a:pt x="1791" y="1112"/>
                </a:lnTo>
                <a:lnTo>
                  <a:pt x="1773" y="1100"/>
                </a:lnTo>
                <a:lnTo>
                  <a:pt x="1751" y="1093"/>
                </a:lnTo>
                <a:lnTo>
                  <a:pt x="1728" y="1090"/>
                </a:lnTo>
                <a:close/>
                <a:moveTo>
                  <a:pt x="1722" y="841"/>
                </a:moveTo>
                <a:lnTo>
                  <a:pt x="1799" y="843"/>
                </a:lnTo>
                <a:lnTo>
                  <a:pt x="1874" y="852"/>
                </a:lnTo>
                <a:lnTo>
                  <a:pt x="1948" y="867"/>
                </a:lnTo>
                <a:lnTo>
                  <a:pt x="2018" y="889"/>
                </a:lnTo>
                <a:lnTo>
                  <a:pt x="2087" y="915"/>
                </a:lnTo>
                <a:lnTo>
                  <a:pt x="2151" y="948"/>
                </a:lnTo>
                <a:lnTo>
                  <a:pt x="2214" y="984"/>
                </a:lnTo>
                <a:lnTo>
                  <a:pt x="2273" y="1027"/>
                </a:lnTo>
                <a:lnTo>
                  <a:pt x="2328" y="1073"/>
                </a:lnTo>
                <a:lnTo>
                  <a:pt x="2378" y="1124"/>
                </a:lnTo>
                <a:lnTo>
                  <a:pt x="2425" y="1179"/>
                </a:lnTo>
                <a:lnTo>
                  <a:pt x="2468" y="1237"/>
                </a:lnTo>
                <a:lnTo>
                  <a:pt x="2505" y="1299"/>
                </a:lnTo>
                <a:lnTo>
                  <a:pt x="2538" y="1364"/>
                </a:lnTo>
                <a:lnTo>
                  <a:pt x="2565" y="1432"/>
                </a:lnTo>
                <a:lnTo>
                  <a:pt x="2586" y="1503"/>
                </a:lnTo>
                <a:lnTo>
                  <a:pt x="2602" y="1575"/>
                </a:lnTo>
                <a:lnTo>
                  <a:pt x="2612" y="1650"/>
                </a:lnTo>
                <a:lnTo>
                  <a:pt x="2616" y="1727"/>
                </a:lnTo>
                <a:lnTo>
                  <a:pt x="2611" y="1806"/>
                </a:lnTo>
                <a:lnTo>
                  <a:pt x="2601" y="1882"/>
                </a:lnTo>
                <a:lnTo>
                  <a:pt x="2585" y="1958"/>
                </a:lnTo>
                <a:lnTo>
                  <a:pt x="2562" y="2030"/>
                </a:lnTo>
                <a:lnTo>
                  <a:pt x="2533" y="2099"/>
                </a:lnTo>
                <a:lnTo>
                  <a:pt x="2499" y="2166"/>
                </a:lnTo>
                <a:lnTo>
                  <a:pt x="2460" y="2228"/>
                </a:lnTo>
                <a:lnTo>
                  <a:pt x="2415" y="2287"/>
                </a:lnTo>
                <a:lnTo>
                  <a:pt x="2366" y="2342"/>
                </a:lnTo>
                <a:lnTo>
                  <a:pt x="2324" y="2389"/>
                </a:lnTo>
                <a:lnTo>
                  <a:pt x="2286" y="2439"/>
                </a:lnTo>
                <a:lnTo>
                  <a:pt x="2252" y="2491"/>
                </a:lnTo>
                <a:lnTo>
                  <a:pt x="2222" y="2546"/>
                </a:lnTo>
                <a:lnTo>
                  <a:pt x="2197" y="2603"/>
                </a:lnTo>
                <a:lnTo>
                  <a:pt x="2176" y="2662"/>
                </a:lnTo>
                <a:lnTo>
                  <a:pt x="2160" y="2722"/>
                </a:lnTo>
                <a:lnTo>
                  <a:pt x="2148" y="2783"/>
                </a:lnTo>
                <a:lnTo>
                  <a:pt x="2140" y="2813"/>
                </a:lnTo>
                <a:lnTo>
                  <a:pt x="2127" y="2839"/>
                </a:lnTo>
                <a:lnTo>
                  <a:pt x="2109" y="2862"/>
                </a:lnTo>
                <a:lnTo>
                  <a:pt x="2087" y="2881"/>
                </a:lnTo>
                <a:lnTo>
                  <a:pt x="2062" y="2895"/>
                </a:lnTo>
                <a:lnTo>
                  <a:pt x="2033" y="2904"/>
                </a:lnTo>
                <a:lnTo>
                  <a:pt x="2002" y="2907"/>
                </a:lnTo>
                <a:lnTo>
                  <a:pt x="1452" y="2907"/>
                </a:lnTo>
                <a:lnTo>
                  <a:pt x="1422" y="2904"/>
                </a:lnTo>
                <a:lnTo>
                  <a:pt x="1394" y="2895"/>
                </a:lnTo>
                <a:lnTo>
                  <a:pt x="1369" y="2881"/>
                </a:lnTo>
                <a:lnTo>
                  <a:pt x="1347" y="2862"/>
                </a:lnTo>
                <a:lnTo>
                  <a:pt x="1328" y="2839"/>
                </a:lnTo>
                <a:lnTo>
                  <a:pt x="1315" y="2813"/>
                </a:lnTo>
                <a:lnTo>
                  <a:pt x="1307" y="2785"/>
                </a:lnTo>
                <a:lnTo>
                  <a:pt x="1295" y="2722"/>
                </a:lnTo>
                <a:lnTo>
                  <a:pt x="1279" y="2662"/>
                </a:lnTo>
                <a:lnTo>
                  <a:pt x="1258" y="2603"/>
                </a:lnTo>
                <a:lnTo>
                  <a:pt x="1232" y="2546"/>
                </a:lnTo>
                <a:lnTo>
                  <a:pt x="1202" y="2491"/>
                </a:lnTo>
                <a:lnTo>
                  <a:pt x="1168" y="2438"/>
                </a:lnTo>
                <a:lnTo>
                  <a:pt x="1130" y="2389"/>
                </a:lnTo>
                <a:lnTo>
                  <a:pt x="1088" y="2342"/>
                </a:lnTo>
                <a:lnTo>
                  <a:pt x="1040" y="2287"/>
                </a:lnTo>
                <a:lnTo>
                  <a:pt x="996" y="2229"/>
                </a:lnTo>
                <a:lnTo>
                  <a:pt x="958" y="2167"/>
                </a:lnTo>
                <a:lnTo>
                  <a:pt x="924" y="2102"/>
                </a:lnTo>
                <a:lnTo>
                  <a:pt x="896" y="2033"/>
                </a:lnTo>
                <a:lnTo>
                  <a:pt x="873" y="1963"/>
                </a:lnTo>
                <a:lnTo>
                  <a:pt x="855" y="1890"/>
                </a:lnTo>
                <a:lnTo>
                  <a:pt x="845" y="1814"/>
                </a:lnTo>
                <a:lnTo>
                  <a:pt x="841" y="1737"/>
                </a:lnTo>
                <a:lnTo>
                  <a:pt x="843" y="1659"/>
                </a:lnTo>
                <a:lnTo>
                  <a:pt x="852" y="1585"/>
                </a:lnTo>
                <a:lnTo>
                  <a:pt x="867" y="1512"/>
                </a:lnTo>
                <a:lnTo>
                  <a:pt x="888" y="1440"/>
                </a:lnTo>
                <a:lnTo>
                  <a:pt x="914" y="1373"/>
                </a:lnTo>
                <a:lnTo>
                  <a:pt x="946" y="1307"/>
                </a:lnTo>
                <a:lnTo>
                  <a:pt x="982" y="1245"/>
                </a:lnTo>
                <a:lnTo>
                  <a:pt x="1024" y="1187"/>
                </a:lnTo>
                <a:lnTo>
                  <a:pt x="1070" y="1131"/>
                </a:lnTo>
                <a:lnTo>
                  <a:pt x="1120" y="1081"/>
                </a:lnTo>
                <a:lnTo>
                  <a:pt x="1175" y="1034"/>
                </a:lnTo>
                <a:lnTo>
                  <a:pt x="1233" y="991"/>
                </a:lnTo>
                <a:lnTo>
                  <a:pt x="1294" y="953"/>
                </a:lnTo>
                <a:lnTo>
                  <a:pt x="1359" y="920"/>
                </a:lnTo>
                <a:lnTo>
                  <a:pt x="1427" y="893"/>
                </a:lnTo>
                <a:lnTo>
                  <a:pt x="1497" y="871"/>
                </a:lnTo>
                <a:lnTo>
                  <a:pt x="1570" y="854"/>
                </a:lnTo>
                <a:lnTo>
                  <a:pt x="1644" y="844"/>
                </a:lnTo>
                <a:lnTo>
                  <a:pt x="1722" y="841"/>
                </a:lnTo>
                <a:close/>
                <a:moveTo>
                  <a:pt x="2868" y="477"/>
                </a:moveTo>
                <a:lnTo>
                  <a:pt x="2890" y="477"/>
                </a:lnTo>
                <a:lnTo>
                  <a:pt x="2911" y="481"/>
                </a:lnTo>
                <a:lnTo>
                  <a:pt x="2932" y="491"/>
                </a:lnTo>
                <a:lnTo>
                  <a:pt x="2951" y="505"/>
                </a:lnTo>
                <a:lnTo>
                  <a:pt x="2965" y="524"/>
                </a:lnTo>
                <a:lnTo>
                  <a:pt x="2974" y="544"/>
                </a:lnTo>
                <a:lnTo>
                  <a:pt x="2979" y="566"/>
                </a:lnTo>
                <a:lnTo>
                  <a:pt x="2979" y="587"/>
                </a:lnTo>
                <a:lnTo>
                  <a:pt x="2974" y="608"/>
                </a:lnTo>
                <a:lnTo>
                  <a:pt x="2965" y="629"/>
                </a:lnTo>
                <a:lnTo>
                  <a:pt x="2951" y="646"/>
                </a:lnTo>
                <a:lnTo>
                  <a:pt x="2702" y="895"/>
                </a:lnTo>
                <a:lnTo>
                  <a:pt x="2687" y="908"/>
                </a:lnTo>
                <a:lnTo>
                  <a:pt x="2669" y="917"/>
                </a:lnTo>
                <a:lnTo>
                  <a:pt x="2651" y="922"/>
                </a:lnTo>
                <a:lnTo>
                  <a:pt x="2631" y="923"/>
                </a:lnTo>
                <a:lnTo>
                  <a:pt x="2612" y="922"/>
                </a:lnTo>
                <a:lnTo>
                  <a:pt x="2594" y="917"/>
                </a:lnTo>
                <a:lnTo>
                  <a:pt x="2576" y="908"/>
                </a:lnTo>
                <a:lnTo>
                  <a:pt x="2560" y="895"/>
                </a:lnTo>
                <a:lnTo>
                  <a:pt x="2545" y="877"/>
                </a:lnTo>
                <a:lnTo>
                  <a:pt x="2536" y="856"/>
                </a:lnTo>
                <a:lnTo>
                  <a:pt x="2531" y="835"/>
                </a:lnTo>
                <a:lnTo>
                  <a:pt x="2531" y="813"/>
                </a:lnTo>
                <a:lnTo>
                  <a:pt x="2536" y="792"/>
                </a:lnTo>
                <a:lnTo>
                  <a:pt x="2545" y="771"/>
                </a:lnTo>
                <a:lnTo>
                  <a:pt x="2560" y="754"/>
                </a:lnTo>
                <a:lnTo>
                  <a:pt x="2808" y="505"/>
                </a:lnTo>
                <a:lnTo>
                  <a:pt x="2827" y="491"/>
                </a:lnTo>
                <a:lnTo>
                  <a:pt x="2847" y="481"/>
                </a:lnTo>
                <a:lnTo>
                  <a:pt x="2868" y="477"/>
                </a:lnTo>
                <a:close/>
                <a:moveTo>
                  <a:pt x="565" y="476"/>
                </a:moveTo>
                <a:lnTo>
                  <a:pt x="587" y="476"/>
                </a:lnTo>
                <a:lnTo>
                  <a:pt x="609" y="480"/>
                </a:lnTo>
                <a:lnTo>
                  <a:pt x="628" y="490"/>
                </a:lnTo>
                <a:lnTo>
                  <a:pt x="647" y="504"/>
                </a:lnTo>
                <a:lnTo>
                  <a:pt x="894" y="753"/>
                </a:lnTo>
                <a:lnTo>
                  <a:pt x="910" y="771"/>
                </a:lnTo>
                <a:lnTo>
                  <a:pt x="919" y="791"/>
                </a:lnTo>
                <a:lnTo>
                  <a:pt x="924" y="813"/>
                </a:lnTo>
                <a:lnTo>
                  <a:pt x="924" y="835"/>
                </a:lnTo>
                <a:lnTo>
                  <a:pt x="919" y="855"/>
                </a:lnTo>
                <a:lnTo>
                  <a:pt x="910" y="876"/>
                </a:lnTo>
                <a:lnTo>
                  <a:pt x="894" y="894"/>
                </a:lnTo>
                <a:lnTo>
                  <a:pt x="879" y="907"/>
                </a:lnTo>
                <a:lnTo>
                  <a:pt x="862" y="915"/>
                </a:lnTo>
                <a:lnTo>
                  <a:pt x="843" y="921"/>
                </a:lnTo>
                <a:lnTo>
                  <a:pt x="824" y="923"/>
                </a:lnTo>
                <a:lnTo>
                  <a:pt x="806" y="921"/>
                </a:lnTo>
                <a:lnTo>
                  <a:pt x="787" y="915"/>
                </a:lnTo>
                <a:lnTo>
                  <a:pt x="770" y="907"/>
                </a:lnTo>
                <a:lnTo>
                  <a:pt x="754" y="894"/>
                </a:lnTo>
                <a:lnTo>
                  <a:pt x="505" y="646"/>
                </a:lnTo>
                <a:lnTo>
                  <a:pt x="490" y="628"/>
                </a:lnTo>
                <a:lnTo>
                  <a:pt x="481" y="608"/>
                </a:lnTo>
                <a:lnTo>
                  <a:pt x="476" y="586"/>
                </a:lnTo>
                <a:lnTo>
                  <a:pt x="476" y="564"/>
                </a:lnTo>
                <a:lnTo>
                  <a:pt x="481" y="543"/>
                </a:lnTo>
                <a:lnTo>
                  <a:pt x="490" y="523"/>
                </a:lnTo>
                <a:lnTo>
                  <a:pt x="505" y="504"/>
                </a:lnTo>
                <a:lnTo>
                  <a:pt x="523" y="490"/>
                </a:lnTo>
                <a:lnTo>
                  <a:pt x="543" y="480"/>
                </a:lnTo>
                <a:lnTo>
                  <a:pt x="565" y="476"/>
                </a:lnTo>
                <a:close/>
                <a:moveTo>
                  <a:pt x="1728" y="0"/>
                </a:moveTo>
                <a:lnTo>
                  <a:pt x="1751" y="2"/>
                </a:lnTo>
                <a:lnTo>
                  <a:pt x="1773" y="10"/>
                </a:lnTo>
                <a:lnTo>
                  <a:pt x="1791" y="22"/>
                </a:lnTo>
                <a:lnTo>
                  <a:pt x="1806" y="37"/>
                </a:lnTo>
                <a:lnTo>
                  <a:pt x="1817" y="56"/>
                </a:lnTo>
                <a:lnTo>
                  <a:pt x="1825" y="77"/>
                </a:lnTo>
                <a:lnTo>
                  <a:pt x="1828" y="100"/>
                </a:lnTo>
                <a:lnTo>
                  <a:pt x="1828" y="450"/>
                </a:lnTo>
                <a:lnTo>
                  <a:pt x="1825" y="473"/>
                </a:lnTo>
                <a:lnTo>
                  <a:pt x="1817" y="494"/>
                </a:lnTo>
                <a:lnTo>
                  <a:pt x="1805" y="513"/>
                </a:lnTo>
                <a:lnTo>
                  <a:pt x="1790" y="528"/>
                </a:lnTo>
                <a:lnTo>
                  <a:pt x="1771" y="539"/>
                </a:lnTo>
                <a:lnTo>
                  <a:pt x="1751" y="547"/>
                </a:lnTo>
                <a:lnTo>
                  <a:pt x="1728" y="550"/>
                </a:lnTo>
                <a:lnTo>
                  <a:pt x="1705" y="547"/>
                </a:lnTo>
                <a:lnTo>
                  <a:pt x="1684" y="539"/>
                </a:lnTo>
                <a:lnTo>
                  <a:pt x="1665" y="528"/>
                </a:lnTo>
                <a:lnTo>
                  <a:pt x="1650" y="513"/>
                </a:lnTo>
                <a:lnTo>
                  <a:pt x="1638" y="494"/>
                </a:lnTo>
                <a:lnTo>
                  <a:pt x="1630" y="473"/>
                </a:lnTo>
                <a:lnTo>
                  <a:pt x="1628" y="450"/>
                </a:lnTo>
                <a:lnTo>
                  <a:pt x="1628" y="100"/>
                </a:lnTo>
                <a:lnTo>
                  <a:pt x="1630" y="77"/>
                </a:lnTo>
                <a:lnTo>
                  <a:pt x="1638" y="56"/>
                </a:lnTo>
                <a:lnTo>
                  <a:pt x="1650" y="37"/>
                </a:lnTo>
                <a:lnTo>
                  <a:pt x="1665" y="22"/>
                </a:lnTo>
                <a:lnTo>
                  <a:pt x="1684" y="10"/>
                </a:lnTo>
                <a:lnTo>
                  <a:pt x="1705" y="2"/>
                </a:lnTo>
                <a:lnTo>
                  <a:pt x="1728" y="0"/>
                </a:lnTo>
                <a:close/>
              </a:path>
            </a:pathLst>
          </a:custGeom>
          <a:solidFill>
            <a:schemeClr val="accent4">
              <a:lumMod val="60000"/>
              <a:lumOff val="40000"/>
            </a:schemeClr>
          </a:solidFill>
          <a:ln w="0">
            <a:solidFill>
              <a:schemeClr val="bg1"/>
            </a:solidFill>
            <a:prstDash val="solid"/>
            <a:round/>
          </a:ln>
        </p:spPr>
        <p:txBody>
          <a:bodyPr vert="horz" wrap="square" lIns="91440" tIns="45720" rIns="91440" bIns="45720" numCol="1" anchor="t" anchorCtr="0" compatLnSpc="1"/>
          <a:lstStyle/>
          <a:p>
            <a:endParaRPr lang="en-US">
              <a:solidFill>
                <a:schemeClr val="bg1"/>
              </a:solidFill>
              <a:latin typeface="Open Sans" pitchFamily="34" charset="0"/>
            </a:endParaRPr>
          </a:p>
        </p:txBody>
      </p:sp>
      <p:pic>
        <p:nvPicPr>
          <p:cNvPr id="2" name="图片 1"/>
          <p:cNvPicPr>
            <a:picLocks noChangeAspect="1"/>
          </p:cNvPicPr>
          <p:nvPr/>
        </p:nvPicPr>
        <p:blipFill>
          <a:blip r:embed="rId4"/>
          <a:stretch>
            <a:fillRect/>
          </a:stretch>
        </p:blipFill>
        <p:spPr>
          <a:xfrm>
            <a:off x="11208194" y="332979"/>
            <a:ext cx="580043" cy="294937"/>
          </a:xfrm>
          <a:prstGeom prst="rect">
            <a:avLst/>
          </a:prstGeom>
        </p:spPr>
      </p:pic>
      <p:sp>
        <p:nvSpPr>
          <p:cNvPr id="3" name="椭圆 2"/>
          <p:cNvSpPr/>
          <p:nvPr/>
        </p:nvSpPr>
        <p:spPr>
          <a:xfrm>
            <a:off x="3725545" y="4041140"/>
            <a:ext cx="436245" cy="4057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665220" y="1547495"/>
            <a:ext cx="436245" cy="4057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21430" y="4598035"/>
            <a:ext cx="8210550" cy="2014855"/>
          </a:xfrm>
          <a:prstGeom prst="rect">
            <a:avLst/>
          </a:prstGeom>
          <a:noFill/>
        </p:spPr>
        <p:txBody>
          <a:bodyPr wrap="square" rtlCol="0">
            <a:spAutoFit/>
          </a:bodyPr>
          <a:lstStyle/>
          <a:p>
            <a:pPr marL="342900" indent="-342900" fontAlgn="auto">
              <a:spcAft>
                <a:spcPts val="600"/>
              </a:spcAft>
              <a:buFont typeface="Wingdings" panose="05000000000000000000" charset="0"/>
              <a:buChar char="ü"/>
            </a:pPr>
            <a:r>
              <a:rPr lang="en-US" sz="2000" dirty="0">
                <a:latin typeface="Times New Roman" panose="02020603050405020304" pitchFamily="18" charset="0"/>
                <a:cs typeface="Times New Roman" panose="02020603050405020304" pitchFamily="18" charset="0"/>
              </a:rPr>
              <a:t>Benefit for the network-controlled group management:</a:t>
            </a:r>
            <a:endParaRPr lang="en-US" sz="20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en-US" sz="2000">
                <a:latin typeface="Times New Roman" panose="02020603050405020304" pitchFamily="18" charset="0"/>
                <a:cs typeface="Times New Roman" panose="02020603050405020304" pitchFamily="18" charset="0"/>
              </a:rPr>
              <a:t>The application layer is unable to make real-time adjustments for the changes in both application layer and the network. Network can dynamically manage the group and data transmission based on the real-time conditions and communication related requirements provided by application layers.</a:t>
            </a:r>
            <a:endParaRPr lang="en-US" sz="2000">
              <a:latin typeface="Times New Roman" panose="02020603050405020304" pitchFamily="18" charset="0"/>
              <a:cs typeface="Times New Roman" panose="02020603050405020304" pitchFamily="18" charset="0"/>
            </a:endParaRPr>
          </a:p>
        </p:txBody>
      </p:sp>
      <p:sp>
        <p:nvSpPr>
          <p:cNvPr id="6" name="文本框 5"/>
          <p:cNvSpPr txBox="1"/>
          <p:nvPr/>
        </p:nvSpPr>
        <p:spPr>
          <a:xfrm>
            <a:off x="3736340" y="2207895"/>
            <a:ext cx="7820025" cy="1014730"/>
          </a:xfrm>
          <a:prstGeom prst="rect">
            <a:avLst/>
          </a:prstGeom>
          <a:noFill/>
        </p:spPr>
        <p:txBody>
          <a:bodyPr wrap="square" rtlCol="0">
            <a:spAutoFit/>
          </a:bodyPr>
          <a:lstStyle/>
          <a:p>
            <a:pPr marL="342900" lvl="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To meet the specific needs of different application tasks and situations, flexible QoS resource allocation and management is needed within the group. This includes dynamic workgroup creation and management.</a:t>
            </a:r>
            <a:endParaRPr lang="en-US" sz="2000" dirty="0">
              <a:latin typeface="Times New Roman" panose="02020603050405020304" pitchFamily="18" charset="0"/>
              <a:cs typeface="Times New Roman" panose="02020603050405020304" pitchFamily="18" charset="0"/>
            </a:endParaRPr>
          </a:p>
        </p:txBody>
      </p:sp>
      <p:sp>
        <p:nvSpPr>
          <p:cNvPr id="7" name="标题 4"/>
          <p:cNvSpPr txBox="1"/>
          <p:nvPr/>
        </p:nvSpPr>
        <p:spPr>
          <a:xfrm>
            <a:off x="3658427" y="1592962"/>
            <a:ext cx="517670"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tx1"/>
                </a:solidFill>
                <a:latin typeface="微软雅黑" panose="020B0503020204020204" pitchFamily="34" charset="-122"/>
                <a:ea typeface="微软雅黑" panose="020B0503020204020204" pitchFamily="34" charset="-122"/>
              </a:rPr>
              <a:t>01</a:t>
            </a:r>
            <a:endParaRPr lang="en-US" altLang="zh-CN" sz="1800" b="1" dirty="0">
              <a:solidFill>
                <a:schemeClr val="tx1"/>
              </a:solidFill>
              <a:latin typeface="微软雅黑" panose="020B0503020204020204" pitchFamily="34" charset="-122"/>
              <a:ea typeface="微软雅黑" panose="020B0503020204020204" pitchFamily="34" charset="-122"/>
            </a:endParaRPr>
          </a:p>
        </p:txBody>
      </p:sp>
      <p:sp>
        <p:nvSpPr>
          <p:cNvPr id="10" name="标题 4"/>
          <p:cNvSpPr txBox="1"/>
          <p:nvPr/>
        </p:nvSpPr>
        <p:spPr>
          <a:xfrm>
            <a:off x="3709227" y="4063747"/>
            <a:ext cx="517670"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tx1"/>
                </a:solidFill>
                <a:latin typeface="微软雅黑" panose="020B0503020204020204" pitchFamily="34" charset="-122"/>
                <a:ea typeface="微软雅黑" panose="020B0503020204020204" pitchFamily="34" charset="-122"/>
              </a:rPr>
              <a:t>02</a:t>
            </a:r>
            <a:endParaRPr lang="en-US" altLang="zh-CN" sz="1800" b="1" dirty="0">
              <a:solidFill>
                <a:schemeClr val="tx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343400" y="1520825"/>
            <a:ext cx="7448550" cy="460375"/>
          </a:xfrm>
          <a:prstGeom prst="rect">
            <a:avLst/>
          </a:prstGeom>
          <a:noFill/>
        </p:spPr>
        <p:txBody>
          <a:bodyPr wrap="square" rtlCol="0">
            <a:spAutoFit/>
          </a:bodyPr>
          <a:lstStyle/>
          <a:p>
            <a:r>
              <a:rPr lang="en-US" altLang="zh-CN" sz="2400" b="1">
                <a:latin typeface="Times New Roman" panose="02020603050405020304" pitchFamily="18" charset="0"/>
                <a:cs typeface="Times New Roman" panose="02020603050405020304" pitchFamily="18" charset="0"/>
              </a:rPr>
              <a:t>Flexible QoS Resource Allocation and Management</a:t>
            </a:r>
            <a:endParaRPr lang="en-US" altLang="zh-CN" sz="2400" b="1">
              <a:latin typeface="Times New Roman" panose="02020603050405020304" pitchFamily="18" charset="0"/>
              <a:cs typeface="Times New Roman" panose="02020603050405020304" pitchFamily="18" charset="0"/>
            </a:endParaRPr>
          </a:p>
        </p:txBody>
      </p:sp>
      <p:sp>
        <p:nvSpPr>
          <p:cNvPr id="12" name="文本框 11"/>
          <p:cNvSpPr txBox="1"/>
          <p:nvPr/>
        </p:nvSpPr>
        <p:spPr>
          <a:xfrm>
            <a:off x="4395470" y="4004945"/>
            <a:ext cx="7448550" cy="460375"/>
          </a:xfrm>
          <a:prstGeom prst="rect">
            <a:avLst/>
          </a:prstGeom>
          <a:noFill/>
        </p:spPr>
        <p:txBody>
          <a:bodyPr wrap="square" rtlCol="0">
            <a:spAutoFit/>
          </a:bodyPr>
          <a:lstStyle/>
          <a:p>
            <a:r>
              <a:rPr lang="en-US" altLang="zh-CN" sz="2400" b="1">
                <a:latin typeface="Times New Roman" panose="02020603050405020304" pitchFamily="18" charset="0"/>
                <a:cs typeface="Times New Roman" panose="02020603050405020304" pitchFamily="18" charset="0"/>
              </a:rPr>
              <a:t>Network-controlled Group Management</a:t>
            </a:r>
            <a:endParaRPr lang="en-US" altLang="zh-CN" sz="2400" b="1">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69" y="3163497"/>
            <a:ext cx="1166490" cy="1166490"/>
          </a:xfrm>
          <a:prstGeom prst="rect">
            <a:avLst/>
          </a:prstGeom>
        </p:spPr>
      </p:pic>
      <p:sp>
        <p:nvSpPr>
          <p:cNvPr id="55" name="矩形 54"/>
          <p:cNvSpPr/>
          <p:nvPr/>
        </p:nvSpPr>
        <p:spPr>
          <a:xfrm>
            <a:off x="7111863" y="3155656"/>
            <a:ext cx="3952240" cy="459105"/>
          </a:xfrm>
          <a:prstGeom prst="rect">
            <a:avLst/>
          </a:prstGeom>
        </p:spPr>
        <p:txBody>
          <a:bodyPr wrap="none" lIns="91431" tIns="45716" rIns="91431" bIns="45716">
            <a:spAutoFit/>
          </a:bodyPr>
          <a:lstStyle/>
          <a:p>
            <a:pPr algn="l"/>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Dynamic </a:t>
            </a:r>
            <a:r>
              <a:rPr lang="en-US" altLang="zh-CN"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group </a:t>
            </a:r>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management</a:t>
            </a:r>
            <a:endPar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6" name="矩形 55"/>
          <p:cNvSpPr>
            <a:spLocks noChangeArrowheads="1"/>
          </p:cNvSpPr>
          <p:nvPr/>
        </p:nvSpPr>
        <p:spPr bwMode="auto">
          <a:xfrm>
            <a:off x="5918174" y="3614761"/>
            <a:ext cx="6207125" cy="172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742950" lvl="1" indent="-285750" fontAlgn="auto">
              <a:spcBef>
                <a:spcPts val="0"/>
              </a:spcBef>
              <a:spcAft>
                <a:spcPts val="0"/>
              </a:spcAft>
              <a:buFont typeface="Arial" panose="020B0604020202020204" pitchFamily="34" charset="0"/>
              <a:buChar char="•"/>
            </a:pPr>
            <a:r>
              <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rPr>
              <a:t>Dynamic group establishing, adding/removing/reconfiguring members during the processing period.</a:t>
            </a:r>
            <a:endPar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marL="1200150" lvl="2" indent="-285750" fontAlgn="auto">
              <a:spcBef>
                <a:spcPts val="0"/>
              </a:spcBef>
              <a:spcAft>
                <a:spcPts val="0"/>
              </a:spcAft>
              <a:buFont typeface="Arial" panose="020B0604020202020204" pitchFamily="34" charset="0"/>
              <a:buChar char="•"/>
            </a:pPr>
            <a:r>
              <a:rPr lang="en-US" altLang="en-US" sz="1200" dirty="0">
                <a:solidFill>
                  <a:schemeClr val="tx1">
                    <a:lumMod val="75000"/>
                    <a:lumOff val="25000"/>
                  </a:schemeClr>
                </a:solidFill>
                <a:latin typeface="Times New Roman" panose="02020603050405020304" pitchFamily="18" charset="0"/>
                <a:cs typeface="Times New Roman" panose="02020603050405020304" pitchFamily="18" charset="0"/>
                <a:sym typeface="+mn-ea"/>
              </a:rPr>
              <a:t>Network will establish a working group based on the recieved requirement for the communication and the task-level QoS requirement.</a:t>
            </a:r>
            <a:endParaRPr lang="en-US" altLang="en-US" sz="12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marL="1200150" lvl="2" indent="-285750">
              <a:spcBef>
                <a:spcPts val="0"/>
              </a:spcBef>
            </a:pPr>
            <a:r>
              <a:rPr lang="en-US" altLang="en-US" sz="1200" dirty="0">
                <a:solidFill>
                  <a:schemeClr val="tx1">
                    <a:lumMod val="75000"/>
                    <a:lumOff val="25000"/>
                  </a:schemeClr>
                </a:solidFill>
                <a:latin typeface="Times New Roman" panose="02020603050405020304" pitchFamily="18" charset="0"/>
                <a:cs typeface="Times New Roman" panose="02020603050405020304" pitchFamily="18" charset="0"/>
                <a:sym typeface="+mn-ea"/>
              </a:rPr>
              <a:t>If one members are not suitable to continue executing the assigned task due </a:t>
            </a:r>
            <a:r>
              <a:rPr lang="en-US" altLang="en-US" sz="1200" dirty="0" err="1">
                <a:solidFill>
                  <a:schemeClr val="tx1">
                    <a:lumMod val="75000"/>
                    <a:lumOff val="25000"/>
                  </a:schemeClr>
                </a:solidFill>
                <a:latin typeface="Times New Roman" panose="02020603050405020304" pitchFamily="18" charset="0"/>
                <a:cs typeface="Times New Roman" panose="02020603050405020304" pitchFamily="18" charset="0"/>
                <a:sym typeface="+mn-ea"/>
              </a:rPr>
              <a:t>toor</a:t>
            </a:r>
            <a:r>
              <a:rPr lang="en-US" altLang="en-US" sz="1200" dirty="0">
                <a:solidFill>
                  <a:schemeClr val="tx1">
                    <a:lumMod val="75000"/>
                    <a:lumOff val="25000"/>
                  </a:schemeClr>
                </a:solidFill>
                <a:latin typeface="Times New Roman" panose="02020603050405020304" pitchFamily="18" charset="0"/>
                <a:cs typeface="Times New Roman" panose="02020603050405020304" pitchFamily="18" charset="0"/>
                <a:sym typeface="+mn-ea"/>
              </a:rPr>
              <a:t> more  the status change, network will either search for suitable UEs or re-configure members to resume processing for the group based on the specific communicated related requirements of task.</a:t>
            </a:r>
            <a:endParaRPr lang="en-US" altLang="en-US" sz="12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marL="742950" lvl="1" indent="-285750" fontAlgn="auto">
              <a:spcBef>
                <a:spcPts val="0"/>
              </a:spcBef>
              <a:spcAft>
                <a:spcPts val="0"/>
              </a:spcAft>
              <a:buFont typeface="Arial" panose="020B0604020202020204" pitchFamily="34" charset="0"/>
              <a:buChar char="•"/>
            </a:pPr>
            <a:endPar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marL="742950" lvl="1" indent="-285750" fontAlgn="auto">
              <a:spcBef>
                <a:spcPts val="0"/>
              </a:spcBef>
              <a:spcAft>
                <a:spcPts val="0"/>
              </a:spcAft>
              <a:buFont typeface="Arial" panose="020B0604020202020204" pitchFamily="34" charset="0"/>
              <a:buChar char="•"/>
            </a:pPr>
            <a:endPar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sp>
        <p:nvSpPr>
          <p:cNvPr id="63" name="矩形 62"/>
          <p:cNvSpPr/>
          <p:nvPr/>
        </p:nvSpPr>
        <p:spPr>
          <a:xfrm>
            <a:off x="7115038" y="975981"/>
            <a:ext cx="2125345" cy="459105"/>
          </a:xfrm>
          <a:prstGeom prst="rect">
            <a:avLst/>
          </a:prstGeom>
        </p:spPr>
        <p:txBody>
          <a:bodyPr wrap="none" lIns="91431" tIns="45716" rIns="91431" bIns="45716">
            <a:spAutoFit/>
          </a:bodyPr>
          <a:lstStyle/>
          <a:p>
            <a:pPr algn="l"/>
            <a:r>
              <a:rPr lang="en-US" altLang="zh-CN"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Task-</a:t>
            </a:r>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level QoS</a:t>
            </a:r>
            <a:endPar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7" name="TextBox 30"/>
          <p:cNvSpPr txBox="1"/>
          <p:nvPr/>
        </p:nvSpPr>
        <p:spPr>
          <a:xfrm>
            <a:off x="6029325" y="1435100"/>
            <a:ext cx="5984240" cy="2000250"/>
          </a:xfrm>
          <a:prstGeom prst="rect">
            <a:avLst/>
          </a:prstGeom>
          <a:noFill/>
        </p:spPr>
        <p:txBody>
          <a:bodyPr wrap="square" lIns="0" tIns="0" rIns="0" bIns="0" rtlCol="0">
            <a:spAutoFit/>
          </a:bodyPr>
          <a:lstStyle/>
          <a:p>
            <a:pPr marL="742950" lvl="1" indent="-285750" fontAlgn="auto">
              <a:spcAft>
                <a:spcPts val="0"/>
              </a:spcAft>
              <a:buFont typeface="Arial" panose="020B0604020202020204" pitchFamily="34" charset="0"/>
              <a:buChar char="•"/>
            </a:pPr>
            <a:r>
              <a:rPr lang="en-US" altLang="en-US" sz="1400" dirty="0">
                <a:latin typeface="Times New Roman" panose="02020603050405020304" pitchFamily="18" charset="0"/>
                <a:cs typeface="Times New Roman" panose="02020603050405020304" pitchFamily="18" charset="0"/>
                <a:sym typeface="+mn-ea"/>
              </a:rPr>
              <a:t>The </a:t>
            </a:r>
            <a:r>
              <a:rPr lang="en-US" altLang="zh-CN" sz="1400" dirty="0">
                <a:latin typeface="Times New Roman" panose="02020603050405020304" pitchFamily="18" charset="0"/>
                <a:cs typeface="Times New Roman" panose="02020603050405020304" pitchFamily="18" charset="0"/>
                <a:sym typeface="+mn-ea"/>
              </a:rPr>
              <a:t>communication related requirement(e.g. e.g., communication capacity requirement, candidate UE list(s), area information, time information, etc) for</a:t>
            </a:r>
            <a:r>
              <a:rPr lang="en-US" altLang="en-US" sz="1400" dirty="0">
                <a:latin typeface="Times New Roman" panose="02020603050405020304" pitchFamily="18" charset="0"/>
                <a:cs typeface="Times New Roman" panose="02020603050405020304" pitchFamily="18" charset="0"/>
                <a:sym typeface="+mn-ea"/>
              </a:rPr>
              <a:t> application task and requirement for task-level QoS are transmitted from server to 5G network.  Network may select multiple qualified UEs from received candiated UE list as group members and establishe a working group applicable for the requirements.</a:t>
            </a:r>
            <a:endParaRPr lang="en-US" altLang="en-US" sz="1400" dirty="0">
              <a:latin typeface="Times New Roman" panose="02020603050405020304" pitchFamily="18" charset="0"/>
              <a:cs typeface="Times New Roman" panose="02020603050405020304" pitchFamily="18" charset="0"/>
              <a:sym typeface="+mn-ea"/>
            </a:endParaRPr>
          </a:p>
          <a:p>
            <a:pPr marL="742950" lvl="1" indent="-285750" fontAlgn="auto">
              <a:spcAft>
                <a:spcPts val="0"/>
              </a:spcAft>
              <a:buFont typeface="Arial" panose="020B0604020202020204" pitchFamily="34" charset="0"/>
              <a:buChar char="•"/>
            </a:pPr>
            <a:r>
              <a:rPr lang="en-US" altLang="en-US" sz="1400" dirty="0">
                <a:latin typeface="Times New Roman" panose="02020603050405020304" pitchFamily="18" charset="0"/>
                <a:cs typeface="Times New Roman" panose="02020603050405020304" pitchFamily="18" charset="0"/>
                <a:sym typeface="+mn-ea"/>
              </a:rPr>
              <a:t>Task-level QoS management including task-level QoS monitoring, measurement, and prediction. </a:t>
            </a:r>
            <a:endParaRPr lang="en-US" altLang="en-US" sz="1400" dirty="0">
              <a:latin typeface="Times New Roman" panose="02020603050405020304" pitchFamily="18" charset="0"/>
              <a:cs typeface="Times New Roman" panose="02020603050405020304" pitchFamily="18" charset="0"/>
              <a:sym typeface="+mn-ea"/>
            </a:endParaRPr>
          </a:p>
          <a:p>
            <a:pPr marL="742950" lvl="1" indent="-285750" fontAlgn="auto">
              <a:spcAft>
                <a:spcPts val="0"/>
              </a:spcAft>
              <a:buFont typeface="Arial" panose="020B0604020202020204" pitchFamily="34" charset="0"/>
              <a:buChar char="•"/>
            </a:pPr>
            <a:endParaRPr lang="en-US" altLang="zh-CN" dirty="0">
              <a:solidFill>
                <a:schemeClr val="bg2">
                  <a:lumMod val="50000"/>
                </a:schemeClr>
              </a:solidFill>
              <a:latin typeface="Times New Roman" panose="02020603050405020304" pitchFamily="18" charset="0"/>
              <a:cs typeface="Times New Roman" panose="02020603050405020304" pitchFamily="18" charset="0"/>
              <a:sym typeface="+mn-ea"/>
            </a:endParaRPr>
          </a:p>
        </p:txBody>
      </p:sp>
      <p:sp>
        <p:nvSpPr>
          <p:cNvPr id="68" name="Text 5"/>
          <p:cNvSpPr txBox="1"/>
          <p:nvPr/>
        </p:nvSpPr>
        <p:spPr>
          <a:xfrm>
            <a:off x="1621790" y="5949950"/>
            <a:ext cx="2975610" cy="365760"/>
          </a:xfrm>
          <a:prstGeom prst="rect">
            <a:avLst/>
          </a:prstGeom>
          <a:noFill/>
        </p:spPr>
        <p:txBody>
          <a:bodyPr wrap="square" lIns="0" tIns="0" rIns="0" bIns="0" rtlCol="0" anchor="ctr"/>
          <a:lstStyle/>
          <a:p>
            <a:pPr algn="ctr">
              <a:lnSpc>
                <a:spcPct val="100000"/>
              </a:lnSpc>
              <a:spcBef>
                <a:spcPts val="0"/>
              </a:spcBef>
              <a:spcAft>
                <a:spcPts val="0"/>
              </a:spcAft>
            </a:pPr>
            <a:r>
              <a:rPr lang="en-US" altLang="zh-CN" sz="16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Example of inspection task in factory</a:t>
            </a:r>
            <a:endParaRPr lang="en-US" altLang="zh-CN" sz="16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endParaRPr>
          </a:p>
        </p:txBody>
      </p:sp>
      <p:grpSp>
        <p:nvGrpSpPr>
          <p:cNvPr id="71" name="组合 70"/>
          <p:cNvGrpSpPr/>
          <p:nvPr/>
        </p:nvGrpSpPr>
        <p:grpSpPr>
          <a:xfrm>
            <a:off x="1128395" y="130175"/>
            <a:ext cx="9801860" cy="705771"/>
            <a:chOff x="2856796" y="282918"/>
            <a:chExt cx="6479994" cy="705771"/>
          </a:xfrm>
        </p:grpSpPr>
        <p:grpSp>
          <p:nvGrpSpPr>
            <p:cNvPr id="72" name="组合 71"/>
            <p:cNvGrpSpPr/>
            <p:nvPr/>
          </p:nvGrpSpPr>
          <p:grpSpPr>
            <a:xfrm>
              <a:off x="2856796" y="970689"/>
              <a:ext cx="6479994" cy="18000"/>
              <a:chOff x="2424746" y="970689"/>
              <a:chExt cx="6479994" cy="18000"/>
            </a:xfrm>
          </p:grpSpPr>
          <p:pic>
            <p:nvPicPr>
              <p:cNvPr id="75" name="图片 74"/>
              <p:cNvPicPr/>
              <p:nvPr/>
            </p:nvPicPr>
            <p:blipFill>
              <a:blip r:embed="rId3"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89" name="图片 88"/>
              <p:cNvPicPr/>
              <p:nvPr/>
            </p:nvPicPr>
            <p:blipFill>
              <a:blip r:embed="rId3"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73" name="文本框 72"/>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Use Case Example</a:t>
              </a:r>
              <a:r>
                <a:rPr lang="en-US" altLang="zh-CN" sz="3600" b="1" dirty="0">
                  <a:solidFill>
                    <a:schemeClr val="accent1"/>
                  </a:solidFill>
                  <a:effectLst>
                    <a:outerShdw blurRad="38100" dist="25400" dir="5400000" algn="ctr" rotWithShape="0">
                      <a:srgbClr val="6E747A">
                        <a:alpha val="43000"/>
                      </a:srgbClr>
                    </a:outerShdw>
                  </a:effectLst>
                  <a:latin typeface="微软雅黑 Light" panose="020B0502040204020203" pitchFamily="34" charset="-122"/>
                  <a:ea typeface="微软雅黑 Light" panose="020B0502040204020203" pitchFamily="34" charset="-122"/>
                </a:rPr>
                <a:t> </a:t>
              </a:r>
              <a:endParaRPr lang="en-US" altLang="zh-CN" sz="3600" b="1" dirty="0">
                <a:solidFill>
                  <a:schemeClr val="accent1"/>
                </a:solidFill>
                <a:effectLst>
                  <a:outerShdw blurRad="38100" dist="25400" dir="5400000" algn="ctr" rotWithShape="0">
                    <a:srgbClr val="6E747A">
                      <a:alpha val="43000"/>
                    </a:srgbClr>
                  </a:outerShdw>
                </a:effectLst>
                <a:latin typeface="微软雅黑 Light" panose="020B0502040204020203" pitchFamily="34" charset="-122"/>
                <a:ea typeface="微软雅黑 Light" panose="020B0502040204020203" pitchFamily="34" charset="-122"/>
              </a:endParaRPr>
            </a:p>
          </p:txBody>
        </p:sp>
      </p:grpSp>
      <p:pic>
        <p:nvPicPr>
          <p:cNvPr id="5" name="图片 4"/>
          <p:cNvPicPr>
            <a:picLocks noChangeAspect="1"/>
          </p:cNvPicPr>
          <p:nvPr/>
        </p:nvPicPr>
        <p:blipFill>
          <a:blip r:embed="rId4"/>
          <a:stretch>
            <a:fillRect/>
          </a:stretch>
        </p:blipFill>
        <p:spPr>
          <a:xfrm>
            <a:off x="11208194" y="332979"/>
            <a:ext cx="580043" cy="294937"/>
          </a:xfrm>
          <a:prstGeom prst="rect">
            <a:avLst/>
          </a:prstGeom>
        </p:spPr>
      </p:pic>
      <p:sp>
        <p:nvSpPr>
          <p:cNvPr id="47" name="矩形 46"/>
          <p:cNvSpPr>
            <a:spLocks noChangeArrowheads="1"/>
          </p:cNvSpPr>
          <p:nvPr/>
        </p:nvSpPr>
        <p:spPr bwMode="auto">
          <a:xfrm>
            <a:off x="5904865" y="5790565"/>
            <a:ext cx="6158865" cy="105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spcBef>
                <a:spcPts val="0"/>
              </a:spcBef>
              <a:buFont typeface="Arial" panose="020B0604020202020204" pitchFamily="34" charset="0"/>
              <a:buChar char="•"/>
            </a:pPr>
            <a:r>
              <a:rPr lang="en-US" altLang="en-US" sz="1400" dirty="0">
                <a:latin typeface="Times New Roman" panose="02020603050405020304" pitchFamily="18" charset="0"/>
                <a:ea typeface="+mn-ea"/>
                <a:cs typeface="Times New Roman" panose="02020603050405020304" pitchFamily="18" charset="0"/>
                <a:sym typeface="+mn-ea"/>
              </a:rPr>
              <a:t>Different members can be allocated with different application tasks and QoS resources and may be configured with different transmission paths on demand.</a:t>
            </a:r>
            <a:endParaRPr lang="en-US" altLang="en-US" sz="1400" dirty="0">
              <a:latin typeface="Times New Roman" panose="02020603050405020304" pitchFamily="18" charset="0"/>
              <a:ea typeface="+mn-ea"/>
              <a:cs typeface="Times New Roman" panose="02020603050405020304" pitchFamily="18" charset="0"/>
              <a:sym typeface="+mn-ea"/>
            </a:endParaRPr>
          </a:p>
          <a:p>
            <a:pPr lvl="1">
              <a:spcBef>
                <a:spcPts val="0"/>
              </a:spcBef>
              <a:buFont typeface="Arial" panose="020B0604020202020204" pitchFamily="34" charset="0"/>
              <a:buChar char="•"/>
            </a:pPr>
            <a:r>
              <a:rPr lang="en-US" altLang="en-US" sz="1400" dirty="0">
                <a:latin typeface="Times New Roman" panose="02020603050405020304" pitchFamily="18" charset="0"/>
                <a:ea typeface="+mn-ea"/>
                <a:cs typeface="Times New Roman" panose="02020603050405020304" pitchFamily="18" charset="0"/>
                <a:sym typeface="+mn-ea"/>
              </a:rPr>
              <a:t>Flexible data offloading within the workgroup is allowed.</a:t>
            </a:r>
            <a:endParaRPr lang="en-US" altLang="en-US" sz="1400" dirty="0">
              <a:latin typeface="Times New Roman" panose="02020603050405020304" pitchFamily="18" charset="0"/>
              <a:ea typeface="+mn-ea"/>
              <a:cs typeface="Times New Roman" panose="02020603050405020304" pitchFamily="18" charset="0"/>
              <a:sym typeface="+mn-ea"/>
            </a:endParaRPr>
          </a:p>
          <a:p>
            <a:pPr marL="742950" lvl="1" indent="-285750" fontAlgn="auto">
              <a:spcBef>
                <a:spcPts val="0"/>
              </a:spcBef>
              <a:spcAft>
                <a:spcPts val="0"/>
              </a:spcAft>
              <a:buFont typeface="Arial" panose="020B0604020202020204" pitchFamily="34" charset="0"/>
              <a:buChar char="•"/>
            </a:pPr>
            <a:endPar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marL="742950" lvl="1" indent="-285750" fontAlgn="auto">
              <a:spcBef>
                <a:spcPts val="0"/>
              </a:spcBef>
              <a:spcAft>
                <a:spcPts val="0"/>
              </a:spcAft>
              <a:buFont typeface="Arial" panose="020B0604020202020204" pitchFamily="34" charset="0"/>
              <a:buChar char="•"/>
            </a:pPr>
            <a:endPar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sp>
        <p:nvSpPr>
          <p:cNvPr id="48" name="矩形 47"/>
          <p:cNvSpPr/>
          <p:nvPr/>
        </p:nvSpPr>
        <p:spPr>
          <a:xfrm>
            <a:off x="7073582" y="5227755"/>
            <a:ext cx="4030252" cy="461657"/>
          </a:xfrm>
          <a:prstGeom prst="rect">
            <a:avLst/>
          </a:prstGeom>
        </p:spPr>
        <p:txBody>
          <a:bodyPr wrap="none" lIns="91431" tIns="45716" rIns="91431" bIns="45716">
            <a:spAutoFit/>
          </a:bodyPr>
          <a:lstStyle/>
          <a:p>
            <a:pPr algn="l"/>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Dynamic </a:t>
            </a:r>
            <a:r>
              <a:rPr lang="en-US" altLang="zh-CN"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traffic </a:t>
            </a:r>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management</a:t>
            </a:r>
            <a:endPar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5"/>
          <a:stretch>
            <a:fillRect/>
          </a:stretch>
        </p:blipFill>
        <p:spPr>
          <a:xfrm>
            <a:off x="429266" y="1808418"/>
            <a:ext cx="5666733" cy="376496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grpSp>
        <p:nvGrpSpPr>
          <p:cNvPr id="107" name="组合 106"/>
          <p:cNvGrpSpPr/>
          <p:nvPr/>
        </p:nvGrpSpPr>
        <p:grpSpPr>
          <a:xfrm>
            <a:off x="2928620" y="876300"/>
            <a:ext cx="6480175" cy="17780"/>
            <a:chOff x="2424746" y="970689"/>
            <a:chExt cx="6479994" cy="18000"/>
          </a:xfrm>
        </p:grpSpPr>
        <p:pic>
          <p:nvPicPr>
            <p:cNvPr id="108" name="图片 107"/>
            <p:cNvPicPr/>
            <p:nvPr/>
          </p:nvPicPr>
          <p:blipFill>
            <a:blip r:embed="rId2"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109" name="图片 108"/>
            <p:cNvPicPr/>
            <p:nvPr/>
          </p:nvPicPr>
          <p:blipFill>
            <a:blip r:embed="rId2"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pic>
        <p:nvPicPr>
          <p:cNvPr id="2" name="图片 1"/>
          <p:cNvPicPr>
            <a:picLocks noChangeAspect="1"/>
          </p:cNvPicPr>
          <p:nvPr/>
        </p:nvPicPr>
        <p:blipFill>
          <a:blip r:embed="rId3"/>
          <a:stretch>
            <a:fillRect/>
          </a:stretch>
        </p:blipFill>
        <p:spPr>
          <a:xfrm>
            <a:off x="11208194" y="332979"/>
            <a:ext cx="580043" cy="294937"/>
          </a:xfrm>
          <a:prstGeom prst="rect">
            <a:avLst/>
          </a:prstGeom>
        </p:spPr>
      </p:pic>
      <p:sp>
        <p:nvSpPr>
          <p:cNvPr id="73" name="文本框 72"/>
          <p:cNvSpPr txBox="1"/>
          <p:nvPr/>
        </p:nvSpPr>
        <p:spPr>
          <a:xfrm>
            <a:off x="1463503" y="129540"/>
            <a:ext cx="9149428"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Gap Analysis</a:t>
            </a:r>
            <a:r>
              <a:rPr lang="en-US" altLang="zh-CN" sz="3600" b="1" dirty="0">
                <a:solidFill>
                  <a:schemeClr val="accent1"/>
                </a:solidFill>
                <a:effectLst>
                  <a:outerShdw blurRad="38100" dist="25400" dir="5400000" algn="ctr" rotWithShape="0">
                    <a:srgbClr val="6E747A">
                      <a:alpha val="43000"/>
                    </a:srgbClr>
                  </a:outerShdw>
                </a:effectLst>
                <a:latin typeface="微软雅黑 Light" panose="020B0502040204020203" pitchFamily="34" charset="-122"/>
                <a:ea typeface="微软雅黑 Light" panose="020B0502040204020203" pitchFamily="34" charset="-122"/>
              </a:rPr>
              <a:t> </a:t>
            </a:r>
            <a:endParaRPr lang="en-US" altLang="zh-CN" sz="3600" b="1" dirty="0">
              <a:solidFill>
                <a:schemeClr val="accent1"/>
              </a:solidFill>
              <a:effectLst>
                <a:outerShdw blurRad="38100" dist="25400" dir="5400000" algn="ctr" rotWithShape="0">
                  <a:srgbClr val="6E747A">
                    <a:alpha val="43000"/>
                  </a:srgbClr>
                </a:outerShdw>
              </a:effectLst>
              <a:latin typeface="微软雅黑 Light" panose="020B0502040204020203" pitchFamily="34" charset="-122"/>
              <a:ea typeface="微软雅黑 Light" panose="020B0502040204020203" pitchFamily="34" charset="-122"/>
            </a:endParaRPr>
          </a:p>
        </p:txBody>
      </p:sp>
      <p:graphicFrame>
        <p:nvGraphicFramePr>
          <p:cNvPr id="3" name="表格 2"/>
          <p:cNvGraphicFramePr/>
          <p:nvPr>
            <p:custDataLst>
              <p:tags r:id="rId4"/>
            </p:custDataLst>
          </p:nvPr>
        </p:nvGraphicFramePr>
        <p:xfrm>
          <a:off x="300990" y="1080135"/>
          <a:ext cx="11741785" cy="5636260"/>
        </p:xfrm>
        <a:graphic>
          <a:graphicData uri="http://schemas.openxmlformats.org/drawingml/2006/table">
            <a:tbl>
              <a:tblPr firstRow="1" bandRow="1">
                <a:tableStyleId>{00A15C55-8517-42AA-B614-E9B94910E393}</a:tableStyleId>
              </a:tblPr>
              <a:tblGrid>
                <a:gridCol w="1524635"/>
                <a:gridCol w="2044065"/>
                <a:gridCol w="2013585"/>
                <a:gridCol w="1950085"/>
                <a:gridCol w="1950085"/>
                <a:gridCol w="2259330"/>
              </a:tblGrid>
              <a:tr h="452120">
                <a:tc>
                  <a:txBody>
                    <a:bodyPr/>
                    <a:lstStyle/>
                    <a:p>
                      <a:pPr indent="0" algn="ctr">
                        <a:buNone/>
                      </a:pPr>
                      <a:endParaRPr lang="en-US" altLang="en-US" sz="1600"/>
                    </a:p>
                  </a:txBody>
                  <a:tcPr marL="12700" marR="12700" marT="12700" anchor="b"/>
                </a:tc>
                <a:tc>
                  <a:txBody>
                    <a:bodyPr/>
                    <a:lstStyle/>
                    <a:p>
                      <a:pPr indent="0" algn="ctr">
                        <a:buNone/>
                      </a:pPr>
                      <a:r>
                        <a:rPr lang="en-US" sz="1600"/>
                        <a:t>GCSE</a:t>
                      </a:r>
                      <a:endParaRPr lang="en-US" altLang="en-US" sz="1600"/>
                    </a:p>
                  </a:txBody>
                  <a:tcPr marL="12700" marR="12700" marT="12700" anchor="ctr"/>
                </a:tc>
                <a:tc>
                  <a:txBody>
                    <a:bodyPr/>
                    <a:lstStyle/>
                    <a:p>
                      <a:pPr indent="0" algn="ctr">
                        <a:buNone/>
                      </a:pPr>
                      <a:r>
                        <a:rPr lang="en-US" altLang="en-US" sz="1600"/>
                        <a:t>SOBOT</a:t>
                      </a:r>
                      <a:endParaRPr lang="en-US" altLang="en-US" sz="1600"/>
                    </a:p>
                  </a:txBody>
                  <a:tcPr marL="12700" marR="12700" marT="12700" anchor="ctr"/>
                </a:tc>
                <a:tc>
                  <a:txBody>
                    <a:bodyPr/>
                    <a:lstStyle/>
                    <a:p>
                      <a:pPr indent="0" algn="ctr">
                        <a:buNone/>
                      </a:pPr>
                      <a:r>
                        <a:rPr lang="en-US" altLang="en-US" sz="1600"/>
                        <a:t>MCX</a:t>
                      </a:r>
                      <a:endParaRPr lang="en-US" altLang="en-US" sz="1600"/>
                    </a:p>
                  </a:txBody>
                  <a:tcPr marL="12700" marR="12700" marT="12700" anchor="ctr"/>
                </a:tc>
                <a:tc>
                  <a:txBody>
                    <a:bodyPr/>
                    <a:lstStyle/>
                    <a:p>
                      <a:pPr indent="0" algn="ctr">
                        <a:buNone/>
                      </a:pPr>
                      <a:r>
                        <a:rPr lang="en-US" altLang="en-US" sz="1600"/>
                        <a:t>5G LAN</a:t>
                      </a:r>
                      <a:endParaRPr lang="en-US" altLang="en-US" sz="1600"/>
                    </a:p>
                  </a:txBody>
                  <a:tcPr marL="12700" marR="12700" marT="12700" anchor="ctr"/>
                </a:tc>
                <a:tc>
                  <a:txBody>
                    <a:bodyPr/>
                    <a:lstStyle/>
                    <a:p>
                      <a:pPr indent="0" algn="ctr">
                        <a:buNone/>
                      </a:pPr>
                      <a:r>
                        <a:rPr lang="en-US" sz="1600" dirty="0">
                          <a:solidFill>
                            <a:schemeClr val="tx1"/>
                          </a:solidFill>
                        </a:rPr>
                        <a:t>Task-driven Cooperative Dynamic Group</a:t>
                      </a:r>
                      <a:endParaRPr lang="en-US" altLang="en-US" sz="1600" dirty="0">
                        <a:solidFill>
                          <a:schemeClr val="tx1"/>
                        </a:solidFill>
                      </a:endParaRPr>
                    </a:p>
                  </a:txBody>
                  <a:tcPr marL="12700" marR="12700" marT="12700" anchor="ctr"/>
                </a:tc>
              </a:tr>
              <a:tr h="1033780">
                <a:tc>
                  <a:txBody>
                    <a:bodyPr/>
                    <a:lstStyle/>
                    <a:p>
                      <a:pPr algn="ctr">
                        <a:buClrTx/>
                        <a:buSzTx/>
                        <a:buFontTx/>
                        <a:buNone/>
                      </a:pPr>
                      <a:r>
                        <a:rPr lang="en-US" altLang="zh-CN" sz="1600" b="1" dirty="0">
                          <a:latin typeface="Times New Roman" panose="02020603050405020304" pitchFamily="18" charset="0"/>
                          <a:cs typeface="Times New Roman" panose="02020603050405020304" pitchFamily="18" charset="0"/>
                        </a:rPr>
                        <a:t>Concept</a:t>
                      </a:r>
                      <a:endParaRPr lang="en-US" altLang="zh-CN" sz="1600" b="1" dirty="0">
                        <a:latin typeface="Times New Roman" panose="02020603050405020304" pitchFamily="18" charset="0"/>
                        <a:cs typeface="Times New Roman" panose="02020603050405020304" pitchFamily="18" charset="0"/>
                      </a:endParaRPr>
                    </a:p>
                  </a:txBody>
                  <a:tcPr marL="12700" marR="12700" marT="12700" anchor="ctr"/>
                </a:tc>
                <a:tc>
                  <a:txBody>
                    <a:bodyPr/>
                    <a:lstStyle/>
                    <a:p>
                      <a:pPr lvl="0" algn="ctr">
                        <a:lnSpc>
                          <a:spcPct val="110000"/>
                        </a:lnSpc>
                        <a:buClrTx/>
                        <a:buSzTx/>
                        <a:buFontTx/>
                        <a:buNone/>
                      </a:pPr>
                      <a:r>
                        <a:rPr lang="en-US" altLang="zh-CN" sz="1600" b="0" dirty="0">
                          <a:latin typeface="Times New Roman" panose="02020603050405020304" pitchFamily="18" charset="0"/>
                          <a:cs typeface="Times New Roman" panose="02020603050405020304" pitchFamily="18" charset="0"/>
                        </a:rPr>
                        <a:t>Distributing a same content to the different users</a:t>
                      </a:r>
                      <a:endParaRPr lang="en-US" altLang="zh-CN" sz="1600" b="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Different from industry robots, SOBOT to improve the level of daily behaviour</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Mission critical service application</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Using 5G network to provide virtual LAN type service</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solidFill>
                            <a:schemeClr val="tx1"/>
                          </a:solidFill>
                          <a:latin typeface="Times New Roman" panose="02020603050405020304" pitchFamily="18" charset="0"/>
                          <a:cs typeface="Times New Roman" panose="02020603050405020304" pitchFamily="18" charset="0"/>
                        </a:rPr>
                        <a:t>Dynamic group management and QoS management based on task requirements</a:t>
                      </a:r>
                      <a:endParaRPr lang="en-US" altLang="zh-CN" sz="1600" dirty="0">
                        <a:solidFill>
                          <a:schemeClr val="tx1"/>
                        </a:solidFill>
                        <a:latin typeface="Times New Roman" panose="02020603050405020304" pitchFamily="18" charset="0"/>
                        <a:cs typeface="Times New Roman" panose="02020603050405020304" pitchFamily="18" charset="0"/>
                      </a:endParaRPr>
                    </a:p>
                  </a:txBody>
                  <a:tcPr marL="12700" marR="12700" marT="12700" anchor="ctr"/>
                </a:tc>
              </a:tr>
              <a:tr h="862330">
                <a:tc>
                  <a:txBody>
                    <a:bodyPr/>
                    <a:lstStyle/>
                    <a:p>
                      <a:pPr algn="ctr">
                        <a:buClrTx/>
                        <a:buSzTx/>
                        <a:buFontTx/>
                        <a:buNone/>
                      </a:pPr>
                      <a:r>
                        <a:rPr lang="en-US" altLang="zh-CN" sz="1600" b="1" dirty="0">
                          <a:latin typeface="Times New Roman" panose="02020603050405020304" pitchFamily="18" charset="0"/>
                          <a:cs typeface="Times New Roman" panose="02020603050405020304" pitchFamily="18" charset="0"/>
                        </a:rPr>
                        <a:t>Group components</a:t>
                      </a:r>
                      <a:endParaRPr lang="en-US" altLang="zh-CN" sz="1600" b="1" dirty="0">
                        <a:latin typeface="Times New Roman" panose="02020603050405020304" pitchFamily="18" charset="0"/>
                        <a:cs typeface="Times New Roman" panose="02020603050405020304" pitchFamily="18" charset="0"/>
                      </a:endParaRPr>
                    </a:p>
                  </a:txBody>
                  <a:tcPr marL="12700" marR="12700" marT="12700" anchor="ctr"/>
                </a:tc>
                <a:tc>
                  <a:txBody>
                    <a:bodyPr/>
                    <a:lstStyle/>
                    <a:p>
                      <a:pPr lvl="0" algn="ctr">
                        <a:lnSpc>
                          <a:spcPct val="110000"/>
                        </a:lnSpc>
                        <a:buClrTx/>
                        <a:buSzTx/>
                        <a:buFontTx/>
                        <a:buNone/>
                      </a:pPr>
                      <a:r>
                        <a:rPr lang="en-US" altLang="zh-CN" sz="1600" b="0" dirty="0">
                          <a:latin typeface="Times New Roman" panose="02020603050405020304" pitchFamily="18" charset="0"/>
                          <a:cs typeface="Times New Roman" panose="02020603050405020304" pitchFamily="18" charset="0"/>
                        </a:rPr>
                        <a:t>Receiver group member+transmitter group member</a:t>
                      </a:r>
                      <a:endParaRPr lang="en-US" altLang="zh-CN" sz="1600" b="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Leader + members</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MCX users+MCX administrator</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Each single UE accesses to LAN by authorization</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solidFill>
                            <a:schemeClr val="tx1"/>
                          </a:solidFill>
                          <a:latin typeface="Times New Roman" panose="02020603050405020304" pitchFamily="18" charset="0"/>
                          <a:cs typeface="Times New Roman" panose="02020603050405020304" pitchFamily="18" charset="0"/>
                        </a:rPr>
                        <a:t>Head+member</a:t>
                      </a:r>
                      <a:endParaRPr lang="en-US" altLang="zh-CN" sz="1600" dirty="0">
                        <a:solidFill>
                          <a:schemeClr val="tx1"/>
                        </a:solidFill>
                        <a:latin typeface="Times New Roman" panose="02020603050405020304" pitchFamily="18" charset="0"/>
                        <a:cs typeface="Times New Roman" panose="02020603050405020304" pitchFamily="18" charset="0"/>
                      </a:endParaRPr>
                    </a:p>
                  </a:txBody>
                  <a:tcPr marL="12700" marR="12700" marT="12700" anchor="ctr"/>
                </a:tc>
              </a:tr>
              <a:tr h="1277620">
                <a:tc>
                  <a:txBody>
                    <a:bodyPr/>
                    <a:lstStyle/>
                    <a:p>
                      <a:pPr algn="ctr">
                        <a:buClrTx/>
                        <a:buSzTx/>
                        <a:buFontTx/>
                        <a:buNone/>
                      </a:pPr>
                      <a:r>
                        <a:rPr lang="en-US" altLang="zh-CN" sz="1600" b="1" dirty="0">
                          <a:solidFill>
                            <a:schemeClr val="tx1"/>
                          </a:solidFill>
                          <a:latin typeface="Times New Roman" panose="02020603050405020304" pitchFamily="18" charset="0"/>
                          <a:cs typeface="Times New Roman" panose="02020603050405020304" pitchFamily="18" charset="0"/>
                        </a:rPr>
                        <a:t>Group management</a:t>
                      </a:r>
                      <a:endParaRPr lang="en-US" altLang="zh-CN" sz="1600" b="1" dirty="0">
                        <a:solidFill>
                          <a:schemeClr val="tx1"/>
                        </a:solidFill>
                        <a:latin typeface="Times New Roman" panose="02020603050405020304" pitchFamily="18" charset="0"/>
                        <a:cs typeface="Times New Roman" panose="02020603050405020304" pitchFamily="18" charset="0"/>
                      </a:endParaRPr>
                    </a:p>
                    <a:p>
                      <a:pPr algn="ctr">
                        <a:buClrTx/>
                        <a:buSzTx/>
                        <a:buFontTx/>
                        <a:buNone/>
                      </a:pPr>
                      <a:r>
                        <a:rPr lang="en-US" altLang="zh-CN" sz="1600" dirty="0">
                          <a:solidFill>
                            <a:schemeClr val="tx1"/>
                          </a:solidFill>
                          <a:latin typeface="Times New Roman" panose="02020603050405020304" pitchFamily="18" charset="0"/>
                          <a:cs typeface="Times New Roman" panose="02020603050405020304" pitchFamily="18" charset="0"/>
                        </a:rPr>
                        <a:t>(including creation, modification,  etc)</a:t>
                      </a:r>
                      <a:endParaRPr lang="en-US" altLang="zh-CN" sz="1600" dirty="0">
                        <a:solidFill>
                          <a:schemeClr val="tx1"/>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algn="ctr">
                        <a:buClrTx/>
                        <a:buSzTx/>
                        <a:buFontTx/>
                        <a:buNone/>
                      </a:pPr>
                      <a:r>
                        <a:rPr lang="en-US" altLang="zh-CN" sz="1600" dirty="0">
                          <a:solidFill>
                            <a:srgbClr val="FF0000"/>
                          </a:solidFill>
                          <a:latin typeface="Times New Roman" panose="02020603050405020304" pitchFamily="18" charset="0"/>
                          <a:cs typeface="Times New Roman" panose="02020603050405020304" pitchFamily="18" charset="0"/>
                        </a:rPr>
                        <a:t> By authorized users or by the 3</a:t>
                      </a:r>
                      <a:r>
                        <a:rPr lang="en-US" altLang="zh-CN" sz="1600" baseline="30000" dirty="0">
                          <a:solidFill>
                            <a:srgbClr val="FF0000"/>
                          </a:solidFill>
                          <a:latin typeface="Times New Roman" panose="02020603050405020304" pitchFamily="18" charset="0"/>
                          <a:cs typeface="Times New Roman" panose="02020603050405020304" pitchFamily="18" charset="0"/>
                        </a:rPr>
                        <a:t>rd</a:t>
                      </a:r>
                      <a:r>
                        <a:rPr lang="en-US" altLang="zh-CN" sz="1600" dirty="0">
                          <a:solidFill>
                            <a:srgbClr val="FF0000"/>
                          </a:solidFill>
                          <a:latin typeface="Times New Roman" panose="02020603050405020304" pitchFamily="18" charset="0"/>
                          <a:cs typeface="Times New Roman" panose="02020603050405020304" pitchFamily="18" charset="0"/>
                        </a:rPr>
                        <a:t> party</a:t>
                      </a: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algn="ctr">
                        <a:buClrTx/>
                        <a:buSzTx/>
                        <a:buFontTx/>
                        <a:buNone/>
                      </a:pPr>
                      <a:r>
                        <a:rPr lang="en-US" altLang="zh-CN" sz="1600" dirty="0">
                          <a:solidFill>
                            <a:srgbClr val="FF0000"/>
                          </a:solidFill>
                          <a:latin typeface="Times New Roman" panose="02020603050405020304" pitchFamily="18" charset="0"/>
                          <a:cs typeface="Times New Roman" panose="02020603050405020304" pitchFamily="18" charset="0"/>
                        </a:rPr>
                        <a:t>By application layer</a:t>
                      </a:r>
                      <a:endParaRPr lang="en-US" altLang="zh-CN" sz="1600" dirty="0">
                        <a:solidFill>
                          <a:srgbClr val="FF0000"/>
                        </a:solidFill>
                        <a:latin typeface="Times New Roman" panose="02020603050405020304" pitchFamily="18" charset="0"/>
                        <a:cs typeface="Times New Roman" panose="02020603050405020304" pitchFamily="18" charset="0"/>
                      </a:endParaRPr>
                    </a:p>
                    <a:p>
                      <a:pPr algn="ctr">
                        <a:buClrTx/>
                        <a:buSzTx/>
                        <a:buFontTx/>
                        <a:buNone/>
                      </a:pP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algn="ctr">
                        <a:buClrTx/>
                        <a:buSzTx/>
                        <a:buFontTx/>
                        <a:buNone/>
                      </a:pPr>
                      <a:r>
                        <a:rPr lang="en-US" altLang="zh-CN" sz="1600" dirty="0">
                          <a:solidFill>
                            <a:srgbClr val="FF0000"/>
                          </a:solidFill>
                          <a:latin typeface="Times New Roman" panose="02020603050405020304" pitchFamily="18" charset="0"/>
                          <a:cs typeface="Times New Roman" panose="02020603050405020304" pitchFamily="18" charset="0"/>
                        </a:rPr>
                        <a:t>By MCX service adminstrator, or by the authorized MCX UE</a:t>
                      </a: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algn="ctr">
                        <a:buClrTx/>
                        <a:buSzTx/>
                        <a:buFontTx/>
                        <a:buNone/>
                      </a:pPr>
                      <a:r>
                        <a:rPr lang="en-US" altLang="zh-CN" sz="1600" dirty="0">
                          <a:solidFill>
                            <a:srgbClr val="FF0000"/>
                          </a:solidFill>
                          <a:latin typeface="Times New Roman" panose="02020603050405020304" pitchFamily="18" charset="0"/>
                          <a:cs typeface="Times New Roman" panose="02020603050405020304" pitchFamily="18" charset="0"/>
                        </a:rPr>
                        <a:t>Each single UE is allowed to establish/release LAN service</a:t>
                      </a: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algn="ctr">
                        <a:buClrTx/>
                        <a:buSzTx/>
                        <a:buFontTx/>
                        <a:buNone/>
                      </a:pPr>
                      <a:r>
                        <a:rPr lang="en-US" altLang="zh-CN" sz="1600" b="0" dirty="0">
                          <a:solidFill>
                            <a:schemeClr val="tx1"/>
                          </a:solidFill>
                          <a:latin typeface="Times New Roman" panose="02020603050405020304" pitchFamily="18" charset="0"/>
                          <a:cs typeface="Times New Roman" panose="02020603050405020304" pitchFamily="18" charset="0"/>
                          <a:sym typeface="+mn-ea"/>
                        </a:rPr>
                        <a:t> By the network to select UEs for specific task</a:t>
                      </a:r>
                      <a:endParaRPr lang="en-US" altLang="zh-CN" sz="1600" b="0" dirty="0">
                        <a:solidFill>
                          <a:schemeClr val="tx1"/>
                        </a:solidFill>
                        <a:latin typeface="Times New Roman" panose="02020603050405020304" pitchFamily="18" charset="0"/>
                        <a:cs typeface="Times New Roman" panose="02020603050405020304" pitchFamily="18" charset="0"/>
                        <a:sym typeface="+mn-ea"/>
                      </a:endParaRPr>
                    </a:p>
                  </a:txBody>
                  <a:tcPr marL="12700" marR="12700" marT="12700" anchor="ctr"/>
                </a:tc>
              </a:tr>
              <a:tr h="1126490">
                <a:tc>
                  <a:txBody>
                    <a:bodyPr/>
                    <a:lstStyle/>
                    <a:p>
                      <a:pPr algn="ctr">
                        <a:buClrTx/>
                        <a:buSzTx/>
                        <a:buFontTx/>
                        <a:buNone/>
                      </a:pPr>
                      <a:r>
                        <a:rPr lang="en-US" altLang="zh-CN" sz="1600" b="1" dirty="0">
                          <a:solidFill>
                            <a:schemeClr val="tx1"/>
                          </a:solidFill>
                          <a:latin typeface="Times New Roman" panose="02020603050405020304" pitchFamily="18" charset="0"/>
                          <a:cs typeface="Times New Roman" panose="02020603050405020304" pitchFamily="18" charset="0"/>
                        </a:rPr>
                        <a:t>QoS mechanism</a:t>
                      </a:r>
                      <a:endParaRPr lang="en-US" altLang="zh-CN" sz="1600" b="1" dirty="0">
                        <a:solidFill>
                          <a:schemeClr val="tx1"/>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lvl="0" algn="ctr">
                        <a:lnSpc>
                          <a:spcPct val="110000"/>
                        </a:lnSpc>
                        <a:buClrTx/>
                        <a:buSzTx/>
                        <a:buFontTx/>
                        <a:buNone/>
                      </a:pPr>
                      <a:r>
                        <a:rPr lang="en-US" altLang="zh-CN" sz="1600" b="0" dirty="0">
                          <a:solidFill>
                            <a:srgbClr val="FF0000"/>
                          </a:solidFill>
                          <a:latin typeface="Times New Roman" panose="02020603050405020304" pitchFamily="18" charset="0"/>
                          <a:cs typeface="Times New Roman" panose="02020603050405020304" pitchFamily="18" charset="0"/>
                        </a:rPr>
                        <a:t>/</a:t>
                      </a:r>
                      <a:endParaRPr lang="en-US" altLang="zh-CN" sz="1600" b="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solidFill>
                            <a:srgbClr val="FF0000"/>
                          </a:solidFill>
                          <a:latin typeface="Times New Roman" panose="02020603050405020304" pitchFamily="18" charset="0"/>
                          <a:cs typeface="Times New Roman" panose="02020603050405020304" pitchFamily="18" charset="0"/>
                        </a:rPr>
                        <a:t>/</a:t>
                      </a: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solidFill>
                            <a:srgbClr val="FF0000"/>
                          </a:solidFill>
                          <a:latin typeface="Times New Roman" panose="02020603050405020304" pitchFamily="18" charset="0"/>
                          <a:cs typeface="Times New Roman" panose="02020603050405020304" pitchFamily="18" charset="0"/>
                        </a:rPr>
                        <a:t> Follow existing QoS requirements</a:t>
                      </a: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solidFill>
                            <a:srgbClr val="FF0000"/>
                          </a:solidFill>
                          <a:latin typeface="Times New Roman" panose="02020603050405020304" pitchFamily="18" charset="0"/>
                          <a:cs typeface="Times New Roman" panose="02020603050405020304" pitchFamily="18" charset="0"/>
                        </a:rPr>
                        <a:t>3rd party to monitor QoS policy </a:t>
                      </a:r>
                      <a:endParaRPr lang="en-US" altLang="zh-CN" sz="160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b="0" dirty="0">
                          <a:solidFill>
                            <a:schemeClr val="tx1"/>
                          </a:solidFill>
                          <a:latin typeface="Times New Roman" panose="02020603050405020304" pitchFamily="18" charset="0"/>
                          <a:cs typeface="Times New Roman" panose="02020603050405020304" pitchFamily="18" charset="0"/>
                        </a:rPr>
                        <a:t>Task-level </a:t>
                      </a:r>
                      <a:r>
                        <a:rPr lang="en-US" altLang="zh-CN" sz="1600" dirty="0">
                          <a:solidFill>
                            <a:schemeClr val="tx1"/>
                          </a:solidFill>
                          <a:latin typeface="Times New Roman" panose="02020603050405020304" pitchFamily="18" charset="0"/>
                          <a:cs typeface="Times New Roman" panose="02020603050405020304" pitchFamily="18" charset="0"/>
                        </a:rPr>
                        <a:t>QoS profile. Synchronization and coordination for multi-flow among multiple UEs</a:t>
                      </a:r>
                      <a:endParaRPr lang="en-US" altLang="zh-CN" sz="1600" dirty="0">
                        <a:solidFill>
                          <a:schemeClr val="tx1"/>
                        </a:solidFill>
                        <a:latin typeface="Times New Roman" panose="02020603050405020304" pitchFamily="18" charset="0"/>
                        <a:cs typeface="Times New Roman" panose="02020603050405020304" pitchFamily="18" charset="0"/>
                      </a:endParaRPr>
                    </a:p>
                  </a:txBody>
                  <a:tcPr marL="12700" marR="12700" marT="12700" anchor="ctr"/>
                </a:tc>
              </a:tr>
              <a:tr h="574675">
                <a:tc>
                  <a:txBody>
                    <a:bodyPr/>
                    <a:lstStyle/>
                    <a:p>
                      <a:pPr algn="ctr">
                        <a:buClrTx/>
                        <a:buSzTx/>
                        <a:buFontTx/>
                        <a:buNone/>
                      </a:pPr>
                      <a:r>
                        <a:rPr lang="en-US" altLang="zh-CN" sz="1600" b="1" dirty="0">
                          <a:latin typeface="Times New Roman" panose="02020603050405020304" pitchFamily="18" charset="0"/>
                          <a:cs typeface="Times New Roman" panose="02020603050405020304" pitchFamily="18" charset="0"/>
                        </a:rPr>
                        <a:t>Note</a:t>
                      </a:r>
                      <a:endParaRPr lang="en-US" altLang="zh-CN" sz="1600" b="1" dirty="0">
                        <a:latin typeface="Times New Roman" panose="02020603050405020304" pitchFamily="18" charset="0"/>
                        <a:cs typeface="Times New Roman" panose="02020603050405020304" pitchFamily="18" charset="0"/>
                      </a:endParaRPr>
                    </a:p>
                  </a:txBody>
                  <a:tcPr marL="12700" marR="12700" marT="12700" anchor="ctr"/>
                </a:tc>
                <a:tc>
                  <a:txBody>
                    <a:bodyPr/>
                    <a:lstStyle/>
                    <a:p>
                      <a:pPr lvl="0" algn="ctr">
                        <a:lnSpc>
                          <a:spcPct val="110000"/>
                        </a:lnSpc>
                        <a:buClrTx/>
                        <a:buSzTx/>
                        <a:buFontTx/>
                        <a:buNone/>
                      </a:pPr>
                      <a:r>
                        <a:rPr lang="en-US" altLang="zh-CN" sz="1600" b="0" dirty="0">
                          <a:solidFill>
                            <a:srgbClr val="FF0000"/>
                          </a:solidFill>
                          <a:latin typeface="Times New Roman" panose="02020603050405020304" pitchFamily="18" charset="0"/>
                          <a:cs typeface="Times New Roman" panose="02020603050405020304" pitchFamily="18" charset="0"/>
                        </a:rPr>
                        <a:t>One way communication</a:t>
                      </a:r>
                      <a:endParaRPr lang="en-US" altLang="zh-CN" sz="1600" b="0" dirty="0">
                        <a:solidFill>
                          <a:srgbClr val="FF0000"/>
                        </a:solidFill>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latin typeface="Times New Roman" panose="02020603050405020304" pitchFamily="18" charset="0"/>
                          <a:cs typeface="Times New Roman" panose="02020603050405020304" pitchFamily="18" charset="0"/>
                        </a:rPr>
                        <a:t>/</a:t>
                      </a:r>
                      <a:endParaRPr lang="en-US" altLang="zh-CN" sz="1600" dirty="0">
                        <a:latin typeface="Times New Roman" panose="02020603050405020304" pitchFamily="18" charset="0"/>
                        <a:cs typeface="Times New Roman" panose="02020603050405020304" pitchFamily="18" charset="0"/>
                      </a:endParaRPr>
                    </a:p>
                  </a:txBody>
                  <a:tcPr marL="12700" marR="12700" marT="12700" anchor="ctr"/>
                </a:tc>
                <a:tc>
                  <a:txBody>
                    <a:bodyPr/>
                    <a:lstStyle/>
                    <a:p>
                      <a:pPr indent="0" algn="ctr">
                        <a:buNone/>
                      </a:pPr>
                      <a:r>
                        <a:rPr lang="en-US" altLang="zh-CN" sz="1600" dirty="0">
                          <a:solidFill>
                            <a:schemeClr val="tx1"/>
                          </a:solidFill>
                          <a:latin typeface="Times New Roman" panose="02020603050405020304" pitchFamily="18" charset="0"/>
                          <a:cs typeface="Times New Roman" panose="02020603050405020304" pitchFamily="18" charset="0"/>
                        </a:rPr>
                        <a:t>On demand communication path configuration</a:t>
                      </a:r>
                      <a:endParaRPr lang="en-US" altLang="zh-CN" sz="1600" dirty="0">
                        <a:solidFill>
                          <a:schemeClr val="tx1"/>
                        </a:solidFill>
                        <a:latin typeface="Times New Roman" panose="02020603050405020304" pitchFamily="18" charset="0"/>
                        <a:cs typeface="Times New Roman" panose="02020603050405020304" pitchFamily="18" charset="0"/>
                      </a:endParaRPr>
                    </a:p>
                  </a:txBody>
                  <a:tcPr marL="12700" marR="12700" marT="12700" anchor="ctr"/>
                </a:tc>
              </a:tr>
            </a:tbl>
          </a:graphicData>
        </a:graphic>
      </p:graphicFrame>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69" y="3163497"/>
            <a:ext cx="1166490" cy="1166490"/>
          </a:xfrm>
          <a:prstGeom prst="rect">
            <a:avLst/>
          </a:prstGeom>
        </p:spPr>
      </p:pic>
      <p:grpSp>
        <p:nvGrpSpPr>
          <p:cNvPr id="4" name="组合 3"/>
          <p:cNvGrpSpPr/>
          <p:nvPr/>
        </p:nvGrpSpPr>
        <p:grpSpPr>
          <a:xfrm>
            <a:off x="2928551" y="188484"/>
            <a:ext cx="6479994" cy="705771"/>
            <a:chOff x="2856796" y="282918"/>
            <a:chExt cx="6479994" cy="705771"/>
          </a:xfrm>
        </p:grpSpPr>
        <p:grpSp>
          <p:nvGrpSpPr>
            <p:cNvPr id="5" name="组合 4"/>
            <p:cNvGrpSpPr/>
            <p:nvPr/>
          </p:nvGrpSpPr>
          <p:grpSpPr>
            <a:xfrm>
              <a:off x="2856796" y="970689"/>
              <a:ext cx="6479994" cy="18000"/>
              <a:chOff x="2424746" y="970689"/>
              <a:chExt cx="6479994" cy="18000"/>
            </a:xfrm>
          </p:grpSpPr>
          <p:pic>
            <p:nvPicPr>
              <p:cNvPr id="6" name="图片 5"/>
              <p:cNvPicPr/>
              <p:nvPr/>
            </p:nvPicPr>
            <p:blipFill>
              <a:blip r:embed="rId3"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89" name="图片 88"/>
              <p:cNvPicPr/>
              <p:nvPr/>
            </p:nvPicPr>
            <p:blipFill>
              <a:blip r:embed="rId3"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56" name="文本框 55"/>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Objectives</a:t>
              </a:r>
              <a:endPar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endParaRPr>
            </a:p>
          </p:txBody>
        </p:sp>
      </p:grpSp>
      <p:sp>
        <p:nvSpPr>
          <p:cNvPr id="9" name="文本框 8"/>
          <p:cNvSpPr txBox="1"/>
          <p:nvPr/>
        </p:nvSpPr>
        <p:spPr>
          <a:xfrm>
            <a:off x="810260" y="1369060"/>
            <a:ext cx="10398125" cy="4707890"/>
          </a:xfrm>
          <a:prstGeom prst="rect">
            <a:avLst/>
          </a:prstGeom>
          <a:noFill/>
        </p:spPr>
        <p:txBody>
          <a:bodyPr wrap="square" rtlCol="0" anchor="t">
            <a:spAutoFit/>
          </a:bodyPr>
          <a:lstStyle/>
          <a:p>
            <a:pPr marL="285750" indent="-285750">
              <a:spcBef>
                <a:spcPts val="600"/>
              </a:spcBef>
              <a:spcAft>
                <a:spcPts val="600"/>
              </a:spcAft>
              <a:buFont typeface="Wingdings" panose="05000000000000000000" charset="0"/>
              <a:buChar char="Ø"/>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Study of use cases related to 3GPP support of Cooperative Dynamic Group service and potential new requirements, considering the following:</a:t>
            </a:r>
            <a:endParaRPr lang="en-US" altLang="zh-CN" sz="2000" dirty="0">
              <a:solidFill>
                <a:schemeClr val="tx1"/>
              </a:solidFill>
              <a:latin typeface="Times New Roman" panose="02020603050405020304" pitchFamily="18" charset="0"/>
              <a:cs typeface="Times New Roman" panose="02020603050405020304" pitchFamily="18" charset="0"/>
              <a:sym typeface="+mn-ea"/>
            </a:endParaRPr>
          </a:p>
          <a:p>
            <a:pPr marL="800100" lvl="1" indent="-342900">
              <a:spcBef>
                <a:spcPts val="600"/>
              </a:spcBef>
              <a:spcAft>
                <a:spcPts val="600"/>
              </a:spcAft>
              <a:buFont typeface="Arial" panose="020B0604020202020204" pitchFamily="34" charset="0"/>
              <a:buChar char="•"/>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The task-level QoS management for the dynamic group including task-level QoS configuration, monitoring and prediction.</a:t>
            </a:r>
            <a:endParaRPr lang="en-US" altLang="zh-CN" sz="2000" dirty="0">
              <a:solidFill>
                <a:schemeClr val="tx1"/>
              </a:solidFill>
              <a:latin typeface="Times New Roman" panose="02020603050405020304" pitchFamily="18" charset="0"/>
              <a:cs typeface="Times New Roman" panose="02020603050405020304" pitchFamily="18" charset="0"/>
              <a:sym typeface="+mn-ea"/>
            </a:endParaRPr>
          </a:p>
          <a:p>
            <a:pPr marL="800100" lvl="1" indent="-342900">
              <a:spcBef>
                <a:spcPts val="600"/>
              </a:spcBef>
              <a:spcAft>
                <a:spcPts val="600"/>
              </a:spcAft>
              <a:buFont typeface="Arial" panose="020B0604020202020204" pitchFamily="34" charset="0"/>
              <a:buChar char="•"/>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Dynamic group configuration and management of Cooperative Dynamic Group considering different conditions (e.g., communication related requirements(e.g. communication capacity requirement, candidate UE list(s) for this task, area information, time information, etc) for application task, location, radio condition, load status of devices. ..).</a:t>
            </a:r>
            <a:endParaRPr lang="en-US" altLang="zh-CN" sz="2000" dirty="0">
              <a:solidFill>
                <a:schemeClr val="tx1"/>
              </a:solidFill>
              <a:latin typeface="Times New Roman" panose="02020603050405020304" pitchFamily="18" charset="0"/>
              <a:cs typeface="Times New Roman" panose="02020603050405020304" pitchFamily="18" charset="0"/>
              <a:sym typeface="+mn-ea"/>
            </a:endParaRPr>
          </a:p>
          <a:p>
            <a:pPr marL="800100" lvl="1" indent="-342900">
              <a:spcBef>
                <a:spcPts val="600"/>
              </a:spcBef>
              <a:spcAft>
                <a:spcPts val="600"/>
              </a:spcAft>
              <a:buFont typeface="Arial" panose="020B0604020202020204" pitchFamily="34" charset="0"/>
              <a:buChar char="•"/>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The dynamic traffic management(either direct or indirect communication) among members in the group, including devices status collection and capability exposure, on-demand data transmission via flexible data path.</a:t>
            </a:r>
            <a:endParaRPr lang="en-US" altLang="zh-CN" sz="2000" dirty="0">
              <a:solidFill>
                <a:schemeClr val="tx1"/>
              </a:solidFill>
              <a:latin typeface="Times New Roman" panose="02020603050405020304" pitchFamily="18" charset="0"/>
              <a:cs typeface="Times New Roman" panose="02020603050405020304" pitchFamily="18" charset="0"/>
              <a:sym typeface="+mn-ea"/>
            </a:endParaRPr>
          </a:p>
          <a:p>
            <a:pPr marL="342900" indent="-342900">
              <a:spcBef>
                <a:spcPts val="600"/>
              </a:spcBef>
              <a:spcAft>
                <a:spcPts val="600"/>
              </a:spcAft>
              <a:buFont typeface="Wingdings" panose="05000000000000000000" charset="0"/>
              <a:buChar char="Ø"/>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Gap analysis between the identified requirements and what has been already defined by existing 3GPP requirements.</a:t>
            </a:r>
            <a:endParaRPr lang="en-US" altLang="zh-CN" sz="2000" dirty="0">
              <a:solidFill>
                <a:schemeClr val="tx1"/>
              </a:solidFill>
              <a:latin typeface="Times New Roman" panose="02020603050405020304" pitchFamily="18" charset="0"/>
              <a:cs typeface="Times New Roman" panose="02020603050405020304" pitchFamily="18" charset="0"/>
              <a:sym typeface="+mn-ea"/>
            </a:endParaRPr>
          </a:p>
        </p:txBody>
      </p:sp>
      <p:pic>
        <p:nvPicPr>
          <p:cNvPr id="2" name="图片 1"/>
          <p:cNvPicPr>
            <a:picLocks noChangeAspect="1"/>
          </p:cNvPicPr>
          <p:nvPr/>
        </p:nvPicPr>
        <p:blipFill>
          <a:blip r:embed="rId4"/>
          <a:stretch>
            <a:fillRect/>
          </a:stretch>
        </p:blipFill>
        <p:spPr>
          <a:xfrm>
            <a:off x="11335194" y="459979"/>
            <a:ext cx="580043" cy="294937"/>
          </a:xfrm>
          <a:prstGeom prst="rect">
            <a:avLst/>
          </a:prstGeom>
        </p:spPr>
      </p:pic>
    </p:spTree>
  </p:cSld>
  <p:clrMapOvr>
    <a:masterClrMapping/>
  </p:clrMapOvr>
  <p:transition>
    <p:sndAc>
      <p:stSnd>
        <p:snd r:embed="rId5" name="suction.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6604" y="2921168"/>
            <a:ext cx="4938792" cy="1015663"/>
          </a:xfrm>
          <a:prstGeom prst="rect">
            <a:avLst/>
          </a:prstGeom>
          <a:effectLst>
            <a:glow rad="228600">
              <a:schemeClr val="accent4">
                <a:satMod val="175000"/>
                <a:alpha val="40000"/>
              </a:schemeClr>
            </a:glow>
          </a:effectLst>
        </p:spPr>
        <p:txBody>
          <a:bodyPr wrap="square">
            <a:spAutoFit/>
          </a:bodyPr>
          <a:lstStyle/>
          <a:p>
            <a:pPr algn="ctr"/>
            <a:r>
              <a:rPr lang="en-US" altLang="zh-CN" sz="6000" b="1" dirty="0">
                <a:solidFill>
                  <a:srgbClr val="00B0F0"/>
                </a:solidFill>
                <a:effectLst>
                  <a:glow rad="101600">
                    <a:schemeClr val="accent4">
                      <a:satMod val="175000"/>
                      <a:alpha val="40000"/>
                    </a:schemeClr>
                  </a:glow>
                </a:effectLst>
                <a:latin typeface="微软雅黑" panose="020B0503020204020204" pitchFamily="34" charset="-122"/>
                <a:ea typeface="微软雅黑" panose="020B0503020204020204" pitchFamily="34" charset="-122"/>
              </a:rPr>
              <a:t>Thanks</a:t>
            </a:r>
            <a:endParaRPr lang="zh-CN" altLang="en-US" sz="6000" b="1" dirty="0">
              <a:solidFill>
                <a:srgbClr val="00B0F0"/>
              </a:solidFill>
              <a:effectLst>
                <a:glow rad="101600">
                  <a:schemeClr val="accent4">
                    <a:satMod val="175000"/>
                    <a:alpha val="40000"/>
                  </a:schemeClr>
                </a:glow>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1335194" y="459979"/>
            <a:ext cx="580043" cy="294937"/>
          </a:xfrm>
          <a:prstGeom prst="rect">
            <a:avLst/>
          </a:prstGeom>
        </p:spPr>
      </p:pic>
    </p:spTree>
  </p:cSld>
  <p:clrMapOvr>
    <a:masterClrMapping/>
  </p:clrMapOvr>
  <p:transition/>
</p:sld>
</file>

<file path=ppt/tags/tag1.xml><?xml version="1.0" encoding="utf-8"?>
<p:tagLst xmlns:p="http://schemas.openxmlformats.org/presentationml/2006/main">
  <p:tag name="TABLE_ENDDRAG_ORIGIN_RECT" val="924*428"/>
  <p:tag name="TABLE_ENDDRAG_RECT" val="23*90*924*428"/>
</p:tagLst>
</file>

<file path=ppt/theme/theme1.xml><?xml version="1.0" encoding="utf-8"?>
<a:theme xmlns:a="http://schemas.openxmlformats.org/drawingml/2006/main" name="第一PPT，www.1ppt.com">
  <a:themeElements>
    <a:clrScheme name="自定义 1">
      <a:dk1>
        <a:sysClr val="windowText" lastClr="000000"/>
      </a:dk1>
      <a:lt1>
        <a:sysClr val="window" lastClr="FFFFFF"/>
      </a:lt1>
      <a:dk2>
        <a:srgbClr val="595959"/>
      </a:dk2>
      <a:lt2>
        <a:srgbClr val="EEECE1"/>
      </a:lt2>
      <a:accent1>
        <a:srgbClr val="FF0000"/>
      </a:accent1>
      <a:accent2>
        <a:srgbClr val="FFFF00"/>
      </a:accent2>
      <a:accent3>
        <a:srgbClr val="92D050"/>
      </a:accent3>
      <a:accent4>
        <a:srgbClr val="00B0F0"/>
      </a:accent4>
      <a:accent5>
        <a:srgbClr val="7030A0"/>
      </a:accent5>
      <a:accent6>
        <a:srgbClr val="00B050"/>
      </a:accent6>
      <a:hlink>
        <a:srgbClr val="5FC6B5"/>
      </a:hlink>
      <a:folHlink>
        <a:srgbClr val="276F6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4041</Words>
  <Application>WPS 演示</Application>
  <PresentationFormat>宽屏</PresentationFormat>
  <Paragraphs>129</Paragraphs>
  <Slides>6</Slides>
  <Notes>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vt:i4>
      </vt:variant>
    </vt:vector>
  </HeadingPairs>
  <TitlesOfParts>
    <vt:vector size="21" baseType="lpstr">
      <vt:lpstr>Arial</vt:lpstr>
      <vt:lpstr>宋体</vt:lpstr>
      <vt:lpstr>Wingdings</vt:lpstr>
      <vt:lpstr>Times New Roman</vt:lpstr>
      <vt:lpstr>微软雅黑 Light</vt:lpstr>
      <vt:lpstr>方正兰亭圆简体</vt:lpstr>
      <vt:lpstr>Open Sans</vt:lpstr>
      <vt:lpstr>Wingdings</vt:lpstr>
      <vt:lpstr>微软雅黑</vt:lpstr>
      <vt:lpstr>Calibri</vt:lpstr>
      <vt:lpstr>Times New Roman</vt:lpstr>
      <vt:lpstr>Arial Unicode MS</vt:lpstr>
      <vt:lpstr>Segoe Print</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刘彦胜10257872</dc:creator>
  <cp:lastModifiedBy>ZTE</cp:lastModifiedBy>
  <cp:revision>1514</cp:revision>
  <dcterms:created xsi:type="dcterms:W3CDTF">2014-11-18T07:27:00Z</dcterms:created>
  <dcterms:modified xsi:type="dcterms:W3CDTF">2024-02-25T23:03:24Z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57CC244A1F62484FA7C15534F297DDBA</vt:lpwstr>
  </property>
  <property fmtid="{D5CDD505-2E9C-101B-9397-08002B2CF9AE}" pid="3" name="KSOProductBuildVer">
    <vt:lpwstr>2052-11.8.2.10393</vt:lpwstr>
  </property>
</Properties>
</file>