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1163" r:id="rId6"/>
    <p:sldId id="1230" r:id="rId7"/>
    <p:sldId id="258" r:id="rId8"/>
    <p:sldId id="1236" r:id="rId9"/>
    <p:sldId id="1234" r:id="rId10"/>
    <p:sldId id="1235" r:id="rId11"/>
    <p:sldId id="1232" r:id="rId12"/>
    <p:sldId id="1237" r:id="rId13"/>
    <p:sldId id="1238" r:id="rId14"/>
    <p:sldId id="1105"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13" d="100"/>
          <a:sy n="113" d="100"/>
        </p:scale>
        <p:origin x="581" y="9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EB03DEDF-16E8-4A05-A3CD-3327ED96DF7A}"/>
    <pc:docChg chg="custSel modSld">
      <pc:chgData name="Alain Sultan" userId="2b0808dc-3530-4760-ae57-56aa48186e32" providerId="ADAL" clId="{EB03DEDF-16E8-4A05-A3CD-3327ED96DF7A}" dt="2024-02-27T12:03:37.118" v="1157" actId="20577"/>
      <pc:docMkLst>
        <pc:docMk/>
      </pc:docMkLst>
      <pc:sldChg chg="modSp mod">
        <pc:chgData name="Alain Sultan" userId="2b0808dc-3530-4760-ae57-56aa48186e32" providerId="ADAL" clId="{EB03DEDF-16E8-4A05-A3CD-3327ED96DF7A}" dt="2024-02-27T10:15:17.763" v="708" actId="20577"/>
        <pc:sldMkLst>
          <pc:docMk/>
          <pc:sldMk cId="0" sldId="1163"/>
        </pc:sldMkLst>
        <pc:spChg chg="mod">
          <ac:chgData name="Alain Sultan" userId="2b0808dc-3530-4760-ae57-56aa48186e32" providerId="ADAL" clId="{EB03DEDF-16E8-4A05-A3CD-3327ED96DF7A}" dt="2024-02-27T10:15:17.763" v="708" actId="20577"/>
          <ac:spMkLst>
            <pc:docMk/>
            <pc:sldMk cId="0" sldId="1163"/>
            <ac:spMk id="5" creationId="{D66E9357-C26F-E53F-8F25-15AA78429A98}"/>
          </ac:spMkLst>
        </pc:spChg>
      </pc:sldChg>
      <pc:sldChg chg="modSp mod">
        <pc:chgData name="Alain Sultan" userId="2b0808dc-3530-4760-ae57-56aa48186e32" providerId="ADAL" clId="{EB03DEDF-16E8-4A05-A3CD-3327ED96DF7A}" dt="2024-02-27T11:57:55.321" v="1011" actId="6549"/>
        <pc:sldMkLst>
          <pc:docMk/>
          <pc:sldMk cId="1397436273" sldId="1232"/>
        </pc:sldMkLst>
        <pc:spChg chg="mod">
          <ac:chgData name="Alain Sultan" userId="2b0808dc-3530-4760-ae57-56aa48186e32" providerId="ADAL" clId="{EB03DEDF-16E8-4A05-A3CD-3327ED96DF7A}" dt="2024-02-27T10:24:20.312" v="998" actId="20577"/>
          <ac:spMkLst>
            <pc:docMk/>
            <pc:sldMk cId="1397436273" sldId="1232"/>
            <ac:spMk id="10242" creationId="{FF2DDECF-32DB-9C0E-483E-3BB2A149B76B}"/>
          </ac:spMkLst>
        </pc:spChg>
        <pc:spChg chg="mod">
          <ac:chgData name="Alain Sultan" userId="2b0808dc-3530-4760-ae57-56aa48186e32" providerId="ADAL" clId="{EB03DEDF-16E8-4A05-A3CD-3327ED96DF7A}" dt="2024-02-27T11:57:55.321" v="1011" actId="6549"/>
          <ac:spMkLst>
            <pc:docMk/>
            <pc:sldMk cId="1397436273" sldId="1232"/>
            <ac:spMk id="10243" creationId="{4846B15E-A314-FBE4-4CE4-DB947B51E1D9}"/>
          </ac:spMkLst>
        </pc:spChg>
      </pc:sldChg>
      <pc:sldChg chg="modSp mod">
        <pc:chgData name="Alain Sultan" userId="2b0808dc-3530-4760-ae57-56aa48186e32" providerId="ADAL" clId="{EB03DEDF-16E8-4A05-A3CD-3327ED96DF7A}" dt="2024-02-27T12:03:37.118" v="1157" actId="20577"/>
        <pc:sldMkLst>
          <pc:docMk/>
          <pc:sldMk cId="3943355148" sldId="1237"/>
        </pc:sldMkLst>
        <pc:spChg chg="mod">
          <ac:chgData name="Alain Sultan" userId="2b0808dc-3530-4760-ae57-56aa48186e32" providerId="ADAL" clId="{EB03DEDF-16E8-4A05-A3CD-3327ED96DF7A}" dt="2024-02-27T10:02:47.498" v="409" actId="6549"/>
          <ac:spMkLst>
            <pc:docMk/>
            <pc:sldMk cId="3943355148" sldId="1237"/>
            <ac:spMk id="10242" creationId="{FF2DDECF-32DB-9C0E-483E-3BB2A149B76B}"/>
          </ac:spMkLst>
        </pc:spChg>
        <pc:spChg chg="mod">
          <ac:chgData name="Alain Sultan" userId="2b0808dc-3530-4760-ae57-56aa48186e32" providerId="ADAL" clId="{EB03DEDF-16E8-4A05-A3CD-3327ED96DF7A}" dt="2024-02-27T12:03:37.118" v="1157" actId="20577"/>
          <ac:spMkLst>
            <pc:docMk/>
            <pc:sldMk cId="3943355148" sldId="1237"/>
            <ac:spMk id="10243" creationId="{4846B15E-A314-FBE4-4CE4-DB947B51E1D9}"/>
          </ac:spMkLst>
        </pc:spChg>
      </pc:sldChg>
      <pc:sldChg chg="modSp mod">
        <pc:chgData name="Alain Sultan" userId="2b0808dc-3530-4760-ae57-56aa48186e32" providerId="ADAL" clId="{EB03DEDF-16E8-4A05-A3CD-3327ED96DF7A}" dt="2024-02-27T12:01:02.374" v="1139" actId="20577"/>
        <pc:sldMkLst>
          <pc:docMk/>
          <pc:sldMk cId="2751294685" sldId="1238"/>
        </pc:sldMkLst>
        <pc:spChg chg="mod">
          <ac:chgData name="Alain Sultan" userId="2b0808dc-3530-4760-ae57-56aa48186e32" providerId="ADAL" clId="{EB03DEDF-16E8-4A05-A3CD-3327ED96DF7A}" dt="2024-02-27T10:02:55.462" v="412" actId="404"/>
          <ac:spMkLst>
            <pc:docMk/>
            <pc:sldMk cId="2751294685" sldId="1238"/>
            <ac:spMk id="10242" creationId="{FF2DDECF-32DB-9C0E-483E-3BB2A149B76B}"/>
          </ac:spMkLst>
        </pc:spChg>
        <pc:spChg chg="mod">
          <ac:chgData name="Alain Sultan" userId="2b0808dc-3530-4760-ae57-56aa48186e32" providerId="ADAL" clId="{EB03DEDF-16E8-4A05-A3CD-3327ED96DF7A}" dt="2024-02-27T12:01:02.374" v="1139" actId="20577"/>
          <ac:spMkLst>
            <pc:docMk/>
            <pc:sldMk cId="2751294685" sldId="1238"/>
            <ac:spMk id="10243" creationId="{4846B15E-A314-FBE4-4CE4-DB947B51E1D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2/27/2024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2/27/2024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27/02/2024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27/02/2024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27/02/2024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27/02/2024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27/02/2024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27/02/2024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27/02/2024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27/02/2024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27/02/2024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27/02/2024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27/02/2024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27/02/2024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sa/WG1_Serv/TSGS1_71bis_adhoc_5G_Vancouver/docs/S1-153204.zip" TargetMode="External"/><Relationship Id="rId2" Type="http://schemas.openxmlformats.org/officeDocument/2006/relationships/hyperlink" Target="http://www.3gpp.org/ftp/tsg_sa/tsg_sa/TSGS_67/Docs/SP-150142.zip" TargetMode="External"/><Relationship Id="rId1" Type="http://schemas.openxmlformats.org/officeDocument/2006/relationships/slideLayout" Target="../slideLayouts/slideLayout2.xml"/><Relationship Id="rId6" Type="http://schemas.openxmlformats.org/officeDocument/2006/relationships/hyperlink" Target="http://www.3gpp.org/ftp/tsg_sa/WG1_Serv/TSGS1_71bis_adhoc_5G_Vancouver/docs/S1-153203.zip" TargetMode="External"/><Relationship Id="rId5" Type="http://schemas.openxmlformats.org/officeDocument/2006/relationships/hyperlink" Target="http://www.3gpp.org/ftp/tsg_sa/WG1_Serv/TSGS1_71bis_adhoc_5G_Vancouver/docs/S1-153198.zip" TargetMode="External"/><Relationship Id="rId4" Type="http://schemas.openxmlformats.org/officeDocument/2006/relationships/hyperlink" Target="http://www.3gpp.org/ftp/tsg_sa/WG1_Serv/TSGS1_71bis_adhoc_5G_Vancouver/docs/S1-153205.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896815" y="1476421"/>
            <a:ext cx="7772400" cy="2203481"/>
          </a:xfrm>
          <a:prstGeom prst="rect">
            <a:avLst/>
          </a:prstGeom>
          <a:noFill/>
          <a:ln>
            <a:noFill/>
          </a:ln>
        </p:spPr>
        <p:txBody>
          <a:bodyPr lIns="91430" tIns="45715" rIns="91430" bIns="45715" anchor="ctr">
            <a:normAutofit/>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Review of the process</a:t>
            </a:r>
            <a:b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to introduce 5G in SA1</a:t>
            </a:r>
          </a:p>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rPr>
              <a:t>and lessons learnt</a:t>
            </a:r>
            <a:endParaRPr lang="en-GB" sz="4000" b="1" kern="0" dirty="0">
              <a:solidFill>
                <a:srgbClr val="FF0000"/>
              </a:solidFill>
              <a:latin typeface="+mj-lt"/>
              <a:ea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582615" y="3848100"/>
            <a:ext cx="6400800" cy="1295400"/>
          </a:xfrm>
        </p:spPr>
        <p:txBody>
          <a:bodyPr/>
          <a:lstStyle/>
          <a:p>
            <a:pPr>
              <a:lnSpc>
                <a:spcPct val="80000"/>
              </a:lnSpc>
            </a:pPr>
            <a:r>
              <a:rPr lang="en-US" altLang="nl-NL" sz="2000" dirty="0">
                <a:latin typeface="Arial" panose="020B0604020202020204" pitchFamily="34" charset="0"/>
              </a:rPr>
              <a:t>José Almodóvar</a:t>
            </a:r>
          </a:p>
          <a:p>
            <a:pPr>
              <a:lnSpc>
                <a:spcPct val="80000"/>
              </a:lnSpc>
              <a:spcAft>
                <a:spcPts val="600"/>
              </a:spcAft>
            </a:pPr>
            <a:r>
              <a:rPr lang="en-US" altLang="nl-NL" sz="1600" dirty="0">
                <a:latin typeface="Arial" panose="020B0604020202020204" pitchFamily="34" charset="0"/>
              </a:rPr>
              <a:t>SA1 Chair, KPN</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S1-240178 (rev of S1-240011) 3GPP SA1#105, </a:t>
            </a:r>
            <a:r>
              <a:rPr lang="en-US" altLang="en-US" sz="1000" dirty="0">
                <a:solidFill>
                  <a:schemeClr val="bg1"/>
                </a:solidFill>
                <a:latin typeface="Arial" panose="020B0604020202020204" pitchFamily="34" charset="0"/>
              </a:rPr>
              <a:t>Athens, Greece, 26 Feb - 1 March 2024</a:t>
            </a:r>
            <a:endParaRPr lang="en-GB" altLang="en-US"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Reminder on Initial 5G Timeline </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340559" y="903935"/>
            <a:ext cx="8311223" cy="3622675"/>
          </a:xfrm>
        </p:spPr>
        <p:txBody>
          <a:bodyPr/>
          <a:lstStyle/>
          <a:p>
            <a:pPr marL="341305" indent="-341305"/>
            <a:r>
              <a:rPr lang="en-US" sz="1800" dirty="0"/>
              <a:t>5G was introduced in two releases in SA1:</a:t>
            </a:r>
          </a:p>
          <a:p>
            <a:pPr marL="739807" lvl="1" indent="-341305"/>
            <a:r>
              <a:rPr lang="en-US" sz="1400" dirty="0"/>
              <a:t>Rel-14: Studies only. </a:t>
            </a:r>
          </a:p>
          <a:p>
            <a:pPr marL="739807" lvl="1" indent="-341305"/>
            <a:r>
              <a:rPr lang="en-US" sz="1400" dirty="0"/>
              <a:t>Rel-15: Normative work (first 5G Release)</a:t>
            </a:r>
          </a:p>
          <a:p>
            <a:pPr marL="739807" lvl="1" indent="-341305"/>
            <a:r>
              <a:rPr lang="en-GB" sz="1400" i="1" dirty="0"/>
              <a:t>Note: Since there was no official 3GPP name for 5G at that time, SA1 started its work by calling it “SMARTER” (for “New </a:t>
            </a:r>
            <a:r>
              <a:rPr lang="en-GB" sz="1400" b="1" i="1" dirty="0"/>
              <a:t>S</a:t>
            </a:r>
            <a:r>
              <a:rPr lang="en-GB" sz="1400" i="1" dirty="0"/>
              <a:t>ervices and </a:t>
            </a:r>
            <a:r>
              <a:rPr lang="en-GB" sz="1400" b="1" i="1" dirty="0"/>
              <a:t>Mar</a:t>
            </a:r>
            <a:r>
              <a:rPr lang="en-GB" sz="1400" i="1" dirty="0"/>
              <a:t>kets </a:t>
            </a:r>
            <a:r>
              <a:rPr lang="en-GB" sz="1400" b="1" i="1" dirty="0"/>
              <a:t>T</a:t>
            </a:r>
            <a:r>
              <a:rPr lang="en-GB" sz="1400" i="1" dirty="0"/>
              <a:t>echnology Enabl</a:t>
            </a:r>
            <a:r>
              <a:rPr lang="en-GB" sz="1400" b="1" i="1" dirty="0"/>
              <a:t>er</a:t>
            </a:r>
            <a:r>
              <a:rPr lang="en-GB" sz="1400" i="1" dirty="0"/>
              <a:t>s”) </a:t>
            </a:r>
            <a:endParaRPr lang="en-US" sz="1400" i="1" dirty="0"/>
          </a:p>
          <a:p>
            <a:pPr marL="341305" indent="-341305"/>
            <a:r>
              <a:rPr lang="en-US" sz="1800" dirty="0"/>
              <a:t>Other groups started about one year later (see next slide)</a:t>
            </a:r>
          </a:p>
          <a:p>
            <a:pPr marL="739807" lvl="1" indent="-341305"/>
            <a:r>
              <a:rPr lang="en-GB" sz="1400" dirty="0"/>
              <a:t>Also with studies in Rel-14 and normative work in Rel-15</a:t>
            </a:r>
          </a:p>
          <a:p>
            <a:pPr lvl="1"/>
            <a:endParaRPr lang="en-GB" sz="1100" dirty="0"/>
          </a:p>
        </p:txBody>
      </p:sp>
    </p:spTree>
    <p:extLst>
      <p:ext uri="{BB962C8B-B14F-4D97-AF65-F5344CB8AC3E}">
        <p14:creationId xmlns:p14="http://schemas.microsoft.com/office/powerpoint/2010/main" val="103673543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itle 1"/>
          <p:cNvSpPr txBox="1">
            <a:spLocks noGrp="1"/>
          </p:cNvSpPr>
          <p:nvPr>
            <p:ph type="title"/>
          </p:nvPr>
        </p:nvSpPr>
        <p:spPr>
          <a:xfrm>
            <a:off x="488950" y="345621"/>
            <a:ext cx="6827838" cy="857251"/>
          </a:xfrm>
          <a:prstGeom prst="rect">
            <a:avLst/>
          </a:prstGeom>
        </p:spPr>
        <p:txBody>
          <a:bodyPr/>
          <a:lstStyle/>
          <a:p>
            <a:pPr defTabSz="777240">
              <a:defRPr sz="2720"/>
            </a:pPr>
            <a:r>
              <a:rPr lang="fr-FR" dirty="0"/>
              <a:t>5G Timeline: SA1 / SA2 / RAN</a:t>
            </a:r>
            <a:br>
              <a:rPr dirty="0"/>
            </a:br>
            <a:endParaRPr dirty="0"/>
          </a:p>
        </p:txBody>
      </p:sp>
      <p:grpSp>
        <p:nvGrpSpPr>
          <p:cNvPr id="173" name="TextBox 57"/>
          <p:cNvGrpSpPr/>
          <p:nvPr/>
        </p:nvGrpSpPr>
        <p:grpSpPr>
          <a:xfrm>
            <a:off x="5786780" y="787478"/>
            <a:ext cx="540560" cy="317715"/>
            <a:chOff x="0" y="0"/>
            <a:chExt cx="540558" cy="317714"/>
          </a:xfrm>
        </p:grpSpPr>
        <p:sp>
          <p:nvSpPr>
            <p:cNvPr id="171" name="Rectangle"/>
            <p:cNvSpPr/>
            <p:nvPr/>
          </p:nvSpPr>
          <p:spPr>
            <a:xfrm>
              <a:off x="-1" y="-1"/>
              <a:ext cx="540560" cy="317716"/>
            </a:xfrm>
            <a:prstGeom prst="rect">
              <a:avLst/>
            </a:prstGeom>
            <a:solidFill>
              <a:srgbClr val="A5A5A5"/>
            </a:solidFill>
            <a:ln w="12700" cap="flat">
              <a:noFill/>
              <a:miter lim="400000"/>
            </a:ln>
            <a:effectLst/>
          </p:spPr>
          <p:txBody>
            <a:bodyPr wrap="square" lIns="23812" tIns="23812" rIns="23812" bIns="23812" numCol="1" anchor="ctr">
              <a:noAutofit/>
            </a:bodyPr>
            <a:lstStyle/>
            <a:p>
              <a:pPr algn="ctr" defTabSz="342900">
                <a:defRPr sz="1200">
                  <a:solidFill>
                    <a:srgbClr val="FFFFFF"/>
                  </a:solidFill>
                  <a:latin typeface="Montserrat"/>
                  <a:ea typeface="Montserrat"/>
                  <a:cs typeface="Montserrat"/>
                  <a:sym typeface="Montserrat"/>
                </a:defRPr>
              </a:pPr>
              <a:endParaRPr/>
            </a:p>
          </p:txBody>
        </p:sp>
        <p:sp>
          <p:nvSpPr>
            <p:cNvPr id="172" name="2017"/>
            <p:cNvSpPr txBox="1"/>
            <p:nvPr/>
          </p:nvSpPr>
          <p:spPr>
            <a:xfrm>
              <a:off x="-1" y="52812"/>
              <a:ext cx="540560" cy="2120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1200">
                  <a:solidFill>
                    <a:srgbClr val="FFFFFF"/>
                  </a:solidFill>
                  <a:latin typeface="Montserrat"/>
                  <a:ea typeface="Montserrat"/>
                  <a:cs typeface="Montserrat"/>
                  <a:sym typeface="Montserrat"/>
                </a:defRPr>
              </a:lvl1pPr>
            </a:lstStyle>
            <a:p>
              <a:r>
                <a:t>2017</a:t>
              </a:r>
            </a:p>
          </p:txBody>
        </p:sp>
      </p:grpSp>
      <p:grpSp>
        <p:nvGrpSpPr>
          <p:cNvPr id="176" name="TextBox 91"/>
          <p:cNvGrpSpPr/>
          <p:nvPr/>
        </p:nvGrpSpPr>
        <p:grpSpPr>
          <a:xfrm>
            <a:off x="2088696" y="787478"/>
            <a:ext cx="540560" cy="317715"/>
            <a:chOff x="0" y="0"/>
            <a:chExt cx="540558" cy="317714"/>
          </a:xfrm>
        </p:grpSpPr>
        <p:sp>
          <p:nvSpPr>
            <p:cNvPr id="174" name="Rectangle"/>
            <p:cNvSpPr/>
            <p:nvPr/>
          </p:nvSpPr>
          <p:spPr>
            <a:xfrm>
              <a:off x="-1" y="-1"/>
              <a:ext cx="540560" cy="317716"/>
            </a:xfrm>
            <a:prstGeom prst="rect">
              <a:avLst/>
            </a:prstGeom>
            <a:solidFill>
              <a:srgbClr val="A5A5A5"/>
            </a:solidFill>
            <a:ln w="12700" cap="flat">
              <a:noFill/>
              <a:miter lim="400000"/>
            </a:ln>
            <a:effectLst/>
          </p:spPr>
          <p:txBody>
            <a:bodyPr wrap="square" lIns="23812" tIns="23812" rIns="23812" bIns="23812" numCol="1" anchor="ctr">
              <a:noAutofit/>
            </a:bodyPr>
            <a:lstStyle/>
            <a:p>
              <a:pPr algn="ctr" defTabSz="342900">
                <a:defRPr sz="1200">
                  <a:solidFill>
                    <a:srgbClr val="FFFFFF"/>
                  </a:solidFill>
                  <a:latin typeface="Montserrat"/>
                  <a:ea typeface="Montserrat"/>
                  <a:cs typeface="Montserrat"/>
                  <a:sym typeface="Montserrat"/>
                </a:defRPr>
              </a:pPr>
              <a:endParaRPr/>
            </a:p>
          </p:txBody>
        </p:sp>
        <p:sp>
          <p:nvSpPr>
            <p:cNvPr id="175" name="2015"/>
            <p:cNvSpPr txBox="1"/>
            <p:nvPr/>
          </p:nvSpPr>
          <p:spPr>
            <a:xfrm>
              <a:off x="-1" y="52812"/>
              <a:ext cx="540560" cy="2120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1200">
                  <a:solidFill>
                    <a:srgbClr val="FFFFFF"/>
                  </a:solidFill>
                  <a:latin typeface="Montserrat"/>
                  <a:ea typeface="Montserrat"/>
                  <a:cs typeface="Montserrat"/>
                  <a:sym typeface="Montserrat"/>
                </a:defRPr>
              </a:lvl1pPr>
            </a:lstStyle>
            <a:p>
              <a:r>
                <a:t>2015</a:t>
              </a:r>
            </a:p>
          </p:txBody>
        </p:sp>
      </p:grpSp>
      <p:sp>
        <p:nvSpPr>
          <p:cNvPr id="177" name="Straight Connector 114"/>
          <p:cNvSpPr/>
          <p:nvPr/>
        </p:nvSpPr>
        <p:spPr>
          <a:xfrm flipH="1">
            <a:off x="3283496" y="1266282"/>
            <a:ext cx="1" cy="3347431"/>
          </a:xfrm>
          <a:prstGeom prst="line">
            <a:avLst/>
          </a:prstGeom>
          <a:ln/>
        </p:spPr>
        <p:style>
          <a:lnRef idx="1">
            <a:schemeClr val="dk1"/>
          </a:lnRef>
          <a:fillRef idx="0">
            <a:schemeClr val="dk1"/>
          </a:fillRef>
          <a:effectRef idx="0">
            <a:schemeClr val="dk1"/>
          </a:effectRef>
          <a:fontRef idx="minor">
            <a:schemeClr val="tx1"/>
          </a:fontRef>
        </p:style>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78" name="Straight Connector 114"/>
          <p:cNvSpPr/>
          <p:nvPr/>
        </p:nvSpPr>
        <p:spPr>
          <a:xfrm flipH="1">
            <a:off x="5132539" y="1266282"/>
            <a:ext cx="1" cy="3347431"/>
          </a:xfrm>
          <a:prstGeom prst="line">
            <a:avLst/>
          </a:prstGeom>
          <a:ln/>
        </p:spPr>
        <p:style>
          <a:lnRef idx="1">
            <a:schemeClr val="dk1"/>
          </a:lnRef>
          <a:fillRef idx="0">
            <a:schemeClr val="dk1"/>
          </a:fillRef>
          <a:effectRef idx="0">
            <a:schemeClr val="dk1"/>
          </a:effectRef>
          <a:fontRef idx="minor">
            <a:schemeClr val="tx1"/>
          </a:fontRef>
        </p:style>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79" name="Straight Connector 114"/>
          <p:cNvSpPr/>
          <p:nvPr/>
        </p:nvSpPr>
        <p:spPr>
          <a:xfrm flipH="1">
            <a:off x="4670278"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0" name="Straight Connector 114"/>
          <p:cNvSpPr/>
          <p:nvPr/>
        </p:nvSpPr>
        <p:spPr>
          <a:xfrm flipH="1">
            <a:off x="3745757"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1" name="Straight Connector 114"/>
          <p:cNvSpPr/>
          <p:nvPr/>
        </p:nvSpPr>
        <p:spPr>
          <a:xfrm flipH="1">
            <a:off x="2821236"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2" name="Straight Connector 114"/>
          <p:cNvSpPr/>
          <p:nvPr/>
        </p:nvSpPr>
        <p:spPr>
          <a:xfrm flipH="1">
            <a:off x="1896715"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3" name="Straight Connector 114"/>
          <p:cNvSpPr/>
          <p:nvPr/>
        </p:nvSpPr>
        <p:spPr>
          <a:xfrm flipH="1">
            <a:off x="2358976"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4" name="Straight Connector 114"/>
          <p:cNvSpPr/>
          <p:nvPr/>
        </p:nvSpPr>
        <p:spPr>
          <a:xfrm flipH="1">
            <a:off x="4208017"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5" name="Straight Connector 114"/>
          <p:cNvSpPr/>
          <p:nvPr/>
        </p:nvSpPr>
        <p:spPr>
          <a:xfrm flipH="1">
            <a:off x="1434454" y="1266282"/>
            <a:ext cx="1" cy="3347431"/>
          </a:xfrm>
          <a:prstGeom prst="line">
            <a:avLst/>
          </a:prstGeom>
          <a:ln/>
        </p:spPr>
        <p:style>
          <a:lnRef idx="1">
            <a:schemeClr val="dk1"/>
          </a:lnRef>
          <a:fillRef idx="0">
            <a:schemeClr val="dk1"/>
          </a:fillRef>
          <a:effectRef idx="0">
            <a:schemeClr val="dk1"/>
          </a:effectRef>
          <a:fontRef idx="minor">
            <a:schemeClr val="tx1"/>
          </a:fontRef>
        </p:style>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6" name="Straight Connector 114"/>
          <p:cNvSpPr/>
          <p:nvPr/>
        </p:nvSpPr>
        <p:spPr>
          <a:xfrm>
            <a:off x="6981581" y="1266282"/>
            <a:ext cx="1" cy="3347431"/>
          </a:xfrm>
          <a:prstGeom prst="line">
            <a:avLst/>
          </a:prstGeom>
          <a:ln/>
        </p:spPr>
        <p:style>
          <a:lnRef idx="1">
            <a:schemeClr val="dk1"/>
          </a:lnRef>
          <a:fillRef idx="0">
            <a:schemeClr val="dk1"/>
          </a:fillRef>
          <a:effectRef idx="0">
            <a:schemeClr val="dk1"/>
          </a:effectRef>
          <a:fontRef idx="minor">
            <a:schemeClr val="tx1"/>
          </a:fontRef>
        </p:style>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7" name="Straight Connector 114"/>
          <p:cNvSpPr/>
          <p:nvPr/>
        </p:nvSpPr>
        <p:spPr>
          <a:xfrm>
            <a:off x="6519320"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8" name="Straight Connector 114"/>
          <p:cNvSpPr/>
          <p:nvPr/>
        </p:nvSpPr>
        <p:spPr>
          <a:xfrm flipH="1">
            <a:off x="5594799"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89" name="Straight Connector 114"/>
          <p:cNvSpPr/>
          <p:nvPr/>
        </p:nvSpPr>
        <p:spPr>
          <a:xfrm flipH="1">
            <a:off x="6057060"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grpSp>
        <p:nvGrpSpPr>
          <p:cNvPr id="192" name="TextBox 91"/>
          <p:cNvGrpSpPr/>
          <p:nvPr/>
        </p:nvGrpSpPr>
        <p:grpSpPr>
          <a:xfrm>
            <a:off x="3937739" y="787478"/>
            <a:ext cx="540559" cy="317715"/>
            <a:chOff x="0" y="0"/>
            <a:chExt cx="540558" cy="317714"/>
          </a:xfrm>
        </p:grpSpPr>
        <p:sp>
          <p:nvSpPr>
            <p:cNvPr id="190" name="Rectangle"/>
            <p:cNvSpPr/>
            <p:nvPr/>
          </p:nvSpPr>
          <p:spPr>
            <a:xfrm>
              <a:off x="-1" y="-1"/>
              <a:ext cx="540560" cy="317716"/>
            </a:xfrm>
            <a:prstGeom prst="rect">
              <a:avLst/>
            </a:prstGeom>
            <a:solidFill>
              <a:srgbClr val="A5A5A5"/>
            </a:solidFill>
            <a:ln w="12700" cap="flat">
              <a:noFill/>
              <a:miter lim="400000"/>
            </a:ln>
            <a:effectLst/>
          </p:spPr>
          <p:txBody>
            <a:bodyPr wrap="square" lIns="23812" tIns="23812" rIns="23812" bIns="23812" numCol="1" anchor="ctr">
              <a:noAutofit/>
            </a:bodyPr>
            <a:lstStyle/>
            <a:p>
              <a:pPr algn="ctr" defTabSz="342900">
                <a:defRPr sz="1200">
                  <a:solidFill>
                    <a:srgbClr val="FFFFFF"/>
                  </a:solidFill>
                  <a:latin typeface="Montserrat"/>
                  <a:ea typeface="Montserrat"/>
                  <a:cs typeface="Montserrat"/>
                  <a:sym typeface="Montserrat"/>
                </a:defRPr>
              </a:pPr>
              <a:endParaRPr/>
            </a:p>
          </p:txBody>
        </p:sp>
        <p:sp>
          <p:nvSpPr>
            <p:cNvPr id="191" name="2016"/>
            <p:cNvSpPr txBox="1"/>
            <p:nvPr/>
          </p:nvSpPr>
          <p:spPr>
            <a:xfrm>
              <a:off x="-1" y="52812"/>
              <a:ext cx="540560" cy="2120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1200">
                  <a:solidFill>
                    <a:srgbClr val="FFFFFF"/>
                  </a:solidFill>
                  <a:latin typeface="Montserrat"/>
                  <a:ea typeface="Montserrat"/>
                  <a:cs typeface="Montserrat"/>
                  <a:sym typeface="Montserrat"/>
                </a:defRPr>
              </a:lvl1pPr>
            </a:lstStyle>
            <a:p>
              <a:r>
                <a:t>2016</a:t>
              </a:r>
            </a:p>
          </p:txBody>
        </p:sp>
      </p:grpSp>
      <p:sp>
        <p:nvSpPr>
          <p:cNvPr id="193" name="Straight Connector 114"/>
          <p:cNvSpPr/>
          <p:nvPr/>
        </p:nvSpPr>
        <p:spPr>
          <a:xfrm>
            <a:off x="7443842"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194" name="Straight Connector 114"/>
          <p:cNvSpPr/>
          <p:nvPr/>
        </p:nvSpPr>
        <p:spPr>
          <a:xfrm>
            <a:off x="8368363"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grpSp>
        <p:nvGrpSpPr>
          <p:cNvPr id="197" name="TextBox 57"/>
          <p:cNvGrpSpPr/>
          <p:nvPr/>
        </p:nvGrpSpPr>
        <p:grpSpPr>
          <a:xfrm>
            <a:off x="7635823" y="787478"/>
            <a:ext cx="540559" cy="317715"/>
            <a:chOff x="0" y="0"/>
            <a:chExt cx="540558" cy="317714"/>
          </a:xfrm>
        </p:grpSpPr>
        <p:sp>
          <p:nvSpPr>
            <p:cNvPr id="195" name="Rectangle"/>
            <p:cNvSpPr/>
            <p:nvPr/>
          </p:nvSpPr>
          <p:spPr>
            <a:xfrm>
              <a:off x="-1" y="-1"/>
              <a:ext cx="540560" cy="317716"/>
            </a:xfrm>
            <a:prstGeom prst="rect">
              <a:avLst/>
            </a:prstGeom>
            <a:solidFill>
              <a:srgbClr val="A5A5A5"/>
            </a:solidFill>
            <a:ln w="12700" cap="flat">
              <a:noFill/>
              <a:miter lim="400000"/>
            </a:ln>
            <a:effectLst/>
          </p:spPr>
          <p:txBody>
            <a:bodyPr wrap="square" lIns="23812" tIns="23812" rIns="23812" bIns="23812" numCol="1" anchor="ctr">
              <a:noAutofit/>
            </a:bodyPr>
            <a:lstStyle/>
            <a:p>
              <a:pPr algn="ctr" defTabSz="342900">
                <a:defRPr sz="1200">
                  <a:solidFill>
                    <a:srgbClr val="FFFFFF"/>
                  </a:solidFill>
                  <a:latin typeface="Montserrat"/>
                  <a:ea typeface="Montserrat"/>
                  <a:cs typeface="Montserrat"/>
                  <a:sym typeface="Montserrat"/>
                </a:defRPr>
              </a:pPr>
              <a:endParaRPr/>
            </a:p>
          </p:txBody>
        </p:sp>
        <p:sp>
          <p:nvSpPr>
            <p:cNvPr id="196" name="2018"/>
            <p:cNvSpPr txBox="1"/>
            <p:nvPr/>
          </p:nvSpPr>
          <p:spPr>
            <a:xfrm>
              <a:off x="-1" y="52812"/>
              <a:ext cx="540560" cy="2120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1200">
                  <a:solidFill>
                    <a:srgbClr val="FFFFFF"/>
                  </a:solidFill>
                  <a:latin typeface="Montserrat"/>
                  <a:ea typeface="Montserrat"/>
                  <a:cs typeface="Montserrat"/>
                  <a:sym typeface="Montserrat"/>
                </a:defRPr>
              </a:lvl1pPr>
            </a:lstStyle>
            <a:p>
              <a:r>
                <a:t>2018</a:t>
              </a:r>
            </a:p>
          </p:txBody>
        </p:sp>
      </p:grpSp>
      <p:sp>
        <p:nvSpPr>
          <p:cNvPr id="198" name="RAN"/>
          <p:cNvSpPr txBox="1"/>
          <p:nvPr/>
        </p:nvSpPr>
        <p:spPr>
          <a:xfrm>
            <a:off x="205895" y="3667015"/>
            <a:ext cx="516129" cy="336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8575" tIns="28575" rIns="28575" bIns="28575">
            <a:spAutoFit/>
          </a:bodyPr>
          <a:lstStyle>
            <a:lvl1pPr defTabSz="309562">
              <a:spcBef>
                <a:spcPts val="2500"/>
              </a:spcBef>
              <a:defRPr sz="2000">
                <a:solidFill>
                  <a:srgbClr val="62ACDB"/>
                </a:solidFill>
                <a:latin typeface="Myriad Set Pro Text"/>
                <a:ea typeface="Myriad Set Pro Text"/>
                <a:cs typeface="Myriad Set Pro Text"/>
                <a:sym typeface="Myriad Set Pro Text"/>
              </a:defRPr>
            </a:lvl1pPr>
          </a:lstStyle>
          <a:p>
            <a:r>
              <a:t>RAN</a:t>
            </a:r>
          </a:p>
        </p:txBody>
      </p:sp>
      <p:sp>
        <p:nvSpPr>
          <p:cNvPr id="199" name="SA2"/>
          <p:cNvSpPr txBox="1"/>
          <p:nvPr/>
        </p:nvSpPr>
        <p:spPr>
          <a:xfrm>
            <a:off x="230327" y="2773310"/>
            <a:ext cx="467869" cy="336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8575" tIns="28575" rIns="28575" bIns="28575">
            <a:spAutoFit/>
          </a:bodyPr>
          <a:lstStyle>
            <a:lvl1pPr defTabSz="309562">
              <a:spcBef>
                <a:spcPts val="2500"/>
              </a:spcBef>
              <a:defRPr sz="2000">
                <a:solidFill>
                  <a:srgbClr val="62ACDB"/>
                </a:solidFill>
                <a:latin typeface="Myriad Set Pro Text"/>
                <a:ea typeface="Myriad Set Pro Text"/>
                <a:cs typeface="Myriad Set Pro Text"/>
                <a:sym typeface="Myriad Set Pro Text"/>
              </a:defRPr>
            </a:lvl1pPr>
          </a:lstStyle>
          <a:p>
            <a:r>
              <a:t>SA2</a:t>
            </a:r>
          </a:p>
        </p:txBody>
      </p:sp>
      <p:sp>
        <p:nvSpPr>
          <p:cNvPr id="200" name="SA1"/>
          <p:cNvSpPr txBox="1"/>
          <p:nvPr/>
        </p:nvSpPr>
        <p:spPr>
          <a:xfrm>
            <a:off x="230327" y="1725655"/>
            <a:ext cx="467869" cy="336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8575" tIns="28575" rIns="28575" bIns="28575">
            <a:spAutoFit/>
          </a:bodyPr>
          <a:lstStyle>
            <a:lvl1pPr defTabSz="309562">
              <a:spcBef>
                <a:spcPts val="2500"/>
              </a:spcBef>
              <a:defRPr sz="2000">
                <a:solidFill>
                  <a:srgbClr val="62ACDB"/>
                </a:solidFill>
                <a:latin typeface="Myriad Set Pro Text"/>
                <a:ea typeface="Myriad Set Pro Text"/>
                <a:cs typeface="Myriad Set Pro Text"/>
                <a:sym typeface="Myriad Set Pro Text"/>
              </a:defRPr>
            </a:lvl1pPr>
          </a:lstStyle>
          <a:p>
            <a:r>
              <a:t>SA1</a:t>
            </a:r>
          </a:p>
        </p:txBody>
      </p:sp>
      <p:sp>
        <p:nvSpPr>
          <p:cNvPr id="201" name="Line"/>
          <p:cNvSpPr/>
          <p:nvPr/>
        </p:nvSpPr>
        <p:spPr>
          <a:xfrm>
            <a:off x="48838" y="3373197"/>
            <a:ext cx="9055958" cy="1"/>
          </a:xfrm>
          <a:prstGeom prst="line">
            <a:avLst/>
          </a:prstGeom>
          <a:ln w="3175">
            <a:solidFill>
              <a:srgbClr val="5598C1"/>
            </a:solidFill>
            <a:miter lim="400000"/>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202" name="Line"/>
          <p:cNvSpPr/>
          <p:nvPr/>
        </p:nvSpPr>
        <p:spPr>
          <a:xfrm>
            <a:off x="39204" y="2506798"/>
            <a:ext cx="9055957" cy="1"/>
          </a:xfrm>
          <a:prstGeom prst="line">
            <a:avLst/>
          </a:prstGeom>
          <a:ln w="3175">
            <a:solidFill>
              <a:srgbClr val="5598C1"/>
            </a:solidFill>
            <a:miter lim="400000"/>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203" name="Straight Connector 114"/>
          <p:cNvSpPr/>
          <p:nvPr/>
        </p:nvSpPr>
        <p:spPr>
          <a:xfrm>
            <a:off x="8830623" y="1266282"/>
            <a:ext cx="1" cy="3347431"/>
          </a:xfrm>
          <a:prstGeom prst="line">
            <a:avLst/>
          </a:prstGeom>
          <a:ln/>
        </p:spPr>
        <p:style>
          <a:lnRef idx="1">
            <a:schemeClr val="dk1"/>
          </a:lnRef>
          <a:fillRef idx="0">
            <a:schemeClr val="dk1"/>
          </a:fillRef>
          <a:effectRef idx="0">
            <a:schemeClr val="dk1"/>
          </a:effectRef>
          <a:fontRef idx="minor">
            <a:schemeClr val="tx1"/>
          </a:fontRef>
        </p:style>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204" name="Straight Connector 114"/>
          <p:cNvSpPr/>
          <p:nvPr/>
        </p:nvSpPr>
        <p:spPr>
          <a:xfrm>
            <a:off x="7906102"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grpSp>
        <p:nvGrpSpPr>
          <p:cNvPr id="207" name="FS_SMARTER (Rel-14)"/>
          <p:cNvGrpSpPr/>
          <p:nvPr/>
        </p:nvGrpSpPr>
        <p:grpSpPr>
          <a:xfrm>
            <a:off x="1229300" y="1487858"/>
            <a:ext cx="2980710" cy="204789"/>
            <a:chOff x="0" y="0"/>
            <a:chExt cx="2980708" cy="204787"/>
          </a:xfrm>
        </p:grpSpPr>
        <p:sp>
          <p:nvSpPr>
            <p:cNvPr id="205" name="Chevron"/>
            <p:cNvSpPr/>
            <p:nvPr/>
          </p:nvSpPr>
          <p:spPr>
            <a:xfrm>
              <a:off x="0" y="0"/>
              <a:ext cx="2980709" cy="204788"/>
            </a:xfrm>
            <a:prstGeom prst="chevron">
              <a:avLst>
                <a:gd name="adj" fmla="val 49975"/>
              </a:avLst>
            </a:prstGeom>
            <a:gradFill flip="none" rotWithShape="1">
              <a:gsLst>
                <a:gs pos="1770">
                  <a:srgbClr val="FFFFFF"/>
                </a:gs>
                <a:gs pos="22000">
                  <a:srgbClr val="9DC3E6"/>
                </a:gs>
                <a:gs pos="100000">
                  <a:srgbClr val="2E75B6"/>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06" name="FS_SMARTER (Rel-14)"/>
            <p:cNvSpPr txBox="1"/>
            <p:nvPr/>
          </p:nvSpPr>
          <p:spPr>
            <a:xfrm>
              <a:off x="104724" y="21749"/>
              <a:ext cx="2771261"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FS_SMARTER (Rel-14)</a:t>
              </a:r>
            </a:p>
          </p:txBody>
        </p:sp>
      </p:grpSp>
      <p:grpSp>
        <p:nvGrpSpPr>
          <p:cNvPr id="210" name="SMARTER normative (R15)"/>
          <p:cNvGrpSpPr/>
          <p:nvPr/>
        </p:nvGrpSpPr>
        <p:grpSpPr>
          <a:xfrm>
            <a:off x="4150141" y="1487858"/>
            <a:ext cx="1439507" cy="204789"/>
            <a:chOff x="0" y="0"/>
            <a:chExt cx="1439505" cy="204787"/>
          </a:xfrm>
        </p:grpSpPr>
        <p:sp>
          <p:nvSpPr>
            <p:cNvPr id="208" name="Chevron"/>
            <p:cNvSpPr/>
            <p:nvPr/>
          </p:nvSpPr>
          <p:spPr>
            <a:xfrm>
              <a:off x="0" y="0"/>
              <a:ext cx="1439506" cy="204788"/>
            </a:xfrm>
            <a:prstGeom prst="chevron">
              <a:avLst>
                <a:gd name="adj" fmla="val 49975"/>
              </a:avLst>
            </a:prstGeom>
            <a:gradFill flip="none" rotWithShape="1">
              <a:gsLst>
                <a:gs pos="1770">
                  <a:srgbClr val="FFFFFF"/>
                </a:gs>
                <a:gs pos="22000">
                  <a:srgbClr val="9DC3E6"/>
                </a:gs>
                <a:gs pos="100000">
                  <a:srgbClr val="2E75B6"/>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700">
                  <a:latin typeface="SF Hello Regular"/>
                  <a:ea typeface="SF Hello Regular"/>
                  <a:cs typeface="SF Hello Regular"/>
                  <a:sym typeface="SF Hello Regular"/>
                </a:defRPr>
              </a:pPr>
              <a:endParaRPr/>
            </a:p>
          </p:txBody>
        </p:sp>
        <p:sp>
          <p:nvSpPr>
            <p:cNvPr id="209" name="SMARTER normative (R15)"/>
            <p:cNvSpPr txBox="1"/>
            <p:nvPr/>
          </p:nvSpPr>
          <p:spPr>
            <a:xfrm>
              <a:off x="104723" y="28099"/>
              <a:ext cx="1230059" cy="1485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700">
                  <a:latin typeface="SF Hello Regular"/>
                  <a:ea typeface="SF Hello Regular"/>
                  <a:cs typeface="SF Hello Regular"/>
                  <a:sym typeface="SF Hello Regular"/>
                </a:defRPr>
              </a:lvl1pPr>
            </a:lstStyle>
            <a:p>
              <a:r>
                <a:t>SMARTER normative (R15)</a:t>
              </a:r>
            </a:p>
          </p:txBody>
        </p:sp>
      </p:grpSp>
      <p:grpSp>
        <p:nvGrpSpPr>
          <p:cNvPr id="213" name="FS_NextGen"/>
          <p:cNvGrpSpPr/>
          <p:nvPr/>
        </p:nvGrpSpPr>
        <p:grpSpPr>
          <a:xfrm>
            <a:off x="3280314" y="2837604"/>
            <a:ext cx="1857789" cy="204789"/>
            <a:chOff x="0" y="0"/>
            <a:chExt cx="1857788" cy="204787"/>
          </a:xfrm>
        </p:grpSpPr>
        <p:sp>
          <p:nvSpPr>
            <p:cNvPr id="211" name="Chevron"/>
            <p:cNvSpPr/>
            <p:nvPr/>
          </p:nvSpPr>
          <p:spPr>
            <a:xfrm>
              <a:off x="0" y="0"/>
              <a:ext cx="1857789" cy="204788"/>
            </a:xfrm>
            <a:prstGeom prst="chevron">
              <a:avLst>
                <a:gd name="adj" fmla="val 49975"/>
              </a:avLst>
            </a:prstGeom>
            <a:gradFill flip="none" rotWithShape="1">
              <a:gsLst>
                <a:gs pos="12000">
                  <a:srgbClr val="FFFFFF"/>
                </a:gs>
                <a:gs pos="60000">
                  <a:srgbClr val="EAB040"/>
                </a:gs>
                <a:gs pos="83000">
                  <a:srgbClr val="E99E39"/>
                </a:gs>
                <a:gs pos="100000">
                  <a:srgbClr val="C58833"/>
                </a:gs>
              </a:gsLst>
              <a:lin ang="36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12" name="FS_NextGen"/>
            <p:cNvSpPr txBox="1"/>
            <p:nvPr/>
          </p:nvSpPr>
          <p:spPr>
            <a:xfrm>
              <a:off x="104723" y="21749"/>
              <a:ext cx="1648342"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FS_NextGen</a:t>
              </a:r>
            </a:p>
          </p:txBody>
        </p:sp>
      </p:grpSp>
      <p:grpSp>
        <p:nvGrpSpPr>
          <p:cNvPr id="216" name="5GS_Ph1 (normative)"/>
          <p:cNvGrpSpPr/>
          <p:nvPr/>
        </p:nvGrpSpPr>
        <p:grpSpPr>
          <a:xfrm>
            <a:off x="5132927" y="2837604"/>
            <a:ext cx="1850646" cy="204789"/>
            <a:chOff x="0" y="0"/>
            <a:chExt cx="1850645" cy="204787"/>
          </a:xfrm>
        </p:grpSpPr>
        <p:sp>
          <p:nvSpPr>
            <p:cNvPr id="214" name="Chevron"/>
            <p:cNvSpPr/>
            <p:nvPr/>
          </p:nvSpPr>
          <p:spPr>
            <a:xfrm>
              <a:off x="0" y="0"/>
              <a:ext cx="1850646" cy="204788"/>
            </a:xfrm>
            <a:prstGeom prst="chevron">
              <a:avLst>
                <a:gd name="adj" fmla="val 49975"/>
              </a:avLst>
            </a:prstGeom>
            <a:gradFill flip="none" rotWithShape="1">
              <a:gsLst>
                <a:gs pos="12000">
                  <a:srgbClr val="FFFFFF"/>
                </a:gs>
                <a:gs pos="60000">
                  <a:srgbClr val="EAB040"/>
                </a:gs>
                <a:gs pos="83000">
                  <a:srgbClr val="E99E39"/>
                </a:gs>
                <a:gs pos="100000">
                  <a:srgbClr val="C58833"/>
                </a:gs>
              </a:gsLst>
              <a:lin ang="36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15" name="5GS_Ph1 (normative)"/>
            <p:cNvSpPr txBox="1"/>
            <p:nvPr/>
          </p:nvSpPr>
          <p:spPr>
            <a:xfrm>
              <a:off x="104723" y="21749"/>
              <a:ext cx="1641199"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5GS_Ph1 (normative)</a:t>
              </a:r>
            </a:p>
          </p:txBody>
        </p:sp>
      </p:grpSp>
      <p:grpSp>
        <p:nvGrpSpPr>
          <p:cNvPr id="219" name="FS_NR_newRAT"/>
          <p:cNvGrpSpPr/>
          <p:nvPr/>
        </p:nvGrpSpPr>
        <p:grpSpPr>
          <a:xfrm>
            <a:off x="3283887" y="3833323"/>
            <a:ext cx="2305760" cy="204790"/>
            <a:chOff x="0" y="0"/>
            <a:chExt cx="2305758" cy="204788"/>
          </a:xfrm>
        </p:grpSpPr>
        <p:sp>
          <p:nvSpPr>
            <p:cNvPr id="217" name="Chevron"/>
            <p:cNvSpPr/>
            <p:nvPr/>
          </p:nvSpPr>
          <p:spPr>
            <a:xfrm>
              <a:off x="0" y="0"/>
              <a:ext cx="2305759" cy="204789"/>
            </a:xfrm>
            <a:prstGeom prst="chevron">
              <a:avLst>
                <a:gd name="adj" fmla="val 50000"/>
              </a:avLst>
            </a:prstGeom>
            <a:gradFill flip="none" rotWithShape="1">
              <a:gsLst>
                <a:gs pos="1770">
                  <a:srgbClr val="FFFFFF"/>
                </a:gs>
                <a:gs pos="20729">
                  <a:srgbClr val="E6B8EB"/>
                </a:gs>
                <a:gs pos="100000">
                  <a:srgbClr val="802387"/>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18" name="FS_NR_newRAT"/>
            <p:cNvSpPr txBox="1"/>
            <p:nvPr/>
          </p:nvSpPr>
          <p:spPr>
            <a:xfrm>
              <a:off x="104775" y="21749"/>
              <a:ext cx="2096209"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FS_NR_newRAT</a:t>
              </a:r>
            </a:p>
          </p:txBody>
        </p:sp>
      </p:grpSp>
      <p:grpSp>
        <p:nvGrpSpPr>
          <p:cNvPr id="222" name="NR_newRAT (normative)"/>
          <p:cNvGrpSpPr/>
          <p:nvPr/>
        </p:nvGrpSpPr>
        <p:grpSpPr>
          <a:xfrm>
            <a:off x="5598761" y="3833323"/>
            <a:ext cx="3468535" cy="204790"/>
            <a:chOff x="0" y="0"/>
            <a:chExt cx="3468534" cy="204788"/>
          </a:xfrm>
        </p:grpSpPr>
        <p:sp>
          <p:nvSpPr>
            <p:cNvPr id="220" name="Chevron"/>
            <p:cNvSpPr/>
            <p:nvPr/>
          </p:nvSpPr>
          <p:spPr>
            <a:xfrm>
              <a:off x="0" y="0"/>
              <a:ext cx="3468535" cy="204789"/>
            </a:xfrm>
            <a:prstGeom prst="chevron">
              <a:avLst>
                <a:gd name="adj" fmla="val 50000"/>
              </a:avLst>
            </a:prstGeom>
            <a:gradFill flip="none" rotWithShape="1">
              <a:gsLst>
                <a:gs pos="1770">
                  <a:srgbClr val="FFFFFF"/>
                </a:gs>
                <a:gs pos="20729">
                  <a:srgbClr val="E6B8EB"/>
                </a:gs>
                <a:gs pos="100000">
                  <a:srgbClr val="802387"/>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21" name="NR_newRAT (normative)"/>
            <p:cNvSpPr txBox="1"/>
            <p:nvPr/>
          </p:nvSpPr>
          <p:spPr>
            <a:xfrm>
              <a:off x="104775" y="21749"/>
              <a:ext cx="3258984"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NR_newRAT (normative)</a:t>
              </a:r>
            </a:p>
          </p:txBody>
        </p:sp>
      </p:grpSp>
      <p:sp>
        <p:nvSpPr>
          <p:cNvPr id="223" name="Straight Connector 114"/>
          <p:cNvSpPr/>
          <p:nvPr/>
        </p:nvSpPr>
        <p:spPr>
          <a:xfrm flipH="1">
            <a:off x="509933"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224" name="Straight Connector 114"/>
          <p:cNvSpPr/>
          <p:nvPr/>
        </p:nvSpPr>
        <p:spPr>
          <a:xfrm flipH="1">
            <a:off x="972194" y="1266282"/>
            <a:ext cx="1" cy="3347431"/>
          </a:xfrm>
          <a:prstGeom prst="line">
            <a:avLst/>
          </a:prstGeom>
          <a:ln w="3175">
            <a:solidFill>
              <a:srgbClr val="A5A5A5"/>
            </a:solidFill>
            <a:prstDash val="dash"/>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sp>
        <p:nvSpPr>
          <p:cNvPr id="225" name="Star: 5 Points 130"/>
          <p:cNvSpPr/>
          <p:nvPr/>
        </p:nvSpPr>
        <p:spPr>
          <a:xfrm>
            <a:off x="2736026" y="4356058"/>
            <a:ext cx="163060" cy="167070"/>
          </a:xfrm>
          <a:prstGeom prst="star5">
            <a:avLst>
              <a:gd name="adj" fmla="val 19098"/>
              <a:gd name="hf" fmla="val 105146"/>
              <a:gd name="vf" fmla="val 110557"/>
            </a:avLst>
          </a:prstGeom>
          <a:solidFill>
            <a:srgbClr val="FF0000"/>
          </a:solidFill>
          <a:ln w="3175">
            <a:solidFill>
              <a:srgbClr val="000000"/>
            </a:solidFill>
            <a:miter/>
          </a:ln>
        </p:spPr>
        <p:txBody>
          <a:bodyPr lIns="23812" tIns="23812" rIns="23812" bIns="23812" anchor="ctr"/>
          <a:lstStyle/>
          <a:p>
            <a:pPr algn="ctr" defTabSz="342900">
              <a:defRPr sz="600">
                <a:solidFill>
                  <a:srgbClr val="FFFFFF"/>
                </a:solidFill>
                <a:latin typeface="SF Hello Regular"/>
                <a:ea typeface="SF Hello Regular"/>
                <a:cs typeface="SF Hello Regular"/>
                <a:sym typeface="SF Hello Regular"/>
              </a:defRPr>
            </a:pPr>
            <a:endParaRPr/>
          </a:p>
        </p:txBody>
      </p:sp>
      <p:sp>
        <p:nvSpPr>
          <p:cNvPr id="226" name="TextBox 131"/>
          <p:cNvSpPr txBox="1"/>
          <p:nvPr/>
        </p:nvSpPr>
        <p:spPr>
          <a:xfrm>
            <a:off x="2570654" y="4514415"/>
            <a:ext cx="504736" cy="2882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7144" tIns="17144" rIns="17144" bIns="17144">
            <a:spAutoFit/>
          </a:bodyPr>
          <a:lstStyle/>
          <a:p>
            <a:pPr algn="ctr" defTabSz="342900">
              <a:defRPr sz="800">
                <a:solidFill>
                  <a:srgbClr val="FF0000"/>
                </a:solidFill>
                <a:latin typeface="SF Hello Regular"/>
                <a:ea typeface="SF Hello Regular"/>
                <a:cs typeface="SF Hello Regular"/>
                <a:sym typeface="SF Hello Regular"/>
              </a:defRPr>
            </a:pPr>
            <a:r>
              <a:t>3GPP</a:t>
            </a:r>
          </a:p>
          <a:p>
            <a:pPr algn="ctr" defTabSz="342900">
              <a:defRPr sz="800">
                <a:solidFill>
                  <a:srgbClr val="FF0000"/>
                </a:solidFill>
                <a:latin typeface="SF Hello Regular"/>
                <a:ea typeface="SF Hello Regular"/>
                <a:cs typeface="SF Hello Regular"/>
                <a:sym typeface="SF Hello Regular"/>
              </a:defRPr>
            </a:pPr>
            <a:r>
              <a:t>Workshop</a:t>
            </a:r>
          </a:p>
        </p:txBody>
      </p:sp>
      <p:sp>
        <p:nvSpPr>
          <p:cNvPr id="227" name="Line"/>
          <p:cNvSpPr/>
          <p:nvPr/>
        </p:nvSpPr>
        <p:spPr>
          <a:xfrm>
            <a:off x="48838" y="4275879"/>
            <a:ext cx="9055958" cy="1"/>
          </a:xfrm>
          <a:prstGeom prst="line">
            <a:avLst/>
          </a:prstGeom>
          <a:ln w="3175">
            <a:solidFill>
              <a:srgbClr val="5598C1"/>
            </a:solidFill>
            <a:miter lim="400000"/>
          </a:ln>
        </p:spPr>
        <p:txBody>
          <a:bodyPr lIns="17144" tIns="17144" rIns="17144" bIns="17144"/>
          <a:lstStyle/>
          <a:p>
            <a:pPr defTabSz="204787">
              <a:defRPr sz="2200">
                <a:solidFill>
                  <a:srgbClr val="0096FF"/>
                </a:solidFill>
                <a:latin typeface="Myriad Set Pro Text"/>
                <a:ea typeface="Myriad Set Pro Text"/>
                <a:cs typeface="Myriad Set Pro Text"/>
                <a:sym typeface="Myriad Set Pro Text"/>
              </a:defRPr>
            </a:pPr>
            <a:endParaRPr/>
          </a:p>
        </p:txBody>
      </p:sp>
      <p:grpSp>
        <p:nvGrpSpPr>
          <p:cNvPr id="230" name="FS_SMARTER umbrella"/>
          <p:cNvGrpSpPr/>
          <p:nvPr/>
        </p:nvGrpSpPr>
        <p:grpSpPr>
          <a:xfrm>
            <a:off x="1618357" y="1773455"/>
            <a:ext cx="2129392" cy="204789"/>
            <a:chOff x="0" y="0"/>
            <a:chExt cx="2129391" cy="204787"/>
          </a:xfrm>
        </p:grpSpPr>
        <p:sp>
          <p:nvSpPr>
            <p:cNvPr id="228" name="Chevron"/>
            <p:cNvSpPr/>
            <p:nvPr/>
          </p:nvSpPr>
          <p:spPr>
            <a:xfrm>
              <a:off x="0" y="0"/>
              <a:ext cx="2129392" cy="204788"/>
            </a:xfrm>
            <a:prstGeom prst="chevron">
              <a:avLst>
                <a:gd name="adj" fmla="val 49975"/>
              </a:avLst>
            </a:prstGeom>
            <a:gradFill flip="none" rotWithShape="1">
              <a:gsLst>
                <a:gs pos="1770">
                  <a:srgbClr val="FFFFFF"/>
                </a:gs>
                <a:gs pos="100000">
                  <a:srgbClr val="9DC3E6"/>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29" name="FS_SMARTER umbrella"/>
            <p:cNvSpPr txBox="1"/>
            <p:nvPr/>
          </p:nvSpPr>
          <p:spPr>
            <a:xfrm>
              <a:off x="104724" y="21749"/>
              <a:ext cx="1919944"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FS_SMARTER umbrella</a:t>
              </a:r>
            </a:p>
          </p:txBody>
        </p:sp>
      </p:grpSp>
      <p:grpSp>
        <p:nvGrpSpPr>
          <p:cNvPr id="233" name="building blocks"/>
          <p:cNvGrpSpPr/>
          <p:nvPr/>
        </p:nvGrpSpPr>
        <p:grpSpPr>
          <a:xfrm>
            <a:off x="3053972" y="2049257"/>
            <a:ext cx="1156038" cy="204788"/>
            <a:chOff x="0" y="0"/>
            <a:chExt cx="1156036" cy="204787"/>
          </a:xfrm>
        </p:grpSpPr>
        <p:sp>
          <p:nvSpPr>
            <p:cNvPr id="231" name="Chevron"/>
            <p:cNvSpPr/>
            <p:nvPr/>
          </p:nvSpPr>
          <p:spPr>
            <a:xfrm>
              <a:off x="0" y="0"/>
              <a:ext cx="1156037" cy="204788"/>
            </a:xfrm>
            <a:prstGeom prst="chevron">
              <a:avLst>
                <a:gd name="adj" fmla="val 49975"/>
              </a:avLst>
            </a:prstGeom>
            <a:gradFill flip="none" rotWithShape="1">
              <a:gsLst>
                <a:gs pos="1770">
                  <a:srgbClr val="FFFFFF"/>
                </a:gs>
                <a:gs pos="100000">
                  <a:srgbClr val="9DC3E6"/>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32" name="building blocks"/>
            <p:cNvSpPr txBox="1"/>
            <p:nvPr/>
          </p:nvSpPr>
          <p:spPr>
            <a:xfrm>
              <a:off x="104723" y="21749"/>
              <a:ext cx="946590"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building blocks</a:t>
              </a:r>
            </a:p>
          </p:txBody>
        </p:sp>
      </p:grpSp>
      <p:grpSp>
        <p:nvGrpSpPr>
          <p:cNvPr id="236" name="RAN level study"/>
          <p:cNvGrpSpPr/>
          <p:nvPr/>
        </p:nvGrpSpPr>
        <p:grpSpPr>
          <a:xfrm>
            <a:off x="2961668" y="3568732"/>
            <a:ext cx="2167504" cy="204789"/>
            <a:chOff x="0" y="0"/>
            <a:chExt cx="2167503" cy="204788"/>
          </a:xfrm>
        </p:grpSpPr>
        <p:sp>
          <p:nvSpPr>
            <p:cNvPr id="234" name="Chevron"/>
            <p:cNvSpPr/>
            <p:nvPr/>
          </p:nvSpPr>
          <p:spPr>
            <a:xfrm>
              <a:off x="0" y="0"/>
              <a:ext cx="2167504" cy="204789"/>
            </a:xfrm>
            <a:prstGeom prst="chevron">
              <a:avLst>
                <a:gd name="adj" fmla="val 50000"/>
              </a:avLst>
            </a:prstGeom>
            <a:gradFill flip="none" rotWithShape="1">
              <a:gsLst>
                <a:gs pos="1770">
                  <a:srgbClr val="FFFFFF"/>
                </a:gs>
                <a:gs pos="20729">
                  <a:srgbClr val="E6B8EB"/>
                </a:gs>
                <a:gs pos="100000">
                  <a:srgbClr val="802387"/>
                </a:gs>
              </a:gsLst>
              <a:lin ang="1800000" scaled="0"/>
            </a:gradFill>
            <a:ln w="3175" cap="flat">
              <a:solidFill>
                <a:srgbClr val="000000"/>
              </a:solidFill>
              <a:prstDash val="solid"/>
              <a:miter lim="400000"/>
            </a:ln>
            <a:effectLst/>
          </p:spPr>
          <p:txBody>
            <a:bodyPr wrap="square" lIns="23812" tIns="23812" rIns="23812" bIns="23812" numCol="1" anchor="ctr">
              <a:noAutofit/>
            </a:bodyPr>
            <a:lstStyle/>
            <a:p>
              <a:pPr algn="ctr" defTabSz="342900">
                <a:defRPr sz="800">
                  <a:latin typeface="SF Hello Regular"/>
                  <a:ea typeface="SF Hello Regular"/>
                  <a:cs typeface="SF Hello Regular"/>
                  <a:sym typeface="SF Hello Regular"/>
                </a:defRPr>
              </a:pPr>
              <a:endParaRPr/>
            </a:p>
          </p:txBody>
        </p:sp>
        <p:sp>
          <p:nvSpPr>
            <p:cNvPr id="235" name="RAN level study"/>
            <p:cNvSpPr txBox="1"/>
            <p:nvPr/>
          </p:nvSpPr>
          <p:spPr>
            <a:xfrm>
              <a:off x="104775" y="21749"/>
              <a:ext cx="1957953" cy="16129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7144" tIns="17144" rIns="17144" bIns="17144" numCol="1" anchor="ctr">
              <a:spAutoFit/>
            </a:bodyPr>
            <a:lstStyle>
              <a:lvl1pPr algn="ctr" defTabSz="342900">
                <a:defRPr sz="800">
                  <a:latin typeface="SF Hello Regular"/>
                  <a:ea typeface="SF Hello Regular"/>
                  <a:cs typeface="SF Hello Regular"/>
                  <a:sym typeface="SF Hello Regular"/>
                </a:defRPr>
              </a:lvl1pPr>
            </a:lstStyle>
            <a:p>
              <a:r>
                <a:t>RAN level study</a:t>
              </a:r>
            </a:p>
          </p:txBody>
        </p:sp>
      </p:grpSp>
      <p:sp>
        <p:nvSpPr>
          <p:cNvPr id="237" name="Rectangle"/>
          <p:cNvSpPr/>
          <p:nvPr/>
        </p:nvSpPr>
        <p:spPr>
          <a:xfrm>
            <a:off x="8478940" y="3833158"/>
            <a:ext cx="382596" cy="229884"/>
          </a:xfrm>
          <a:prstGeom prst="rect">
            <a:avLst/>
          </a:prstGeom>
          <a:gradFill>
            <a:gsLst>
              <a:gs pos="0">
                <a:srgbClr val="FFFFFF">
                  <a:alpha val="0"/>
                </a:srgbClr>
              </a:gs>
              <a:gs pos="12471">
                <a:srgbClr val="FFFFFF">
                  <a:alpha val="21319"/>
                </a:srgbClr>
              </a:gs>
              <a:gs pos="53592">
                <a:srgbClr val="FFFFFF">
                  <a:alpha val="42639"/>
                </a:srgbClr>
              </a:gs>
              <a:gs pos="100000">
                <a:srgbClr val="FFFFFF">
                  <a:alpha val="99223"/>
                </a:srgbClr>
              </a:gs>
            </a:gsLst>
          </a:gradFill>
          <a:ln w="12700">
            <a:miter lim="400000"/>
          </a:ln>
        </p:spPr>
        <p:txBody>
          <a:bodyPr lIns="23812" tIns="23812" rIns="23812" bIns="23812" anchor="ctr"/>
          <a:lstStyle/>
          <a:p>
            <a:pPr algn="ctr" defTabSz="342900">
              <a:defRPr sz="900">
                <a:solidFill>
                  <a:srgbClr val="FFFFFF">
                    <a:alpha val="84677"/>
                  </a:srgbClr>
                </a:solidFill>
                <a:latin typeface="Myriad Set Pro Text"/>
                <a:ea typeface="Myriad Set Pro Text"/>
                <a:cs typeface="Myriad Set Pro Text"/>
                <a:sym typeface="Myriad Set Pro Text"/>
              </a:defRPr>
            </a:pPr>
            <a:endParaRPr/>
          </a:p>
        </p:txBody>
      </p:sp>
      <p:sp>
        <p:nvSpPr>
          <p:cNvPr id="238" name="Rectangle"/>
          <p:cNvSpPr/>
          <p:nvPr/>
        </p:nvSpPr>
        <p:spPr>
          <a:xfrm>
            <a:off x="8856671" y="3830942"/>
            <a:ext cx="325637" cy="234316"/>
          </a:xfrm>
          <a:prstGeom prst="rect">
            <a:avLst/>
          </a:prstGeom>
          <a:solidFill>
            <a:srgbClr val="FFFFFF"/>
          </a:solidFill>
          <a:ln w="12700">
            <a:miter lim="400000"/>
          </a:ln>
        </p:spPr>
        <p:txBody>
          <a:bodyPr lIns="23812" tIns="23812" rIns="23812" bIns="23812" anchor="ctr"/>
          <a:lstStyle/>
          <a:p>
            <a:pPr algn="ctr" defTabSz="342900">
              <a:defRPr sz="900">
                <a:solidFill>
                  <a:srgbClr val="FFFFFF"/>
                </a:solidFill>
                <a:latin typeface="Myriad Set Pro Text"/>
                <a:ea typeface="Myriad Set Pro Text"/>
                <a:cs typeface="Myriad Set Pro Text"/>
                <a:sym typeface="Myriad Set Pro Text"/>
              </a:defRPr>
            </a:pPr>
            <a:endParaRPr/>
          </a:p>
        </p:txBody>
      </p:sp>
      <p:sp>
        <p:nvSpPr>
          <p:cNvPr id="239" name="Star: 5 Points 130"/>
          <p:cNvSpPr/>
          <p:nvPr/>
        </p:nvSpPr>
        <p:spPr>
          <a:xfrm>
            <a:off x="1809719" y="4356058"/>
            <a:ext cx="163060" cy="167070"/>
          </a:xfrm>
          <a:prstGeom prst="star5">
            <a:avLst>
              <a:gd name="adj" fmla="val 19098"/>
              <a:gd name="hf" fmla="val 105146"/>
              <a:gd name="vf" fmla="val 110557"/>
            </a:avLst>
          </a:prstGeom>
          <a:solidFill>
            <a:srgbClr val="FF0000"/>
          </a:solidFill>
          <a:ln w="3175">
            <a:solidFill>
              <a:srgbClr val="000000"/>
            </a:solidFill>
            <a:miter/>
          </a:ln>
        </p:spPr>
        <p:txBody>
          <a:bodyPr lIns="23812" tIns="23812" rIns="23812" bIns="23812" anchor="ctr"/>
          <a:lstStyle/>
          <a:p>
            <a:pPr algn="ctr" defTabSz="342900">
              <a:defRPr sz="600">
                <a:solidFill>
                  <a:srgbClr val="FFFFFF"/>
                </a:solidFill>
                <a:latin typeface="SF Hello Regular"/>
                <a:ea typeface="SF Hello Regular"/>
                <a:cs typeface="SF Hello Regular"/>
                <a:sym typeface="SF Hello Regular"/>
              </a:defRPr>
            </a:pPr>
            <a:endParaRPr/>
          </a:p>
        </p:txBody>
      </p:sp>
      <p:sp>
        <p:nvSpPr>
          <p:cNvPr id="240" name="TextBox 131"/>
          <p:cNvSpPr txBox="1"/>
          <p:nvPr/>
        </p:nvSpPr>
        <p:spPr>
          <a:xfrm>
            <a:off x="1525954" y="4514415"/>
            <a:ext cx="741522" cy="5422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7144" tIns="17144" rIns="17144" bIns="17144">
            <a:spAutoFit/>
          </a:bodyPr>
          <a:lstStyle/>
          <a:p>
            <a:pPr algn="ctr" defTabSz="342900">
              <a:defRPr sz="800">
                <a:solidFill>
                  <a:srgbClr val="FF0000"/>
                </a:solidFill>
                <a:latin typeface="SF Hello Regular"/>
                <a:ea typeface="SF Hello Regular"/>
                <a:cs typeface="SF Hello Regular"/>
                <a:sym typeface="SF Hello Regular"/>
              </a:defRPr>
            </a:pPr>
            <a:r>
              <a:t>Joint TSG chair</a:t>
            </a:r>
          </a:p>
          <a:p>
            <a:pPr algn="ctr" defTabSz="342900">
              <a:defRPr sz="800">
                <a:solidFill>
                  <a:srgbClr val="FF0000"/>
                </a:solidFill>
                <a:latin typeface="SF Hello Regular"/>
                <a:ea typeface="SF Hello Regular"/>
                <a:cs typeface="SF Hello Regular"/>
                <a:sym typeface="SF Hello Regular"/>
              </a:defRPr>
            </a:pPr>
            <a:r>
              <a:t>5G timeline</a:t>
            </a:r>
          </a:p>
          <a:p>
            <a:pPr algn="ctr" defTabSz="342900">
              <a:defRPr sz="800">
                <a:solidFill>
                  <a:srgbClr val="FF0000"/>
                </a:solidFill>
                <a:latin typeface="SF Hello Regular"/>
                <a:ea typeface="SF Hello Regular"/>
                <a:cs typeface="SF Hello Regular"/>
                <a:sym typeface="SF Hello Regular"/>
              </a:defRPr>
            </a:pPr>
            <a:r>
              <a:t>contribution</a:t>
            </a:r>
          </a:p>
          <a:p>
            <a:pPr algn="ctr" defTabSz="342900">
              <a:defRPr sz="800">
                <a:solidFill>
                  <a:srgbClr val="FF0000"/>
                </a:solidFill>
                <a:latin typeface="SF Hello Regular"/>
                <a:ea typeface="SF Hello Regular"/>
                <a:cs typeface="SF Hello Regular"/>
                <a:sym typeface="SF Hello Regular"/>
              </a:defRPr>
            </a:pPr>
            <a:r>
              <a:t>(SP-150149)</a:t>
            </a:r>
          </a:p>
        </p:txBody>
      </p:sp>
      <p:sp>
        <p:nvSpPr>
          <p:cNvPr id="241" name="Star: 5 Points 130"/>
          <p:cNvSpPr/>
          <p:nvPr/>
        </p:nvSpPr>
        <p:spPr>
          <a:xfrm>
            <a:off x="3662954" y="1246889"/>
            <a:ext cx="163060" cy="167069"/>
          </a:xfrm>
          <a:prstGeom prst="star5">
            <a:avLst>
              <a:gd name="adj" fmla="val 19098"/>
              <a:gd name="hf" fmla="val 105146"/>
              <a:gd name="vf" fmla="val 110557"/>
            </a:avLst>
          </a:prstGeom>
          <a:solidFill>
            <a:srgbClr val="FF0000"/>
          </a:solidFill>
          <a:ln w="3175">
            <a:solidFill>
              <a:srgbClr val="000000"/>
            </a:solidFill>
            <a:miter/>
          </a:ln>
        </p:spPr>
        <p:txBody>
          <a:bodyPr lIns="23812" tIns="23812" rIns="23812" bIns="23812" anchor="ctr"/>
          <a:lstStyle/>
          <a:p>
            <a:pPr algn="ctr" defTabSz="342900">
              <a:defRPr sz="600">
                <a:solidFill>
                  <a:srgbClr val="FFFFFF"/>
                </a:solidFill>
                <a:latin typeface="SF Hello Regular"/>
                <a:ea typeface="SF Hello Regular"/>
                <a:cs typeface="SF Hello Regular"/>
                <a:sym typeface="SF Hello Regular"/>
              </a:defRPr>
            </a:pPr>
            <a:endParaRPr/>
          </a:p>
        </p:txBody>
      </p:sp>
      <p:sp>
        <p:nvSpPr>
          <p:cNvPr id="242" name="TextBox 131"/>
          <p:cNvSpPr txBox="1"/>
          <p:nvPr/>
        </p:nvSpPr>
        <p:spPr>
          <a:xfrm>
            <a:off x="3440267" y="996298"/>
            <a:ext cx="608432" cy="2628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7144" tIns="17144" rIns="17144" bIns="17144">
            <a:spAutoFit/>
          </a:bodyPr>
          <a:lstStyle/>
          <a:p>
            <a:pPr algn="ctr" defTabSz="342900">
              <a:defRPr sz="700">
                <a:solidFill>
                  <a:srgbClr val="FF0000"/>
                </a:solidFill>
                <a:latin typeface="SF Hello Regular"/>
                <a:ea typeface="SF Hello Regular"/>
                <a:cs typeface="SF Hello Regular"/>
                <a:sym typeface="SF Hello Regular"/>
              </a:defRPr>
            </a:pPr>
            <a:r>
              <a:t>Rel-14</a:t>
            </a:r>
          </a:p>
          <a:p>
            <a:pPr algn="ctr" defTabSz="342900">
              <a:defRPr sz="700">
                <a:solidFill>
                  <a:srgbClr val="FF0000"/>
                </a:solidFill>
                <a:latin typeface="SF Hello Regular"/>
                <a:ea typeface="SF Hello Regular"/>
                <a:cs typeface="SF Hello Regular"/>
                <a:sym typeface="SF Hello Regular"/>
              </a:defRPr>
            </a:pPr>
            <a:r>
              <a:t>Stage 1 freeze</a:t>
            </a:r>
          </a:p>
        </p:txBody>
      </p:sp>
      <p:sp>
        <p:nvSpPr>
          <p:cNvPr id="243" name="Star: 5 Points 130"/>
          <p:cNvSpPr/>
          <p:nvPr/>
        </p:nvSpPr>
        <p:spPr>
          <a:xfrm>
            <a:off x="891938" y="1273671"/>
            <a:ext cx="163060" cy="167069"/>
          </a:xfrm>
          <a:prstGeom prst="star5">
            <a:avLst>
              <a:gd name="adj" fmla="val 19098"/>
              <a:gd name="hf" fmla="val 105146"/>
              <a:gd name="vf" fmla="val 110557"/>
            </a:avLst>
          </a:prstGeom>
          <a:solidFill>
            <a:srgbClr val="FF0000"/>
          </a:solidFill>
          <a:ln w="3175">
            <a:solidFill>
              <a:srgbClr val="000000"/>
            </a:solidFill>
            <a:miter/>
          </a:ln>
        </p:spPr>
        <p:txBody>
          <a:bodyPr lIns="23812" tIns="23812" rIns="23812" bIns="23812" anchor="ctr"/>
          <a:lstStyle/>
          <a:p>
            <a:pPr algn="ctr" defTabSz="342900">
              <a:defRPr sz="600">
                <a:solidFill>
                  <a:srgbClr val="FFFFFF"/>
                </a:solidFill>
                <a:latin typeface="SF Hello Regular"/>
                <a:ea typeface="SF Hello Regular"/>
                <a:cs typeface="SF Hello Regular"/>
                <a:sym typeface="SF Hello Regular"/>
              </a:defRPr>
            </a:pPr>
            <a:endParaRPr/>
          </a:p>
        </p:txBody>
      </p:sp>
      <p:sp>
        <p:nvSpPr>
          <p:cNvPr id="244" name="TextBox 131"/>
          <p:cNvSpPr txBox="1"/>
          <p:nvPr/>
        </p:nvSpPr>
        <p:spPr>
          <a:xfrm>
            <a:off x="669252" y="1023080"/>
            <a:ext cx="608432" cy="2628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7144" tIns="17144" rIns="17144" bIns="17144">
            <a:spAutoFit/>
          </a:bodyPr>
          <a:lstStyle/>
          <a:p>
            <a:pPr algn="ctr" defTabSz="342900">
              <a:defRPr sz="700">
                <a:solidFill>
                  <a:srgbClr val="FF0000"/>
                </a:solidFill>
                <a:latin typeface="SF Hello Regular"/>
                <a:ea typeface="SF Hello Regular"/>
                <a:cs typeface="SF Hello Regular"/>
                <a:sym typeface="SF Hello Regular"/>
              </a:defRPr>
            </a:pPr>
            <a:r>
              <a:t>Rel-13</a:t>
            </a:r>
          </a:p>
          <a:p>
            <a:pPr algn="ctr" defTabSz="342900">
              <a:defRPr sz="700">
                <a:solidFill>
                  <a:srgbClr val="FF0000"/>
                </a:solidFill>
                <a:latin typeface="SF Hello Regular"/>
                <a:ea typeface="SF Hello Regular"/>
                <a:cs typeface="SF Hello Regular"/>
                <a:sym typeface="SF Hello Regular"/>
              </a:defRPr>
            </a:pPr>
            <a:r>
              <a:t>Stage 1 freeze</a:t>
            </a:r>
          </a:p>
        </p:txBody>
      </p:sp>
      <p:sp>
        <p:nvSpPr>
          <p:cNvPr id="245" name="Star: 5 Points 130"/>
          <p:cNvSpPr/>
          <p:nvPr/>
        </p:nvSpPr>
        <p:spPr>
          <a:xfrm>
            <a:off x="5975530" y="1308899"/>
            <a:ext cx="163060" cy="167069"/>
          </a:xfrm>
          <a:prstGeom prst="star5">
            <a:avLst>
              <a:gd name="adj" fmla="val 19098"/>
              <a:gd name="hf" fmla="val 105146"/>
              <a:gd name="vf" fmla="val 110557"/>
            </a:avLst>
          </a:prstGeom>
          <a:solidFill>
            <a:srgbClr val="FF0000"/>
          </a:solidFill>
          <a:ln w="3175">
            <a:solidFill>
              <a:srgbClr val="000000"/>
            </a:solidFill>
            <a:miter/>
          </a:ln>
        </p:spPr>
        <p:txBody>
          <a:bodyPr lIns="23812" tIns="23812" rIns="23812" bIns="23812" anchor="ctr"/>
          <a:lstStyle/>
          <a:p>
            <a:pPr algn="ctr" defTabSz="342900">
              <a:defRPr sz="600">
                <a:solidFill>
                  <a:srgbClr val="FFFFFF"/>
                </a:solidFill>
                <a:latin typeface="SF Hello Regular"/>
                <a:ea typeface="SF Hello Regular"/>
                <a:cs typeface="SF Hello Regular"/>
                <a:sym typeface="SF Hello Regular"/>
              </a:defRPr>
            </a:pPr>
            <a:endParaRPr/>
          </a:p>
        </p:txBody>
      </p:sp>
      <p:sp>
        <p:nvSpPr>
          <p:cNvPr id="246" name="TextBox 131"/>
          <p:cNvSpPr txBox="1"/>
          <p:nvPr/>
        </p:nvSpPr>
        <p:spPr>
          <a:xfrm>
            <a:off x="5752844" y="1058308"/>
            <a:ext cx="608432" cy="2628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7144" tIns="17144" rIns="17144" bIns="17144">
            <a:spAutoFit/>
          </a:bodyPr>
          <a:lstStyle/>
          <a:p>
            <a:pPr algn="ctr" defTabSz="342900">
              <a:defRPr sz="700">
                <a:solidFill>
                  <a:srgbClr val="FF0000"/>
                </a:solidFill>
                <a:latin typeface="SF Hello Regular"/>
                <a:ea typeface="SF Hello Regular"/>
                <a:cs typeface="SF Hello Regular"/>
                <a:sym typeface="SF Hello Regular"/>
              </a:defRPr>
            </a:pPr>
            <a:r>
              <a:t>Rel-15</a:t>
            </a:r>
          </a:p>
          <a:p>
            <a:pPr algn="ctr" defTabSz="342900">
              <a:defRPr sz="700">
                <a:solidFill>
                  <a:srgbClr val="FF0000"/>
                </a:solidFill>
                <a:latin typeface="SF Hello Regular"/>
                <a:ea typeface="SF Hello Regular"/>
                <a:cs typeface="SF Hello Regular"/>
                <a:sym typeface="SF Hello Regular"/>
              </a:defRPr>
            </a:pPr>
            <a:r>
              <a:t>Stage 1 freeze</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a:xfrm>
            <a:off x="488950" y="171450"/>
            <a:ext cx="6827838" cy="857250"/>
          </a:xfrm>
        </p:spPr>
        <p:txBody>
          <a:bodyPr/>
          <a:lstStyle/>
          <a:p>
            <a:r>
              <a:rPr lang="en-GB" altLang="nl-NL" sz="2800" dirty="0"/>
              <a:t>SA1 5G Planning, as per</a:t>
            </a:r>
            <a:br>
              <a:rPr lang="en-GB" altLang="nl-NL" sz="2800" dirty="0"/>
            </a:br>
            <a:r>
              <a:rPr lang="en-GB" altLang="nl-NL" sz="2800" dirty="0"/>
              <a:t>FS_SMARTER SID (simplified)</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316276" y="1233348"/>
            <a:ext cx="8388350" cy="3622675"/>
          </a:xfrm>
        </p:spPr>
        <p:txBody>
          <a:bodyPr/>
          <a:lstStyle/>
          <a:p>
            <a:pPr marL="457200" lvl="0" indent="-457200">
              <a:buFont typeface="+mj-lt"/>
              <a:buAutoNum type="arabicPeriod"/>
            </a:pPr>
            <a:r>
              <a:rPr lang="en-GB" sz="1600" dirty="0"/>
              <a:t>“Brain-storming” phase: develop use cases covering all possible types of scenarios and identify the related high-level potential requirements</a:t>
            </a:r>
          </a:p>
          <a:p>
            <a:pPr lvl="1"/>
            <a:r>
              <a:rPr lang="en-GB" sz="1200" dirty="0"/>
              <a:t>Step 1 started in February 2015.</a:t>
            </a:r>
          </a:p>
          <a:p>
            <a:pPr lvl="1"/>
            <a:r>
              <a:rPr lang="en-GB" sz="1200" dirty="0"/>
              <a:t>TR 22.891 ended having 74 Use Cases</a:t>
            </a:r>
          </a:p>
          <a:p>
            <a:pPr marL="457200" lvl="0" indent="-457200">
              <a:buFont typeface="+mj-lt"/>
              <a:buAutoNum type="arabicPeriod"/>
            </a:pPr>
            <a:r>
              <a:rPr lang="en-GB" sz="1600" dirty="0"/>
              <a:t>Group the use cases with common characteristics </a:t>
            </a:r>
          </a:p>
          <a:p>
            <a:pPr marL="457200" lvl="0" indent="-457200">
              <a:buFont typeface="+mj-lt"/>
              <a:buAutoNum type="arabicPeriod"/>
            </a:pPr>
            <a:r>
              <a:rPr lang="en-GB" sz="1600" dirty="0"/>
              <a:t>Select the main (i.e. 3 to 4) (groups of) use cases that SA1 will focus on</a:t>
            </a:r>
          </a:p>
          <a:p>
            <a:pPr lvl="1"/>
            <a:r>
              <a:rPr lang="en-GB" sz="1200" dirty="0"/>
              <a:t>The target for completion of Step 3 was September 2015.</a:t>
            </a:r>
          </a:p>
          <a:p>
            <a:pPr lvl="1"/>
            <a:r>
              <a:rPr lang="en-GB" sz="1200" dirty="0"/>
              <a:t>This resulted in the creation of the 4 BBs SIDs (next bullet and next slide).</a:t>
            </a:r>
          </a:p>
          <a:p>
            <a:pPr marL="457200" lvl="0" indent="-457200">
              <a:buFont typeface="+mj-lt"/>
              <a:buAutoNum type="arabicPeriod"/>
            </a:pPr>
            <a:r>
              <a:rPr lang="en-GB" sz="1600" dirty="0"/>
              <a:t>Introduce individual Building Blocks SIDs for each of these main 3-4 (groups of) use cases. Identify the related system requirements and capabilities.</a:t>
            </a:r>
          </a:p>
          <a:p>
            <a:pPr marL="457200" lvl="0" indent="-457200">
              <a:buFont typeface="+mj-lt"/>
              <a:buAutoNum type="arabicPeriod"/>
            </a:pPr>
            <a:r>
              <a:rPr lang="en-GB" sz="1600" dirty="0"/>
              <a:t>Consolidate the requirements of these 4 BB SIDs as to prepare for normative work.</a:t>
            </a:r>
          </a:p>
          <a:p>
            <a:pPr lvl="1"/>
            <a:r>
              <a:rPr lang="en-GB" sz="1200" dirty="0"/>
              <a:t>The target for completion of Step 5 was March 2016.</a:t>
            </a:r>
          </a:p>
          <a:p>
            <a:pPr lvl="1"/>
            <a:r>
              <a:rPr lang="en-GB" sz="1200" dirty="0"/>
              <a:t>Note that there was no common, single TR that contained all the consolidated 5G potential requirements. </a:t>
            </a:r>
          </a:p>
          <a:p>
            <a:pPr marL="58698" indent="0">
              <a:buNone/>
            </a:pPr>
            <a:r>
              <a:rPr lang="en-GB" sz="1400" dirty="0"/>
              <a:t>Then start normative work after Step 5.</a:t>
            </a:r>
          </a:p>
          <a:p>
            <a:pPr lvl="1"/>
            <a:endParaRPr lang="en-GB" sz="900" dirty="0"/>
          </a:p>
        </p:txBody>
      </p:sp>
    </p:spTree>
    <p:extLst>
      <p:ext uri="{BB962C8B-B14F-4D97-AF65-F5344CB8AC3E}">
        <p14:creationId xmlns:p14="http://schemas.microsoft.com/office/powerpoint/2010/main" val="17086058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9252A-D8AD-4DBF-B1D0-24D8A73443A6}"/>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b="1" dirty="0"/>
              <a:t>FS_SMARTER and its Building Blocks</a:t>
            </a:r>
          </a:p>
        </p:txBody>
      </p:sp>
      <p:sp>
        <p:nvSpPr>
          <p:cNvPr id="10" name="TextBox 9">
            <a:extLst>
              <a:ext uri="{FF2B5EF4-FFF2-40B4-BE49-F238E27FC236}">
                <a16:creationId xmlns:a16="http://schemas.microsoft.com/office/drawing/2014/main" id="{75DAC5B4-C999-4A9C-8218-4295D72F31EF}"/>
              </a:ext>
            </a:extLst>
          </p:cNvPr>
          <p:cNvSpPr txBox="1"/>
          <p:nvPr/>
        </p:nvSpPr>
        <p:spPr>
          <a:xfrm>
            <a:off x="2562933" y="1110977"/>
            <a:ext cx="4018133"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kumimoji="1" lang="en-GB" sz="1200" b="1" dirty="0"/>
              <a:t>New </a:t>
            </a:r>
            <a:r>
              <a:rPr kumimoji="1" lang="en-GB" sz="1200" b="1" u="sng" dirty="0"/>
              <a:t>S</a:t>
            </a:r>
            <a:r>
              <a:rPr kumimoji="1" lang="en-GB" sz="1200" b="1" dirty="0"/>
              <a:t>ervices and </a:t>
            </a:r>
            <a:r>
              <a:rPr kumimoji="1" lang="en-GB" sz="1200" b="1" u="sng" dirty="0"/>
              <a:t>Mar</a:t>
            </a:r>
            <a:r>
              <a:rPr kumimoji="1" lang="en-GB" sz="1200" b="1" dirty="0"/>
              <a:t>kets </a:t>
            </a:r>
            <a:r>
              <a:rPr kumimoji="1" lang="en-GB" sz="1200" b="1" u="sng" dirty="0"/>
              <a:t>T</a:t>
            </a:r>
            <a:r>
              <a:rPr kumimoji="1" lang="en-GB" sz="1200" b="1" dirty="0"/>
              <a:t>echnology </a:t>
            </a:r>
            <a:r>
              <a:rPr kumimoji="1" lang="en-GB" sz="1200" b="1" u="sng" dirty="0"/>
              <a:t>E</a:t>
            </a:r>
            <a:r>
              <a:rPr kumimoji="1" lang="en-GB" sz="1200" b="1" dirty="0"/>
              <a:t>nable</a:t>
            </a:r>
            <a:r>
              <a:rPr kumimoji="1" lang="en-GB" sz="1200" b="1" u="sng" dirty="0"/>
              <a:t>r</a:t>
            </a:r>
            <a:r>
              <a:rPr kumimoji="1" lang="en-GB" sz="1200" b="1" dirty="0"/>
              <a:t>s (</a:t>
            </a:r>
            <a:r>
              <a:rPr lang="en-GB" sz="1200" b="1" dirty="0" err="1"/>
              <a:t>FS_Smarter</a:t>
            </a:r>
            <a:r>
              <a:rPr kumimoji="1" lang="en-GB" sz="1200" b="1" dirty="0"/>
              <a:t>)</a:t>
            </a:r>
          </a:p>
          <a:p>
            <a:pPr algn="ctr"/>
            <a:r>
              <a:rPr lang="en-GB" sz="1200" dirty="0"/>
              <a:t>SID: </a:t>
            </a:r>
            <a:r>
              <a:rPr lang="en-GB" sz="1200" b="1" dirty="0">
                <a:hlinkClick r:id="rId2"/>
              </a:rPr>
              <a:t>SP-150142</a:t>
            </a:r>
            <a:endParaRPr lang="en-GB" sz="1200" b="1" dirty="0"/>
          </a:p>
          <a:p>
            <a:pPr algn="ctr"/>
            <a:r>
              <a:rPr lang="en-GB" sz="1200" b="1" dirty="0"/>
              <a:t>TR 22.891</a:t>
            </a:r>
            <a:endParaRPr lang="en-GB" sz="1200" dirty="0"/>
          </a:p>
        </p:txBody>
      </p:sp>
      <p:sp>
        <p:nvSpPr>
          <p:cNvPr id="11" name="TextBox 10">
            <a:extLst>
              <a:ext uri="{FF2B5EF4-FFF2-40B4-BE49-F238E27FC236}">
                <a16:creationId xmlns:a16="http://schemas.microsoft.com/office/drawing/2014/main" id="{161DB607-C225-4A17-8A4C-73F08C662699}"/>
              </a:ext>
            </a:extLst>
          </p:cNvPr>
          <p:cNvSpPr txBox="1"/>
          <p:nvPr/>
        </p:nvSpPr>
        <p:spPr>
          <a:xfrm>
            <a:off x="4623459" y="2510518"/>
            <a:ext cx="1533654"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sz="1200" b="1" dirty="0"/>
              <a:t>massive Internet of Things (FS_SMARTER-</a:t>
            </a:r>
            <a:r>
              <a:rPr lang="en-GB" sz="1200" b="1" dirty="0" err="1"/>
              <a:t>mIoT</a:t>
            </a:r>
            <a:r>
              <a:rPr lang="en-GB" sz="1200" b="1" dirty="0"/>
              <a:t>)</a:t>
            </a:r>
          </a:p>
          <a:p>
            <a:pPr algn="ctr"/>
            <a:endParaRPr lang="en-GB" sz="1200" dirty="0"/>
          </a:p>
          <a:p>
            <a:pPr algn="ctr"/>
            <a:r>
              <a:rPr lang="en-GB" sz="1200" dirty="0"/>
              <a:t>SID: </a:t>
            </a:r>
            <a:r>
              <a:rPr lang="en-GB" sz="1200" b="1" dirty="0">
                <a:hlinkClick r:id="rId3"/>
              </a:rPr>
              <a:t>S1-153204</a:t>
            </a:r>
            <a:endParaRPr lang="en-GB" sz="1200" b="1" dirty="0"/>
          </a:p>
          <a:p>
            <a:pPr algn="ctr"/>
            <a:endParaRPr lang="en-GB" sz="1200" b="1" dirty="0"/>
          </a:p>
          <a:p>
            <a:pPr algn="ctr"/>
            <a:r>
              <a:rPr lang="en-GB" sz="1200" b="1" dirty="0"/>
              <a:t>TR 22.861</a:t>
            </a:r>
            <a:endParaRPr lang="en-GB" sz="1200" dirty="0"/>
          </a:p>
        </p:txBody>
      </p:sp>
      <p:sp>
        <p:nvSpPr>
          <p:cNvPr id="12" name="TextBox 11">
            <a:extLst>
              <a:ext uri="{FF2B5EF4-FFF2-40B4-BE49-F238E27FC236}">
                <a16:creationId xmlns:a16="http://schemas.microsoft.com/office/drawing/2014/main" id="{7B2B6EEE-3058-4FFE-93E7-CB9EEA21FDB3}"/>
              </a:ext>
            </a:extLst>
          </p:cNvPr>
          <p:cNvSpPr txBox="1"/>
          <p:nvPr/>
        </p:nvSpPr>
        <p:spPr>
          <a:xfrm>
            <a:off x="2943543" y="2503643"/>
            <a:ext cx="1478719"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sz="1200" b="1" dirty="0"/>
              <a:t>Critical Communications (FS_SMARTER-</a:t>
            </a:r>
            <a:r>
              <a:rPr lang="en-GB" sz="1200" b="1" dirty="0" err="1"/>
              <a:t>CriC</a:t>
            </a:r>
            <a:r>
              <a:rPr lang="en-GB" sz="1200" b="1" dirty="0"/>
              <a:t>)</a:t>
            </a:r>
          </a:p>
          <a:p>
            <a:pPr algn="ctr"/>
            <a:endParaRPr lang="en-GB" sz="1200" dirty="0"/>
          </a:p>
          <a:p>
            <a:pPr algn="ctr"/>
            <a:r>
              <a:rPr lang="en-GB" sz="1200" dirty="0"/>
              <a:t>SID: </a:t>
            </a:r>
            <a:r>
              <a:rPr lang="en-GB" sz="1200" b="1" dirty="0">
                <a:hlinkClick r:id="rId4"/>
              </a:rPr>
              <a:t>S1-153205</a:t>
            </a:r>
            <a:endParaRPr lang="en-GB" sz="1200" b="1" dirty="0"/>
          </a:p>
          <a:p>
            <a:pPr algn="ctr"/>
            <a:endParaRPr lang="en-GB" sz="1200" b="1" dirty="0"/>
          </a:p>
          <a:p>
            <a:pPr algn="ctr"/>
            <a:r>
              <a:rPr lang="en-GB" sz="1200" b="1" dirty="0"/>
              <a:t>TR 22.862</a:t>
            </a:r>
          </a:p>
        </p:txBody>
      </p:sp>
      <p:sp>
        <p:nvSpPr>
          <p:cNvPr id="13" name="TextBox 12">
            <a:extLst>
              <a:ext uri="{FF2B5EF4-FFF2-40B4-BE49-F238E27FC236}">
                <a16:creationId xmlns:a16="http://schemas.microsoft.com/office/drawing/2014/main" id="{3E2DD5F6-0B7E-4243-A901-C0BF9C3FBBED}"/>
              </a:ext>
            </a:extLst>
          </p:cNvPr>
          <p:cNvSpPr txBox="1"/>
          <p:nvPr/>
        </p:nvSpPr>
        <p:spPr>
          <a:xfrm>
            <a:off x="1368006" y="2479649"/>
            <a:ext cx="1368989"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sz="1200" b="1" dirty="0"/>
              <a:t>enhanced Mobile Broadband (FS_SMARTER-</a:t>
            </a:r>
            <a:r>
              <a:rPr lang="en-GB" sz="1200" b="1" dirty="0" err="1"/>
              <a:t>eMBB</a:t>
            </a:r>
            <a:r>
              <a:rPr lang="en-GB" sz="1200" b="1" dirty="0"/>
              <a:t>)</a:t>
            </a:r>
          </a:p>
          <a:p>
            <a:pPr algn="ctr"/>
            <a:endParaRPr lang="en-GB" sz="1200" dirty="0"/>
          </a:p>
          <a:p>
            <a:pPr algn="ctr"/>
            <a:r>
              <a:rPr lang="en-GB" sz="1200" dirty="0"/>
              <a:t>SID: </a:t>
            </a:r>
            <a:r>
              <a:rPr lang="en-GB" sz="1200" b="1" dirty="0">
                <a:hlinkClick r:id="rId5"/>
              </a:rPr>
              <a:t>S1-153198</a:t>
            </a:r>
            <a:endParaRPr lang="en-GB" sz="1200" b="1" dirty="0"/>
          </a:p>
          <a:p>
            <a:pPr algn="ctr"/>
            <a:endParaRPr lang="en-GB" sz="1200" dirty="0"/>
          </a:p>
          <a:p>
            <a:pPr algn="ctr"/>
            <a:r>
              <a:rPr lang="en-GB" sz="1200" b="1" dirty="0"/>
              <a:t>TR 22.863</a:t>
            </a:r>
          </a:p>
        </p:txBody>
      </p:sp>
      <p:sp>
        <p:nvSpPr>
          <p:cNvPr id="14" name="TextBox 13">
            <a:extLst>
              <a:ext uri="{FF2B5EF4-FFF2-40B4-BE49-F238E27FC236}">
                <a16:creationId xmlns:a16="http://schemas.microsoft.com/office/drawing/2014/main" id="{6AC6F8C9-0ED7-4662-9126-E4224787BADD}"/>
              </a:ext>
            </a:extLst>
          </p:cNvPr>
          <p:cNvSpPr txBox="1"/>
          <p:nvPr/>
        </p:nvSpPr>
        <p:spPr>
          <a:xfrm>
            <a:off x="6373710" y="2510518"/>
            <a:ext cx="1379437"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sz="1200" b="1" dirty="0"/>
              <a:t>Network Operation (FS_SMARTER-NEO) </a:t>
            </a:r>
          </a:p>
          <a:p>
            <a:pPr algn="ctr"/>
            <a:endParaRPr lang="en-GB" sz="1200" b="1" dirty="0"/>
          </a:p>
          <a:p>
            <a:pPr algn="ctr"/>
            <a:r>
              <a:rPr lang="en-GB" sz="1200" dirty="0"/>
              <a:t>SID: </a:t>
            </a:r>
            <a:r>
              <a:rPr lang="en-GB" sz="1200" b="1" dirty="0">
                <a:hlinkClick r:id="rId6"/>
              </a:rPr>
              <a:t>S1-153203</a:t>
            </a:r>
            <a:endParaRPr lang="en-GB" sz="1200" b="1" dirty="0"/>
          </a:p>
          <a:p>
            <a:pPr algn="ctr"/>
            <a:endParaRPr lang="en-US" sz="1200" b="1" dirty="0"/>
          </a:p>
          <a:p>
            <a:pPr algn="ctr"/>
            <a:r>
              <a:rPr lang="en-GB" sz="1200" b="1" dirty="0"/>
              <a:t>TR22.864</a:t>
            </a:r>
          </a:p>
        </p:txBody>
      </p:sp>
      <p:sp>
        <p:nvSpPr>
          <p:cNvPr id="15" name="TextBox 14">
            <a:extLst>
              <a:ext uri="{FF2B5EF4-FFF2-40B4-BE49-F238E27FC236}">
                <a16:creationId xmlns:a16="http://schemas.microsoft.com/office/drawing/2014/main" id="{6F50645D-AA9C-4208-9B9C-7EB61BF7E5C4}"/>
              </a:ext>
            </a:extLst>
          </p:cNvPr>
          <p:cNvSpPr txBox="1"/>
          <p:nvPr/>
        </p:nvSpPr>
        <p:spPr>
          <a:xfrm>
            <a:off x="363908" y="4489420"/>
            <a:ext cx="7018199" cy="400110"/>
          </a:xfrm>
          <a:prstGeom prst="rect">
            <a:avLst/>
          </a:prstGeom>
          <a:noFill/>
        </p:spPr>
        <p:txBody>
          <a:bodyPr wrap="square" rtlCol="0">
            <a:spAutoFit/>
          </a:bodyPr>
          <a:lstStyle/>
          <a:p>
            <a:r>
              <a:rPr lang="en-US" sz="1000" u="sng" dirty="0"/>
              <a:t>Note</a:t>
            </a:r>
            <a:r>
              <a:rPr lang="en-US" sz="1000" dirty="0"/>
              <a:t>: FS_SMARTER initially scheduled to be completed by March 2016 but was extended to June 2016 (completed in SA1 at </a:t>
            </a:r>
            <a:r>
              <a:rPr lang="sv-SE" sz="1000" dirty="0"/>
              <a:t>SA1#74, </a:t>
            </a:r>
            <a:r>
              <a:rPr lang="en-US" sz="1000" dirty="0"/>
              <a:t>9-13 May 2016).</a:t>
            </a:r>
          </a:p>
        </p:txBody>
      </p:sp>
      <p:sp>
        <p:nvSpPr>
          <p:cNvPr id="16" name="Right Brace 15">
            <a:extLst>
              <a:ext uri="{FF2B5EF4-FFF2-40B4-BE49-F238E27FC236}">
                <a16:creationId xmlns:a16="http://schemas.microsoft.com/office/drawing/2014/main" id="{A72CEEDE-3870-4B8B-826F-64E68DC2E147}"/>
              </a:ext>
            </a:extLst>
          </p:cNvPr>
          <p:cNvSpPr/>
          <p:nvPr/>
        </p:nvSpPr>
        <p:spPr bwMode="auto">
          <a:xfrm rot="16200000">
            <a:off x="4408786" y="-979610"/>
            <a:ext cx="349279" cy="6385144"/>
          </a:xfrm>
          <a:prstGeom prst="rightBrace">
            <a:avLst/>
          </a:prstGeom>
          <a:solidFill>
            <a:schemeClr val="bg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7770074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(FS_)SMARTER documents</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340559" y="903935"/>
            <a:ext cx="8311223" cy="3622675"/>
          </a:xfrm>
        </p:spPr>
        <p:txBody>
          <a:bodyPr/>
          <a:lstStyle/>
          <a:p>
            <a:pPr marL="341305" indent="-341305"/>
            <a:r>
              <a:rPr lang="en-US" sz="1800" dirty="0"/>
              <a:t>FS_SMARTER documents:</a:t>
            </a:r>
          </a:p>
          <a:p>
            <a:pPr marL="739807" lvl="1" indent="-341305"/>
            <a:r>
              <a:rPr lang="en-GB" sz="1400" dirty="0"/>
              <a:t>Initial work started by the creation of an Excel file</a:t>
            </a:r>
          </a:p>
          <a:p>
            <a:pPr marL="1139857" lvl="2" indent="-341305"/>
            <a:r>
              <a:rPr lang="en-GB" sz="1050" dirty="0"/>
              <a:t>to capture all different white papers and corresponding use cases on 5G</a:t>
            </a:r>
          </a:p>
          <a:p>
            <a:pPr marL="1139857" lvl="2" indent="-341305"/>
            <a:r>
              <a:rPr lang="en-GB" sz="1050" dirty="0"/>
              <a:t>By contrast with 6G, SA1 did not have a workshop for 5G</a:t>
            </a:r>
          </a:p>
          <a:p>
            <a:pPr marL="739807" lvl="1" indent="-341305"/>
            <a:r>
              <a:rPr lang="en-GB" sz="1400" dirty="0"/>
              <a:t>One TR for FS_SMARTER, with one rapporteur</a:t>
            </a:r>
          </a:p>
          <a:p>
            <a:pPr marL="739807" lvl="1" indent="-341305"/>
            <a:r>
              <a:rPr lang="en-GB" sz="1400" dirty="0"/>
              <a:t>Four TRs for the four BBs SIDs, with one rapporteur each</a:t>
            </a:r>
          </a:p>
          <a:p>
            <a:pPr marL="739807" lvl="1" indent="-341305"/>
            <a:r>
              <a:rPr lang="en-GB" sz="1400" i="1" dirty="0"/>
              <a:t>Note: upon completion of the study phase, all the potential requirements were not combined into a single document and remained spread over the 4 BB TRs.</a:t>
            </a:r>
          </a:p>
          <a:p>
            <a:pPr marL="341305" indent="-341305"/>
            <a:r>
              <a:rPr lang="en-US" sz="1800" dirty="0"/>
              <a:t>SMARTER documents:</a:t>
            </a:r>
            <a:endParaRPr lang="en-GB" sz="1400" dirty="0"/>
          </a:p>
          <a:p>
            <a:pPr marL="739807" lvl="1" indent="-341305"/>
            <a:r>
              <a:rPr lang="en-GB" sz="1400" dirty="0"/>
              <a:t>One TS for SMARTER (TS 22.261) (“Service requirements for the 5G system”), that covers all 5G main aspects, with one rapporteur</a:t>
            </a:r>
          </a:p>
          <a:p>
            <a:pPr marL="739807" lvl="1" indent="-341305"/>
            <a:r>
              <a:rPr lang="en-GB" sz="1400" dirty="0"/>
              <a:t>Other TSs to cover specific aspects/verticals, e.g. TS 22.104 for “Service requirements for cyber-physical control applications in vertical domains</a:t>
            </a:r>
          </a:p>
          <a:p>
            <a:pPr marL="739807" lvl="1" indent="-341305"/>
            <a:endParaRPr lang="en-GB" sz="1400" dirty="0"/>
          </a:p>
          <a:p>
            <a:pPr marL="1139857" lvl="2" indent="-341305"/>
            <a:endParaRPr lang="en-US" sz="1000" dirty="0"/>
          </a:p>
          <a:p>
            <a:pPr lvl="1"/>
            <a:endParaRPr lang="en-GB" sz="1100" dirty="0"/>
          </a:p>
        </p:txBody>
      </p:sp>
    </p:spTree>
    <p:extLst>
      <p:ext uri="{BB962C8B-B14F-4D97-AF65-F5344CB8AC3E}">
        <p14:creationId xmlns:p14="http://schemas.microsoft.com/office/powerpoint/2010/main" val="31721893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sz="2800" b="1" dirty="0">
                <a:solidFill>
                  <a:srgbClr val="FF0000"/>
                </a:solidFill>
              </a:rPr>
              <a:t>Lessons learnt, feedback at SA1#105 (1/3)</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1100197"/>
            <a:ext cx="8311223" cy="3622675"/>
          </a:xfrm>
        </p:spPr>
        <p:txBody>
          <a:bodyPr/>
          <a:lstStyle/>
          <a:p>
            <a:pPr marL="341305" indent="-341305"/>
            <a:r>
              <a:rPr lang="en-US" sz="2000" dirty="0"/>
              <a:t>Good points:</a:t>
            </a:r>
          </a:p>
          <a:p>
            <a:pPr marL="739807" lvl="1" indent="-341305"/>
            <a:r>
              <a:rPr lang="en-US" sz="1600" dirty="0"/>
              <a:t>Having one big “umbrella” SID, with low/no filter for introducing use cases allowed to have a good “brainstorming phase”</a:t>
            </a:r>
          </a:p>
          <a:p>
            <a:pPr marL="1139857" lvl="2" indent="-341305"/>
            <a:r>
              <a:rPr lang="en-US" sz="1200" dirty="0"/>
              <a:t>This was used also when starting 4G</a:t>
            </a:r>
          </a:p>
          <a:p>
            <a:pPr marL="739807" lvl="1" indent="-341305"/>
            <a:r>
              <a:rPr lang="en-US" sz="1600" dirty="0"/>
              <a:t>Use cases had to emphasize “what cannot be achieved with the previous Generation?” (or what will be significantly improved)</a:t>
            </a:r>
          </a:p>
          <a:p>
            <a:pPr marL="739807" lvl="1" indent="-341305"/>
            <a:r>
              <a:rPr lang="en-US" sz="1600" dirty="0"/>
              <a:t>Studies in one Release, normative work in the next</a:t>
            </a:r>
          </a:p>
          <a:p>
            <a:pPr marL="739807" lvl="1" indent="-341305"/>
            <a:endParaRPr lang="en-US" sz="1600" dirty="0"/>
          </a:p>
          <a:p>
            <a:pPr marL="398502" lvl="1" indent="0">
              <a:buNone/>
            </a:pPr>
            <a:endParaRPr lang="en-US" sz="1600" dirty="0"/>
          </a:p>
          <a:p>
            <a:pPr marL="739807" lvl="1" indent="-341305"/>
            <a:endParaRPr lang="en-GB" sz="1200" dirty="0"/>
          </a:p>
        </p:txBody>
      </p:sp>
    </p:spTree>
    <p:extLst>
      <p:ext uri="{BB962C8B-B14F-4D97-AF65-F5344CB8AC3E}">
        <p14:creationId xmlns:p14="http://schemas.microsoft.com/office/powerpoint/2010/main" val="139743627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sz="2800" b="1" dirty="0">
                <a:solidFill>
                  <a:srgbClr val="FF0000"/>
                </a:solidFill>
              </a:rPr>
              <a:t>Lessons learnt, feedback at SA1#105 (2/3)</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1100197"/>
            <a:ext cx="8311223" cy="3622675"/>
          </a:xfrm>
        </p:spPr>
        <p:txBody>
          <a:bodyPr/>
          <a:lstStyle/>
          <a:p>
            <a:pPr marL="341305" indent="-341305"/>
            <a:r>
              <a:rPr lang="en-US" sz="2000" dirty="0"/>
              <a:t>Not-so-good points:</a:t>
            </a:r>
          </a:p>
          <a:p>
            <a:pPr marL="739807" lvl="1" indent="-341305"/>
            <a:r>
              <a:rPr lang="en-US" sz="1600" dirty="0"/>
              <a:t>Timeline: the SA1 outputs came too late. The SA1 </a:t>
            </a:r>
            <a:r>
              <a:rPr lang="en-US" sz="1600" u="sng" dirty="0"/>
              <a:t>normative </a:t>
            </a:r>
            <a:r>
              <a:rPr lang="en-US" sz="1600" dirty="0"/>
              <a:t>work should have been ready for the prioritization/definition of work in other WG/TSGs.</a:t>
            </a:r>
          </a:p>
          <a:p>
            <a:pPr marL="1139857" lvl="2" indent="-341305"/>
            <a:r>
              <a:rPr lang="en-US" sz="1200" dirty="0"/>
              <a:t>In particular, RAN had to define their own KPIs since SA1’s outputs were not ready on time</a:t>
            </a:r>
          </a:p>
          <a:p>
            <a:pPr marL="1139857" lvl="2" indent="-341305"/>
            <a:r>
              <a:rPr lang="en-US" sz="1200" dirty="0"/>
              <a:t>On the other hand, defining KPIs too early will dissociate SA1 from “reality”</a:t>
            </a:r>
          </a:p>
          <a:p>
            <a:pPr marL="739807" lvl="1" indent="-341305"/>
            <a:r>
              <a:rPr lang="en-US" sz="1600" dirty="0"/>
              <a:t>RAN needs and industrial needs not enough considered. </a:t>
            </a:r>
          </a:p>
          <a:p>
            <a:pPr marL="1139857" lvl="2" indent="-341305"/>
            <a:r>
              <a:rPr lang="en-US" sz="1200" dirty="0"/>
              <a:t>The main source was the Excel document, which was centered on Research activities</a:t>
            </a:r>
          </a:p>
          <a:p>
            <a:pPr marL="1139857" lvl="2" indent="-341305"/>
            <a:r>
              <a:rPr lang="en-US" sz="1200" dirty="0"/>
              <a:t>And it would have been better to have these needs expressed by in persons (e.g. by representants of the industry) rather than in an Excel document</a:t>
            </a:r>
          </a:p>
          <a:p>
            <a:pPr marL="739807" lvl="1" indent="-341305"/>
            <a:r>
              <a:rPr lang="en-US" sz="1600" dirty="0"/>
              <a:t>“Overspecification” of 5G Stage 1</a:t>
            </a:r>
          </a:p>
          <a:p>
            <a:pPr marL="1139857" lvl="2" indent="-341305"/>
            <a:r>
              <a:rPr lang="en-US" sz="1200" dirty="0"/>
              <a:t>Better to have clear, overall requirements than too-detailed requirements (which moreover were sometimes too “solution-oriented”). </a:t>
            </a:r>
          </a:p>
          <a:p>
            <a:pPr marL="1139857" lvl="2" indent="-341305"/>
            <a:r>
              <a:rPr lang="en-US" sz="1200" dirty="0"/>
              <a:t>Besides, refining too much the requirements lead to some delay (see the “timeline” issue)</a:t>
            </a:r>
          </a:p>
          <a:p>
            <a:pPr marL="739807" lvl="1" indent="-341305"/>
            <a:r>
              <a:rPr lang="en-US" sz="1600" dirty="0"/>
              <a:t>The scopes of the four BBs were partially overlapping</a:t>
            </a:r>
            <a:endParaRPr lang="en-GB" sz="1200" dirty="0"/>
          </a:p>
          <a:p>
            <a:pPr marL="739807" lvl="1" indent="-341305"/>
            <a:endParaRPr lang="en-GB" sz="1200" dirty="0"/>
          </a:p>
          <a:p>
            <a:pPr marL="739807" lvl="1" indent="-341305"/>
            <a:endParaRPr lang="en-GB" sz="1200" dirty="0"/>
          </a:p>
        </p:txBody>
      </p:sp>
    </p:spTree>
    <p:extLst>
      <p:ext uri="{BB962C8B-B14F-4D97-AF65-F5344CB8AC3E}">
        <p14:creationId xmlns:p14="http://schemas.microsoft.com/office/powerpoint/2010/main" val="394335514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sz="2800" b="1" dirty="0">
                <a:solidFill>
                  <a:srgbClr val="FF0000"/>
                </a:solidFill>
              </a:rPr>
              <a:t>Lessons learnt, feedback at SA1#105 (3/3)</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1100197"/>
            <a:ext cx="8311223" cy="3622675"/>
          </a:xfrm>
        </p:spPr>
        <p:txBody>
          <a:bodyPr/>
          <a:lstStyle/>
          <a:p>
            <a:pPr marL="341305" indent="-341305"/>
            <a:r>
              <a:rPr lang="en-US" sz="2000" dirty="0"/>
              <a:t>Different opinions at SA1#105:</a:t>
            </a:r>
          </a:p>
          <a:p>
            <a:pPr marL="739807" lvl="1" indent="-341305"/>
            <a:r>
              <a:rPr lang="en-US" sz="1600" dirty="0"/>
              <a:t>The split of the study work into 4 Building Blocks is seen as over-engineering by some companies, but valued by other ones</a:t>
            </a:r>
          </a:p>
          <a:p>
            <a:pPr marL="341305" indent="-341305"/>
            <a:r>
              <a:rPr lang="en-US" sz="2000" dirty="0"/>
              <a:t>Other comments:</a:t>
            </a:r>
          </a:p>
          <a:p>
            <a:pPr marL="739807" lvl="1" indent="-341305"/>
            <a:r>
              <a:rPr lang="en-GB" sz="1600" dirty="0"/>
              <a:t>SA1 shall base its 6G work on what was actually defined in other WGs up to now, and not on existing SA1 requirements. E.g. for KPIs, the ones defined for 5G in RAN shall be considered as starting point, and not the ones that can be found in SA1 documentation (that should be corrected)</a:t>
            </a:r>
            <a:endParaRPr lang="en-GB" sz="1200" dirty="0"/>
          </a:p>
          <a:p>
            <a:pPr marL="739807" lvl="1" indent="-341305"/>
            <a:endParaRPr lang="en-GB" sz="1200" dirty="0"/>
          </a:p>
          <a:p>
            <a:pPr marL="739807" lvl="1" indent="-341305"/>
            <a:endParaRPr lang="en-GB" sz="1200" dirty="0"/>
          </a:p>
          <a:p>
            <a:pPr marL="739807" lvl="1" indent="-341305"/>
            <a:endParaRPr lang="en-GB" sz="1200" dirty="0"/>
          </a:p>
        </p:txBody>
      </p:sp>
    </p:spTree>
    <p:extLst>
      <p:ext uri="{BB962C8B-B14F-4D97-AF65-F5344CB8AC3E}">
        <p14:creationId xmlns:p14="http://schemas.microsoft.com/office/powerpoint/2010/main" val="27512946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44484</TotalTime>
  <Words>1012</Words>
  <Application>Microsoft Office PowerPoint</Application>
  <PresentationFormat>On-screen Show (16:9)</PresentationFormat>
  <Paragraphs>119</Paragraphs>
  <Slides>10</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ＭＳ Ｐゴシック</vt:lpstr>
      <vt:lpstr>Arial</vt:lpstr>
      <vt:lpstr>Calibri</vt:lpstr>
      <vt:lpstr>Times New Roman</vt:lpstr>
      <vt:lpstr>Office Theme</vt:lpstr>
      <vt:lpstr>Custom Design</vt:lpstr>
      <vt:lpstr>PowerPoint Presentation</vt:lpstr>
      <vt:lpstr>Reminder on Initial 5G Timeline </vt:lpstr>
      <vt:lpstr>5G Timeline: SA1 / SA2 / RAN </vt:lpstr>
      <vt:lpstr>SA1 5G Planning, as per FS_SMARTER SID (simplified)</vt:lpstr>
      <vt:lpstr>FS_SMARTER and its Building Blocks</vt:lpstr>
      <vt:lpstr>(FS_)SMARTER documents</vt:lpstr>
      <vt:lpstr>Lessons learnt, feedback at SA1#105 (1/3)</vt:lpstr>
      <vt:lpstr>Lessons learnt, feedback at SA1#105 (2/3)</vt:lpstr>
      <vt:lpstr>Lessons learnt, feedback at SA1#105 (3/3)</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AS</cp:lastModifiedBy>
  <cp:revision>2136</cp:revision>
  <cp:lastPrinted>2017-02-24T12:37:51Z</cp:lastPrinted>
  <dcterms:created xsi:type="dcterms:W3CDTF">2008-08-30T09:32:10Z</dcterms:created>
  <dcterms:modified xsi:type="dcterms:W3CDTF">2024-02-27T12:03:44Z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