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30" r:id="rId7"/>
    <p:sldId id="1222" r:id="rId8"/>
    <p:sldId id="1223" r:id="rId9"/>
    <p:sldId id="1226" r:id="rId10"/>
    <p:sldId id="1224" r:id="rId11"/>
    <p:sldId id="306" r:id="rId12"/>
    <p:sldId id="1232" r:id="rId13"/>
    <p:sldId id="1228" r:id="rId14"/>
    <p:sldId id="1231" r:id="rId15"/>
    <p:sldId id="1105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84" d="100"/>
          <a:sy n="84" d="100"/>
        </p:scale>
        <p:origin x="704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2/28/2024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2/28/2024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428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28/02/2024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04_Chicago/Docs/S1-23329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2_Edinburgh_2023-12/Docs/SP-231693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SA1#105 and planning for 2024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S1-240176 (rev of S1-240010) 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198;p20">
            <a:extLst>
              <a:ext uri="{FF2B5EF4-FFF2-40B4-BE49-F238E27FC236}">
                <a16:creationId xmlns:a16="http://schemas.microsoft.com/office/drawing/2014/main" id="{F41A47B0-F070-5627-9065-BEB3D4060ACE}"/>
              </a:ext>
            </a:extLst>
          </p:cNvPr>
          <p:cNvSpPr txBox="1"/>
          <p:nvPr/>
        </p:nvSpPr>
        <p:spPr>
          <a:xfrm>
            <a:off x="3740955" y="2626266"/>
            <a:ext cx="4653360" cy="980887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</a:t>
            </a:r>
            <a:endParaRPr lang="en-US" sz="1100" dirty="0"/>
          </a:p>
        </p:txBody>
      </p:sp>
      <p:sp>
        <p:nvSpPr>
          <p:cNvPr id="223" name="Google Shape;198;p20">
            <a:extLst>
              <a:ext uri="{FF2B5EF4-FFF2-40B4-BE49-F238E27FC236}">
                <a16:creationId xmlns:a16="http://schemas.microsoft.com/office/drawing/2014/main" id="{103EB0AD-470B-DB7C-9191-29853A9AC8FE}"/>
              </a:ext>
            </a:extLst>
          </p:cNvPr>
          <p:cNvSpPr txBox="1"/>
          <p:nvPr/>
        </p:nvSpPr>
        <p:spPr>
          <a:xfrm>
            <a:off x="1374753" y="1629254"/>
            <a:ext cx="439356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</a:t>
            </a:r>
            <a:endParaRPr sz="1100" dirty="0"/>
          </a:p>
        </p:txBody>
      </p:sp>
      <p:cxnSp>
        <p:nvCxnSpPr>
          <p:cNvPr id="120" name="Google Shape;120;p20"/>
          <p:cNvCxnSpPr/>
          <p:nvPr/>
        </p:nvCxnSpPr>
        <p:spPr>
          <a:xfrm>
            <a:off x="210312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Summary</a:t>
            </a:r>
            <a:endParaRPr dirty="0">
              <a:sym typeface="Montserrat"/>
            </a:endParaRPr>
          </a:p>
        </p:txBody>
      </p:sp>
      <p:sp>
        <p:nvSpPr>
          <p:cNvPr id="145" name="Google Shape;145;p20"/>
          <p:cNvSpPr txBox="1"/>
          <p:nvPr/>
        </p:nvSpPr>
        <p:spPr>
          <a:xfrm>
            <a:off x="4057782" y="707634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C88E87-25FA-02F7-12FD-60A3DAC7BAFA}"/>
              </a:ext>
            </a:extLst>
          </p:cNvPr>
          <p:cNvSpPr/>
          <p:nvPr/>
        </p:nvSpPr>
        <p:spPr>
          <a:xfrm>
            <a:off x="2304172" y="971654"/>
            <a:ext cx="11705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100" b="1" dirty="0"/>
              <a:t>26 Feb – 1 Mar</a:t>
            </a:r>
            <a:endParaRPr lang="en-GB" sz="1100" b="1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367E28-5331-777C-B938-60B4EE8654A6}"/>
              </a:ext>
            </a:extLst>
          </p:cNvPr>
          <p:cNvSpPr/>
          <p:nvPr/>
        </p:nvSpPr>
        <p:spPr>
          <a:xfrm>
            <a:off x="3682784" y="971654"/>
            <a:ext cx="7793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altLang="nl-NL" sz="1100" b="1" dirty="0"/>
              <a:t>8-10 May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28261E-3D08-0E16-E686-E3F6B8D3E637}"/>
              </a:ext>
            </a:extLst>
          </p:cNvPr>
          <p:cNvSpPr/>
          <p:nvPr/>
        </p:nvSpPr>
        <p:spPr>
          <a:xfrm>
            <a:off x="6155401" y="971654"/>
            <a:ext cx="10715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19-23 Aug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6E19D6-8C24-B9E4-4619-401605759BC0}"/>
              </a:ext>
            </a:extLst>
          </p:cNvPr>
          <p:cNvSpPr/>
          <p:nvPr/>
        </p:nvSpPr>
        <p:spPr>
          <a:xfrm>
            <a:off x="4256993" y="971654"/>
            <a:ext cx="1172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b="1" dirty="0"/>
              <a:t>27-31 May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C8F4B-1865-841B-C010-68152AED11D6}"/>
              </a:ext>
            </a:extLst>
          </p:cNvPr>
          <p:cNvSpPr/>
          <p:nvPr/>
        </p:nvSpPr>
        <p:spPr>
          <a:xfrm>
            <a:off x="1885557" y="3860943"/>
            <a:ext cx="1986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altLang="nl-NL" sz="1200" b="1" dirty="0"/>
              <a:t>SA1#105</a:t>
            </a:r>
          </a:p>
          <a:p>
            <a:pPr algn="ctr"/>
            <a:r>
              <a:rPr lang="nl-NL" altLang="nl-NL" sz="1200" i="1" dirty="0"/>
              <a:t>Agree 5GA SIDs</a:t>
            </a:r>
            <a:endParaRPr lang="en-GB" sz="1200" i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405003C-81C7-E68E-40A2-C9D087823EA4}"/>
              </a:ext>
            </a:extLst>
          </p:cNvPr>
          <p:cNvSpPr/>
          <p:nvPr/>
        </p:nvSpPr>
        <p:spPr>
          <a:xfrm>
            <a:off x="2825181" y="4617264"/>
            <a:ext cx="2837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Workshop on Stage1 IMT 2030 UC</a:t>
            </a:r>
          </a:p>
          <a:p>
            <a:pPr algn="ctr"/>
            <a:r>
              <a:rPr lang="en-GB" sz="1200" i="1" dirty="0"/>
              <a:t>6G External views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12583AB-D10C-4C26-F196-E0C1571A354D}"/>
              </a:ext>
            </a:extLst>
          </p:cNvPr>
          <p:cNvSpPr/>
          <p:nvPr/>
        </p:nvSpPr>
        <p:spPr>
          <a:xfrm>
            <a:off x="5626735" y="4617264"/>
            <a:ext cx="2237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SA1#107 </a:t>
            </a:r>
          </a:p>
          <a:p>
            <a:pPr algn="ctr"/>
            <a:r>
              <a:rPr lang="en-GB" sz="1200" i="1" dirty="0"/>
              <a:t>Agree the 6G SID(s)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29B11A3-77A3-4ECC-030E-E69308DE9350}"/>
              </a:ext>
            </a:extLst>
          </p:cNvPr>
          <p:cNvSpPr/>
          <p:nvPr/>
        </p:nvSpPr>
        <p:spPr>
          <a:xfrm>
            <a:off x="4356213" y="3846947"/>
            <a:ext cx="2146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/>
              <a:t>SA1#106 </a:t>
            </a:r>
          </a:p>
          <a:p>
            <a:r>
              <a:rPr lang="nl-NL" altLang="nl-NL" sz="1200" i="1" dirty="0"/>
              <a:t>Agree 5GA SIDs</a:t>
            </a:r>
            <a:endParaRPr lang="en-GB" sz="1200" i="1" dirty="0"/>
          </a:p>
          <a:p>
            <a:r>
              <a:rPr lang="en-GB" sz="1200" i="1" dirty="0"/>
              <a:t>Initiate 6G Views  from SA1 members</a:t>
            </a:r>
          </a:p>
        </p:txBody>
      </p:sp>
      <p:sp>
        <p:nvSpPr>
          <p:cNvPr id="199" name="Google Shape;199;p20"/>
          <p:cNvSpPr txBox="1"/>
          <p:nvPr/>
        </p:nvSpPr>
        <p:spPr>
          <a:xfrm>
            <a:off x="1519796" y="1926116"/>
            <a:ext cx="1784306" cy="19277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576551" y="1919766"/>
            <a:ext cx="1736961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708686" y="2240441"/>
            <a:ext cx="2873021" cy="17483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835980" y="2232504"/>
            <a:ext cx="2745729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 agreement</a:t>
            </a:r>
            <a:endParaRPr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4480634" y="2900382"/>
            <a:ext cx="3088018" cy="21488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5977179" y="3272639"/>
            <a:ext cx="1859623" cy="22730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5800060" y="3300650"/>
            <a:ext cx="2232028" cy="203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 </a:t>
            </a: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4029666" y="2931934"/>
            <a:ext cx="441435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4" name="Google Shape;200;p20">
            <a:extLst>
              <a:ext uri="{FF2B5EF4-FFF2-40B4-BE49-F238E27FC236}">
                <a16:creationId xmlns:a16="http://schemas.microsoft.com/office/drawing/2014/main" id="{425DF24F-5134-418F-D781-B8F26D76B9CC}"/>
              </a:ext>
            </a:extLst>
          </p:cNvPr>
          <p:cNvSpPr txBox="1"/>
          <p:nvPr/>
        </p:nvSpPr>
        <p:spPr>
          <a:xfrm>
            <a:off x="4270294" y="2805649"/>
            <a:ext cx="3260947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B6EAE9E3-8BC1-CE88-4DF6-42D9D00EE96D}"/>
              </a:ext>
            </a:extLst>
          </p:cNvPr>
          <p:cNvSpPr/>
          <p:nvPr/>
        </p:nvSpPr>
        <p:spPr bwMode="auto">
          <a:xfrm>
            <a:off x="1109892" y="1551327"/>
            <a:ext cx="7529611" cy="2169335"/>
          </a:xfrm>
          <a:prstGeom prst="rect">
            <a:avLst/>
          </a:prstGeom>
          <a:solidFill>
            <a:srgbClr val="FFFFFF">
              <a:alpha val="6588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6" name="Google Shape;168;p20">
            <a:extLst>
              <a:ext uri="{FF2B5EF4-FFF2-40B4-BE49-F238E27FC236}">
                <a16:creationId xmlns:a16="http://schemas.microsoft.com/office/drawing/2014/main" id="{ABB23AC7-F349-3E23-D7E6-622E6153D0B3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2865275" y="1305385"/>
            <a:ext cx="13509" cy="2555558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77" name="Google Shape;177;p20"/>
          <p:cNvCxnSpPr>
            <a:cxnSpLocks/>
            <a:endCxn id="31" idx="0"/>
          </p:cNvCxnSpPr>
          <p:nvPr/>
        </p:nvCxnSpPr>
        <p:spPr>
          <a:xfrm flipH="1">
            <a:off x="6745288" y="1254935"/>
            <a:ext cx="24217" cy="336232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0" name="Google Shape;170;p20"/>
          <p:cNvCxnSpPr>
            <a:cxnSpLocks/>
          </p:cNvCxnSpPr>
          <p:nvPr/>
        </p:nvCxnSpPr>
        <p:spPr>
          <a:xfrm>
            <a:off x="4790863" y="1273854"/>
            <a:ext cx="0" cy="261076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8D1851F2-5084-A7F7-5156-D0B0450A9E88}"/>
              </a:ext>
            </a:extLst>
          </p:cNvPr>
          <p:cNvCxnSpPr>
            <a:cxnSpLocks/>
            <a:stCxn id="30" idx="0"/>
          </p:cNvCxnSpPr>
          <p:nvPr/>
        </p:nvCxnSpPr>
        <p:spPr bwMode="auto">
          <a:xfrm flipV="1">
            <a:off x="4244077" y="1267548"/>
            <a:ext cx="6706" cy="334971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52353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(Rel-20) Part 1 &amp; Part 2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It has been decided to devide the SA1 work for Rel-20 Studies in 2 Parts:</a:t>
            </a:r>
            <a:endParaRPr lang="nl-NL" sz="2400" dirty="0"/>
          </a:p>
          <a:p>
            <a:pPr lvl="1"/>
            <a:r>
              <a:rPr lang="en-GB" sz="1800" b="1" dirty="0"/>
              <a:t>Part 1 : </a:t>
            </a:r>
          </a:p>
          <a:p>
            <a:pPr lvl="2"/>
            <a:r>
              <a:rPr lang="en-GB" sz="1400" dirty="0"/>
              <a:t>Only studies with normative work </a:t>
            </a:r>
            <a:r>
              <a:rPr lang="en-GB" sz="1400" b="1" dirty="0"/>
              <a:t>aiming for 5G Advanced </a:t>
            </a:r>
            <a:r>
              <a:rPr lang="en-GB" sz="1400" dirty="0"/>
              <a:t>(normative work targeted in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around max. 6 SIDs </a:t>
            </a:r>
          </a:p>
          <a:p>
            <a:pPr lvl="1"/>
            <a:r>
              <a:rPr lang="en-GB" sz="1800" b="1" dirty="0"/>
              <a:t>Part 2: </a:t>
            </a:r>
          </a:p>
          <a:p>
            <a:pPr lvl="2"/>
            <a:r>
              <a:rPr lang="en-GB" sz="1400" dirty="0"/>
              <a:t>Studies with normative work </a:t>
            </a:r>
            <a:r>
              <a:rPr lang="en-GB" sz="1400" b="1" dirty="0"/>
              <a:t>aiming for 6G </a:t>
            </a:r>
            <a:r>
              <a:rPr lang="en-GB" sz="1400" dirty="0"/>
              <a:t>(normative work targeted after Rel-20)</a:t>
            </a:r>
          </a:p>
          <a:p>
            <a:pPr lvl="2"/>
            <a:r>
              <a:rPr lang="en-GB" sz="1400" dirty="0"/>
              <a:t>About ≈50% of SA1’s time </a:t>
            </a:r>
            <a:r>
              <a:rPr lang="en-GB" sz="1400" dirty="0">
                <a:sym typeface="Wingdings" panose="05000000000000000000" pitchFamily="2" charset="2"/>
              </a:rPr>
              <a:t></a:t>
            </a:r>
            <a:r>
              <a:rPr lang="en-GB" sz="1400" dirty="0"/>
              <a:t> from one big to up to max. 6 SIDs</a:t>
            </a:r>
          </a:p>
          <a:p>
            <a:pPr lvl="1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SA1#105, </a:t>
            </a:r>
            <a:r>
              <a:rPr lang="nl-NL" altLang="nl-NL" sz="3200" b="1" dirty="0"/>
              <a:t>Athens, 26 Feb – 1 Mar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GB" sz="1600" b="1" dirty="0"/>
              <a:t>Friday, </a:t>
            </a:r>
            <a:r>
              <a:rPr lang="en-GB" sz="1600" dirty="0"/>
              <a:t>16 February 2024,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GB" sz="1600" b="1" dirty="0"/>
              <a:t>Friday, </a:t>
            </a:r>
            <a:r>
              <a:rPr lang="en-GB" sz="1600" dirty="0"/>
              <a:t>16 February 2024,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Goals:</a:t>
            </a:r>
          </a:p>
          <a:p>
            <a:pPr marL="739807" lvl="1" indent="-341305"/>
            <a:r>
              <a:rPr lang="nl-NL" altLang="nl-NL" sz="1600" b="1" dirty="0"/>
              <a:t>On Rel-19: finish the work on ISN</a:t>
            </a:r>
          </a:p>
          <a:p>
            <a:pPr marL="1139857" lvl="2" indent="-341305"/>
            <a:r>
              <a:rPr lang="nl-NL" altLang="nl-NL" sz="1400" dirty="0"/>
              <a:t>SA#102 indicated: “For ISN to have a chance to be in Rel-19, not only the study but also the normative work have to be completed by March 2024, and an exception brought to SA#103”</a:t>
            </a:r>
          </a:p>
          <a:p>
            <a:pPr marL="1139857" lvl="2" indent="-341305"/>
            <a:r>
              <a:rPr lang="en-GB" altLang="nl-NL" sz="1400" dirty="0"/>
              <a:t>Consequences on SA1#105: both the study </a:t>
            </a:r>
            <a:r>
              <a:rPr lang="en-GB" altLang="nl-NL" sz="1400" i="1" dirty="0"/>
              <a:t>and the normative work </a:t>
            </a:r>
            <a:r>
              <a:rPr lang="en-GB" altLang="nl-NL" sz="1400" dirty="0"/>
              <a:t>shall be completed</a:t>
            </a:r>
          </a:p>
          <a:p>
            <a:pPr marL="1139857" lvl="2" indent="-341305"/>
            <a:r>
              <a:rPr lang="nl-NL" altLang="nl-NL" sz="1400" dirty="0"/>
              <a:t>Current status: Study: at 65% completion. Normative work: not started (0%).</a:t>
            </a:r>
          </a:p>
          <a:p>
            <a:pPr marL="739807" lvl="1" indent="-341305"/>
            <a:r>
              <a:rPr lang="en-US" altLang="nl-NL" sz="1600" b="1" dirty="0"/>
              <a:t>On Rel-20: start agreeing SIDs for Part 1</a:t>
            </a:r>
          </a:p>
          <a:p>
            <a:pPr marL="1139857" lvl="2" indent="-341305"/>
            <a:r>
              <a:rPr lang="en-US" altLang="de-DE" sz="1400" dirty="0"/>
              <a:t>Timeline for Rel-20 not yet decided by SA</a:t>
            </a:r>
          </a:p>
          <a:p>
            <a:pPr marL="1139857" lvl="2" indent="-341305"/>
            <a:r>
              <a:rPr lang="en-US" altLang="de-DE" sz="1400" dirty="0"/>
              <a:t>Studies and work need to start </a:t>
            </a:r>
            <a:r>
              <a:rPr lang="en-US" altLang="de-DE" sz="1400" dirty="0">
                <a:sym typeface="Wingdings" panose="05000000000000000000" pitchFamily="2" charset="2"/>
              </a:rPr>
              <a:t> well defined studies + consensus mode.</a:t>
            </a:r>
          </a:p>
          <a:p>
            <a:pPr marL="739807" lvl="1" indent="-341305"/>
            <a:r>
              <a:rPr lang="en-US" altLang="de-DE" sz="1600" b="1" dirty="0"/>
              <a:t>On Rel-18 (and even Rel-17): Cleaning specs (see </a:t>
            </a:r>
            <a:r>
              <a:rPr lang="en-GB" sz="1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S1-233292</a:t>
            </a:r>
            <a:r>
              <a:rPr lang="en-US" altLang="de-DE" sz="1600" b="1" dirty="0"/>
              <a:t>) </a:t>
            </a:r>
          </a:p>
          <a:p>
            <a:pPr marL="739807" lvl="1" indent="-341305"/>
            <a:r>
              <a:rPr lang="en-US" altLang="de-DE" sz="1600" dirty="0"/>
              <a:t>Initiate the discussion on the usefulness</a:t>
            </a:r>
            <a:r>
              <a:rPr lang="en-US" altLang="de-DE" sz="1600" b="1" dirty="0"/>
              <a:t> </a:t>
            </a:r>
            <a:r>
              <a:rPr lang="en-US" altLang="de-DE" sz="1600" dirty="0"/>
              <a:t>of</a:t>
            </a:r>
            <a:r>
              <a:rPr lang="en-US" altLang="de-DE" sz="1600" b="1" dirty="0"/>
              <a:t> Key Value Indicators (KVIs)</a:t>
            </a:r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51C2C-EFC8-4613-93E9-79F1EA63CB4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Part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D7FEA-7372-49E7-A21C-F57889107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00238"/>
            <a:ext cx="7910081" cy="3622675"/>
          </a:xfrm>
        </p:spPr>
        <p:txBody>
          <a:bodyPr/>
          <a:lstStyle/>
          <a:p>
            <a:r>
              <a:rPr lang="en-GB" sz="2000" dirty="0"/>
              <a:t>Reminder on the timeline for Part 1:</a:t>
            </a:r>
          </a:p>
          <a:p>
            <a:pPr lvl="1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</a:t>
            </a:r>
            <a:r>
              <a:rPr lang="en-US" sz="1600" b="1" dirty="0">
                <a:solidFill>
                  <a:srgbClr val="FF0000"/>
                </a:solidFill>
              </a:rPr>
              <a:t>SA1#105</a:t>
            </a:r>
            <a:r>
              <a:rPr lang="en-US" sz="1600" dirty="0"/>
              <a:t> (Feb)</a:t>
            </a:r>
          </a:p>
          <a:p>
            <a:pPr lvl="1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b="1" dirty="0">
                <a:solidFill>
                  <a:srgbClr val="FF0000"/>
                </a:solidFill>
              </a:rPr>
              <a:t>SA1#105</a:t>
            </a:r>
            <a:r>
              <a:rPr lang="en-US" sz="1600" b="1" dirty="0"/>
              <a:t> </a:t>
            </a:r>
            <a:r>
              <a:rPr lang="en-US" sz="1600" dirty="0"/>
              <a:t>(Feb) and SA1#106 (May) </a:t>
            </a:r>
            <a:endParaRPr lang="en-GB" sz="1800" dirty="0"/>
          </a:p>
          <a:p>
            <a:r>
              <a:rPr lang="en-GB" sz="2000" dirty="0"/>
              <a:t>SIDs presentations (documents allowed/recommended): </a:t>
            </a:r>
          </a:p>
          <a:p>
            <a:pPr lvl="1"/>
            <a:r>
              <a:rPr lang="en-GB" sz="1600" b="1" dirty="0"/>
              <a:t>SID proposal </a:t>
            </a:r>
            <a:r>
              <a:rPr lang="en-GB" sz="1600" dirty="0"/>
              <a:t>– Please use the right template</a:t>
            </a:r>
          </a:p>
          <a:p>
            <a:pPr lvl="1"/>
            <a:r>
              <a:rPr lang="en-GB" sz="1600" b="1" dirty="0"/>
              <a:t>PowerPoint Presentation (4 slides max preferred)</a:t>
            </a:r>
            <a:r>
              <a:rPr lang="en-GB" sz="1600" dirty="0"/>
              <a:t>:</a:t>
            </a:r>
          </a:p>
          <a:p>
            <a:pPr lvl="2"/>
            <a:r>
              <a:rPr lang="en-GB" sz="1200" dirty="0"/>
              <a:t>Include a section on the delta with current specification/requirement. </a:t>
            </a:r>
          </a:p>
          <a:p>
            <a:pPr lvl="1"/>
            <a:r>
              <a:rPr lang="en-GB" sz="1600" b="1" dirty="0"/>
              <a:t>1 or 2 use cases </a:t>
            </a:r>
            <a:r>
              <a:rPr lang="en-GB" sz="1600" dirty="0"/>
              <a:t>(using SA1 UC template)</a:t>
            </a:r>
          </a:p>
          <a:p>
            <a:pPr lvl="1"/>
            <a:r>
              <a:rPr lang="en-GB" sz="1600" dirty="0"/>
              <a:t>Studies which may get consensus -&gt; The chair will ask to provide a TR skeleton for these ones by Friday. </a:t>
            </a:r>
          </a:p>
        </p:txBody>
      </p:sp>
      <p:sp>
        <p:nvSpPr>
          <p:cNvPr id="8" name="Google Shape;197;p20">
            <a:extLst>
              <a:ext uri="{FF2B5EF4-FFF2-40B4-BE49-F238E27FC236}">
                <a16:creationId xmlns:a16="http://schemas.microsoft.com/office/drawing/2014/main" id="{EE0B8FDD-1EF5-4CCC-AE62-302A26108DFF}"/>
              </a:ext>
            </a:extLst>
          </p:cNvPr>
          <p:cNvSpPr txBox="1"/>
          <p:nvPr/>
        </p:nvSpPr>
        <p:spPr>
          <a:xfrm>
            <a:off x="7086602" y="120264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98;p20">
            <a:extLst>
              <a:ext uri="{FF2B5EF4-FFF2-40B4-BE49-F238E27FC236}">
                <a16:creationId xmlns:a16="http://schemas.microsoft.com/office/drawing/2014/main" id="{5B1F7DCE-E82A-4CB1-8047-6C307FCF98EE}"/>
              </a:ext>
            </a:extLst>
          </p:cNvPr>
          <p:cNvSpPr txBox="1"/>
          <p:nvPr/>
        </p:nvSpPr>
        <p:spPr>
          <a:xfrm>
            <a:off x="6858002" y="1158196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0" name="Google Shape;199;p20">
            <a:extLst>
              <a:ext uri="{FF2B5EF4-FFF2-40B4-BE49-F238E27FC236}">
                <a16:creationId xmlns:a16="http://schemas.microsoft.com/office/drawing/2014/main" id="{DE12B5BA-48A4-4863-98A3-F253D2645FCC}"/>
              </a:ext>
            </a:extLst>
          </p:cNvPr>
          <p:cNvSpPr txBox="1"/>
          <p:nvPr/>
        </p:nvSpPr>
        <p:spPr>
          <a:xfrm>
            <a:off x="7027865" y="1455058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200;p20">
            <a:extLst>
              <a:ext uri="{FF2B5EF4-FFF2-40B4-BE49-F238E27FC236}">
                <a16:creationId xmlns:a16="http://schemas.microsoft.com/office/drawing/2014/main" id="{9DB53941-DA51-4918-841C-15128456DF34}"/>
              </a:ext>
            </a:extLst>
          </p:cNvPr>
          <p:cNvSpPr txBox="1"/>
          <p:nvPr/>
        </p:nvSpPr>
        <p:spPr>
          <a:xfrm>
            <a:off x="7016752" y="1448708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12" name="Google Shape;201;p20">
            <a:extLst>
              <a:ext uri="{FF2B5EF4-FFF2-40B4-BE49-F238E27FC236}">
                <a16:creationId xmlns:a16="http://schemas.microsoft.com/office/drawing/2014/main" id="{1F0A3A10-876A-47CD-BCA1-2781FDB6BB03}"/>
              </a:ext>
            </a:extLst>
          </p:cNvPr>
          <p:cNvSpPr txBox="1"/>
          <p:nvPr/>
        </p:nvSpPr>
        <p:spPr>
          <a:xfrm>
            <a:off x="7702552" y="1769383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202;p20">
            <a:extLst>
              <a:ext uri="{FF2B5EF4-FFF2-40B4-BE49-F238E27FC236}">
                <a16:creationId xmlns:a16="http://schemas.microsoft.com/office/drawing/2014/main" id="{B50AEFCF-7572-44D8-9DD8-EE7D24853E5A}"/>
              </a:ext>
            </a:extLst>
          </p:cNvPr>
          <p:cNvSpPr txBox="1"/>
          <p:nvPr/>
        </p:nvSpPr>
        <p:spPr>
          <a:xfrm>
            <a:off x="7747002" y="1761446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FE3F93-8510-64BF-583D-BCD9E70ADF14}"/>
              </a:ext>
            </a:extLst>
          </p:cNvPr>
          <p:cNvCxnSpPr>
            <a:cxnSpLocks/>
          </p:cNvCxnSpPr>
          <p:nvPr/>
        </p:nvCxnSpPr>
        <p:spPr bwMode="auto">
          <a:xfrm>
            <a:off x="7792422" y="1393199"/>
            <a:ext cx="0" cy="80088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3A4C69BE-4820-45EC-95D8-2AC1B2644738}"/>
              </a:ext>
            </a:extLst>
          </p:cNvPr>
          <p:cNvSpPr/>
          <p:nvPr/>
        </p:nvSpPr>
        <p:spPr>
          <a:xfrm>
            <a:off x="7702552" y="2194087"/>
            <a:ext cx="7505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SA1#105</a:t>
            </a:r>
            <a:r>
              <a:rPr lang="en-US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54076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612465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36178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54812" y="229966"/>
            <a:ext cx="7142100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ym typeface="Montserrat"/>
              </a:rPr>
              <a:t>Rel-20 SA1 work planning (5GA &amp; 6G) </a:t>
            </a:r>
            <a:endParaRPr dirty="0"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4" name="Google Shape;124;p20"/>
          <p:cNvCxnSpPr/>
          <p:nvPr/>
        </p:nvCxnSpPr>
        <p:spPr>
          <a:xfrm>
            <a:off x="293687" y="1372753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348940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348940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352115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1010803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713940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713940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11012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1113990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1113990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1113990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1134628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1113990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1028265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1131453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717115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cxnSp>
        <p:nvCxnSpPr>
          <p:cNvPr id="169" name="Google Shape;169;p20"/>
          <p:cNvCxnSpPr/>
          <p:nvPr/>
        </p:nvCxnSpPr>
        <p:spPr>
          <a:xfrm>
            <a:off x="901700" y="130449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629928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629928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61881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629928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609290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63786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64104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582303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314090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314090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434665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434665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434665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434665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434665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434665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434665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434665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314090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9640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919575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216437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210087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530762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522825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551222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2049385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230511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726765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906815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963578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663920" y="3916587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19070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412750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56296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59097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4345626" y="4880061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45337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698311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1599" y="4359702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580870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512274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580870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 rot="20515391">
            <a:off x="4981352" y="3639094"/>
            <a:ext cx="344286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/>
              <a:t>Planning of Part 1 endorsed at SA#101 </a:t>
            </a:r>
          </a:p>
          <a:p>
            <a:r>
              <a:rPr lang="en-GB" sz="1600" b="1" dirty="0"/>
              <a:t>Planning of Part 2 endorsed at SA#102</a:t>
            </a:r>
            <a:endParaRPr lang="nl-NL" sz="1600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8F52EE5-8A35-475E-85A2-2E073E979CDD}"/>
              </a:ext>
            </a:extLst>
          </p:cNvPr>
          <p:cNvSpPr/>
          <p:nvPr/>
        </p:nvSpPr>
        <p:spPr bwMode="auto">
          <a:xfrm>
            <a:off x="2682264" y="4197030"/>
            <a:ext cx="257774" cy="220705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7" name="Google Shape;167;p20"/>
          <p:cNvSpPr txBox="1"/>
          <p:nvPr/>
        </p:nvSpPr>
        <p:spPr>
          <a:xfrm>
            <a:off x="1964443" y="4840527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434665"/>
            <a:ext cx="644400" cy="23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>
              <a:solidFill>
                <a:srgbClr val="FF0000"/>
              </a:solidFill>
            </a:endParaRPr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348940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9" name="Callout: Right Arrow 8">
            <a:extLst>
              <a:ext uri="{FF2B5EF4-FFF2-40B4-BE49-F238E27FC236}">
                <a16:creationId xmlns:a16="http://schemas.microsoft.com/office/drawing/2014/main" id="{45D75994-E667-4654-A303-40B13A4EF083}"/>
              </a:ext>
            </a:extLst>
          </p:cNvPr>
          <p:cNvSpPr/>
          <p:nvPr/>
        </p:nvSpPr>
        <p:spPr bwMode="auto">
          <a:xfrm>
            <a:off x="495238" y="3991166"/>
            <a:ext cx="2179243" cy="673793"/>
          </a:xfrm>
          <a:prstGeom prst="rightArrow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sz="1400" b="1" kern="0" dirty="0">
                <a:solidFill>
                  <a:schemeClr val="tx1"/>
                </a:solidFill>
                <a:ea typeface="ＭＳ Ｐゴシック" charset="0"/>
              </a:rPr>
              <a:t>Workshop on Stage1 IMT 2030 </a:t>
            </a:r>
          </a:p>
          <a:p>
            <a:pPr algn="ctr">
              <a:defRPr/>
            </a:pPr>
            <a:r>
              <a:rPr lang="en-GB" sz="1400" b="1" kern="0" dirty="0">
                <a:solidFill>
                  <a:schemeClr val="tx1"/>
                </a:solidFill>
                <a:ea typeface="ＭＳ Ｐゴシック" charset="0"/>
              </a:rPr>
              <a:t>Use cases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8" name="Google Shape;168;p20"/>
          <p:cNvCxnSpPr>
            <a:cxnSpLocks/>
          </p:cNvCxnSpPr>
          <p:nvPr/>
        </p:nvCxnSpPr>
        <p:spPr>
          <a:xfrm>
            <a:off x="2432767" y="1715288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6G planning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13" y="1028700"/>
            <a:ext cx="8562975" cy="3622675"/>
          </a:xfrm>
        </p:spPr>
        <p:txBody>
          <a:bodyPr/>
          <a:lstStyle/>
          <a:p>
            <a:r>
              <a:rPr lang="en-GB" sz="2400" dirty="0"/>
              <a:t> From a 3GPP perspective, please check </a:t>
            </a:r>
            <a:r>
              <a:rPr lang="en-GB" sz="2400" dirty="0">
                <a:hlinkClick r:id="rId2"/>
              </a:rPr>
              <a:t>SP-231693</a:t>
            </a:r>
            <a:endParaRPr lang="en-GB" sz="2400" dirty="0"/>
          </a:p>
          <a:p>
            <a:r>
              <a:rPr lang="en-GB" sz="2400" dirty="0"/>
              <a:t> From an SA1 perspective, the three major events are: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b="1" u="sng" dirty="0"/>
              <a:t>3GPP Members (SA1 delegates) will all get the opportunity to present their company’s 6G views </a:t>
            </a:r>
            <a:r>
              <a:rPr lang="en-GB" sz="2400" b="1" i="1" u="sng" dirty="0"/>
              <a:t>after </a:t>
            </a:r>
            <a:r>
              <a:rPr lang="en-GB" sz="2400" b="1" u="sng" dirty="0"/>
              <a:t>the workshop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1E95F8C-FC2E-469C-975B-AAA2E2AA3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40398"/>
              </p:ext>
            </p:extLst>
          </p:nvPr>
        </p:nvGraphicFramePr>
        <p:xfrm>
          <a:off x="869436" y="1869186"/>
          <a:ext cx="7850787" cy="2526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8958">
                  <a:extLst>
                    <a:ext uri="{9D8B030D-6E8A-4147-A177-3AD203B41FA5}">
                      <a16:colId xmlns:a16="http://schemas.microsoft.com/office/drawing/2014/main" val="1063366491"/>
                    </a:ext>
                  </a:extLst>
                </a:gridCol>
                <a:gridCol w="6151829">
                  <a:extLst>
                    <a:ext uri="{9D8B030D-6E8A-4147-A177-3AD203B41FA5}">
                      <a16:colId xmlns:a16="http://schemas.microsoft.com/office/drawing/2014/main" val="3700105774"/>
                    </a:ext>
                  </a:extLst>
                </a:gridCol>
              </a:tblGrid>
              <a:tr h="805998">
                <a:tc>
                  <a:txBody>
                    <a:bodyPr/>
                    <a:lstStyle/>
                    <a:p>
                      <a:r>
                        <a:rPr lang="en-US" dirty="0"/>
                        <a:t>8-10 May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Workshop on Stage1 IMT 2030 Use cases (Rotterdam, Netherlands) – presentations for information of 6G “external views”, no decision power – see next slide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609966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27-31 May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SA1#106 (Jeju, South Korea) – 6G presentations from 3GPP members (i.e. Rel-20 Part 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29744"/>
                  </a:ext>
                </a:extLst>
              </a:tr>
              <a:tr h="805998"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19-23 Aug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SA1#107 (Maastricht, Netherlands) – Last 6G presentations + Part 2 SIDs Agreement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156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456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070AA-65B1-423E-87BF-89594D705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8946" y="954107"/>
            <a:ext cx="8388300" cy="3622800"/>
          </a:xfrm>
        </p:spPr>
        <p:txBody>
          <a:bodyPr/>
          <a:lstStyle/>
          <a:p>
            <a:r>
              <a:rPr lang="en-GB" sz="2400" dirty="0"/>
              <a:t>The aim is to bring SA1 and 3GPP closer to the work done by different research global/regional research organizations and others regarding 6G Use Cases (UC).</a:t>
            </a:r>
          </a:p>
          <a:p>
            <a:pPr lvl="1"/>
            <a:r>
              <a:rPr lang="en-GB" sz="2000" dirty="0"/>
              <a:t>2.5 day workshop</a:t>
            </a:r>
          </a:p>
          <a:p>
            <a:pPr lvl="1"/>
            <a:r>
              <a:rPr lang="en-GB" sz="2000" dirty="0"/>
              <a:t>Presentations from 3GPP MRPs (e.g. GSMA, 5GAA, 5GACIA, …), regional research organizations, global organizations/institutions (e.g. NGMN, ITU-R). </a:t>
            </a:r>
          </a:p>
          <a:p>
            <a:r>
              <a:rPr lang="en-GB" sz="2400" dirty="0"/>
              <a:t>The workshop will have no decision power</a:t>
            </a:r>
          </a:p>
          <a:p>
            <a:pPr lvl="1"/>
            <a:r>
              <a:rPr lang="en-GB" sz="2000" dirty="0"/>
              <a:t>Conference-style event with a restricted agenda</a:t>
            </a:r>
          </a:p>
          <a:p>
            <a:pPr lvl="1"/>
            <a:r>
              <a:rPr lang="en-GB" sz="2000" dirty="0"/>
              <a:t>Presentations will be by invitation only</a:t>
            </a:r>
          </a:p>
          <a:p>
            <a:pPr lvl="1"/>
            <a:r>
              <a:rPr lang="en-GB" sz="2000" dirty="0"/>
              <a:t>There will be no company contributions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102ACA-6CB3-49C6-802E-DD905986E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6" y="137968"/>
            <a:ext cx="7269595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Stage 1 Workshop on IMT 2030 UC</a:t>
            </a:r>
          </a:p>
        </p:txBody>
      </p:sp>
    </p:spTree>
    <p:extLst>
      <p:ext uri="{BB962C8B-B14F-4D97-AF65-F5344CB8AC3E}">
        <p14:creationId xmlns:p14="http://schemas.microsoft.com/office/powerpoint/2010/main" val="1548059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8458515-E2FF-7CBB-5D3B-6E3A972D5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637180"/>
              </p:ext>
            </p:extLst>
          </p:nvPr>
        </p:nvGraphicFramePr>
        <p:xfrm>
          <a:off x="512131" y="940780"/>
          <a:ext cx="7321525" cy="3914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374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  <a:gridCol w="2130717">
                  <a:extLst>
                    <a:ext uri="{9D8B030D-6E8A-4147-A177-3AD203B41FA5}">
                      <a16:colId xmlns:a16="http://schemas.microsoft.com/office/drawing/2014/main" val="1225463196"/>
                    </a:ext>
                  </a:extLst>
                </a:gridCol>
              </a:tblGrid>
              <a:tr h="2709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Wednesday May 8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Opening, Operators, Verticals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Thursday May 9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Alliances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Friday May 10</a:t>
                      </a:r>
                      <a:r>
                        <a:rPr lang="en-GB" sz="14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ITU, 3GPP, Closing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6086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08.45-09.15: Registration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09.15-09.30: Opening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Operators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09.30-10.00: GSMA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10.00-10.30: NGMN 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09:00-09.45: Japan (5GBPG)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09.45-10.30: South Korea (6G Forum)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09.00-09.30: ITU-R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09.30-10.00: 3GPP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10.00-10.20: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Panel#4: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“ITU &amp; 3GPP synergies for 6G”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1996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10.30-11.00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6434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  <a:endParaRPr lang="en-GB" sz="10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11.00-11.45: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Panel#1</a:t>
                      </a: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“6G Drivers for Operators”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----------------------------------------------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Verticals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11.50-12.15: </a:t>
                      </a:r>
                      <a:r>
                        <a:rPr lang="en-GB" altLang="en-US" sz="1050" dirty="0"/>
                        <a:t>Automotive (5GAA)</a:t>
                      </a:r>
                      <a:endParaRPr lang="en-US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11.00-11.45:  China (IMT2030 Prom. Group)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11.45-12.30: India (6GBahrat) 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11.00-11.40: Summary read-out of the event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11.40-12.00: Next steps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12.00-12.30: Closing</a:t>
                      </a: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398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12:30-13:30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(provided)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(provided)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Workshop ends 12.30 latest</a:t>
                      </a: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501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14.00-14.25: Industry (5G-ICIA)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14.25-14.50: </a:t>
                      </a:r>
                      <a:r>
                        <a:rPr lang="en-GB" altLang="en-US" sz="1050" dirty="0"/>
                        <a:t>Multimedia (5GMAG)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14.50-15.15: Satellite (GSOA)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15.15-15.50: Public Safety (PCCT)</a:t>
                      </a:r>
                      <a:endParaRPr lang="en-GB" sz="1050" b="1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14.00-14.45: </a:t>
                      </a:r>
                      <a:r>
                        <a:rPr lang="en-GB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America (ATIS Next G)</a:t>
                      </a:r>
                      <a:endParaRPr lang="it-IT" sz="1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14.45-15.30: Europe (SNS)</a:t>
                      </a:r>
                      <a:endParaRPr lang="it-IT" sz="1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1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180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16.00-16.30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2868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0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16.00-16.25: BWA</a:t>
                      </a:r>
                      <a:b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16.30-17.15: </a:t>
                      </a:r>
                      <a:r>
                        <a:rPr lang="en-U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Panel#2</a:t>
                      </a: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: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“6G Drivers for Verticals”</a:t>
                      </a:r>
                      <a:endParaRPr lang="en-GB" sz="1050" b="0" i="0" u="none" strike="noStrike" cap="none" dirty="0">
                        <a:solidFill>
                          <a:srgbClr val="FFC00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16.00-17.00: </a:t>
                      </a:r>
                      <a:r>
                        <a:rPr lang="es-ES" sz="105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Panel#3</a:t>
                      </a: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“</a:t>
                      </a:r>
                      <a:r>
                        <a:rPr lang="es-ES" sz="105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Building</a:t>
                      </a:r>
                      <a:r>
                        <a:rPr lang="es-ES" sz="10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 Global 6G View”</a:t>
                      </a:r>
                    </a:p>
                  </a:txBody>
                  <a:tcPr marL="23537" marR="235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23537" marR="23537" marT="0" marB="0"/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49DE198-CFC7-F12C-9233-818B4DD7D21F}"/>
              </a:ext>
            </a:extLst>
          </p:cNvPr>
          <p:cNvSpPr txBox="1"/>
          <p:nvPr/>
        </p:nvSpPr>
        <p:spPr>
          <a:xfrm>
            <a:off x="1043753" y="4863197"/>
            <a:ext cx="69204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Note: the order of presentations within the Verticals and within the Research Alliances are subject to change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57BB0E-3224-4C01-A323-D1B6ABC87C4C}"/>
              </a:ext>
            </a:extLst>
          </p:cNvPr>
          <p:cNvSpPr txBox="1">
            <a:spLocks/>
          </p:cNvSpPr>
          <p:nvPr/>
        </p:nvSpPr>
        <p:spPr bwMode="auto">
          <a:xfrm>
            <a:off x="451171" y="107975"/>
            <a:ext cx="726959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/>
              <a:t>Workshop Draft Agenda</a:t>
            </a:r>
            <a:endParaRPr lang="en-GB" b="1" kern="0" dirty="0"/>
          </a:p>
        </p:txBody>
      </p:sp>
    </p:spTree>
    <p:extLst>
      <p:ext uri="{BB962C8B-B14F-4D97-AF65-F5344CB8AC3E}">
        <p14:creationId xmlns:p14="http://schemas.microsoft.com/office/powerpoint/2010/main" val="373288030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F1D37-BB97-4442-BFCE-33CE55F3F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SA1#106 &amp; SA1#107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E160D-2A93-4BD8-8F68-272FAE9B4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SA1#106</a:t>
            </a:r>
          </a:p>
          <a:p>
            <a:pPr lvl="1"/>
            <a:r>
              <a:rPr lang="en-GB" dirty="0"/>
              <a:t>Continue with Part 1 (5G Advanced) studies.</a:t>
            </a:r>
          </a:p>
          <a:p>
            <a:pPr lvl="1"/>
            <a:r>
              <a:rPr lang="en-GB" dirty="0"/>
              <a:t>Call for companies to bring their views regarding 6G:</a:t>
            </a:r>
          </a:p>
          <a:p>
            <a:pPr lvl="2"/>
            <a:r>
              <a:rPr lang="en-GB" dirty="0"/>
              <a:t>Topics – proposals on what to study for 6G</a:t>
            </a:r>
          </a:p>
          <a:p>
            <a:pPr lvl="2"/>
            <a:r>
              <a:rPr lang="en-GB" dirty="0"/>
              <a:t>How to do it? One big study… several studies?</a:t>
            </a:r>
          </a:p>
          <a:p>
            <a:pPr lvl="1"/>
            <a:r>
              <a:rPr lang="en-GB" dirty="0"/>
              <a:t>TBD if Part 2 (6G) SID(s) can already be proposed or not.</a:t>
            </a:r>
          </a:p>
          <a:p>
            <a:r>
              <a:rPr lang="en-GB" dirty="0"/>
              <a:t>SA1#107</a:t>
            </a:r>
          </a:p>
          <a:p>
            <a:pPr lvl="1"/>
            <a:r>
              <a:rPr lang="en-GB" dirty="0"/>
              <a:t>Time to take decisions.</a:t>
            </a:r>
          </a:p>
          <a:p>
            <a:pPr lvl="1"/>
            <a:r>
              <a:rPr lang="en-GB" dirty="0"/>
              <a:t>Agree the SA1’s 6G study(</a:t>
            </a:r>
            <a:r>
              <a:rPr lang="en-GB" dirty="0" err="1"/>
              <a:t>ies</a:t>
            </a:r>
            <a:r>
              <a:rPr lang="en-GB" dirty="0"/>
              <a:t>), i.e. the Part 2 SID(s) </a:t>
            </a:r>
          </a:p>
        </p:txBody>
      </p:sp>
    </p:spTree>
    <p:extLst>
      <p:ext uri="{BB962C8B-B14F-4D97-AF65-F5344CB8AC3E}">
        <p14:creationId xmlns:p14="http://schemas.microsoft.com/office/powerpoint/2010/main" val="314678120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42660</TotalTime>
  <Words>1237</Words>
  <Application>Microsoft Office PowerPoint</Application>
  <PresentationFormat>On-screen Show (16:9)</PresentationFormat>
  <Paragraphs>218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Reminder on (Rel-20) Part 1 &amp; Part 2</vt:lpstr>
      <vt:lpstr>SA1#105, Athens, 26 Feb – 1 Mar</vt:lpstr>
      <vt:lpstr>Part 1</vt:lpstr>
      <vt:lpstr>PowerPoint Presentation</vt:lpstr>
      <vt:lpstr>6G planning </vt:lpstr>
      <vt:lpstr>Stage 1 Workshop on IMT 2030 UC</vt:lpstr>
      <vt:lpstr>PowerPoint Presentation</vt:lpstr>
      <vt:lpstr>SA1#106 &amp; SA1#107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2130</cp:revision>
  <cp:lastPrinted>2017-02-24T12:37:51Z</cp:lastPrinted>
  <dcterms:created xsi:type="dcterms:W3CDTF">2008-08-30T09:32:10Z</dcterms:created>
  <dcterms:modified xsi:type="dcterms:W3CDTF">2024-02-28T06:26:41Z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