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63" r:id="rId3"/>
    <p:sldId id="262" r:id="rId4"/>
    <p:sldId id="2964" r:id="rId5"/>
    <p:sldId id="2961" r:id="rId6"/>
    <p:sldId id="2966" r:id="rId7"/>
    <p:sldId id="2967" r:id="rId8"/>
    <p:sldId id="2950" r:id="rId9"/>
    <p:sldId id="258" r:id="rId10"/>
    <p:sldId id="260" r:id="rId11"/>
    <p:sldId id="2959" r:id="rId12"/>
    <p:sldId id="2960" r:id="rId13"/>
    <p:sldId id="296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953AEE-FDBC-4175-A910-7FB64DB911B6}" v="6" dt="2024-02-16T07:46:44.5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5" autoAdjust="0"/>
    <p:restoredTop sz="93792" autoAdjust="0"/>
  </p:normalViewPr>
  <p:slideViewPr>
    <p:cSldViewPr snapToGrid="0">
      <p:cViewPr varScale="1">
        <p:scale>
          <a:sx n="63" d="100"/>
          <a:sy n="63" d="100"/>
        </p:scale>
        <p:origin x="956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8F05E-14FE-469A-969A-9E72CCB411BE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F095A-4030-4534-8D08-D33A1FB10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5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EF095A-4030-4534-8D08-D33A1FB104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651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EF095A-4030-4534-8D08-D33A1FB104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006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EF095A-4030-4534-8D08-D33A1FB104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767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EF095A-4030-4534-8D08-D33A1FB104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959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EF095A-4030-4534-8D08-D33A1FB104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070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57719-6FB8-51E8-E065-74697470E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4504F0-A21B-F60F-13FF-AF01C0A8C9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800F58-1102-0B00-BBBA-B4E2FC4E4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FF94C-892F-F4DC-48E2-48B5D4851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1AA61-0726-2F1A-3C07-296C052BC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69AC7-9E16-920D-BB9E-645C463B2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28E380-FBF4-E24F-251F-7F08401A2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A9C02-C08F-EFE3-586B-57DEB442D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4E0B2-BCF4-D422-66C0-B28B72D25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D3F48-A765-70A3-3EA3-F1A6FE252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637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ECAA6C-5590-FCB8-6B76-DE5FC894F8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83AD07-186A-DCCB-BAE0-B222D66D7A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63221-30F0-1937-2B8D-E3AE99092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BAC27-8F40-B8C7-FE20-8DF37DCC0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132BC-92BA-ADE5-90FF-79291DF25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625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66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233A0-8FC0-B2E3-6027-EFB131836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13B535-0C8A-7C39-7310-2A2F8B860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78130-762A-847A-2CF6-8604949C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2CAA9-3214-05BF-B4F0-BDD600B6E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86FABD-CB07-8945-BBAE-71E6407C1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55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6F277-C0E0-501E-9CF0-D84365901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DA70D3-3CF9-CB81-77C7-E48ED28B11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8B5B6-0702-78B8-0B6F-97C94333E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6B877-C0D1-75A0-39DF-D9BCEAE83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618D1-6FDA-251E-D296-DF70F72D1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793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CA466-C2DA-F110-D847-1E2A620C0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16567-0A1A-F040-CE2F-5E6E822E59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C34C19-6B42-8AC2-52CC-B09A16119E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F591DA-4DD3-0372-22C4-65C661B34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2CF9A1-1DA8-9B6C-9F2C-9C0D37E2D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62E410-021B-675D-ACEA-7699A9767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567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A4C1E-3A64-50C1-5FA8-27C97497B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76ABCF-ECF0-91D1-E892-5BBAFB4BD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2D53F7-98FE-6226-F546-A9252E31B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D0AD4F-1825-3C25-29B0-FE542CD8E9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9AB924-895B-02CC-06D3-714132BDDD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9B2F13-43C1-8C30-9FC9-B798D7F82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CC2149-4DD3-8263-2BAF-4D057D9FC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9CFC96-A77B-99FC-CE85-EFC520CC6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1C9A6-F8BF-92D1-5A4D-3D0B94B39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A34FC-1F00-BDE5-F050-757FDFBAF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8642FF-4C91-D2CF-647B-39270A95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E72548-B5BD-A399-3F4D-2A8B41B60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4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6827AF-09B2-C982-4043-2AE8FAB96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546B46-0052-8186-00D5-8E1B1C4EE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DC14F0-A75F-3C42-083D-5F37B81FB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96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FFB15-1D30-5B2E-DABA-4057AC93D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7AABF5-253F-4C6E-CFA0-82E79276C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AB4646-6E27-EEEE-8283-9E411DAEF9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5172B1-4C2B-1140-B907-2C3B4ACFE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D74F8A-A0DE-D489-9F18-7E0B66BB8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17B865-C72F-66E0-AC8F-D1880E9DC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214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D07DF-4E13-00BD-E69A-5013A1806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E778DD-E129-F340-3D9C-A9C7E98454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7F1698-0E4B-FFD2-A47F-A6039F4306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1B230A-7A99-2A44-F9CC-F96419C8A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9E761F-F668-7F7B-C5DC-F0E26D1F6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7DF656-3597-F9FE-11EF-B90D9375C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393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BF9C87-2635-BF10-C614-F7665427B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24543C-12ED-D5AB-733A-BE3438BFA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5704D5-23A3-FD97-7049-F6F2F68584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D67BE-3BF5-4BBC-98DC-C1EF370A4E28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C028F-0347-FD71-43DE-3D0F253C8C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49AE1-1231-3A1D-7BB6-F2EDA09281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2519A-DACE-4EEF-9998-2B78F6BC8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308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18" Type="http://schemas.openxmlformats.org/officeDocument/2006/relationships/image" Target="../media/image1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Relationship Id="rId1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43D82-962B-24FF-6ADB-D4723D0B1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2120" y="1803400"/>
            <a:ext cx="9144000" cy="23876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Supplemental Network Extension (</a:t>
            </a:r>
            <a:r>
              <a:rPr lang="en-US" b="1" dirty="0" err="1">
                <a:solidFill>
                  <a:srgbClr val="0070C0"/>
                </a:solidFill>
              </a:rPr>
              <a:t>SupNet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9FFDE8-5423-7F38-C61E-ED360EF9EC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2720" y="4897120"/>
            <a:ext cx="9144000" cy="807720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053A59-C0D5-C16A-51DE-4E664E43631E}"/>
              </a:ext>
            </a:extLst>
          </p:cNvPr>
          <p:cNvSpPr txBox="1"/>
          <p:nvPr/>
        </p:nvSpPr>
        <p:spPr>
          <a:xfrm>
            <a:off x="701040" y="127913"/>
            <a:ext cx="111861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0"/>
              </a:spcAft>
              <a:tabLst>
                <a:tab pos="4500880" algn="r"/>
                <a:tab pos="621093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SA WG 1 Meeting #105					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S1-240142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hangingPunct="0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Greece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Feb 24 – Mar 1,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2024 	            			 	   </a:t>
            </a:r>
            <a:r>
              <a:rPr lang="en-GB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(rev of S1-233224)</a:t>
            </a:r>
            <a:endParaRPr lang="en-US" sz="1200" i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57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88C25-CAA5-C284-8182-3775D7086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Areas/Topics for SA1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F05F4-5CA9-8C9F-C46F-FD3F92C7B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640" y="1690688"/>
            <a:ext cx="10515600" cy="4699951"/>
          </a:xfrm>
        </p:spPr>
        <p:txBody>
          <a:bodyPr>
            <a:normAutofit/>
          </a:bodyPr>
          <a:lstStyle/>
          <a:p>
            <a:pPr marL="276606" indent="-228600"/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Coordination </a:t>
            </a:r>
            <a:r>
              <a:rPr lang="en-US" sz="2000" dirty="0" err="1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bw</a:t>
            </a:r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SupNet</a:t>
            </a:r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 provider and MNO for coverage/capacity extension service, e.g.:</a:t>
            </a:r>
          </a:p>
          <a:p>
            <a:pPr marL="448056" lvl="1" indent="-22860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To negotiate area/time for coverage/capacity extension, how much traffic/UEs are expected</a:t>
            </a:r>
          </a:p>
          <a:p>
            <a:pPr marL="448056" lvl="1" indent="-22860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To determine/select candidates </a:t>
            </a:r>
            <a:r>
              <a:rPr lang="en-US" sz="1600" dirty="0" err="1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SupNet</a:t>
            </a:r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 nodes, update the configuration to serve the request from the MNO</a:t>
            </a:r>
            <a:endParaRPr lang="en-US" sz="2000" dirty="0">
              <a:latin typeface="-apple-system"/>
            </a:endParaRPr>
          </a:p>
          <a:p>
            <a:r>
              <a:rPr lang="en-US" sz="2000" dirty="0">
                <a:latin typeface="-apple-system"/>
              </a:rPr>
              <a:t>Authorization and configuration of the </a:t>
            </a:r>
            <a:r>
              <a:rPr lang="en-US" sz="2000" dirty="0" err="1">
                <a:latin typeface="-apple-system"/>
              </a:rPr>
              <a:t>SupNet</a:t>
            </a:r>
            <a:r>
              <a:rPr lang="en-US" sz="2000" dirty="0">
                <a:latin typeface="-apple-system"/>
              </a:rPr>
              <a:t> network</a:t>
            </a:r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, e.g.:</a:t>
            </a:r>
            <a:endParaRPr lang="en-US" sz="2000" dirty="0">
              <a:latin typeface="-apple-system"/>
            </a:endParaRPr>
          </a:p>
          <a:p>
            <a:pPr marL="448056" lvl="1" indent="-22860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How to support authorization of </a:t>
            </a: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nodes</a:t>
            </a:r>
            <a:endParaRPr lang="en-US" sz="1600" dirty="0">
              <a:latin typeface="-apple-system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48056" lvl="1" indent="-22860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How to configure </a:t>
            </a: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</a:t>
            </a:r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network</a:t>
            </a:r>
          </a:p>
          <a:p>
            <a:pPr marL="448056" lvl="1" indent="-22860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How to enforce a policy that MNO requires</a:t>
            </a:r>
          </a:p>
          <a:p>
            <a:r>
              <a:rPr lang="en-US" sz="2000" dirty="0">
                <a:latin typeface="-apple-system"/>
              </a:rPr>
              <a:t>Proof of Coverage</a:t>
            </a:r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, e.g.:</a:t>
            </a:r>
            <a:endParaRPr lang="en-US" sz="2000" dirty="0">
              <a:latin typeface="-apple-system"/>
            </a:endParaRPr>
          </a:p>
          <a:p>
            <a:pPr marL="505206" lvl="1" indent="-285750"/>
            <a:r>
              <a:rPr lang="en-US" sz="1600" dirty="0">
                <a:latin typeface="-apple-system"/>
              </a:rPr>
              <a:t>How to verify the location &amp; coverage of the </a:t>
            </a: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nodes</a:t>
            </a:r>
          </a:p>
          <a:p>
            <a:pPr marL="505206" lvl="1" indent="-285750"/>
            <a:r>
              <a:rPr lang="en-US" sz="1600" dirty="0">
                <a:latin typeface="-apple-system"/>
              </a:rPr>
              <a:t>How to verity the operation time of </a:t>
            </a: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nodes (e.. To verify availability of the network –24 </a:t>
            </a:r>
            <a:r>
              <a:rPr lang="en-US" sz="1600" dirty="0" err="1">
                <a:latin typeface="-apple-system"/>
              </a:rPr>
              <a:t>hrs</a:t>
            </a:r>
            <a:r>
              <a:rPr lang="en-US" sz="1600" dirty="0">
                <a:latin typeface="-apple-system"/>
              </a:rPr>
              <a:t>, part time, etc.)</a:t>
            </a:r>
          </a:p>
          <a:p>
            <a:pPr marL="505206" lvl="1" indent="-285750"/>
            <a:r>
              <a:rPr lang="en-US" sz="16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How to authenticate/authorize the participants and the transactions for Proof of Coverage operation</a:t>
            </a:r>
          </a:p>
          <a:p>
            <a:r>
              <a:rPr lang="en-US" sz="2000" dirty="0">
                <a:latin typeface="-apple-system"/>
              </a:rPr>
              <a:t>Proof of Usage</a:t>
            </a:r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, e.g.:</a:t>
            </a:r>
            <a:r>
              <a:rPr lang="en-US" sz="2000" dirty="0">
                <a:latin typeface="-apple-system"/>
              </a:rPr>
              <a:t> </a:t>
            </a:r>
            <a:endParaRPr lang="en-US" sz="1600" dirty="0">
              <a:latin typeface="-apple-system"/>
            </a:endParaRPr>
          </a:p>
          <a:p>
            <a:pPr marL="505206" lvl="1" indent="-285750"/>
            <a:r>
              <a:rPr lang="en-US" sz="1600" dirty="0">
                <a:latin typeface="-apple-system"/>
              </a:rPr>
              <a:t>How to authenticate the UE accessing the </a:t>
            </a:r>
            <a:r>
              <a:rPr lang="en-US" sz="1600" dirty="0" err="1">
                <a:latin typeface="-apple-system"/>
              </a:rPr>
              <a:t>SupNet</a:t>
            </a:r>
            <a:r>
              <a:rPr lang="en-US" sz="1600" dirty="0">
                <a:latin typeface="-apple-system"/>
              </a:rPr>
              <a:t> NW (UE with MNO credential)</a:t>
            </a:r>
          </a:p>
          <a:p>
            <a:pPr marL="505206" lvl="1" indent="-285750"/>
            <a:r>
              <a:rPr lang="en-US" sz="1600" dirty="0">
                <a:latin typeface="-apple-system"/>
              </a:rPr>
              <a:t>Monitoring RAN/CN performance, and the amount of data offloaded</a:t>
            </a:r>
          </a:p>
          <a:p>
            <a:endParaRPr lang="en-US" sz="1600" dirty="0">
              <a:latin typeface="-apple-system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133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D7C08-CFE3-1ADD-8994-21CC67A88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543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/>
              <a:t>ANNEX 2</a:t>
            </a:r>
            <a:br>
              <a:rPr lang="en-US" sz="5400" dirty="0"/>
            </a:br>
            <a:br>
              <a:rPr lang="en-US" sz="5400" dirty="0"/>
            </a:br>
            <a:r>
              <a:rPr lang="en-US" sz="4900" dirty="0"/>
              <a:t>(Answers/clarifications to comments &amp; questions raised in S1-104)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211847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3AA47-1E63-14E3-580D-FF74F8B97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Clarifications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62B22-4D43-171B-FC9A-0FFD81C13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29175"/>
          </a:xfrm>
        </p:spPr>
        <p:txBody>
          <a:bodyPr>
            <a:norm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Setup/Config of </a:t>
            </a: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(how/by who)? 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Anyone who buys </a:t>
            </a: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becomes </a:t>
            </a: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owner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owner selects </a:t>
            </a: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 and enrolls.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 manages the enrolled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node, and provides incentives for contributing coverage/capacity extension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owner can change </a:t>
            </a: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 at will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 authorization 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(how/by who)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A-UE:</a:t>
            </a: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A-UE needs to enroll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 to participate Proof-of-coverage program. </a:t>
            </a: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A-UE is authorized by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</a:t>
            </a: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 incentivizes A-UE according to its Proof-of-coverage record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 accessing to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UE</a:t>
            </a: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is a normal UE (if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serves MNO frequency band) or roaming UE (if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serves CBRS, or if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services PLMN with roaming agreement). No specific handling of authorization is needed.</a:t>
            </a:r>
          </a:p>
          <a:p>
            <a:pPr marL="342900" indent="-342900">
              <a:spcBef>
                <a:spcPts val="0"/>
              </a:spcBef>
              <a:tabLst>
                <a:tab pos="457200" algn="l"/>
              </a:tabLst>
            </a:pPr>
            <a:endParaRPr lang="en-US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Clarify what CN functions can be managed by </a:t>
            </a:r>
            <a:r>
              <a:rPr lang="en-US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depends on deployment scenarios. </a:t>
            </a:r>
          </a:p>
          <a:p>
            <a:pPr marL="1257300" lvl="2" indent="-342900">
              <a:spcBef>
                <a:spcPts val="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 CN (e.g., only providing gateway to access to MNO’s CN), or </a:t>
            </a:r>
          </a:p>
          <a:p>
            <a:pPr marL="1257300" lvl="2" indent="-342900">
              <a:spcBef>
                <a:spcPts val="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 CN feature e.g., only providing local data offloading (Session management to establish PDU session for local DN), or basic access and mobility management (if needed)</a:t>
            </a:r>
          </a:p>
          <a:p>
            <a:pPr marL="1257300" lvl="2" indent="-342900">
              <a:spcBef>
                <a:spcPts val="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full CN if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provider is private network provider.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tabLst>
                <a:tab pos="457200" algn="l"/>
              </a:tabLst>
            </a:pPr>
            <a:endParaRPr lang="en-US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540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3AA47-1E63-14E3-580D-FF74F8B97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Clarifications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62B22-4D43-171B-FC9A-0FFD81C13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64111"/>
          </a:xfrm>
        </p:spPr>
        <p:txBody>
          <a:bodyPr>
            <a:no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elationship with PLMN MNO?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normal inbound/outbound roaming?</a:t>
            </a:r>
            <a:endParaRPr lang="en-US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as current roaming architecture and principles.</a:t>
            </a:r>
          </a:p>
          <a:p>
            <a:pPr marL="800100" lvl="1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  is the MNO role?</a:t>
            </a:r>
          </a:p>
          <a:p>
            <a:pPr marL="1257300" lvl="2" indent="-342900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request coverage/capacity extension to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provider, and provides requirements for coverage/capacity, and radio configuration parameters.</a:t>
            </a:r>
          </a:p>
          <a:p>
            <a:pPr marL="914400" lvl="2" indent="0">
              <a:spcBef>
                <a:spcPts val="0"/>
              </a:spcBef>
              <a:buNone/>
              <a:tabLst>
                <a:tab pos="457200" algn="l"/>
              </a:tabLst>
            </a:pP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Clarify diff with RAN sharing or private network, or VMR. </a:t>
            </a:r>
          </a:p>
          <a:p>
            <a:pPr lvl="2"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orthogonal.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node can be VMR. Only difference will be whether/how to be connected to MNO’s Core Network.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>
              <a:spcBef>
                <a:spcPts val="0"/>
              </a:spcBef>
              <a:buNone/>
              <a:tabLst>
                <a:tab pos="457200" algn="l"/>
              </a:tabLst>
            </a:pP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1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tabLst>
                <a:tab pos="457200" algn="l"/>
              </a:tabLs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Reporting of PoC (to who)? 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 PoC is managed by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 A-UE sends the report of PoC to </a:t>
            </a:r>
            <a:r>
              <a:rPr lang="en-US" sz="1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provider.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user awareness? 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- User of A-UE has to be aware as it requires to enroll PoC program of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SupNet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provider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226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A3388-A737-0A47-B581-FEDF44C58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628" y="212725"/>
            <a:ext cx="10515600" cy="1325563"/>
          </a:xfrm>
        </p:spPr>
        <p:txBody>
          <a:bodyPr/>
          <a:lstStyle/>
          <a:p>
            <a:r>
              <a:rPr lang="en-US" b="1" dirty="0"/>
              <a:t>Motivations &amp; 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2F44B-8448-980C-C1E0-CB0E835CA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628" y="1690688"/>
            <a:ext cx="11024092" cy="469995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Reducing MNO CAPEX/OPEX or cost vs price/GB for RAN deployment is a constant and increasing issue</a:t>
            </a:r>
          </a:p>
          <a:p>
            <a:pPr lvl="1">
              <a:lnSpc>
                <a:spcPct val="110000"/>
              </a:lnSpc>
            </a:pP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Especially challenging for densified/small cells, indoor coverage, remote areas, ad-hoc hotspots  </a:t>
            </a:r>
            <a:b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en-US" sz="1800" dirty="0"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An independent entity (e.g., premises/real-estate owner, 3</a:t>
            </a:r>
            <a:r>
              <a:rPr lang="en-US" sz="2000" baseline="30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rd</a:t>
            </a: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party small cells provider) can deploy RAN nodes providing supplemental coverage/capacity extension for MNOs’ services</a:t>
            </a:r>
          </a:p>
          <a:p>
            <a:pPr lvl="1">
              <a:lnSpc>
                <a:spcPct val="110000"/>
              </a:lnSpc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The </a:t>
            </a:r>
            <a:r>
              <a:rPr kumimoji="0" lang="en-US" sz="1800" b="0" i="0" u="non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entity 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deploying the NW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can be incentivized, by the MNO, for contributing to the MNO’s extended coverage &amp; connectivity, e.g. based on proof of coverage/use</a:t>
            </a:r>
          </a:p>
          <a:p>
            <a:pPr lvl="1">
              <a:lnSpc>
                <a:spcPct val="110000"/>
              </a:lnSpc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The supplemental NW can also provide specific CN functions, services or local breakout data connectivity</a:t>
            </a:r>
          </a:p>
          <a:p>
            <a:pPr lvl="1">
              <a:lnSpc>
                <a:spcPct val="110000"/>
              </a:lnSpc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Spectru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m can be licensed/unlicensed, can be owned by the MNO or the 3</a:t>
            </a:r>
            <a:r>
              <a:rPr lang="en-US" sz="1800" baseline="30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rd</a:t>
            </a: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-party entity managing the NW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20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Some example target scenarios are:</a:t>
            </a:r>
          </a:p>
          <a:p>
            <a:pPr lvl="1">
              <a:lnSpc>
                <a:spcPct val="110000"/>
              </a:lnSpc>
            </a:pP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Indoor venues, e.g. shopping malls, commercial/enterprise buildings</a:t>
            </a:r>
          </a:p>
          <a:p>
            <a:pPr lvl="1">
              <a:lnSpc>
                <a:spcPct val="110000"/>
              </a:lnSpc>
            </a:pP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Remote/rural areas with no/limited MNOs coverage</a:t>
            </a:r>
          </a:p>
          <a:p>
            <a:pPr lvl="1">
              <a:lnSpc>
                <a:spcPct val="110000"/>
              </a:lnSpc>
            </a:pPr>
            <a:r>
              <a:rPr lang="en-US" sz="18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Ad-hoc events / venues (e.g., music festival, sport venues)</a:t>
            </a:r>
          </a:p>
        </p:txBody>
      </p:sp>
    </p:spTree>
    <p:extLst>
      <p:ext uri="{BB962C8B-B14F-4D97-AF65-F5344CB8AC3E}">
        <p14:creationId xmlns:p14="http://schemas.microsoft.com/office/powerpoint/2010/main" val="972144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762BD-FC9F-8ADF-FD52-707893F54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558" y="354238"/>
            <a:ext cx="10515600" cy="841656"/>
          </a:xfrm>
        </p:spPr>
        <p:txBody>
          <a:bodyPr>
            <a:normAutofit/>
          </a:bodyPr>
          <a:lstStyle/>
          <a:p>
            <a:r>
              <a:rPr lang="en-US" b="1" dirty="0"/>
              <a:t>High-level concept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656BD-59F9-5C69-CA01-EB954DA83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281" y="3777966"/>
            <a:ext cx="11058349" cy="2939279"/>
          </a:xfrm>
        </p:spPr>
        <p:txBody>
          <a:bodyPr>
            <a:normAutofit fontScale="92500" lnSpcReduction="20000"/>
          </a:bodyPr>
          <a:lstStyle/>
          <a:p>
            <a:r>
              <a:rPr lang="en-US" sz="2200" b="1" dirty="0" err="1"/>
              <a:t>SupNet</a:t>
            </a:r>
            <a:r>
              <a:rPr lang="en-US" sz="2200" b="1" dirty="0"/>
              <a:t> provider </a:t>
            </a:r>
            <a:r>
              <a:rPr lang="en-US" sz="2200" dirty="0"/>
              <a:t>manages</a:t>
            </a:r>
            <a:r>
              <a:rPr lang="en-US" sz="2200" b="1" dirty="0"/>
              <a:t>:</a:t>
            </a:r>
          </a:p>
          <a:p>
            <a:pPr lvl="1"/>
            <a:r>
              <a:rPr lang="en-US" sz="1600" dirty="0"/>
              <a:t>Coordination with MNOs, settlement of coverage/data offloading requirements</a:t>
            </a:r>
          </a:p>
          <a:p>
            <a:pPr lvl="1"/>
            <a:r>
              <a:rPr lang="en-US" sz="1600" dirty="0"/>
              <a:t>Operation &amp; configuration functions related to the </a:t>
            </a:r>
            <a:r>
              <a:rPr lang="en-US" sz="1600" dirty="0" err="1"/>
              <a:t>SupNet</a:t>
            </a:r>
            <a:r>
              <a:rPr lang="en-US" sz="1600" dirty="0"/>
              <a:t> RAN nodes</a:t>
            </a:r>
          </a:p>
          <a:p>
            <a:pPr lvl="1"/>
            <a:r>
              <a:rPr lang="en-US" sz="1600" dirty="0"/>
              <a:t>Handling of Proof-of-Coverage (e.g. from dedicated UEs), support access to MNO &amp; inbound roaming UEs, </a:t>
            </a:r>
          </a:p>
          <a:p>
            <a:pPr lvl="1"/>
            <a:r>
              <a:rPr lang="en-US" sz="1600" dirty="0"/>
              <a:t>(optionally) CN functions e.g., for inter-connecting RAN to MNO core network, or to provide local data offloading</a:t>
            </a:r>
          </a:p>
          <a:p>
            <a:r>
              <a:rPr lang="en-US" sz="2200" b="1" dirty="0"/>
              <a:t>Assisting UE (A-UE) </a:t>
            </a:r>
            <a:r>
              <a:rPr lang="en-US" sz="2200" dirty="0"/>
              <a:t>is a UE with new functionality performing Proof-of-Coverage &amp; Reporting</a:t>
            </a:r>
            <a:endParaRPr lang="en-US" sz="2200" strike="sngStrike" dirty="0"/>
          </a:p>
          <a:p>
            <a:pPr lvl="1"/>
            <a:r>
              <a:rPr lang="en-US" sz="1600" dirty="0"/>
              <a:t>It can be normal UE or a dedicated UE for Proof-of-Coverage purpose, authorized and configured by </a:t>
            </a:r>
            <a:r>
              <a:rPr lang="en-US" sz="1600" dirty="0" err="1"/>
              <a:t>SupNet</a:t>
            </a:r>
            <a:r>
              <a:rPr lang="en-US" sz="1600" dirty="0"/>
              <a:t> provider</a:t>
            </a:r>
          </a:p>
          <a:p>
            <a:pPr lvl="1"/>
            <a:r>
              <a:rPr lang="en-US" sz="1600" dirty="0"/>
              <a:t>A-UE performs Proof-of-Coverage operation and reports to </a:t>
            </a:r>
            <a:r>
              <a:rPr lang="en-US" sz="1600" dirty="0" err="1"/>
              <a:t>SupNet</a:t>
            </a:r>
            <a:r>
              <a:rPr lang="en-US" sz="1600" dirty="0"/>
              <a:t> provider (who manages records of Proof-of-Coverage)</a:t>
            </a:r>
          </a:p>
          <a:p>
            <a:r>
              <a:rPr lang="en-US" sz="2200" b="1" dirty="0"/>
              <a:t>MNO </a:t>
            </a:r>
            <a:r>
              <a:rPr lang="en-US" sz="2200" dirty="0"/>
              <a:t>requests coverage/capacity extension services from </a:t>
            </a:r>
            <a:r>
              <a:rPr lang="en-US" sz="2200" dirty="0" err="1"/>
              <a:t>SupNet</a:t>
            </a:r>
            <a:r>
              <a:rPr lang="en-US" sz="2200" dirty="0"/>
              <a:t> provider</a:t>
            </a:r>
          </a:p>
          <a:p>
            <a:pPr lvl="1"/>
            <a:r>
              <a:rPr lang="en-US" sz="1600" dirty="0"/>
              <a:t>MNO provides configuration information/requirement to meet their coverage demand in particular location(s) and/or time</a:t>
            </a:r>
          </a:p>
          <a:p>
            <a:pPr lvl="1"/>
            <a:r>
              <a:rPr lang="en-US" sz="1600" dirty="0"/>
              <a:t>MNO collects consolidated records of Proof-of-coverage/Proof-of-usage from </a:t>
            </a:r>
            <a:r>
              <a:rPr lang="en-US" sz="1600" dirty="0" err="1"/>
              <a:t>SupNet</a:t>
            </a:r>
            <a:r>
              <a:rPr lang="en-US" sz="1600" dirty="0"/>
              <a:t> provider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2EA6441-C430-5861-8FCF-C49FCEF30516}"/>
              </a:ext>
            </a:extLst>
          </p:cNvPr>
          <p:cNvGrpSpPr/>
          <p:nvPr/>
        </p:nvGrpSpPr>
        <p:grpSpPr>
          <a:xfrm>
            <a:off x="518558" y="1098667"/>
            <a:ext cx="11129602" cy="2390638"/>
            <a:chOff x="518558" y="1488331"/>
            <a:chExt cx="11129602" cy="2390638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F2327530-002D-57EE-98C7-D9567C7BE2C5}"/>
                </a:ext>
              </a:extLst>
            </p:cNvPr>
            <p:cNvSpPr/>
            <p:nvPr/>
          </p:nvSpPr>
          <p:spPr>
            <a:xfrm>
              <a:off x="2038335" y="2328294"/>
              <a:ext cx="2557017" cy="1141405"/>
            </a:xfrm>
            <a:prstGeom prst="roundRect">
              <a:avLst/>
            </a:prstGeom>
            <a:solidFill>
              <a:srgbClr val="FFFFFF"/>
            </a:solidFill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2853DC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SupNet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2853DC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 RAN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43332B52-A536-6828-A4B0-BAC5E9172A1C}"/>
                </a:ext>
              </a:extLst>
            </p:cNvPr>
            <p:cNvSpPr/>
            <p:nvPr/>
          </p:nvSpPr>
          <p:spPr>
            <a:xfrm>
              <a:off x="637232" y="2659711"/>
              <a:ext cx="508078" cy="478564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13161E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/>
                </a:rPr>
                <a:t>UE</a:t>
              </a: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3161E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2806E428-ACB0-0EAB-697D-8DFDAB228D9D}"/>
                </a:ext>
              </a:extLst>
            </p:cNvPr>
            <p:cNvSpPr/>
            <p:nvPr/>
          </p:nvSpPr>
          <p:spPr>
            <a:xfrm>
              <a:off x="4989080" y="1709208"/>
              <a:ext cx="1610220" cy="619086"/>
            </a:xfrm>
            <a:prstGeom prst="roundRect">
              <a:avLst/>
            </a:prstGeom>
            <a:solidFill>
              <a:srgbClr val="FFFFFF"/>
            </a:solidFill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2853DC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SupNet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2853DC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 provider</a:t>
              </a:r>
            </a:p>
          </p:txBody>
        </p:sp>
        <p:sp>
          <p:nvSpPr>
            <p:cNvPr id="48" name="Cloud 47">
              <a:extLst>
                <a:ext uri="{FF2B5EF4-FFF2-40B4-BE49-F238E27FC236}">
                  <a16:creationId xmlns:a16="http://schemas.microsoft.com/office/drawing/2014/main" id="{80003B24-8A41-BB0A-3B0F-D086BE6B1373}"/>
                </a:ext>
              </a:extLst>
            </p:cNvPr>
            <p:cNvSpPr/>
            <p:nvPr/>
          </p:nvSpPr>
          <p:spPr>
            <a:xfrm>
              <a:off x="10039791" y="2303377"/>
              <a:ext cx="1608369" cy="1191237"/>
            </a:xfrm>
            <a:prstGeom prst="cloud">
              <a:avLst/>
            </a:prstGeom>
            <a:solidFill>
              <a:srgbClr val="FFFFFF"/>
            </a:solidFill>
            <a:ln>
              <a:solidFill>
                <a:srgbClr val="13161E"/>
              </a:solidFill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-apple-system"/>
                  <a:ea typeface="+mn-ea"/>
                  <a:cs typeface="Microsoft Sans Serif" panose="020B0604020202020204" pitchFamily="34" charset="0"/>
                </a:rPr>
                <a:t>Data Network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FF395AD-BF91-003D-A04C-69739B951B76}"/>
                </a:ext>
              </a:extLst>
            </p:cNvPr>
            <p:cNvCxnSpPr>
              <a:cxnSpLocks/>
              <a:stCxn id="40" idx="3"/>
              <a:endCxn id="48" idx="2"/>
            </p:cNvCxnSpPr>
            <p:nvPr/>
          </p:nvCxnSpPr>
          <p:spPr>
            <a:xfrm flipV="1">
              <a:off x="4595352" y="2898996"/>
              <a:ext cx="5449428" cy="1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solid"/>
              <a:headEnd type="none" w="sm" len="sm"/>
              <a:tailEnd type="none" w="sm" len="sm"/>
            </a:ln>
            <a:effectLst/>
          </p:spPr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6326750-CC2A-A817-96D6-619BB124B571}"/>
                </a:ext>
              </a:extLst>
            </p:cNvPr>
            <p:cNvCxnSpPr>
              <a:cxnSpLocks/>
              <a:stCxn id="47" idx="1"/>
              <a:endCxn id="40" idx="0"/>
            </p:cNvCxnSpPr>
            <p:nvPr/>
          </p:nvCxnSpPr>
          <p:spPr>
            <a:xfrm flipH="1">
              <a:off x="3316844" y="2018751"/>
              <a:ext cx="1672236" cy="309543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lgDash"/>
              <a:headEnd type="none" w="sm" len="sm"/>
              <a:tailEnd type="none" w="sm" len="sm"/>
            </a:ln>
            <a:effectLst/>
          </p:spPr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63E8AF6-293B-63A4-F921-8CD37F85E531}"/>
                </a:ext>
              </a:extLst>
            </p:cNvPr>
            <p:cNvCxnSpPr>
              <a:cxnSpLocks/>
              <a:stCxn id="63" idx="0"/>
              <a:endCxn id="47" idx="3"/>
            </p:cNvCxnSpPr>
            <p:nvPr/>
          </p:nvCxnSpPr>
          <p:spPr>
            <a:xfrm flipH="1" flipV="1">
              <a:off x="6599300" y="2018751"/>
              <a:ext cx="1146363" cy="401514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lgDash"/>
              <a:headEnd type="none" w="sm" len="sm"/>
              <a:tailEnd type="none" w="sm" len="sm"/>
            </a:ln>
            <a:effectLst/>
          </p:spPr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A653A78-5B89-A6A1-37DF-3F6260A98D92}"/>
                </a:ext>
              </a:extLst>
            </p:cNvPr>
            <p:cNvCxnSpPr>
              <a:cxnSpLocks/>
              <a:stCxn id="41" idx="3"/>
              <a:endCxn id="40" idx="1"/>
            </p:cNvCxnSpPr>
            <p:nvPr/>
          </p:nvCxnSpPr>
          <p:spPr>
            <a:xfrm>
              <a:off x="1145310" y="2898993"/>
              <a:ext cx="893025" cy="4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solid"/>
              <a:headEnd type="none" w="sm" len="sm"/>
              <a:tailEnd type="none" w="sm" len="sm"/>
            </a:ln>
            <a:effectLst/>
          </p:spPr>
        </p:cxn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5DF01F6-C32F-7E0F-6CBA-AEF150293EE3}"/>
                </a:ext>
              </a:extLst>
            </p:cNvPr>
            <p:cNvSpPr/>
            <p:nvPr/>
          </p:nvSpPr>
          <p:spPr>
            <a:xfrm>
              <a:off x="6889072" y="2420265"/>
              <a:ext cx="1713181" cy="959017"/>
            </a:xfrm>
            <a:prstGeom prst="roundRect">
              <a:avLst/>
            </a:prstGeom>
            <a:solidFill>
              <a:srgbClr val="FFFFFF"/>
            </a:solidFill>
            <a:ln w="10795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1C057EF-4E06-FACF-C0D8-3A27A5C97395}"/>
                </a:ext>
              </a:extLst>
            </p:cNvPr>
            <p:cNvSpPr txBox="1"/>
            <p:nvPr/>
          </p:nvSpPr>
          <p:spPr>
            <a:xfrm>
              <a:off x="6218456" y="2645569"/>
              <a:ext cx="3050080" cy="5650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96000"/>
                </a:lnSpc>
                <a:defRPr/>
              </a:pPr>
              <a:r>
                <a:rPr lang="en-US" sz="1600">
                  <a:solidFill>
                    <a:sysClr val="windowText" lastClr="000000"/>
                  </a:solidFill>
                  <a:latin typeface="-apple-system"/>
                  <a:cs typeface="Microsoft Sans Serif" panose="020B0604020202020204" pitchFamily="34" charset="0"/>
                </a:rPr>
                <a:t>MNO </a:t>
              </a:r>
            </a:p>
            <a:p>
              <a:pPr algn="ctr">
                <a:lnSpc>
                  <a:spcPct val="96000"/>
                </a:lnSpc>
                <a:defRPr/>
              </a:pPr>
              <a:r>
                <a:rPr lang="en-US" sz="1600">
                  <a:solidFill>
                    <a:sysClr val="windowText" lastClr="000000"/>
                  </a:solidFill>
                  <a:latin typeface="-apple-system"/>
                  <a:cs typeface="Microsoft Sans Serif" panose="020B0604020202020204" pitchFamily="34" charset="0"/>
                </a:rPr>
                <a:t>Core Network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FCF9B67-2797-0F09-2394-019E7A912CB3}"/>
                </a:ext>
              </a:extLst>
            </p:cNvPr>
            <p:cNvSpPr txBox="1"/>
            <p:nvPr/>
          </p:nvSpPr>
          <p:spPr>
            <a:xfrm>
              <a:off x="8574301" y="1723202"/>
              <a:ext cx="1667382" cy="16248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6000"/>
                </a:lnSpc>
                <a:defRPr/>
              </a:pPr>
              <a:r>
                <a:rPr lang="en-US" sz="1100">
                  <a:solidFill>
                    <a:srgbClr val="0B2742"/>
                  </a:solidFill>
                  <a:latin typeface="-apple-system"/>
                  <a:cs typeface="Microsoft Sans Serif" panose="020B0604020202020204" pitchFamily="34" charset="0"/>
                </a:rPr>
                <a:t>Data connectivity 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B56FFD3-A4E0-1DF0-0C95-45D9DD3D92B3}"/>
                </a:ext>
              </a:extLst>
            </p:cNvPr>
            <p:cNvSpPr txBox="1"/>
            <p:nvPr/>
          </p:nvSpPr>
          <p:spPr>
            <a:xfrm>
              <a:off x="8602253" y="1894254"/>
              <a:ext cx="1667382" cy="16248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6000"/>
                </a:lnSpc>
                <a:defRPr/>
              </a:pPr>
              <a:r>
                <a:rPr lang="en-US" sz="1100" dirty="0">
                  <a:solidFill>
                    <a:srgbClr val="13161E"/>
                  </a:solidFill>
                  <a:latin typeface="-apple-system"/>
                  <a:cs typeface="Microsoft Sans Serif" panose="020B0604020202020204" pitchFamily="34" charset="0"/>
                </a:rPr>
                <a:t>Control</a:t>
              </a:r>
              <a:r>
                <a:rPr lang="en-US" sz="1100">
                  <a:solidFill>
                    <a:srgbClr val="13161E"/>
                  </a:solidFill>
                  <a:latin typeface="-apple-system"/>
                  <a:cs typeface="Microsoft Sans Serif" panose="020B0604020202020204" pitchFamily="34" charset="0"/>
                </a:rPr>
                <a:t>/OAM</a:t>
              </a:r>
              <a:endParaRPr lang="en-US" sz="1100" dirty="0">
                <a:solidFill>
                  <a:srgbClr val="13161E"/>
                </a:solidFill>
                <a:latin typeface="-apple-system"/>
                <a:cs typeface="Microsoft Sans Serif" panose="020B0604020202020204" pitchFamily="34" charset="0"/>
              </a:endParaRP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B0F6E6E-6150-E48A-EB30-E2CED91B6184}"/>
                </a:ext>
              </a:extLst>
            </p:cNvPr>
            <p:cNvCxnSpPr>
              <a:cxnSpLocks/>
            </p:cNvCxnSpPr>
            <p:nvPr/>
          </p:nvCxnSpPr>
          <p:spPr>
            <a:xfrm>
              <a:off x="8079965" y="1840165"/>
              <a:ext cx="700109" cy="0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solid"/>
              <a:headEnd type="none" w="sm" len="sm"/>
              <a:tailEnd type="none" w="sm" len="sm"/>
            </a:ln>
            <a:effectLst/>
          </p:spPr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678A3A18-691D-125A-D872-5D67A893AE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79965" y="2006545"/>
              <a:ext cx="700109" cy="0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lgDash"/>
              <a:headEnd type="none" w="sm" len="sm"/>
              <a:tailEnd type="none" w="sm" len="sm"/>
            </a:ln>
            <a:effectLst/>
          </p:spPr>
        </p:cxn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27347DB-4BC1-2625-3D2F-23DE2B0FF492}"/>
                </a:ext>
              </a:extLst>
            </p:cNvPr>
            <p:cNvSpPr txBox="1"/>
            <p:nvPr/>
          </p:nvSpPr>
          <p:spPr>
            <a:xfrm>
              <a:off x="8132653" y="1488331"/>
              <a:ext cx="1667382" cy="162480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6000"/>
                </a:lnSpc>
                <a:defRPr/>
              </a:pPr>
              <a:r>
                <a:rPr lang="en-US" sz="1100">
                  <a:solidFill>
                    <a:srgbClr val="0B2742"/>
                  </a:solidFill>
                  <a:latin typeface="-apple-system"/>
                  <a:cs typeface="Microsoft Sans Serif" panose="020B0604020202020204" pitchFamily="34" charset="0"/>
                </a:rPr>
                <a:t>[Legend]</a:t>
              </a:r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7D557759-B653-D2FC-6AA5-4CD92C6E2049}"/>
                </a:ext>
              </a:extLst>
            </p:cNvPr>
            <p:cNvSpPr/>
            <p:nvPr/>
          </p:nvSpPr>
          <p:spPr>
            <a:xfrm>
              <a:off x="518558" y="3400405"/>
              <a:ext cx="745425" cy="478564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13161E"/>
              </a:solidFill>
              <a:prstDash val="solid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kern="0" dirty="0">
                  <a:solidFill>
                    <a:srgbClr val="2853DC"/>
                  </a:solidFill>
                  <a:latin typeface="-apple-system"/>
                  <a:cs typeface="Microsoft Sans Serif" panose="020B0604020202020204" pitchFamily="34" charset="0"/>
                </a:rPr>
                <a:t>A-UE</a:t>
              </a: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714D7733-2C90-13DA-12B0-AF8E9FE3353C}"/>
                </a:ext>
              </a:extLst>
            </p:cNvPr>
            <p:cNvCxnSpPr>
              <a:cxnSpLocks/>
              <a:stCxn id="73" idx="3"/>
            </p:cNvCxnSpPr>
            <p:nvPr/>
          </p:nvCxnSpPr>
          <p:spPr>
            <a:xfrm flipV="1">
              <a:off x="1263983" y="3146297"/>
              <a:ext cx="770067" cy="493390"/>
            </a:xfrm>
            <a:prstGeom prst="line">
              <a:avLst/>
            </a:prstGeom>
            <a:noFill/>
            <a:ln w="9525" cap="flat" cmpd="sng" algn="ctr">
              <a:solidFill>
                <a:srgbClr val="13161E"/>
              </a:solidFill>
              <a:prstDash val="solid"/>
              <a:headEnd type="none" w="sm" len="sm"/>
              <a:tailEnd type="none" w="sm" len="sm"/>
            </a:ln>
            <a:effectLst/>
          </p:spPr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F7469F4-B39F-4B0F-965A-14D050B18CAA}"/>
                </a:ext>
              </a:extLst>
            </p:cNvPr>
            <p:cNvSpPr txBox="1"/>
            <p:nvPr/>
          </p:nvSpPr>
          <p:spPr>
            <a:xfrm>
              <a:off x="1409488" y="3530778"/>
              <a:ext cx="707266" cy="324961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96000"/>
                </a:lnSpc>
                <a:defRPr/>
              </a:pPr>
              <a:r>
                <a:rPr lang="en-US" sz="1100" dirty="0">
                  <a:solidFill>
                    <a:srgbClr val="0B2742"/>
                  </a:solidFill>
                  <a:latin typeface="Microsoft Sans Serif"/>
                  <a:cs typeface="Microsoft Sans Serif" panose="020B0604020202020204" pitchFamily="34" charset="0"/>
                </a:rPr>
                <a:t>Proof of</a:t>
              </a:r>
              <a:br>
                <a:rPr lang="en-US" sz="1100" dirty="0">
                  <a:solidFill>
                    <a:srgbClr val="0B2742"/>
                  </a:solidFill>
                  <a:latin typeface="Microsoft Sans Serif"/>
                  <a:cs typeface="Microsoft Sans Serif" panose="020B0604020202020204" pitchFamily="34" charset="0"/>
                </a:rPr>
              </a:br>
              <a:r>
                <a:rPr lang="en-US" sz="1100" dirty="0">
                  <a:solidFill>
                    <a:srgbClr val="0B2742"/>
                  </a:solidFill>
                  <a:latin typeface="Microsoft Sans Serif"/>
                  <a:cs typeface="Microsoft Sans Serif" panose="020B0604020202020204" pitchFamily="34" charset="0"/>
                </a:rPr>
                <a:t>Coverage</a:t>
              </a:r>
            </a:p>
          </p:txBody>
        </p:sp>
        <p:pic>
          <p:nvPicPr>
            <p:cNvPr id="5" name="Graphic 4" descr="Wireless router with solid fill">
              <a:extLst>
                <a:ext uri="{FF2B5EF4-FFF2-40B4-BE49-F238E27FC236}">
                  <a16:creationId xmlns:a16="http://schemas.microsoft.com/office/drawing/2014/main" id="{6A37C5EE-9D3D-50BE-11E2-0F0864992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17723" y="2645569"/>
              <a:ext cx="657379" cy="657379"/>
            </a:xfrm>
            <a:prstGeom prst="rect">
              <a:avLst/>
            </a:prstGeom>
          </p:spPr>
        </p:pic>
        <p:pic>
          <p:nvPicPr>
            <p:cNvPr id="6" name="Graphic 5" descr="Wireless router with solid fill">
              <a:extLst>
                <a:ext uri="{FF2B5EF4-FFF2-40B4-BE49-F238E27FC236}">
                  <a16:creationId xmlns:a16="http://schemas.microsoft.com/office/drawing/2014/main" id="{6CDF40E9-BB7E-7F0E-154C-08A6633E1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983762" y="2636518"/>
              <a:ext cx="657379" cy="657379"/>
            </a:xfrm>
            <a:prstGeom prst="rect">
              <a:avLst/>
            </a:prstGeom>
          </p:spPr>
        </p:pic>
        <p:pic>
          <p:nvPicPr>
            <p:cNvPr id="7" name="Graphic 6" descr="Wireless router with solid fill">
              <a:extLst>
                <a:ext uri="{FF2B5EF4-FFF2-40B4-BE49-F238E27FC236}">
                  <a16:creationId xmlns:a16="http://schemas.microsoft.com/office/drawing/2014/main" id="{662F103C-5B60-1F08-8C8E-8CBE17D3D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30275" y="2636518"/>
              <a:ext cx="657379" cy="657379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CF30C40-ABB4-EBA7-CBAA-02C2334D0B72}"/>
              </a:ext>
            </a:extLst>
          </p:cNvPr>
          <p:cNvSpPr txBox="1"/>
          <p:nvPr/>
        </p:nvSpPr>
        <p:spPr>
          <a:xfrm>
            <a:off x="559198" y="1167879"/>
            <a:ext cx="29682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1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SupNet</a:t>
            </a:r>
            <a:r>
              <a:rPr lang="en-US" sz="1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provider</a:t>
            </a:r>
            <a:r>
              <a:rPr lang="en-US" sz="1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”: the 3</a:t>
            </a:r>
            <a:r>
              <a:rPr lang="en-US" sz="1400" i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rd</a:t>
            </a:r>
            <a:r>
              <a:rPr lang="en-US" sz="1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party entity managing the “</a:t>
            </a:r>
            <a:r>
              <a:rPr lang="en-US" sz="14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SupNet</a:t>
            </a:r>
            <a:r>
              <a:rPr lang="en-US" sz="1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NW”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764091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925FDF7B-8704-E3A0-829D-4AF75979F389}"/>
              </a:ext>
            </a:extLst>
          </p:cNvPr>
          <p:cNvCxnSpPr>
            <a:cxnSpLocks/>
            <a:endCxn id="30" idx="1"/>
          </p:cNvCxnSpPr>
          <p:nvPr/>
        </p:nvCxnSpPr>
        <p:spPr>
          <a:xfrm flipV="1">
            <a:off x="3423920" y="1302601"/>
            <a:ext cx="1945947" cy="1053035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959804F7-E805-9651-004C-2852D3E420C5}"/>
              </a:ext>
            </a:extLst>
          </p:cNvPr>
          <p:cNvCxnSpPr>
            <a:cxnSpLocks/>
          </p:cNvCxnSpPr>
          <p:nvPr/>
        </p:nvCxnSpPr>
        <p:spPr>
          <a:xfrm flipV="1">
            <a:off x="3653882" y="1806693"/>
            <a:ext cx="2166050" cy="677579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Graphic 99" descr="Laptop with phone and calculator">
            <a:extLst>
              <a:ext uri="{FF2B5EF4-FFF2-40B4-BE49-F238E27FC236}">
                <a16:creationId xmlns:a16="http://schemas.microsoft.com/office/drawing/2014/main" id="{18600DA2-5483-828C-C0E3-A3E291488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98983" y="2253913"/>
            <a:ext cx="510414" cy="510414"/>
          </a:xfrm>
          <a:prstGeom prst="rect">
            <a:avLst/>
          </a:prstGeom>
          <a:effectLst>
            <a:outerShdw blurRad="50800" dist="50800" dir="5400000" algn="ctr" rotWithShape="0">
              <a:srgbClr val="7030A0"/>
            </a:outerShdw>
          </a:effec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E3DBEC-202F-D7F9-FCA5-9536EAEEDEE3}"/>
              </a:ext>
            </a:extLst>
          </p:cNvPr>
          <p:cNvCxnSpPr>
            <a:cxnSpLocks/>
          </p:cNvCxnSpPr>
          <p:nvPr/>
        </p:nvCxnSpPr>
        <p:spPr>
          <a:xfrm>
            <a:off x="371659" y="5244546"/>
            <a:ext cx="1103769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F9BD240E-EFEE-3A01-2901-853868902BBC}"/>
              </a:ext>
            </a:extLst>
          </p:cNvPr>
          <p:cNvSpPr/>
          <p:nvPr/>
        </p:nvSpPr>
        <p:spPr>
          <a:xfrm>
            <a:off x="2998262" y="4187087"/>
            <a:ext cx="2094847" cy="105745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 descr="Cloud outline">
            <a:extLst>
              <a:ext uri="{FF2B5EF4-FFF2-40B4-BE49-F238E27FC236}">
                <a16:creationId xmlns:a16="http://schemas.microsoft.com/office/drawing/2014/main" id="{AF90BF1B-ABBB-433A-EC48-69847D8EB0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23966" y="2044193"/>
            <a:ext cx="1070283" cy="1070283"/>
          </a:xfrm>
          <a:prstGeom prst="rect">
            <a:avLst/>
          </a:prstGeom>
        </p:spPr>
      </p:pic>
      <p:pic>
        <p:nvPicPr>
          <p:cNvPr id="13" name="Graphic 12" descr="Wireless router with solid fill">
            <a:extLst>
              <a:ext uri="{FF2B5EF4-FFF2-40B4-BE49-F238E27FC236}">
                <a16:creationId xmlns:a16="http://schemas.microsoft.com/office/drawing/2014/main" id="{D25315B8-8516-6D7A-BC66-64A92961FB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30962" y="3936368"/>
            <a:ext cx="657379" cy="657379"/>
          </a:xfrm>
          <a:prstGeom prst="rect">
            <a:avLst/>
          </a:prstGeom>
        </p:spPr>
      </p:pic>
      <p:pic>
        <p:nvPicPr>
          <p:cNvPr id="23" name="Graphic 22" descr="Wireless router with solid fill">
            <a:extLst>
              <a:ext uri="{FF2B5EF4-FFF2-40B4-BE49-F238E27FC236}">
                <a16:creationId xmlns:a16="http://schemas.microsoft.com/office/drawing/2014/main" id="{1220417E-8277-D3EC-C798-49DEE87722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21496" y="3588102"/>
            <a:ext cx="657379" cy="657379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E1871613-6D2F-6A39-7FBE-6DE8C1C46ABC}"/>
              </a:ext>
            </a:extLst>
          </p:cNvPr>
          <p:cNvSpPr/>
          <p:nvPr/>
        </p:nvSpPr>
        <p:spPr>
          <a:xfrm>
            <a:off x="7851617" y="2125163"/>
            <a:ext cx="1999586" cy="311937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6BF12A-E187-52C1-0003-5516A50CE5E6}"/>
              </a:ext>
            </a:extLst>
          </p:cNvPr>
          <p:cNvSpPr/>
          <p:nvPr/>
        </p:nvSpPr>
        <p:spPr>
          <a:xfrm>
            <a:off x="6971560" y="3146943"/>
            <a:ext cx="1155317" cy="20976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12775F1-906F-57AC-04F7-241352C2E05E}"/>
              </a:ext>
            </a:extLst>
          </p:cNvPr>
          <p:cNvSpPr/>
          <p:nvPr/>
        </p:nvSpPr>
        <p:spPr>
          <a:xfrm>
            <a:off x="9911511" y="3243193"/>
            <a:ext cx="978697" cy="200133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Graphic 25" descr="Wireless router with solid fill">
            <a:extLst>
              <a:ext uri="{FF2B5EF4-FFF2-40B4-BE49-F238E27FC236}">
                <a16:creationId xmlns:a16="http://schemas.microsoft.com/office/drawing/2014/main" id="{90CC093E-7756-2EC8-FEED-08AFCDE362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52193" y="3266650"/>
            <a:ext cx="657379" cy="657379"/>
          </a:xfrm>
          <a:prstGeom prst="rect">
            <a:avLst/>
          </a:prstGeom>
        </p:spPr>
      </p:pic>
      <p:pic>
        <p:nvPicPr>
          <p:cNvPr id="27" name="Graphic 26" descr="Wireless router with solid fill">
            <a:extLst>
              <a:ext uri="{FF2B5EF4-FFF2-40B4-BE49-F238E27FC236}">
                <a16:creationId xmlns:a16="http://schemas.microsoft.com/office/drawing/2014/main" id="{FB6733FE-26D1-F19C-AEDB-71AFD297B9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69085" y="3218383"/>
            <a:ext cx="657379" cy="657379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892370E9-C6C9-46FC-1113-5AB2947C93E0}"/>
              </a:ext>
            </a:extLst>
          </p:cNvPr>
          <p:cNvGrpSpPr/>
          <p:nvPr/>
        </p:nvGrpSpPr>
        <p:grpSpPr>
          <a:xfrm>
            <a:off x="6432764" y="4600728"/>
            <a:ext cx="176396" cy="291108"/>
            <a:chOff x="3319843" y="5337857"/>
            <a:chExt cx="356647" cy="602572"/>
          </a:xfrm>
        </p:grpSpPr>
        <p:pic>
          <p:nvPicPr>
            <p:cNvPr id="18" name="Graphic 17" descr="A smartphone">
              <a:extLst>
                <a:ext uri="{FF2B5EF4-FFF2-40B4-BE49-F238E27FC236}">
                  <a16:creationId xmlns:a16="http://schemas.microsoft.com/office/drawing/2014/main" id="{E368A4B0-1C3E-ED2F-FA0B-CC036AAEA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B454664-35A1-8CFA-DEFA-2EED3412825A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8" name="Graphic 47" descr="Laptop with phone and calculator">
            <a:extLst>
              <a:ext uri="{FF2B5EF4-FFF2-40B4-BE49-F238E27FC236}">
                <a16:creationId xmlns:a16="http://schemas.microsoft.com/office/drawing/2014/main" id="{238ED9E0-975D-BC33-073F-27DAE8F4D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14468" y="2807296"/>
            <a:ext cx="510414" cy="510414"/>
          </a:xfrm>
          <a:prstGeom prst="rect">
            <a:avLst/>
          </a:prstGeom>
          <a:effectLst>
            <a:outerShdw blurRad="50800" dist="50800" dir="5400000" algn="ctr" rotWithShape="0">
              <a:srgbClr val="7030A0"/>
            </a:outerShdw>
          </a:effectLst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0607F996-8DF6-39AD-F833-7C6F441C9918}"/>
              </a:ext>
            </a:extLst>
          </p:cNvPr>
          <p:cNvGrpSpPr/>
          <p:nvPr/>
        </p:nvGrpSpPr>
        <p:grpSpPr>
          <a:xfrm>
            <a:off x="3522536" y="4592899"/>
            <a:ext cx="229054" cy="357272"/>
            <a:chOff x="3319843" y="5337857"/>
            <a:chExt cx="356647" cy="602572"/>
          </a:xfrm>
        </p:grpSpPr>
        <p:pic>
          <p:nvPicPr>
            <p:cNvPr id="52" name="Graphic 51" descr="A smartphone">
              <a:extLst>
                <a:ext uri="{FF2B5EF4-FFF2-40B4-BE49-F238E27FC236}">
                  <a16:creationId xmlns:a16="http://schemas.microsoft.com/office/drawing/2014/main" id="{7F65534E-C1C6-E728-A556-FA3F17587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3AC5B2D-A7B9-F020-6552-62969F30ED73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31FE32E-2FE3-70E8-470E-849D2061B2E6}"/>
              </a:ext>
            </a:extLst>
          </p:cNvPr>
          <p:cNvGrpSpPr/>
          <p:nvPr/>
        </p:nvGrpSpPr>
        <p:grpSpPr>
          <a:xfrm>
            <a:off x="3833166" y="4575211"/>
            <a:ext cx="230893" cy="368287"/>
            <a:chOff x="3319843" y="5337857"/>
            <a:chExt cx="356647" cy="602572"/>
          </a:xfrm>
        </p:grpSpPr>
        <p:pic>
          <p:nvPicPr>
            <p:cNvPr id="55" name="Graphic 54" descr="A smartphone">
              <a:extLst>
                <a:ext uri="{FF2B5EF4-FFF2-40B4-BE49-F238E27FC236}">
                  <a16:creationId xmlns:a16="http://schemas.microsoft.com/office/drawing/2014/main" id="{CC0191CD-9D6B-B099-A9E8-479639A783D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26B4E46C-04C5-49EE-124B-FAB9EC98FB07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70F4BED-4B82-4D47-FF54-8AB865B942FE}"/>
              </a:ext>
            </a:extLst>
          </p:cNvPr>
          <p:cNvGrpSpPr/>
          <p:nvPr/>
        </p:nvGrpSpPr>
        <p:grpSpPr>
          <a:xfrm>
            <a:off x="9258046" y="4570123"/>
            <a:ext cx="176396" cy="291108"/>
            <a:chOff x="3319843" y="5337857"/>
            <a:chExt cx="356647" cy="602572"/>
          </a:xfrm>
        </p:grpSpPr>
        <p:pic>
          <p:nvPicPr>
            <p:cNvPr id="69" name="Graphic 68" descr="A smartphone">
              <a:extLst>
                <a:ext uri="{FF2B5EF4-FFF2-40B4-BE49-F238E27FC236}">
                  <a16:creationId xmlns:a16="http://schemas.microsoft.com/office/drawing/2014/main" id="{3050F046-68CE-75DF-761C-D7F2E5A7B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FBA46EA-9CA0-1ABA-6F50-BC7F6022D361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3C05B7F-6F61-B1BA-2973-5F1593A0093C}"/>
              </a:ext>
            </a:extLst>
          </p:cNvPr>
          <p:cNvGrpSpPr/>
          <p:nvPr/>
        </p:nvGrpSpPr>
        <p:grpSpPr>
          <a:xfrm>
            <a:off x="7121198" y="3424658"/>
            <a:ext cx="176396" cy="291108"/>
            <a:chOff x="3319843" y="5337857"/>
            <a:chExt cx="356647" cy="602572"/>
          </a:xfrm>
        </p:grpSpPr>
        <p:pic>
          <p:nvPicPr>
            <p:cNvPr id="72" name="Graphic 71" descr="A smartphone">
              <a:extLst>
                <a:ext uri="{FF2B5EF4-FFF2-40B4-BE49-F238E27FC236}">
                  <a16:creationId xmlns:a16="http://schemas.microsoft.com/office/drawing/2014/main" id="{0CBB7C19-5DE4-7745-EC56-2AF12E7145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24A017B-A876-4496-39E8-985318F4E4EC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C84EC40-7F9B-B03B-BE3F-99210DA6257C}"/>
              </a:ext>
            </a:extLst>
          </p:cNvPr>
          <p:cNvCxnSpPr>
            <a:cxnSpLocks/>
          </p:cNvCxnSpPr>
          <p:nvPr/>
        </p:nvCxnSpPr>
        <p:spPr>
          <a:xfrm flipV="1">
            <a:off x="1952883" y="2836122"/>
            <a:ext cx="1193275" cy="1223936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BF9323D-93DA-52F2-0819-C3E0EEC23F09}"/>
              </a:ext>
            </a:extLst>
          </p:cNvPr>
          <p:cNvGrpSpPr/>
          <p:nvPr/>
        </p:nvGrpSpPr>
        <p:grpSpPr>
          <a:xfrm>
            <a:off x="8759709" y="4575701"/>
            <a:ext cx="176396" cy="291108"/>
            <a:chOff x="3319843" y="5337857"/>
            <a:chExt cx="356647" cy="602572"/>
          </a:xfrm>
        </p:grpSpPr>
        <p:pic>
          <p:nvPicPr>
            <p:cNvPr id="95" name="Graphic 94" descr="A smartphone">
              <a:extLst>
                <a:ext uri="{FF2B5EF4-FFF2-40B4-BE49-F238E27FC236}">
                  <a16:creationId xmlns:a16="http://schemas.microsoft.com/office/drawing/2014/main" id="{0EC5475C-F13E-AAB9-35AE-E9DA8AC36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9F30134-FAEB-E61B-EC47-C0D4EB528090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7" name="Graphic 96" descr="Laptop with phone and calculator">
            <a:extLst>
              <a:ext uri="{FF2B5EF4-FFF2-40B4-BE49-F238E27FC236}">
                <a16:creationId xmlns:a16="http://schemas.microsoft.com/office/drawing/2014/main" id="{EDC6BBED-3FB9-FF9A-EAB9-E5B0836B32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59923" y="2809670"/>
            <a:ext cx="510414" cy="510414"/>
          </a:xfrm>
          <a:prstGeom prst="rect">
            <a:avLst/>
          </a:prstGeom>
          <a:effectLst>
            <a:outerShdw blurRad="50800" dist="50800" dir="5400000" algn="ctr" rotWithShape="0">
              <a:srgbClr val="7030A0"/>
            </a:outerShdw>
          </a:effectLst>
        </p:spPr>
      </p:pic>
      <p:pic>
        <p:nvPicPr>
          <p:cNvPr id="99" name="Graphic 98" descr="Laptop with phone and calculator">
            <a:extLst>
              <a:ext uri="{FF2B5EF4-FFF2-40B4-BE49-F238E27FC236}">
                <a16:creationId xmlns:a16="http://schemas.microsoft.com/office/drawing/2014/main" id="{99966D04-50C2-EB10-C97F-DD7F393E8A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61269" y="2245986"/>
            <a:ext cx="510414" cy="510414"/>
          </a:xfrm>
          <a:prstGeom prst="rect">
            <a:avLst/>
          </a:prstGeom>
          <a:effectLst>
            <a:outerShdw blurRad="50800" dist="50800" dir="5400000" algn="ctr" rotWithShape="0">
              <a:srgbClr val="7030A0"/>
            </a:outerShdw>
          </a:effectLst>
        </p:spPr>
      </p:pic>
      <p:grpSp>
        <p:nvGrpSpPr>
          <p:cNvPr id="102" name="Group 101">
            <a:extLst>
              <a:ext uri="{FF2B5EF4-FFF2-40B4-BE49-F238E27FC236}">
                <a16:creationId xmlns:a16="http://schemas.microsoft.com/office/drawing/2014/main" id="{27473EEB-DDF7-2E99-F505-1CF9A0078B81}"/>
              </a:ext>
            </a:extLst>
          </p:cNvPr>
          <p:cNvGrpSpPr/>
          <p:nvPr/>
        </p:nvGrpSpPr>
        <p:grpSpPr>
          <a:xfrm>
            <a:off x="8518294" y="4593527"/>
            <a:ext cx="155588" cy="242766"/>
            <a:chOff x="3319843" y="5337857"/>
            <a:chExt cx="356647" cy="602572"/>
          </a:xfrm>
        </p:grpSpPr>
        <p:pic>
          <p:nvPicPr>
            <p:cNvPr id="103" name="Graphic 102" descr="A smartphone">
              <a:extLst>
                <a:ext uri="{FF2B5EF4-FFF2-40B4-BE49-F238E27FC236}">
                  <a16:creationId xmlns:a16="http://schemas.microsoft.com/office/drawing/2014/main" id="{2B8D4817-849C-D603-12F3-63CCA6DFD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5CA1B06-A068-DB8F-3E61-CA43A9C7DF14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247FE311-9037-73DB-E2F1-F5FCEA73CC8A}"/>
              </a:ext>
            </a:extLst>
          </p:cNvPr>
          <p:cNvCxnSpPr>
            <a:cxnSpLocks/>
          </p:cNvCxnSpPr>
          <p:nvPr/>
        </p:nvCxnSpPr>
        <p:spPr>
          <a:xfrm flipV="1">
            <a:off x="6580882" y="1885837"/>
            <a:ext cx="1698137" cy="1462106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FF6244C5-5CAB-DCBB-FD09-C844383F6C03}"/>
              </a:ext>
            </a:extLst>
          </p:cNvPr>
          <p:cNvCxnSpPr>
            <a:cxnSpLocks/>
          </p:cNvCxnSpPr>
          <p:nvPr/>
        </p:nvCxnSpPr>
        <p:spPr>
          <a:xfrm flipH="1" flipV="1">
            <a:off x="8482528" y="1878639"/>
            <a:ext cx="521789" cy="1446551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7615A157-1870-A4BB-C489-8CD693CE5ECA}"/>
              </a:ext>
            </a:extLst>
          </p:cNvPr>
          <p:cNvSpPr txBox="1"/>
          <p:nvPr/>
        </p:nvSpPr>
        <p:spPr>
          <a:xfrm>
            <a:off x="303539" y="5639227"/>
            <a:ext cx="11429939" cy="10772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/>
              <a:t>Premises owner or 3</a:t>
            </a:r>
            <a:r>
              <a:rPr lang="en-US" sz="1600" baseline="30000" dirty="0"/>
              <a:t>rd</a:t>
            </a:r>
            <a:r>
              <a:rPr lang="en-US" sz="1600" dirty="0"/>
              <a:t> party entity provisions / installs RAN nodes, in specific locations or areas, managed by a </a:t>
            </a:r>
            <a:r>
              <a:rPr lang="en-US" sz="1600" dirty="0" err="1"/>
              <a:t>SupNet</a:t>
            </a:r>
            <a:r>
              <a:rPr lang="en-US" sz="1600" dirty="0"/>
              <a:t> provider</a:t>
            </a:r>
          </a:p>
          <a:p>
            <a:pPr marL="342900" indent="-342900">
              <a:buAutoNum type="arabicPeriod"/>
            </a:pPr>
            <a:r>
              <a:rPr lang="en-US" sz="1600" dirty="0"/>
              <a:t>Based on MNO’s demand, </a:t>
            </a:r>
            <a:r>
              <a:rPr lang="en-US" sz="1600" dirty="0" err="1"/>
              <a:t>SupNet</a:t>
            </a:r>
            <a:r>
              <a:rPr lang="en-US" sz="1600" dirty="0"/>
              <a:t> provider configures RAN nodes (for access to MNO’s UEs, connection with MNO’s NW, etc.)</a:t>
            </a:r>
          </a:p>
          <a:p>
            <a:pPr marL="342900" indent="-342900">
              <a:buFontTx/>
              <a:buAutoNum type="arabicPeriod"/>
            </a:pPr>
            <a:r>
              <a:rPr lang="en-US" sz="1600" dirty="0" err="1"/>
              <a:t>SupNet</a:t>
            </a:r>
            <a:r>
              <a:rPr lang="en-US" sz="1600" dirty="0"/>
              <a:t> provider configures and collects proof of coverage reports and validates NW operation and coverage service toward MNO</a:t>
            </a:r>
          </a:p>
          <a:p>
            <a:pPr marL="342900" indent="-342900">
              <a:buAutoNum type="arabicPeriod"/>
            </a:pPr>
            <a:r>
              <a:rPr lang="en-US" sz="1600" dirty="0"/>
              <a:t>MNO rewards </a:t>
            </a:r>
            <a:r>
              <a:rPr lang="en-US" sz="1600" dirty="0" err="1"/>
              <a:t>SupNet</a:t>
            </a:r>
            <a:r>
              <a:rPr lang="en-US" sz="1600" dirty="0"/>
              <a:t> provider (who can reward </a:t>
            </a:r>
            <a:r>
              <a:rPr lang="en-US" sz="1600" dirty="0" err="1"/>
              <a:t>SupNet</a:t>
            </a:r>
            <a:r>
              <a:rPr lang="en-US" sz="1600" dirty="0"/>
              <a:t> node owner)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887BE498-86E2-809D-A5E7-D4C0668385C6}"/>
              </a:ext>
            </a:extLst>
          </p:cNvPr>
          <p:cNvSpPr txBox="1"/>
          <p:nvPr/>
        </p:nvSpPr>
        <p:spPr>
          <a:xfrm>
            <a:off x="1090008" y="1908775"/>
            <a:ext cx="151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solidFill>
                  <a:srgbClr val="0066FF"/>
                </a:solidFill>
              </a:rPr>
              <a:t>SupNet</a:t>
            </a:r>
            <a:r>
              <a:rPr lang="en-US" sz="1200" dirty="0">
                <a:solidFill>
                  <a:srgbClr val="0066FF"/>
                </a:solidFill>
              </a:rPr>
              <a:t> node</a:t>
            </a: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F093E4C1-87E2-9FF5-155E-4110ABC86326}"/>
              </a:ext>
            </a:extLst>
          </p:cNvPr>
          <p:cNvGrpSpPr/>
          <p:nvPr/>
        </p:nvGrpSpPr>
        <p:grpSpPr>
          <a:xfrm>
            <a:off x="6181397" y="4590447"/>
            <a:ext cx="176396" cy="291108"/>
            <a:chOff x="3319843" y="5337857"/>
            <a:chExt cx="356647" cy="602572"/>
          </a:xfrm>
        </p:grpSpPr>
        <p:pic>
          <p:nvPicPr>
            <p:cNvPr id="139" name="Graphic 138" descr="A smartphone">
              <a:extLst>
                <a:ext uri="{FF2B5EF4-FFF2-40B4-BE49-F238E27FC236}">
                  <a16:creationId xmlns:a16="http://schemas.microsoft.com/office/drawing/2014/main" id="{5C97F024-955B-916E-5B82-5927CE913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D1AF4AB6-1F82-0985-BD4F-245823F232F5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FAC8456-2E4A-973D-D802-AC398B68A233}"/>
              </a:ext>
            </a:extLst>
          </p:cNvPr>
          <p:cNvCxnSpPr>
            <a:cxnSpLocks/>
          </p:cNvCxnSpPr>
          <p:nvPr/>
        </p:nvCxnSpPr>
        <p:spPr>
          <a:xfrm flipH="1" flipV="1">
            <a:off x="3595591" y="2821026"/>
            <a:ext cx="649200" cy="751230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1" name="TextBox 130">
            <a:extLst>
              <a:ext uri="{FF2B5EF4-FFF2-40B4-BE49-F238E27FC236}">
                <a16:creationId xmlns:a16="http://schemas.microsoft.com/office/drawing/2014/main" id="{9CBAB89C-AE8E-95CE-EE3E-35F58280D5E9}"/>
              </a:ext>
            </a:extLst>
          </p:cNvPr>
          <p:cNvSpPr txBox="1"/>
          <p:nvPr/>
        </p:nvSpPr>
        <p:spPr>
          <a:xfrm>
            <a:off x="2873662" y="2423016"/>
            <a:ext cx="991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solidFill>
                  <a:srgbClr val="0066FF"/>
                </a:solidFill>
              </a:rPr>
              <a:t>SupNet</a:t>
            </a:r>
            <a:r>
              <a:rPr lang="en-US" sz="1200" dirty="0">
                <a:solidFill>
                  <a:srgbClr val="0066FF"/>
                </a:solidFill>
              </a:rPr>
              <a:t> Provider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5E9CD3D-FEA1-B241-9FCE-717FB96CB8F1}"/>
              </a:ext>
            </a:extLst>
          </p:cNvPr>
          <p:cNvGrpSpPr/>
          <p:nvPr/>
        </p:nvGrpSpPr>
        <p:grpSpPr>
          <a:xfrm>
            <a:off x="7418972" y="3414846"/>
            <a:ext cx="176396" cy="291108"/>
            <a:chOff x="3319843" y="5337857"/>
            <a:chExt cx="356647" cy="602572"/>
          </a:xfrm>
        </p:grpSpPr>
        <p:pic>
          <p:nvPicPr>
            <p:cNvPr id="40" name="Graphic 39" descr="A smartphone">
              <a:extLst>
                <a:ext uri="{FF2B5EF4-FFF2-40B4-BE49-F238E27FC236}">
                  <a16:creationId xmlns:a16="http://schemas.microsoft.com/office/drawing/2014/main" id="{6A0B27EE-9F52-1EA4-4163-1F415BCA2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2A6A587-243F-43CC-C717-33D8A0E9D709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EFC641E-AB96-C0BC-44B1-D6B5ACB5C03C}"/>
              </a:ext>
            </a:extLst>
          </p:cNvPr>
          <p:cNvGrpSpPr/>
          <p:nvPr/>
        </p:nvGrpSpPr>
        <p:grpSpPr>
          <a:xfrm>
            <a:off x="7713251" y="3414846"/>
            <a:ext cx="176396" cy="291108"/>
            <a:chOff x="3319843" y="5337857"/>
            <a:chExt cx="356647" cy="602572"/>
          </a:xfrm>
        </p:grpSpPr>
        <p:pic>
          <p:nvPicPr>
            <p:cNvPr id="44" name="Graphic 43" descr="A smartphone">
              <a:extLst>
                <a:ext uri="{FF2B5EF4-FFF2-40B4-BE49-F238E27FC236}">
                  <a16:creationId xmlns:a16="http://schemas.microsoft.com/office/drawing/2014/main" id="{01C55FA2-E63F-BC8E-DC00-FA86BAE59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9722C00-3DA1-C388-B487-BF915639F4F4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214F866-8994-67C7-E287-1D6B97778F98}"/>
              </a:ext>
            </a:extLst>
          </p:cNvPr>
          <p:cNvGrpSpPr/>
          <p:nvPr/>
        </p:nvGrpSpPr>
        <p:grpSpPr>
          <a:xfrm>
            <a:off x="9017681" y="4570123"/>
            <a:ext cx="176396" cy="291108"/>
            <a:chOff x="3319843" y="5337857"/>
            <a:chExt cx="356647" cy="602572"/>
          </a:xfrm>
        </p:grpSpPr>
        <p:pic>
          <p:nvPicPr>
            <p:cNvPr id="47" name="Graphic 46" descr="A smartphone">
              <a:extLst>
                <a:ext uri="{FF2B5EF4-FFF2-40B4-BE49-F238E27FC236}">
                  <a16:creationId xmlns:a16="http://schemas.microsoft.com/office/drawing/2014/main" id="{78C30F8D-82BE-660B-B6F0-DFD0857EE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FFB98F3-9FF9-97F7-5ECA-D624F4BB7651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53E3BBC4-84AE-711A-F3A7-FA2EC22BAE62}"/>
              </a:ext>
            </a:extLst>
          </p:cNvPr>
          <p:cNvSpPr txBox="1"/>
          <p:nvPr/>
        </p:nvSpPr>
        <p:spPr>
          <a:xfrm>
            <a:off x="7959668" y="1455208"/>
            <a:ext cx="991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solidFill>
                  <a:srgbClr val="0066FF"/>
                </a:solidFill>
              </a:rPr>
              <a:t>SupNet</a:t>
            </a:r>
            <a:r>
              <a:rPr lang="en-US" sz="1200" dirty="0">
                <a:solidFill>
                  <a:srgbClr val="0066FF"/>
                </a:solidFill>
              </a:rPr>
              <a:t> Provider</a:t>
            </a:r>
          </a:p>
        </p:txBody>
      </p:sp>
      <p:pic>
        <p:nvPicPr>
          <p:cNvPr id="61" name="Graphic 60" descr="Cloud outline">
            <a:extLst>
              <a:ext uri="{FF2B5EF4-FFF2-40B4-BE49-F238E27FC236}">
                <a16:creationId xmlns:a16="http://schemas.microsoft.com/office/drawing/2014/main" id="{6239ADC3-931E-8316-BFBD-8407C8E479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12316" y="1090643"/>
            <a:ext cx="1070283" cy="1070283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5BECF0A1-836F-EBC5-6EC9-F4E1BDE5D073}"/>
              </a:ext>
            </a:extLst>
          </p:cNvPr>
          <p:cNvSpPr txBox="1"/>
          <p:nvPr/>
        </p:nvSpPr>
        <p:spPr>
          <a:xfrm>
            <a:off x="3586654" y="4909985"/>
            <a:ext cx="8259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Indoor UEs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23647C0-3944-3CE2-AA40-EF5657AE42D9}"/>
              </a:ext>
            </a:extLst>
          </p:cNvPr>
          <p:cNvSpPr txBox="1"/>
          <p:nvPr/>
        </p:nvSpPr>
        <p:spPr>
          <a:xfrm>
            <a:off x="8494374" y="2632424"/>
            <a:ext cx="8259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Indoor UEs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88843E7-F96E-F9DA-1C51-E4A992830E85}"/>
              </a:ext>
            </a:extLst>
          </p:cNvPr>
          <p:cNvSpPr txBox="1"/>
          <p:nvPr/>
        </p:nvSpPr>
        <p:spPr>
          <a:xfrm>
            <a:off x="6018509" y="4835969"/>
            <a:ext cx="10708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outdoor UEs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86D4546-9200-395B-AA7A-E72BA732792E}"/>
              </a:ext>
            </a:extLst>
          </p:cNvPr>
          <p:cNvSpPr txBox="1"/>
          <p:nvPr/>
        </p:nvSpPr>
        <p:spPr>
          <a:xfrm>
            <a:off x="8430916" y="4810246"/>
            <a:ext cx="10708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outdoor UEs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53D5B21-E87D-E0C0-CE81-D3649785E7AA}"/>
              </a:ext>
            </a:extLst>
          </p:cNvPr>
          <p:cNvSpPr txBox="1"/>
          <p:nvPr/>
        </p:nvSpPr>
        <p:spPr>
          <a:xfrm>
            <a:off x="2755301" y="5217911"/>
            <a:ext cx="2364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&lt;Shopping mall&gt;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84F592C-2DEF-4F7A-0610-BAF1B92D9B52}"/>
              </a:ext>
            </a:extLst>
          </p:cNvPr>
          <p:cNvSpPr txBox="1"/>
          <p:nvPr/>
        </p:nvSpPr>
        <p:spPr>
          <a:xfrm>
            <a:off x="6837622" y="5252185"/>
            <a:ext cx="4571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&lt;Dense urban area&gt;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9592C8EF-EE10-390F-430F-07D9D4725AD0}"/>
              </a:ext>
            </a:extLst>
          </p:cNvPr>
          <p:cNvGrpSpPr/>
          <p:nvPr/>
        </p:nvGrpSpPr>
        <p:grpSpPr>
          <a:xfrm>
            <a:off x="8320113" y="4596000"/>
            <a:ext cx="155588" cy="242766"/>
            <a:chOff x="3319843" y="5337857"/>
            <a:chExt cx="356647" cy="602572"/>
          </a:xfrm>
        </p:grpSpPr>
        <p:pic>
          <p:nvPicPr>
            <p:cNvPr id="116" name="Graphic 115" descr="A smartphone">
              <a:extLst>
                <a:ext uri="{FF2B5EF4-FFF2-40B4-BE49-F238E27FC236}">
                  <a16:creationId xmlns:a16="http://schemas.microsoft.com/office/drawing/2014/main" id="{55D87D98-C9F5-CFDD-2E32-11835A90B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2E194C8D-6BE2-0B14-E06B-06D8D74978ED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05BBB2FD-BDD8-DD46-075E-AF173D0B4412}"/>
              </a:ext>
            </a:extLst>
          </p:cNvPr>
          <p:cNvGrpSpPr/>
          <p:nvPr/>
        </p:nvGrpSpPr>
        <p:grpSpPr>
          <a:xfrm>
            <a:off x="6675233" y="4606922"/>
            <a:ext cx="155588" cy="242766"/>
            <a:chOff x="3319843" y="5337857"/>
            <a:chExt cx="356647" cy="602572"/>
          </a:xfrm>
        </p:grpSpPr>
        <p:pic>
          <p:nvPicPr>
            <p:cNvPr id="120" name="Graphic 119" descr="A smartphone">
              <a:extLst>
                <a:ext uri="{FF2B5EF4-FFF2-40B4-BE49-F238E27FC236}">
                  <a16:creationId xmlns:a16="http://schemas.microsoft.com/office/drawing/2014/main" id="{AC843038-773F-8725-4E12-7A995A040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09E19D2F-A56E-8E91-AAB0-9486746C0837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2FE8DCBD-6953-0938-904B-704218A8A70A}"/>
              </a:ext>
            </a:extLst>
          </p:cNvPr>
          <p:cNvSpPr txBox="1"/>
          <p:nvPr/>
        </p:nvSpPr>
        <p:spPr>
          <a:xfrm>
            <a:off x="7124236" y="3651864"/>
            <a:ext cx="8259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Indoor UEs</a:t>
            </a:r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31AEAD70-3120-8DB8-0F4F-121A163E6A74}"/>
              </a:ext>
            </a:extLst>
          </p:cNvPr>
          <p:cNvCxnSpPr>
            <a:cxnSpLocks/>
            <a:stCxn id="32" idx="3"/>
          </p:cNvCxnSpPr>
          <p:nvPr/>
        </p:nvCxnSpPr>
        <p:spPr>
          <a:xfrm flipV="1">
            <a:off x="6324830" y="1834982"/>
            <a:ext cx="1698326" cy="520654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25FAF523-B9B0-30B1-C1AD-0453329BC211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6316304" y="1748655"/>
            <a:ext cx="1675664" cy="58038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5CF8A4A-3BF5-1C22-A368-FF4FEA394DAE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6292959" y="1302601"/>
            <a:ext cx="1889920" cy="273376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442C6E7-1E76-32B1-C119-BAA2D574CC13}"/>
              </a:ext>
            </a:extLst>
          </p:cNvPr>
          <p:cNvSpPr/>
          <p:nvPr/>
        </p:nvSpPr>
        <p:spPr>
          <a:xfrm>
            <a:off x="5369867" y="1095457"/>
            <a:ext cx="923092" cy="414287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F0000"/>
                </a:solidFill>
              </a:rPr>
              <a:t>MNO#1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328C3E0-EC7C-6503-0B60-19CF504657BA}"/>
              </a:ext>
            </a:extLst>
          </p:cNvPr>
          <p:cNvSpPr/>
          <p:nvPr/>
        </p:nvSpPr>
        <p:spPr>
          <a:xfrm>
            <a:off x="5393212" y="1599549"/>
            <a:ext cx="923092" cy="414287"/>
          </a:xfrm>
          <a:prstGeom prst="round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B050"/>
                </a:solidFill>
              </a:rPr>
              <a:t>MNO#2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3994236-73B5-EFE5-87E6-2B973992ACB9}"/>
              </a:ext>
            </a:extLst>
          </p:cNvPr>
          <p:cNvSpPr/>
          <p:nvPr/>
        </p:nvSpPr>
        <p:spPr>
          <a:xfrm>
            <a:off x="5401738" y="2148492"/>
            <a:ext cx="923092" cy="414287"/>
          </a:xfrm>
          <a:prstGeom prst="round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7030A0"/>
                </a:solidFill>
              </a:rPr>
              <a:t>MNO#3</a:t>
            </a:r>
          </a:p>
        </p:txBody>
      </p:sp>
      <p:sp>
        <p:nvSpPr>
          <p:cNvPr id="174" name="Title 173">
            <a:extLst>
              <a:ext uri="{FF2B5EF4-FFF2-40B4-BE49-F238E27FC236}">
                <a16:creationId xmlns:a16="http://schemas.microsoft.com/office/drawing/2014/main" id="{85CCE461-9DDA-F229-3CC4-339485BAF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365126"/>
            <a:ext cx="10515600" cy="523854"/>
          </a:xfrm>
        </p:spPr>
        <p:txBody>
          <a:bodyPr>
            <a:noAutofit/>
          </a:bodyPr>
          <a:lstStyle/>
          <a:p>
            <a:r>
              <a:rPr lang="en-US" b="1" dirty="0"/>
              <a:t>Service Scenarios &amp; Flow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2BFB4BF1-52B6-C9E0-83D2-51C698558E3A}"/>
              </a:ext>
            </a:extLst>
          </p:cNvPr>
          <p:cNvGrpSpPr/>
          <p:nvPr/>
        </p:nvGrpSpPr>
        <p:grpSpPr>
          <a:xfrm>
            <a:off x="4165001" y="4575211"/>
            <a:ext cx="229054" cy="357272"/>
            <a:chOff x="3319843" y="5337857"/>
            <a:chExt cx="356647" cy="602572"/>
          </a:xfrm>
        </p:grpSpPr>
        <p:pic>
          <p:nvPicPr>
            <p:cNvPr id="183" name="Graphic 182" descr="A smartphone">
              <a:extLst>
                <a:ext uri="{FF2B5EF4-FFF2-40B4-BE49-F238E27FC236}">
                  <a16:creationId xmlns:a16="http://schemas.microsoft.com/office/drawing/2014/main" id="{2E7C52B0-9348-E9F9-7BA8-62C640591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7963AFCC-6140-51D8-DA2A-54CC2A2CF4F8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8" name="Graphic 187" descr="Wireless router with solid fill">
            <a:extLst>
              <a:ext uri="{FF2B5EF4-FFF2-40B4-BE49-F238E27FC236}">
                <a16:creationId xmlns:a16="http://schemas.microsoft.com/office/drawing/2014/main" id="{E8BAA0AA-C8AE-8339-84E1-31BBA1A62B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9456" y="1823371"/>
            <a:ext cx="428134" cy="421806"/>
          </a:xfrm>
          <a:prstGeom prst="rect">
            <a:avLst/>
          </a:prstGeom>
        </p:spPr>
      </p:pic>
      <p:sp>
        <p:nvSpPr>
          <p:cNvPr id="189" name="TextBox 188">
            <a:extLst>
              <a:ext uri="{FF2B5EF4-FFF2-40B4-BE49-F238E27FC236}">
                <a16:creationId xmlns:a16="http://schemas.microsoft.com/office/drawing/2014/main" id="{91950A38-97F2-E221-2926-341A2709E18D}"/>
              </a:ext>
            </a:extLst>
          </p:cNvPr>
          <p:cNvSpPr txBox="1"/>
          <p:nvPr/>
        </p:nvSpPr>
        <p:spPr>
          <a:xfrm>
            <a:off x="999456" y="4454738"/>
            <a:ext cx="151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Node owner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F56DFA8F-CC12-33DC-A7E2-7CD5FE47C606}"/>
              </a:ext>
            </a:extLst>
          </p:cNvPr>
          <p:cNvSpPr txBox="1"/>
          <p:nvPr/>
        </p:nvSpPr>
        <p:spPr>
          <a:xfrm>
            <a:off x="3603305" y="4146395"/>
            <a:ext cx="151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Premise owner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9D23A3CC-081E-FC78-971F-44499521D4A3}"/>
              </a:ext>
            </a:extLst>
          </p:cNvPr>
          <p:cNvSpPr txBox="1"/>
          <p:nvPr/>
        </p:nvSpPr>
        <p:spPr>
          <a:xfrm>
            <a:off x="5805403" y="3819972"/>
            <a:ext cx="1513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Smart city network provider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8DC41A40-5342-50E2-B7C5-B078DD2FEF1D}"/>
              </a:ext>
            </a:extLst>
          </p:cNvPr>
          <p:cNvSpPr txBox="1"/>
          <p:nvPr/>
        </p:nvSpPr>
        <p:spPr>
          <a:xfrm>
            <a:off x="8266125" y="3757468"/>
            <a:ext cx="151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Enterprise owner</a:t>
            </a:r>
          </a:p>
        </p:txBody>
      </p:sp>
      <p:pic>
        <p:nvPicPr>
          <p:cNvPr id="193" name="Graphic 192" descr="Wireless router with solid fill">
            <a:extLst>
              <a:ext uri="{FF2B5EF4-FFF2-40B4-BE49-F238E27FC236}">
                <a16:creationId xmlns:a16="http://schemas.microsoft.com/office/drawing/2014/main" id="{A5F1F690-DA24-205E-28BA-984D8E1657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02691" y="3647472"/>
            <a:ext cx="657379" cy="657379"/>
          </a:xfrm>
          <a:prstGeom prst="rect">
            <a:avLst/>
          </a:prstGeom>
        </p:spPr>
      </p:pic>
      <p:sp>
        <p:nvSpPr>
          <p:cNvPr id="194" name="TextBox 193">
            <a:extLst>
              <a:ext uri="{FF2B5EF4-FFF2-40B4-BE49-F238E27FC236}">
                <a16:creationId xmlns:a16="http://schemas.microsoft.com/office/drawing/2014/main" id="{B605DCB1-61CD-DF3F-DF24-7FD22A3A7B1C}"/>
              </a:ext>
            </a:extLst>
          </p:cNvPr>
          <p:cNvSpPr txBox="1"/>
          <p:nvPr/>
        </p:nvSpPr>
        <p:spPr>
          <a:xfrm>
            <a:off x="10150451" y="4182351"/>
            <a:ext cx="151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66FF"/>
                </a:solidFill>
              </a:rPr>
              <a:t>Building owner</a:t>
            </a:r>
          </a:p>
        </p:txBody>
      </p: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78090E3B-FB42-FEEB-3331-2AE2D7CF5956}"/>
              </a:ext>
            </a:extLst>
          </p:cNvPr>
          <p:cNvCxnSpPr>
            <a:cxnSpLocks/>
          </p:cNvCxnSpPr>
          <p:nvPr/>
        </p:nvCxnSpPr>
        <p:spPr>
          <a:xfrm flipH="1" flipV="1">
            <a:off x="8659923" y="1887358"/>
            <a:ext cx="1994272" cy="1961472"/>
          </a:xfrm>
          <a:prstGeom prst="line">
            <a:avLst/>
          </a:prstGeom>
          <a:ln w="28575">
            <a:solidFill>
              <a:srgbClr val="0066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8" name="Graphic 197" descr="Laptop with phone and calculator">
            <a:extLst>
              <a:ext uri="{FF2B5EF4-FFF2-40B4-BE49-F238E27FC236}">
                <a16:creationId xmlns:a16="http://schemas.microsoft.com/office/drawing/2014/main" id="{B796545F-A690-D7EF-5527-8D941954E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16817" y="2269447"/>
            <a:ext cx="510414" cy="510414"/>
          </a:xfrm>
          <a:prstGeom prst="rect">
            <a:avLst/>
          </a:prstGeom>
          <a:effectLst>
            <a:outerShdw blurRad="50800" dist="50800" dir="5400000" algn="ctr" rotWithShape="0">
              <a:srgbClr val="7030A0"/>
            </a:outerShdw>
          </a:effectLst>
        </p:spPr>
      </p:pic>
      <p:grpSp>
        <p:nvGrpSpPr>
          <p:cNvPr id="200" name="Group 199">
            <a:extLst>
              <a:ext uri="{FF2B5EF4-FFF2-40B4-BE49-F238E27FC236}">
                <a16:creationId xmlns:a16="http://schemas.microsoft.com/office/drawing/2014/main" id="{A409DCB7-A023-E59A-0A06-57456AD9FC68}"/>
              </a:ext>
            </a:extLst>
          </p:cNvPr>
          <p:cNvGrpSpPr/>
          <p:nvPr/>
        </p:nvGrpSpPr>
        <p:grpSpPr>
          <a:xfrm>
            <a:off x="10347103" y="4646831"/>
            <a:ext cx="155588" cy="242766"/>
            <a:chOff x="3319843" y="5337857"/>
            <a:chExt cx="356647" cy="602572"/>
          </a:xfrm>
        </p:grpSpPr>
        <p:pic>
          <p:nvPicPr>
            <p:cNvPr id="201" name="Graphic 200" descr="A smartphone">
              <a:extLst>
                <a:ext uri="{FF2B5EF4-FFF2-40B4-BE49-F238E27FC236}">
                  <a16:creationId xmlns:a16="http://schemas.microsoft.com/office/drawing/2014/main" id="{C9052504-456E-9849-8F1C-D205BA458A9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8B09339A-0C38-387E-ACAE-B5BA12FF0138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58266D6E-57A2-4366-56E0-BC16E1710A1F}"/>
              </a:ext>
            </a:extLst>
          </p:cNvPr>
          <p:cNvGrpSpPr/>
          <p:nvPr/>
        </p:nvGrpSpPr>
        <p:grpSpPr>
          <a:xfrm>
            <a:off x="10524985" y="4651273"/>
            <a:ext cx="155588" cy="242766"/>
            <a:chOff x="3319843" y="5337857"/>
            <a:chExt cx="356647" cy="602572"/>
          </a:xfrm>
        </p:grpSpPr>
        <p:pic>
          <p:nvPicPr>
            <p:cNvPr id="204" name="Graphic 203" descr="A smartphone">
              <a:extLst>
                <a:ext uri="{FF2B5EF4-FFF2-40B4-BE49-F238E27FC236}">
                  <a16:creationId xmlns:a16="http://schemas.microsoft.com/office/drawing/2014/main" id="{C7C9DAB6-D5FD-A5C9-9A03-2830409E4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DE9AE702-D8B3-D73F-AA71-76BC2CE118FB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4A26B71A-E443-94BE-B8E4-4725A56901D0}"/>
              </a:ext>
            </a:extLst>
          </p:cNvPr>
          <p:cNvGrpSpPr/>
          <p:nvPr/>
        </p:nvGrpSpPr>
        <p:grpSpPr>
          <a:xfrm>
            <a:off x="10703980" y="4646594"/>
            <a:ext cx="155588" cy="242766"/>
            <a:chOff x="3319843" y="5337857"/>
            <a:chExt cx="356647" cy="602572"/>
          </a:xfrm>
        </p:grpSpPr>
        <p:pic>
          <p:nvPicPr>
            <p:cNvPr id="207" name="Graphic 206" descr="A smartphone">
              <a:extLst>
                <a:ext uri="{FF2B5EF4-FFF2-40B4-BE49-F238E27FC236}">
                  <a16:creationId xmlns:a16="http://schemas.microsoft.com/office/drawing/2014/main" id="{437C6C97-66C9-A94A-28BE-F75532E877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7C5D241A-8896-BBAD-6830-C1D625493785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742F3196-93BB-E147-EF48-9B456D9EAD13}"/>
              </a:ext>
            </a:extLst>
          </p:cNvPr>
          <p:cNvGrpSpPr/>
          <p:nvPr/>
        </p:nvGrpSpPr>
        <p:grpSpPr>
          <a:xfrm>
            <a:off x="10917231" y="4646423"/>
            <a:ext cx="155588" cy="242766"/>
            <a:chOff x="3319843" y="5337857"/>
            <a:chExt cx="356647" cy="602572"/>
          </a:xfrm>
          <a:solidFill>
            <a:srgbClr val="7030A0"/>
          </a:solidFill>
        </p:grpSpPr>
        <p:pic>
          <p:nvPicPr>
            <p:cNvPr id="213" name="Graphic 212" descr="A smartphone">
              <a:extLst>
                <a:ext uri="{FF2B5EF4-FFF2-40B4-BE49-F238E27FC236}">
                  <a16:creationId xmlns:a16="http://schemas.microsoft.com/office/drawing/2014/main" id="{9FEF53F3-6F3A-4FED-8D68-F1CB4EBDF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CC53CEB4-FFFE-138D-6438-ED4B925D179C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D3E43E50-C2C2-95AF-ABE4-BCE21A8F1257}"/>
              </a:ext>
            </a:extLst>
          </p:cNvPr>
          <p:cNvGrpSpPr/>
          <p:nvPr/>
        </p:nvGrpSpPr>
        <p:grpSpPr>
          <a:xfrm>
            <a:off x="10947548" y="4653031"/>
            <a:ext cx="307988" cy="242766"/>
            <a:chOff x="2970504" y="5337857"/>
            <a:chExt cx="705986" cy="602572"/>
          </a:xfrm>
          <a:solidFill>
            <a:srgbClr val="7030A0"/>
          </a:solidFill>
        </p:grpSpPr>
        <p:pic>
          <p:nvPicPr>
            <p:cNvPr id="216" name="Graphic 215" descr="A smartphone">
              <a:extLst>
                <a:ext uri="{FF2B5EF4-FFF2-40B4-BE49-F238E27FC236}">
                  <a16:creationId xmlns:a16="http://schemas.microsoft.com/office/drawing/2014/main" id="{0A66A922-C2A9-9CA0-AEA3-8636EB23D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4ADF1695-3889-0557-CE50-46D6B7CC2252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B1583A47-3414-B87B-6322-BDDDB52DD05F}"/>
                </a:ext>
              </a:extLst>
            </p:cNvPr>
            <p:cNvSpPr/>
            <p:nvPr/>
          </p:nvSpPr>
          <p:spPr>
            <a:xfrm>
              <a:off x="2970504" y="5673451"/>
              <a:ext cx="201560" cy="15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2" name="TextBox 221">
            <a:extLst>
              <a:ext uri="{FF2B5EF4-FFF2-40B4-BE49-F238E27FC236}">
                <a16:creationId xmlns:a16="http://schemas.microsoft.com/office/drawing/2014/main" id="{666C3909-E10F-D1A5-80CB-F64AA9CF79F3}"/>
              </a:ext>
            </a:extLst>
          </p:cNvPr>
          <p:cNvSpPr txBox="1"/>
          <p:nvPr/>
        </p:nvSpPr>
        <p:spPr>
          <a:xfrm>
            <a:off x="10182709" y="4858445"/>
            <a:ext cx="1320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Indoor/outdoor UEs</a:t>
            </a:r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0F833F54-182E-8F80-E899-8617418E4BE1}"/>
              </a:ext>
            </a:extLst>
          </p:cNvPr>
          <p:cNvGrpSpPr/>
          <p:nvPr/>
        </p:nvGrpSpPr>
        <p:grpSpPr>
          <a:xfrm>
            <a:off x="8237432" y="2952085"/>
            <a:ext cx="176396" cy="291108"/>
            <a:chOff x="3319843" y="5337857"/>
            <a:chExt cx="356647" cy="602572"/>
          </a:xfrm>
        </p:grpSpPr>
        <p:pic>
          <p:nvPicPr>
            <p:cNvPr id="225" name="Graphic 224" descr="A smartphone">
              <a:extLst>
                <a:ext uri="{FF2B5EF4-FFF2-40B4-BE49-F238E27FC236}">
                  <a16:creationId xmlns:a16="http://schemas.microsoft.com/office/drawing/2014/main" id="{96E01ED8-9DDF-48A5-ADF9-CE22105A2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5E6924AF-2260-C3E1-8C90-32FAC3CC1220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9C0F765-F12C-00C7-73DC-97943F456ABA}"/>
              </a:ext>
            </a:extLst>
          </p:cNvPr>
          <p:cNvSpPr txBox="1"/>
          <p:nvPr/>
        </p:nvSpPr>
        <p:spPr>
          <a:xfrm>
            <a:off x="280099" y="5210269"/>
            <a:ext cx="23646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&lt;Rural / Remote area&gt;</a:t>
            </a:r>
          </a:p>
        </p:txBody>
      </p:sp>
      <p:pic>
        <p:nvPicPr>
          <p:cNvPr id="12" name="Graphic 11" descr="Farm scene outline">
            <a:extLst>
              <a:ext uri="{FF2B5EF4-FFF2-40B4-BE49-F238E27FC236}">
                <a16:creationId xmlns:a16="http://schemas.microsoft.com/office/drawing/2014/main" id="{F4297C0F-68F3-F0D9-035B-85B9098F4A4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80646" y="4327530"/>
            <a:ext cx="742905" cy="742905"/>
          </a:xfrm>
          <a:prstGeom prst="rect">
            <a:avLst/>
          </a:prstGeom>
        </p:spPr>
      </p:pic>
      <p:pic>
        <p:nvPicPr>
          <p:cNvPr id="15" name="Graphic 14" descr="Highway scene outline">
            <a:extLst>
              <a:ext uri="{FF2B5EF4-FFF2-40B4-BE49-F238E27FC236}">
                <a16:creationId xmlns:a16="http://schemas.microsoft.com/office/drawing/2014/main" id="{970EBC38-9647-2E2F-E2B2-0AC580E5686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80062" y="3440081"/>
            <a:ext cx="914400" cy="9144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28D7998-7FE2-4650-F2A1-31BC8E901654}"/>
              </a:ext>
            </a:extLst>
          </p:cNvPr>
          <p:cNvGrpSpPr/>
          <p:nvPr/>
        </p:nvGrpSpPr>
        <p:grpSpPr>
          <a:xfrm>
            <a:off x="1059022" y="4906078"/>
            <a:ext cx="176396" cy="291108"/>
            <a:chOff x="3319843" y="5337857"/>
            <a:chExt cx="356647" cy="602572"/>
          </a:xfrm>
        </p:grpSpPr>
        <p:pic>
          <p:nvPicPr>
            <p:cNvPr id="20" name="Graphic 19" descr="A smartphone">
              <a:extLst>
                <a:ext uri="{FF2B5EF4-FFF2-40B4-BE49-F238E27FC236}">
                  <a16:creationId xmlns:a16="http://schemas.microsoft.com/office/drawing/2014/main" id="{3B14BD14-55E8-B4C1-BA57-38F6E69D7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A9344BC-6306-D713-0905-01AED261A89F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4AC7B6-235C-C2C0-995A-2A681D8FE84D}"/>
              </a:ext>
            </a:extLst>
          </p:cNvPr>
          <p:cNvGrpSpPr/>
          <p:nvPr/>
        </p:nvGrpSpPr>
        <p:grpSpPr>
          <a:xfrm>
            <a:off x="807655" y="4895797"/>
            <a:ext cx="176396" cy="291108"/>
            <a:chOff x="3319843" y="5337857"/>
            <a:chExt cx="356647" cy="602572"/>
          </a:xfrm>
        </p:grpSpPr>
        <p:pic>
          <p:nvPicPr>
            <p:cNvPr id="28" name="Graphic 27" descr="A smartphone">
              <a:extLst>
                <a:ext uri="{FF2B5EF4-FFF2-40B4-BE49-F238E27FC236}">
                  <a16:creationId xmlns:a16="http://schemas.microsoft.com/office/drawing/2014/main" id="{15D5E0A2-7AFF-D720-90CC-E6F491BDB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B91A1E2-CF25-7E88-9A3B-44DB51C4D698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42D2E8AE-7C20-8F85-12CA-18DBD4B49421}"/>
              </a:ext>
            </a:extLst>
          </p:cNvPr>
          <p:cNvGrpSpPr/>
          <p:nvPr/>
        </p:nvGrpSpPr>
        <p:grpSpPr>
          <a:xfrm>
            <a:off x="1135729" y="4012189"/>
            <a:ext cx="155588" cy="242766"/>
            <a:chOff x="3319843" y="5337857"/>
            <a:chExt cx="356647" cy="602572"/>
          </a:xfrm>
        </p:grpSpPr>
        <p:pic>
          <p:nvPicPr>
            <p:cNvPr id="228" name="Graphic 227" descr="A smartphone">
              <a:extLst>
                <a:ext uri="{FF2B5EF4-FFF2-40B4-BE49-F238E27FC236}">
                  <a16:creationId xmlns:a16="http://schemas.microsoft.com/office/drawing/2014/main" id="{87E9F0DB-8A31-4E8C-FC4D-869F945A2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9843" y="5337857"/>
              <a:ext cx="356647" cy="602572"/>
            </a:xfrm>
            <a:prstGeom prst="rect">
              <a:avLst/>
            </a:prstGeom>
          </p:spPr>
        </p:pic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B3D30FC4-2876-C4CD-FAF1-BC8F53E245BB}"/>
                </a:ext>
              </a:extLst>
            </p:cNvPr>
            <p:cNvSpPr/>
            <p:nvPr/>
          </p:nvSpPr>
          <p:spPr>
            <a:xfrm>
              <a:off x="3397385" y="5722374"/>
              <a:ext cx="201561" cy="1533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8018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E5FBB-E044-110E-BF3E-0D3E83320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Potential SA1 Gaps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F84267-A455-8FD9-B5E2-6867834E26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440" y="1825625"/>
            <a:ext cx="1104392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Previous SA1 studies and requirements, including similar scenarios/aspects:</a:t>
            </a:r>
          </a:p>
          <a:p>
            <a:pPr lvl="1"/>
            <a:r>
              <a:rPr lang="en-US" dirty="0"/>
              <a:t>SON</a:t>
            </a:r>
          </a:p>
          <a:p>
            <a:pPr lvl="1"/>
            <a:r>
              <a:rPr lang="en-US" dirty="0"/>
              <a:t>RAN sharing</a:t>
            </a:r>
          </a:p>
          <a:p>
            <a:pPr lvl="1"/>
            <a:r>
              <a:rPr lang="en-US" dirty="0"/>
              <a:t>NPN</a:t>
            </a:r>
          </a:p>
          <a:p>
            <a:pPr lvl="1"/>
            <a:r>
              <a:rPr lang="en-US" dirty="0"/>
              <a:t>PALS</a:t>
            </a:r>
          </a:p>
          <a:p>
            <a:pPr lvl="1"/>
            <a:r>
              <a:rPr lang="en-US" dirty="0"/>
              <a:t>Residential 5G</a:t>
            </a:r>
          </a:p>
          <a:p>
            <a:pPr lvl="1"/>
            <a:r>
              <a:rPr lang="en-US" dirty="0"/>
              <a:t>PIN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Gaps: the above do not cover specific </a:t>
            </a:r>
            <a:r>
              <a:rPr lang="en-US" dirty="0" err="1">
                <a:solidFill>
                  <a:srgbClr val="0070C0"/>
                </a:solidFill>
              </a:rPr>
              <a:t>SupNet</a:t>
            </a:r>
            <a:r>
              <a:rPr lang="en-US" dirty="0">
                <a:solidFill>
                  <a:srgbClr val="0070C0"/>
                </a:solidFill>
              </a:rPr>
              <a:t> scenarios, aspects and functionalities, including</a:t>
            </a:r>
          </a:p>
          <a:p>
            <a:pPr lvl="1"/>
            <a:r>
              <a:rPr lang="en-US" dirty="0" err="1">
                <a:solidFill>
                  <a:srgbClr val="0070C0"/>
                </a:solidFill>
              </a:rPr>
              <a:t>SupNet</a:t>
            </a:r>
            <a:r>
              <a:rPr lang="en-US" dirty="0">
                <a:solidFill>
                  <a:srgbClr val="0070C0"/>
                </a:solidFill>
              </a:rPr>
              <a:t> NW can be managed by a 3</a:t>
            </a:r>
            <a:r>
              <a:rPr lang="en-US" baseline="30000" dirty="0">
                <a:solidFill>
                  <a:srgbClr val="0070C0"/>
                </a:solidFill>
              </a:rPr>
              <a:t>rd</a:t>
            </a:r>
            <a:r>
              <a:rPr lang="en-US" dirty="0">
                <a:solidFill>
                  <a:srgbClr val="0070C0"/>
                </a:solidFill>
              </a:rPr>
              <a:t> party (may not be an MNO, like for MOCN or PALS)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Specific policies and configuration between parties) to provide coverage/capacity service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Configuration, collection and reporting of Proof of coverage / usage by authorized UEs </a:t>
            </a:r>
          </a:p>
        </p:txBody>
      </p:sp>
    </p:spTree>
    <p:extLst>
      <p:ext uri="{BB962C8B-B14F-4D97-AF65-F5344CB8AC3E}">
        <p14:creationId xmlns:p14="http://schemas.microsoft.com/office/powerpoint/2010/main" val="1245820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88C25-CAA5-C284-8182-3775D7086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Proposal for SA1 – SID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F05F4-5CA9-8C9F-C46F-FD3F92C7B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640" y="1690688"/>
            <a:ext cx="10515600" cy="46999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Study use cases and requirements to support scenarios where MNO(s) could rely on a 3</a:t>
            </a:r>
            <a:r>
              <a:rPr lang="en-US" sz="2000" baseline="30000" dirty="0"/>
              <a:t>rd</a:t>
            </a:r>
            <a:r>
              <a:rPr lang="en-US" sz="2000" dirty="0"/>
              <a:t> party to install and manage network resources (e.g. RAN nodes) used to provide supplemental coverage and/or capacity to the MNO’s users, e.g. in indoor, hotspot or remote areas. </a:t>
            </a:r>
          </a:p>
          <a:p>
            <a:pPr marL="0" indent="0">
              <a:buNone/>
            </a:pPr>
            <a:r>
              <a:rPr lang="en-US" sz="2000" dirty="0"/>
              <a:t>The following aspects should be covered:</a:t>
            </a:r>
          </a:p>
          <a:p>
            <a:r>
              <a:rPr lang="en-US" sz="2000" dirty="0">
                <a:latin typeface="-apple-system"/>
              </a:rPr>
              <a:t>Coordination between the 3</a:t>
            </a:r>
            <a:r>
              <a:rPr lang="en-US" sz="2000" baseline="30000" dirty="0">
                <a:latin typeface="-apple-system"/>
              </a:rPr>
              <a:t>rd</a:t>
            </a:r>
            <a:r>
              <a:rPr lang="en-US" sz="2000" dirty="0">
                <a:latin typeface="-apple-system"/>
              </a:rPr>
              <a:t> party (</a:t>
            </a:r>
            <a:r>
              <a:rPr lang="en-US" sz="2000" dirty="0" err="1">
                <a:latin typeface="-apple-system"/>
              </a:rPr>
              <a:t>SupNet</a:t>
            </a:r>
            <a:r>
              <a:rPr lang="en-US" sz="2000" dirty="0">
                <a:latin typeface="-apple-system"/>
              </a:rPr>
              <a:t> provider) and the MNO(s) for the control and settings of the supplemental NW resources managed by the 3</a:t>
            </a:r>
            <a:r>
              <a:rPr lang="en-US" sz="2000" baseline="30000" dirty="0">
                <a:latin typeface="-apple-system"/>
              </a:rPr>
              <a:t>rd</a:t>
            </a:r>
            <a:r>
              <a:rPr lang="en-US" sz="2000" dirty="0">
                <a:latin typeface="-apple-system"/>
              </a:rPr>
              <a:t> party</a:t>
            </a:r>
          </a:p>
          <a:p>
            <a:r>
              <a:rPr lang="en-US" sz="2000" dirty="0">
                <a:latin typeface="-apple-system"/>
              </a:rPr>
              <a:t>Management and configuration, by the </a:t>
            </a:r>
            <a:r>
              <a:rPr lang="en-US" sz="2000" dirty="0" err="1">
                <a:latin typeface="-apple-system"/>
              </a:rPr>
              <a:t>SupNet</a:t>
            </a:r>
            <a:r>
              <a:rPr lang="en-US" sz="2000" dirty="0">
                <a:latin typeface="-apple-system"/>
              </a:rPr>
              <a:t> provider, of the connectivity between the supplemental network and the MNO network, as well as appropriate coverage and access to MNO’s users </a:t>
            </a:r>
          </a:p>
          <a:p>
            <a:r>
              <a:rPr lang="en-US" sz="2000" dirty="0">
                <a:latin typeface="-apple-system"/>
              </a:rPr>
              <a:t>Support of proof of coverage</a:t>
            </a:r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 and/or usage for network operation verification, including </a:t>
            </a:r>
            <a:r>
              <a:rPr lang="en-US" sz="2000" dirty="0">
                <a:latin typeface="-apple-system"/>
              </a:rPr>
              <a:t>configuration of participating UEs / entities, relevant metrics, reporting to the </a:t>
            </a:r>
            <a:r>
              <a:rPr lang="en-US" sz="2000" dirty="0" err="1">
                <a:latin typeface="-apple-system"/>
              </a:rPr>
              <a:t>SupNet</a:t>
            </a:r>
            <a:r>
              <a:rPr lang="en-US" sz="2000" dirty="0">
                <a:latin typeface="-apple-system"/>
              </a:rPr>
              <a:t> provider and exposure to the MNO</a:t>
            </a:r>
            <a:endParaRPr lang="en-US" sz="2000" dirty="0">
              <a:latin typeface="-apple-system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2000" dirty="0">
                <a:latin typeface="-apple-system"/>
                <a:ea typeface="Tahoma" panose="020B0604030504040204" pitchFamily="34" charset="0"/>
                <a:cs typeface="Tahoma" panose="020B0604030504040204" pitchFamily="34" charset="0"/>
              </a:rPr>
              <a:t>Other aspects, e.g. charging, security and regulatory requirements</a:t>
            </a:r>
            <a:endParaRPr lang="en-US" sz="2000" dirty="0">
              <a:latin typeface="-apple-system"/>
            </a:endParaRPr>
          </a:p>
          <a:p>
            <a:endParaRPr lang="en-US" sz="1400" dirty="0">
              <a:latin typeface="-apple-system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468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D7C08-CFE3-1ADD-8994-21CC67A88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543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/>
              <a:t>ANNEX 1</a:t>
            </a:r>
            <a:br>
              <a:rPr lang="en-US" sz="5400" dirty="0"/>
            </a:br>
            <a:br>
              <a:rPr lang="en-US" sz="5400" dirty="0"/>
            </a:br>
            <a:r>
              <a:rPr lang="en-US" sz="4900" dirty="0"/>
              <a:t>Extra slides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588810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5617C-287B-483E-A09F-34E61A87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956" y="510254"/>
            <a:ext cx="11187112" cy="413639"/>
          </a:xfrm>
        </p:spPr>
        <p:txBody>
          <a:bodyPr>
            <a:noAutofit/>
          </a:bodyPr>
          <a:lstStyle/>
          <a:p>
            <a:r>
              <a:rPr lang="en-US" b="1" dirty="0"/>
              <a:t>Business drivers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25FD05B-A41A-4EAC-A0B4-4A0260F989A2}"/>
              </a:ext>
            </a:extLst>
          </p:cNvPr>
          <p:cNvSpPr/>
          <p:nvPr/>
        </p:nvSpPr>
        <p:spPr>
          <a:xfrm>
            <a:off x="2561111" y="1586255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MNO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18C8D15-3026-4708-B342-3B21ECB5940A}"/>
              </a:ext>
            </a:extLst>
          </p:cNvPr>
          <p:cNvSpPr/>
          <p:nvPr/>
        </p:nvSpPr>
        <p:spPr>
          <a:xfrm>
            <a:off x="2561111" y="4414363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NW/UE vendor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DF444EE-0E6D-43F3-A726-0EF1A821A887}"/>
              </a:ext>
            </a:extLst>
          </p:cNvPr>
          <p:cNvSpPr/>
          <p:nvPr/>
        </p:nvSpPr>
        <p:spPr>
          <a:xfrm>
            <a:off x="6581920" y="1600200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Provider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53CDFFB4-6C40-464A-A91D-B2A4EDE9D5A1}"/>
              </a:ext>
            </a:extLst>
          </p:cNvPr>
          <p:cNvSpPr/>
          <p:nvPr/>
        </p:nvSpPr>
        <p:spPr>
          <a:xfrm>
            <a:off x="4542227" y="2362212"/>
            <a:ext cx="1903344" cy="305555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63CEE05-77A8-4C05-9051-FC5FA76FE998}"/>
              </a:ext>
            </a:extLst>
          </p:cNvPr>
          <p:cNvSpPr/>
          <p:nvPr/>
        </p:nvSpPr>
        <p:spPr>
          <a:xfrm>
            <a:off x="6597888" y="4414363"/>
            <a:ext cx="1828800" cy="1828800"/>
          </a:xfrm>
          <a:prstGeom prst="ellipse">
            <a:avLst/>
          </a:prstGeom>
          <a:solidFill>
            <a:srgbClr val="FFFFFF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Network Participant</a:t>
            </a:r>
          </a:p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owner, Users)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A06724-AE6D-4180-94AD-80E443585C06}"/>
              </a:ext>
            </a:extLst>
          </p:cNvPr>
          <p:cNvSpPr txBox="1"/>
          <p:nvPr/>
        </p:nvSpPr>
        <p:spPr>
          <a:xfrm>
            <a:off x="564026" y="1826980"/>
            <a:ext cx="1828800" cy="70904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Reduced cost for Coverage /Capacity extension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B0664E-1759-4DE3-98C5-D786E5EF2E9B}"/>
              </a:ext>
            </a:extLst>
          </p:cNvPr>
          <p:cNvSpPr txBox="1"/>
          <p:nvPr/>
        </p:nvSpPr>
        <p:spPr>
          <a:xfrm>
            <a:off x="8579005" y="1826980"/>
            <a:ext cx="2958838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Roaming / Service fee, Data offloading reward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5013ED-7758-48B3-AB47-D73C4A6EF600}"/>
              </a:ext>
            </a:extLst>
          </p:cNvPr>
          <p:cNvSpPr txBox="1"/>
          <p:nvPr/>
        </p:nvSpPr>
        <p:spPr>
          <a:xfrm>
            <a:off x="614133" y="4533294"/>
            <a:ext cx="2114281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Selling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NW, PoC devices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2A39E6-0BD5-4FCD-8A7D-212E84A65DD8}"/>
              </a:ext>
            </a:extLst>
          </p:cNvPr>
          <p:cNvSpPr txBox="1"/>
          <p:nvPr/>
        </p:nvSpPr>
        <p:spPr>
          <a:xfrm>
            <a:off x="8579005" y="4519487"/>
            <a:ext cx="4311312" cy="70904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Gain: Reward for participating in</a:t>
            </a:r>
          </a:p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         - Data offloading</a:t>
            </a:r>
          </a:p>
          <a:p>
            <a:pPr marL="0" marR="0" lvl="0" indent="0" algn="l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         - Proof of Coverage / Usage</a:t>
            </a:r>
          </a:p>
        </p:txBody>
      </p:sp>
      <p:sp>
        <p:nvSpPr>
          <p:cNvPr id="19" name="Arrow: Left-Right 18">
            <a:extLst>
              <a:ext uri="{FF2B5EF4-FFF2-40B4-BE49-F238E27FC236}">
                <a16:creationId xmlns:a16="http://schemas.microsoft.com/office/drawing/2014/main" id="{4E73AA99-6582-4E5E-A977-AA26DEF76B3F}"/>
              </a:ext>
            </a:extLst>
          </p:cNvPr>
          <p:cNvSpPr/>
          <p:nvPr/>
        </p:nvSpPr>
        <p:spPr>
          <a:xfrm rot="5400000">
            <a:off x="7082517" y="3792175"/>
            <a:ext cx="864929" cy="255764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20" name="Arrow: Left-Right 19">
            <a:extLst>
              <a:ext uri="{FF2B5EF4-FFF2-40B4-BE49-F238E27FC236}">
                <a16:creationId xmlns:a16="http://schemas.microsoft.com/office/drawing/2014/main" id="{A26F37A6-289A-4117-9DEA-EBA6C14B6949}"/>
              </a:ext>
            </a:extLst>
          </p:cNvPr>
          <p:cNvSpPr/>
          <p:nvPr/>
        </p:nvSpPr>
        <p:spPr>
          <a:xfrm>
            <a:off x="4542227" y="5173126"/>
            <a:ext cx="1903344" cy="305555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3" name="Arrow: Left-Right 2">
            <a:extLst>
              <a:ext uri="{FF2B5EF4-FFF2-40B4-BE49-F238E27FC236}">
                <a16:creationId xmlns:a16="http://schemas.microsoft.com/office/drawing/2014/main" id="{F5875D21-A5C6-9880-D8C0-572C6E3C0ACC}"/>
              </a:ext>
            </a:extLst>
          </p:cNvPr>
          <p:cNvSpPr/>
          <p:nvPr/>
        </p:nvSpPr>
        <p:spPr>
          <a:xfrm rot="5400000">
            <a:off x="3043046" y="3733583"/>
            <a:ext cx="864929" cy="255764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84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F5A99-33A0-CB3C-7C31-4DF215F13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53408"/>
          </a:xfrm>
        </p:spPr>
        <p:txBody>
          <a:bodyPr>
            <a:normAutofit/>
          </a:bodyPr>
          <a:lstStyle/>
          <a:p>
            <a:r>
              <a:rPr lang="en-US" b="1" dirty="0"/>
              <a:t>High-level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FA22A-19CE-ECA9-6925-49894F5E9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612" y="2072125"/>
            <a:ext cx="2335118" cy="3650064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accent1"/>
                </a:solidFill>
              </a:rPr>
              <a:t>Coverage &amp; capacity extension service (to MNO / PLMNs)</a:t>
            </a:r>
          </a:p>
          <a:p>
            <a:endParaRPr lang="en-US" sz="1800" b="1" dirty="0">
              <a:solidFill>
                <a:schemeClr val="accent1"/>
              </a:solidFill>
            </a:endParaRPr>
          </a:p>
          <a:p>
            <a:endParaRPr lang="en-US" sz="1800" b="1" dirty="0">
              <a:solidFill>
                <a:schemeClr val="accent1"/>
              </a:solidFill>
            </a:endParaRPr>
          </a:p>
          <a:p>
            <a:endParaRPr lang="en-US" sz="1800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br>
              <a:rPr lang="en-US" sz="1800" b="1" dirty="0">
                <a:solidFill>
                  <a:schemeClr val="accent1"/>
                </a:solidFill>
              </a:rPr>
            </a:br>
            <a:endParaRPr lang="en-US" sz="1800" b="1" dirty="0">
              <a:solidFill>
                <a:schemeClr val="accent1"/>
              </a:solidFill>
            </a:endParaRPr>
          </a:p>
          <a:p>
            <a:r>
              <a:rPr lang="en-US" sz="1800" b="1" dirty="0">
                <a:solidFill>
                  <a:schemeClr val="accent1"/>
                </a:solidFill>
              </a:rPr>
              <a:t>Proof of Coverage </a:t>
            </a:r>
            <a:br>
              <a:rPr lang="en-US" sz="1800" b="1" dirty="0">
                <a:solidFill>
                  <a:schemeClr val="accent1"/>
                </a:solidFill>
              </a:rPr>
            </a:br>
            <a:r>
              <a:rPr lang="en-US" sz="1800" b="1" dirty="0">
                <a:solidFill>
                  <a:schemeClr val="accent1"/>
                </a:solidFill>
              </a:rPr>
              <a:t>/ Proof of Usage</a:t>
            </a:r>
            <a:endParaRPr lang="en-US" sz="1800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242C125-F575-67EB-2B26-1AA2EFC1C89C}"/>
              </a:ext>
            </a:extLst>
          </p:cNvPr>
          <p:cNvCxnSpPr>
            <a:cxnSpLocks/>
            <a:endCxn id="36" idx="1"/>
          </p:cNvCxnSpPr>
          <p:nvPr/>
        </p:nvCxnSpPr>
        <p:spPr>
          <a:xfrm>
            <a:off x="4238277" y="5026955"/>
            <a:ext cx="3436512" cy="1059102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8DB634E-9D4B-DFBB-F1BC-E19BB50D6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630" y="1431701"/>
            <a:ext cx="7856923" cy="242702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0B686CF-3A5C-FB5C-250B-4521AC4A401B}"/>
              </a:ext>
            </a:extLst>
          </p:cNvPr>
          <p:cNvGrpSpPr/>
          <p:nvPr/>
        </p:nvGrpSpPr>
        <p:grpSpPr>
          <a:xfrm>
            <a:off x="3087476" y="4289899"/>
            <a:ext cx="8648149" cy="2108213"/>
            <a:chOff x="1286012" y="1517604"/>
            <a:chExt cx="9256075" cy="213287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455DDAA-9F89-7CFC-3029-661212F813B2}"/>
                </a:ext>
              </a:extLst>
            </p:cNvPr>
            <p:cNvSpPr/>
            <p:nvPr/>
          </p:nvSpPr>
          <p:spPr>
            <a:xfrm>
              <a:off x="6024248" y="1697485"/>
              <a:ext cx="1691951" cy="65965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SupNet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 Provider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F79D7CD3-9554-82F0-B5B7-EE0CA220A5DE}"/>
                </a:ext>
              </a:extLst>
            </p:cNvPr>
            <p:cNvSpPr/>
            <p:nvPr/>
          </p:nvSpPr>
          <p:spPr>
            <a:xfrm>
              <a:off x="2876194" y="1935331"/>
              <a:ext cx="193129" cy="327951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E685BEA-407C-944A-EA0B-6E0BEE1F8595}"/>
                </a:ext>
              </a:extLst>
            </p:cNvPr>
            <p:cNvSpPr/>
            <p:nvPr/>
          </p:nvSpPr>
          <p:spPr>
            <a:xfrm>
              <a:off x="1822395" y="3025783"/>
              <a:ext cx="193129" cy="327951"/>
            </a:xfrm>
            <a:prstGeom prst="roundRect">
              <a:avLst/>
            </a:prstGeom>
            <a:solidFill>
              <a:srgbClr val="FFFFFF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605ABC1-BC54-2756-2C7E-5B870861D0FD}"/>
                </a:ext>
              </a:extLst>
            </p:cNvPr>
            <p:cNvSpPr/>
            <p:nvPr/>
          </p:nvSpPr>
          <p:spPr>
            <a:xfrm>
              <a:off x="2570469" y="1681805"/>
              <a:ext cx="193129" cy="327951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4FD52F5-378E-7539-2B93-6C1EB7194801}"/>
                </a:ext>
              </a:extLst>
            </p:cNvPr>
            <p:cNvSpPr/>
            <p:nvPr/>
          </p:nvSpPr>
          <p:spPr>
            <a:xfrm>
              <a:off x="1397518" y="3235570"/>
              <a:ext cx="193129" cy="327951"/>
            </a:xfrm>
            <a:prstGeom prst="roundRect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59407E2-1BEC-0ADA-33BD-3D3AF239A334}"/>
                </a:ext>
              </a:extLst>
            </p:cNvPr>
            <p:cNvGrpSpPr/>
            <p:nvPr/>
          </p:nvGrpSpPr>
          <p:grpSpPr>
            <a:xfrm>
              <a:off x="6195792" y="3019068"/>
              <a:ext cx="1379377" cy="631412"/>
              <a:chOff x="7253261" y="2938976"/>
              <a:chExt cx="1379377" cy="631412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624C523C-10CC-8226-CABA-7C197847960F}"/>
                  </a:ext>
                </a:extLst>
              </p:cNvPr>
              <p:cNvSpPr/>
              <p:nvPr/>
            </p:nvSpPr>
            <p:spPr>
              <a:xfrm>
                <a:off x="7676468" y="2938976"/>
                <a:ext cx="574467" cy="631412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6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08FCB93D-3B5F-C98B-65EB-17CB0D0238BD}"/>
                  </a:ext>
                </a:extLst>
              </p:cNvPr>
              <p:cNvSpPr/>
              <p:nvPr/>
            </p:nvSpPr>
            <p:spPr>
              <a:xfrm>
                <a:off x="8209432" y="2938976"/>
                <a:ext cx="423206" cy="631412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6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A2192340-96B9-F282-7F15-84652A1A8C16}"/>
                  </a:ext>
                </a:extLst>
              </p:cNvPr>
              <p:cNvSpPr/>
              <p:nvPr/>
            </p:nvSpPr>
            <p:spPr>
              <a:xfrm>
                <a:off x="7253261" y="2938976"/>
                <a:ext cx="472485" cy="63141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6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F85342FD-2676-5151-E74A-B80024C4BE87}"/>
                  </a:ext>
                </a:extLst>
              </p:cNvPr>
              <p:cNvSpPr/>
              <p:nvPr/>
            </p:nvSpPr>
            <p:spPr>
              <a:xfrm>
                <a:off x="7308980" y="3093919"/>
                <a:ext cx="1244081" cy="33508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6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7F8FA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Microsoft Sans Serif" panose="020B0604020202020204" pitchFamily="34" charset="0"/>
                  </a:rPr>
                  <a:t>SupNet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7F8FA"/>
                    </a:solidFill>
                    <a:effectLst/>
                    <a:uLnTx/>
                    <a:uFillTx/>
                    <a:latin typeface="Microsoft Sans Serif"/>
                    <a:ea typeface="+mn-ea"/>
                    <a:cs typeface="Microsoft Sans Serif" panose="020B0604020202020204" pitchFamily="34" charset="0"/>
                  </a:rPr>
                  <a:t> RAN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0DA4E0F-67A8-1905-F2EF-08CF476879FC}"/>
                </a:ext>
              </a:extLst>
            </p:cNvPr>
            <p:cNvSpPr txBox="1"/>
            <p:nvPr/>
          </p:nvSpPr>
          <p:spPr>
            <a:xfrm>
              <a:off x="1387448" y="1695995"/>
              <a:ext cx="1287179" cy="324961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PoC participants</a:t>
              </a:r>
            </a:p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(Assisting UE)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1D11D08-5762-7924-DAB1-3A0313182C63}"/>
                </a:ext>
              </a:extLst>
            </p:cNvPr>
            <p:cNvSpPr/>
            <p:nvPr/>
          </p:nvSpPr>
          <p:spPr>
            <a:xfrm>
              <a:off x="2235708" y="2022451"/>
              <a:ext cx="193129" cy="327951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-apple-system"/>
                <a:ea typeface="+mn-ea"/>
                <a:cs typeface="Microsoft Sans Serif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3728D4F-B187-8DD8-8D07-8938D3931A4D}"/>
                </a:ext>
              </a:extLst>
            </p:cNvPr>
            <p:cNvSpPr txBox="1"/>
            <p:nvPr/>
          </p:nvSpPr>
          <p:spPr>
            <a:xfrm>
              <a:off x="1286012" y="2651680"/>
              <a:ext cx="1899392" cy="328763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Normal  UEs </a:t>
              </a:r>
              <a:b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</a:b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(using </a:t>
              </a:r>
              <a:r>
                <a:rPr kumimoji="0" lang="en-US" sz="11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SupNet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 RAN)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E0EC1DB-4CE0-7D69-A2BA-1FB514330DA1}"/>
                </a:ext>
              </a:extLst>
            </p:cNvPr>
            <p:cNvCxnSpPr>
              <a:cxnSpLocks/>
              <a:stCxn id="10" idx="3"/>
              <a:endCxn id="37" idx="1"/>
            </p:cNvCxnSpPr>
            <p:nvPr/>
          </p:nvCxnSpPr>
          <p:spPr>
            <a:xfrm>
              <a:off x="2015524" y="3189759"/>
              <a:ext cx="4235987" cy="151793"/>
            </a:xfrm>
            <a:prstGeom prst="line">
              <a:avLst/>
            </a:prstGeom>
            <a:ln w="3175" cap="rnd">
              <a:solidFill>
                <a:srgbClr val="C00000"/>
              </a:solidFill>
              <a:round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EB7BA9E-7D2F-A47B-CDD7-2CD32AEE77AE}"/>
                </a:ext>
              </a:extLst>
            </p:cNvPr>
            <p:cNvCxnSpPr>
              <a:cxnSpLocks/>
              <a:stCxn id="12" idx="3"/>
              <a:endCxn id="37" idx="1"/>
            </p:cNvCxnSpPr>
            <p:nvPr/>
          </p:nvCxnSpPr>
          <p:spPr>
            <a:xfrm flipV="1">
              <a:off x="1590647" y="3341552"/>
              <a:ext cx="4660864" cy="57994"/>
            </a:xfrm>
            <a:prstGeom prst="line">
              <a:avLst/>
            </a:prstGeom>
            <a:ln w="3175" cap="rnd">
              <a:solidFill>
                <a:srgbClr val="0070C0"/>
              </a:solidFill>
              <a:round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0E5EC5A-65DD-E30F-551C-F0179EDCCAB7}"/>
                </a:ext>
              </a:extLst>
            </p:cNvPr>
            <p:cNvSpPr txBox="1"/>
            <p:nvPr/>
          </p:nvSpPr>
          <p:spPr>
            <a:xfrm>
              <a:off x="3698359" y="1764320"/>
              <a:ext cx="1612124" cy="179367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Proof of coverage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C780C41-BCBF-30A5-32CF-9D0E7CDDA418}"/>
                </a:ext>
              </a:extLst>
            </p:cNvPr>
            <p:cNvSpPr txBox="1"/>
            <p:nvPr/>
          </p:nvSpPr>
          <p:spPr>
            <a:xfrm rot="20766487">
              <a:off x="3863640" y="2266241"/>
              <a:ext cx="2774303" cy="179367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Proof of usage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BD6349A-6AAF-A4E0-A200-F0ABF4B1F39B}"/>
                </a:ext>
              </a:extLst>
            </p:cNvPr>
            <p:cNvSpPr/>
            <p:nvPr/>
          </p:nvSpPr>
          <p:spPr>
            <a:xfrm>
              <a:off x="9459736" y="1517604"/>
              <a:ext cx="1082351" cy="2999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PLMN A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B7A5FB-C936-6059-8220-4A13927F7594}"/>
                </a:ext>
              </a:extLst>
            </p:cNvPr>
            <p:cNvSpPr/>
            <p:nvPr/>
          </p:nvSpPr>
          <p:spPr>
            <a:xfrm>
              <a:off x="9459736" y="1866961"/>
              <a:ext cx="1082351" cy="2891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PLMN B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2E9BBDE-FF22-04D9-761B-5E99E720D236}"/>
                </a:ext>
              </a:extLst>
            </p:cNvPr>
            <p:cNvSpPr/>
            <p:nvPr/>
          </p:nvSpPr>
          <p:spPr>
            <a:xfrm>
              <a:off x="9459736" y="2205572"/>
              <a:ext cx="1082351" cy="29718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PLMN C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1AA88D8-5344-0A8B-E770-1EF0FB7A6D25}"/>
                </a:ext>
              </a:extLst>
            </p:cNvPr>
            <p:cNvSpPr txBox="1"/>
            <p:nvPr/>
          </p:nvSpPr>
          <p:spPr>
            <a:xfrm>
              <a:off x="7909841" y="2104438"/>
              <a:ext cx="1472372" cy="313842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6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B2742"/>
                  </a:solidFill>
                  <a:effectLst/>
                  <a:uLnTx/>
                  <a:uFillTx/>
                  <a:latin typeface="Microsoft Sans Serif"/>
                  <a:ea typeface="+mn-ea"/>
                  <a:cs typeface="Microsoft Sans Serif" panose="020B0604020202020204" pitchFamily="34" charset="0"/>
                </a:rPr>
                <a:t>Sharing coverage/ offloading </a:t>
              </a:r>
              <a:r>
                <a:rPr lang="en-US" sz="1050" dirty="0">
                  <a:solidFill>
                    <a:srgbClr val="0B2742"/>
                  </a:solidFill>
                  <a:latin typeface="Microsoft Sans Serif"/>
                  <a:cs typeface="Microsoft Sans Serif" panose="020B0604020202020204" pitchFamily="34" charset="0"/>
                </a:rPr>
                <a:t>data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1768F08-EB90-E8FC-D57A-A9C0045F9ADF}"/>
              </a:ext>
            </a:extLst>
          </p:cNvPr>
          <p:cNvSpPr/>
          <p:nvPr/>
        </p:nvSpPr>
        <p:spPr>
          <a:xfrm>
            <a:off x="7264792" y="2179635"/>
            <a:ext cx="1698777" cy="67770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Provider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C538089-EE7E-D4E6-97BE-DE61C7DA8047}"/>
              </a:ext>
            </a:extLst>
          </p:cNvPr>
          <p:cNvCxnSpPr>
            <a:cxnSpLocks/>
          </p:cNvCxnSpPr>
          <p:nvPr/>
        </p:nvCxnSpPr>
        <p:spPr>
          <a:xfrm flipV="1">
            <a:off x="9056869" y="5332893"/>
            <a:ext cx="1808174" cy="6848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C05DB69-0E53-81B1-6FAA-7AC91A8953DD}"/>
              </a:ext>
            </a:extLst>
          </p:cNvPr>
          <p:cNvCxnSpPr>
            <a:cxnSpLocks/>
          </p:cNvCxnSpPr>
          <p:nvPr/>
        </p:nvCxnSpPr>
        <p:spPr>
          <a:xfrm flipV="1">
            <a:off x="9056869" y="5332893"/>
            <a:ext cx="1962652" cy="759863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50F02665-7283-8F3C-91D1-05491804B013}"/>
              </a:ext>
            </a:extLst>
          </p:cNvPr>
          <p:cNvSpPr txBox="1"/>
          <p:nvPr/>
        </p:nvSpPr>
        <p:spPr>
          <a:xfrm>
            <a:off x="3000358" y="3345040"/>
            <a:ext cx="1774643" cy="32496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SupNet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 RAN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B2742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nodes/cells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FCE4E8C-374F-F5A1-88CC-4301F2414EEE}"/>
              </a:ext>
            </a:extLst>
          </p:cNvPr>
          <p:cNvSpPr/>
          <p:nvPr/>
        </p:nvSpPr>
        <p:spPr>
          <a:xfrm>
            <a:off x="7354996" y="4289899"/>
            <a:ext cx="1848834" cy="2153279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272DE80-8739-E968-53F7-C9D4EEE452AA}"/>
              </a:ext>
            </a:extLst>
          </p:cNvPr>
          <p:cNvCxnSpPr/>
          <p:nvPr/>
        </p:nvCxnSpPr>
        <p:spPr>
          <a:xfrm>
            <a:off x="497840" y="3944459"/>
            <a:ext cx="112377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8FD0B3A-697C-B27B-2164-200B6ECD97DE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4887244" y="4776360"/>
            <a:ext cx="2627267" cy="17353"/>
          </a:xfrm>
          <a:prstGeom prst="line">
            <a:avLst/>
          </a:prstGeom>
          <a:ln w="571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CF76388-5095-06BF-39D0-C97A2C65760B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4488550" y="4793713"/>
            <a:ext cx="3025961" cy="759200"/>
          </a:xfrm>
          <a:prstGeom prst="line">
            <a:avLst/>
          </a:prstGeom>
          <a:ln w="571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84BDBD2-1B07-0AA7-99ED-952644A6F2FC}"/>
              </a:ext>
            </a:extLst>
          </p:cNvPr>
          <p:cNvCxnSpPr>
            <a:cxnSpLocks/>
          </p:cNvCxnSpPr>
          <p:nvPr/>
        </p:nvCxnSpPr>
        <p:spPr>
          <a:xfrm>
            <a:off x="9074721" y="4795555"/>
            <a:ext cx="1597888" cy="12936"/>
          </a:xfrm>
          <a:prstGeom prst="line">
            <a:avLst/>
          </a:prstGeom>
          <a:ln w="571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656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1055</TotalTime>
  <Words>1538</Words>
  <Application>Microsoft Office PowerPoint</Application>
  <PresentationFormat>Widescreen</PresentationFormat>
  <Paragraphs>176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-apple-system</vt:lpstr>
      <vt:lpstr>Arial</vt:lpstr>
      <vt:lpstr>Calibri</vt:lpstr>
      <vt:lpstr>Calibri Light</vt:lpstr>
      <vt:lpstr>Microsoft Sans Serif</vt:lpstr>
      <vt:lpstr>Times New Roman</vt:lpstr>
      <vt:lpstr>Office Theme</vt:lpstr>
      <vt:lpstr>Supplemental Network Extension (SupNet)</vt:lpstr>
      <vt:lpstr>Motivations &amp; Background</vt:lpstr>
      <vt:lpstr>High-level concept</vt:lpstr>
      <vt:lpstr>Service Scenarios &amp; Flow</vt:lpstr>
      <vt:lpstr>Potential SA1 Gaps</vt:lpstr>
      <vt:lpstr>Proposal for SA1 – SID Objectives</vt:lpstr>
      <vt:lpstr>ANNEX 1  Extra slides</vt:lpstr>
      <vt:lpstr>Business drivers</vt:lpstr>
      <vt:lpstr>High-level concepts</vt:lpstr>
      <vt:lpstr>Areas/Topics for SA1 study</vt:lpstr>
      <vt:lpstr>ANNEX 2  (Answers/clarifications to comments &amp; questions raised in S1-104)</vt:lpstr>
      <vt:lpstr>Clarifications (1/2)</vt:lpstr>
      <vt:lpstr>Clarifications (2/2)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Supplemental NW Extension (SUPNet)</dc:title>
  <dc:creator>Qualcomm2</dc:creator>
  <cp:lastModifiedBy>Qualcomm</cp:lastModifiedBy>
  <cp:revision>7</cp:revision>
  <dcterms:created xsi:type="dcterms:W3CDTF">2023-11-30T17:35:22Z</dcterms:created>
  <dcterms:modified xsi:type="dcterms:W3CDTF">2024-02-16T21:11:26Z</dcterms:modified>
</cp:coreProperties>
</file>