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0"/>
  </p:notesMasterIdLst>
  <p:handoutMasterIdLst>
    <p:handoutMasterId r:id="rId11"/>
  </p:handoutMasterIdLst>
  <p:sldIdLst>
    <p:sldId id="1163" r:id="rId6"/>
    <p:sldId id="1232" r:id="rId7"/>
    <p:sldId id="1233" r:id="rId8"/>
    <p:sldId id="1105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589F6B-89DF-4221-A00A-AFD82D0AAF1F}" v="12" dt="2024-02-16T18:07:17.10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1922"/>
  </p:normalViewPr>
  <p:slideViewPr>
    <p:cSldViewPr snapToGrid="0">
      <p:cViewPr varScale="1">
        <p:scale>
          <a:sx n="131" d="100"/>
          <a:sy n="131" d="100"/>
        </p:scale>
        <p:origin x="150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OPOULOU Vassiliki" userId="ada2d325-151a-468b-ad5e-d05a4c8e62ef" providerId="ADAL" clId="{23589F6B-89DF-4221-A00A-AFD82D0AAF1F}"/>
    <pc:docChg chg="undo custSel modSld">
      <pc:chgData name="NIKOLOPOULOU Vassiliki" userId="ada2d325-151a-468b-ad5e-d05a4c8e62ef" providerId="ADAL" clId="{23589F6B-89DF-4221-A00A-AFD82D0AAF1F}" dt="2024-02-16T18:58:04.689" v="1003" actId="20577"/>
      <pc:docMkLst>
        <pc:docMk/>
      </pc:docMkLst>
      <pc:sldChg chg="addSp modSp mod modAnim">
        <pc:chgData name="NIKOLOPOULOU Vassiliki" userId="ada2d325-151a-468b-ad5e-d05a4c8e62ef" providerId="ADAL" clId="{23589F6B-89DF-4221-A00A-AFD82D0AAF1F}" dt="2024-02-12T08:35:11.142" v="7" actId="1076"/>
        <pc:sldMkLst>
          <pc:docMk/>
          <pc:sldMk cId="1913114575" sldId="1232"/>
        </pc:sldMkLst>
        <pc:grpChg chg="add mod">
          <ac:chgData name="NIKOLOPOULOU Vassiliki" userId="ada2d325-151a-468b-ad5e-d05a4c8e62ef" providerId="ADAL" clId="{23589F6B-89DF-4221-A00A-AFD82D0AAF1F}" dt="2024-02-12T08:34:54.577" v="6" actId="14100"/>
          <ac:grpSpMkLst>
            <pc:docMk/>
            <pc:sldMk cId="1913114575" sldId="1232"/>
            <ac:grpSpMk id="5" creationId="{002AC014-A306-A303-9680-D1088AD19B93}"/>
          </ac:grpSpMkLst>
        </pc:grpChg>
        <pc:graphicFrameChg chg="mod">
          <ac:chgData name="NIKOLOPOULOU Vassiliki" userId="ada2d325-151a-468b-ad5e-d05a4c8e62ef" providerId="ADAL" clId="{23589F6B-89DF-4221-A00A-AFD82D0AAF1F}" dt="2024-02-12T08:35:11.142" v="7" actId="1076"/>
          <ac:graphicFrameMkLst>
            <pc:docMk/>
            <pc:sldMk cId="1913114575" sldId="1232"/>
            <ac:graphicFrameMk id="4" creationId="{3F8E1D05-2F83-715E-85A5-75C729E9740C}"/>
          </ac:graphicFrameMkLst>
        </pc:graphicFrameChg>
        <pc:picChg chg="mod">
          <ac:chgData name="NIKOLOPOULOU Vassiliki" userId="ada2d325-151a-468b-ad5e-d05a4c8e62ef" providerId="ADAL" clId="{23589F6B-89DF-4221-A00A-AFD82D0AAF1F}" dt="2024-02-12T08:34:19.894" v="0"/>
          <ac:picMkLst>
            <pc:docMk/>
            <pc:sldMk cId="1913114575" sldId="1232"/>
            <ac:picMk id="6" creationId="{CAD75639-1DAD-A4E1-C92D-BA731FE00569}"/>
          </ac:picMkLst>
        </pc:picChg>
        <pc:picChg chg="mod">
          <ac:chgData name="NIKOLOPOULOU Vassiliki" userId="ada2d325-151a-468b-ad5e-d05a4c8e62ef" providerId="ADAL" clId="{23589F6B-89DF-4221-A00A-AFD82D0AAF1F}" dt="2024-02-12T08:34:19.894" v="0"/>
          <ac:picMkLst>
            <pc:docMk/>
            <pc:sldMk cId="1913114575" sldId="1232"/>
            <ac:picMk id="7" creationId="{7B9F8E74-7223-6D3C-56B7-AACC1E650461}"/>
          </ac:picMkLst>
        </pc:picChg>
      </pc:sldChg>
      <pc:sldChg chg="modSp mod">
        <pc:chgData name="NIKOLOPOULOU Vassiliki" userId="ada2d325-151a-468b-ad5e-d05a4c8e62ef" providerId="ADAL" clId="{23589F6B-89DF-4221-A00A-AFD82D0AAF1F}" dt="2024-02-16T18:58:04.689" v="1003" actId="20577"/>
        <pc:sldMkLst>
          <pc:docMk/>
          <pc:sldMk cId="1905951253" sldId="1233"/>
        </pc:sldMkLst>
        <pc:spChg chg="mod">
          <ac:chgData name="NIKOLOPOULOU Vassiliki" userId="ada2d325-151a-468b-ad5e-d05a4c8e62ef" providerId="ADAL" clId="{23589F6B-89DF-4221-A00A-AFD82D0AAF1F}" dt="2024-02-12T09:07:13.505" v="189" actId="14100"/>
          <ac:spMkLst>
            <pc:docMk/>
            <pc:sldMk cId="1905951253" sldId="1233"/>
            <ac:spMk id="2" creationId="{38D56C2E-6788-A2CF-4810-C7B763320007}"/>
          </ac:spMkLst>
        </pc:spChg>
        <pc:spChg chg="mod">
          <ac:chgData name="NIKOLOPOULOU Vassiliki" userId="ada2d325-151a-468b-ad5e-d05a4c8e62ef" providerId="ADAL" clId="{23589F6B-89DF-4221-A00A-AFD82D0AAF1F}" dt="2024-02-16T18:58:04.689" v="1003" actId="20577"/>
          <ac:spMkLst>
            <pc:docMk/>
            <pc:sldMk cId="1905951253" sldId="1233"/>
            <ac:spMk id="3" creationId="{ACC9B8DB-802D-21C3-E868-663E880BD59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2/16/2024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2/16/2024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16/02/2024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16/02/2024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16/02/2024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16/02/2024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16/02/2024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16/02/2024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‹N°›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6269" y="1894681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New SID: Study on FRMCS_phase 6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6278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Vassiliki Nikolopoulou</a:t>
            </a:r>
          </a:p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SA1 delegate, UIC</a:t>
            </a: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SP-240010 3GPP SA1#105,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Athens, Greece, 26 Feb - 1 March 2024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2023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DFA108-7179-631B-64FE-F6A59C15F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61890"/>
            <a:ext cx="3401980" cy="736644"/>
          </a:xfrm>
          <a:solidFill>
            <a:schemeClr val="accent1"/>
          </a:solidFill>
        </p:spPr>
        <p:txBody>
          <a:bodyPr/>
          <a:lstStyle/>
          <a:p>
            <a:pPr algn="l"/>
            <a:r>
              <a:rPr lang="en-GB" dirty="0">
                <a:solidFill>
                  <a:schemeClr val="bg1"/>
                </a:solidFill>
              </a:rPr>
              <a:t>New Features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B95B43E-467F-088A-5DF3-5662FF9E3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317" y="888814"/>
            <a:ext cx="8388350" cy="3622675"/>
          </a:xfrm>
        </p:spPr>
        <p:txBody>
          <a:bodyPr/>
          <a:lstStyle/>
          <a:p>
            <a:r>
              <a:rPr lang="en-GB" dirty="0"/>
              <a:t>Study on FRMCS Phase 6</a:t>
            </a:r>
          </a:p>
          <a:p>
            <a:pPr marL="0" indent="0">
              <a:buNone/>
            </a:pPr>
            <a:r>
              <a:rPr lang="en-US" sz="2800" b="1" noProof="0" dirty="0"/>
              <a:t>[FS_FRMCS_Ph6]</a:t>
            </a:r>
          </a:p>
          <a:p>
            <a:pPr marL="0" indent="0">
              <a:buNone/>
            </a:pPr>
            <a:endParaRPr lang="en-US" sz="2800" b="1" noProof="0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3F8E1D05-2F83-715E-85A5-75C729E974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364758"/>
              </p:ext>
            </p:extLst>
          </p:nvPr>
        </p:nvGraphicFramePr>
        <p:xfrm>
          <a:off x="85004" y="2745193"/>
          <a:ext cx="8388350" cy="226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3202">
                  <a:extLst>
                    <a:ext uri="{9D8B030D-6E8A-4147-A177-3AD203B41FA5}">
                      <a16:colId xmlns:a16="http://schemas.microsoft.com/office/drawing/2014/main" val="2596924697"/>
                    </a:ext>
                  </a:extLst>
                </a:gridCol>
                <a:gridCol w="2856711">
                  <a:extLst>
                    <a:ext uri="{9D8B030D-6E8A-4147-A177-3AD203B41FA5}">
                      <a16:colId xmlns:a16="http://schemas.microsoft.com/office/drawing/2014/main" val="2377663466"/>
                    </a:ext>
                  </a:extLst>
                </a:gridCol>
                <a:gridCol w="3798437">
                  <a:extLst>
                    <a:ext uri="{9D8B030D-6E8A-4147-A177-3AD203B41FA5}">
                      <a16:colId xmlns:a16="http://schemas.microsoft.com/office/drawing/2014/main" val="40388932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/>
                        <a:t>Rapporteur: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Vassiliki Nikolopoulou (UIC)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Output: Amendement of TR22.989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4404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/>
                        <a:t>Summary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UIC FRMCS programme releases stable draft specifications on a regular basis. This study is Rel-20 follow up of previous FRMCS studies to align 3GPP specifications with UIC FRMCS programme.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51907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noProof="0" dirty="0"/>
                        <a:t>Objectives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marR="0" lvl="0" indent="-28575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refine existing use cases coming from a gap analysis between the FRMCS specifications and latest version of TR 22.989</a:t>
                      </a:r>
                    </a:p>
                    <a:p>
                      <a:pPr marL="285750" marR="0" lvl="0" indent="-28575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identify new use cases coming from a gap analysis between the FRMCS specifications and latest version of TR 22.989</a:t>
                      </a:r>
                    </a:p>
                    <a:p>
                      <a:pPr marL="285750" marR="0" lvl="0" indent="-28575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derive new potential requirements to stage 1 TS (e.g., 5GS, MCX)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6759013"/>
                  </a:ext>
                </a:extLst>
              </a:tr>
            </a:tbl>
          </a:graphicData>
        </a:graphic>
      </p:graphicFrame>
      <p:grpSp>
        <p:nvGrpSpPr>
          <p:cNvPr id="5" name="Group 5">
            <a:extLst>
              <a:ext uri="{FF2B5EF4-FFF2-40B4-BE49-F238E27FC236}">
                <a16:creationId xmlns:a16="http://schemas.microsoft.com/office/drawing/2014/main" id="{002AC014-A306-A303-9680-D1088AD19B93}"/>
              </a:ext>
            </a:extLst>
          </p:cNvPr>
          <p:cNvGrpSpPr/>
          <p:nvPr/>
        </p:nvGrpSpPr>
        <p:grpSpPr>
          <a:xfrm>
            <a:off x="5345753" y="0"/>
            <a:ext cx="1773956" cy="2654913"/>
            <a:chOff x="0" y="0"/>
            <a:chExt cx="2225126" cy="3564912"/>
          </a:xfrm>
        </p:grpSpPr>
        <p:pic>
          <p:nvPicPr>
            <p:cNvPr id="6" name="Picture 6">
              <a:extLst>
                <a:ext uri="{FF2B5EF4-FFF2-40B4-BE49-F238E27FC236}">
                  <a16:creationId xmlns:a16="http://schemas.microsoft.com/office/drawing/2014/main" id="{CAD75639-1DAD-A4E1-C92D-BA731FE00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859789"/>
              <a:ext cx="2225126" cy="2705123"/>
            </a:xfrm>
            <a:prstGeom prst="rect">
              <a:avLst/>
            </a:prstGeom>
          </p:spPr>
        </p:pic>
        <p:pic>
          <p:nvPicPr>
            <p:cNvPr id="7" name="Image 6" descr="Une image contenant dessin&#10;&#10;Description générée automatiquement">
              <a:extLst>
                <a:ext uri="{FF2B5EF4-FFF2-40B4-BE49-F238E27FC236}">
                  <a16:creationId xmlns:a16="http://schemas.microsoft.com/office/drawing/2014/main" id="{7B9F8E74-7223-6D3C-56B7-AACC1E6504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048924" cy="688979"/>
            </a:xfrm>
            <a:prstGeom prst="rect">
              <a:avLst/>
            </a:prstGeom>
            <a:effectLst>
              <a:softEdge rad="0"/>
            </a:effectLst>
          </p:spPr>
        </p:pic>
      </p:grpSp>
    </p:spTree>
    <p:extLst>
      <p:ext uri="{BB962C8B-B14F-4D97-AF65-F5344CB8AC3E}">
        <p14:creationId xmlns:p14="http://schemas.microsoft.com/office/powerpoint/2010/main" val="19131145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D56C2E-6788-A2CF-4810-C7B763320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31" y="69037"/>
            <a:ext cx="4434179" cy="603961"/>
          </a:xfrm>
          <a:solidFill>
            <a:schemeClr val="accent1"/>
          </a:solidFill>
        </p:spPr>
        <p:txBody>
          <a:bodyPr/>
          <a:lstStyle/>
          <a:p>
            <a:pPr algn="l"/>
            <a:r>
              <a:rPr lang="en-GB" sz="2800" dirty="0">
                <a:solidFill>
                  <a:schemeClr val="bg1"/>
                </a:solidFill>
              </a:rPr>
              <a:t>List of identified use cases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C9B8DB-802D-21C3-E868-663E880BD5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494" y="760411"/>
            <a:ext cx="8388350" cy="4314051"/>
          </a:xfrm>
        </p:spPr>
        <p:txBody>
          <a:bodyPr/>
          <a:lstStyle/>
          <a:p>
            <a:r>
              <a:rPr lang="en-GB" sz="1400" dirty="0"/>
              <a:t>Call forwarding for Ad Hoc Group Call</a:t>
            </a:r>
          </a:p>
          <a:p>
            <a:pPr marL="0" indent="0">
              <a:buNone/>
            </a:pPr>
            <a:r>
              <a:rPr lang="en-GB" sz="1400" dirty="0">
                <a:solidFill>
                  <a:srgbClr val="00B050"/>
                </a:solidFill>
              </a:rPr>
              <a:t>	Motivation: </a:t>
            </a:r>
            <a:r>
              <a:rPr lang="en-US" sz="1400" dirty="0"/>
              <a:t>A railway station could temporarily be closed for any operational reasons. In that case, 	railway staff could not be joined anymore. A mechanism of transferring calls to railway staff located 	in another railway stations shall be provided. This mechanism is only limited to private calls. As we 	intend to address all</a:t>
            </a:r>
            <a:r>
              <a:rPr lang="en-GB" sz="1400" dirty="0"/>
              <a:t> the voice use cases with the Ad Hoc Group Call feature, this use case needs to 	be further studied</a:t>
            </a:r>
          </a:p>
          <a:p>
            <a:r>
              <a:rPr lang="en-GB" sz="1400" dirty="0"/>
              <a:t>Merging of voice communications (Ad Hoc Group Call with private voice call)</a:t>
            </a:r>
          </a:p>
          <a:p>
            <a:pPr marL="0" indent="0">
              <a:buNone/>
            </a:pPr>
            <a:r>
              <a:rPr lang="en-GB" sz="1400" dirty="0"/>
              <a:t>	</a:t>
            </a:r>
            <a:r>
              <a:rPr lang="en-GB" sz="1400" dirty="0">
                <a:solidFill>
                  <a:srgbClr val="00B050"/>
                </a:solidFill>
              </a:rPr>
              <a:t>Motivation: </a:t>
            </a:r>
            <a:r>
              <a:rPr lang="en-GB" sz="1400" dirty="0"/>
              <a:t>To ease the human user’s interaction with only one communication as a potential 	outcome of the arbitration common function </a:t>
            </a:r>
          </a:p>
          <a:p>
            <a:r>
              <a:rPr lang="en-GB" sz="1400" dirty="0"/>
              <a:t>Train synchronisation between Train On-board and Trackside systems</a:t>
            </a:r>
          </a:p>
          <a:p>
            <a:pPr marL="0" indent="0">
              <a:buNone/>
            </a:pPr>
            <a:r>
              <a:rPr lang="en-GB" sz="1400" dirty="0">
                <a:solidFill>
                  <a:srgbClr val="00B050"/>
                </a:solidFill>
              </a:rPr>
              <a:t>	Motivation: </a:t>
            </a:r>
            <a:r>
              <a:rPr lang="en-GB" sz="1400" dirty="0"/>
              <a:t>As an enabler of traffic management systems, logs, time-based software/configuration 	updates, train monitoring diagnostic</a:t>
            </a:r>
          </a:p>
          <a:p>
            <a:r>
              <a:rPr lang="en-GB" sz="1400" dirty="0"/>
              <a:t>Real time automatic translation of language related use cases with (enhancement of existing use case in the TR22.989):</a:t>
            </a:r>
          </a:p>
          <a:p>
            <a:pPr marL="0" indent="0">
              <a:buNone/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GB" sz="1400" dirty="0">
                <a:solidFill>
                  <a:srgbClr val="00B050"/>
                </a:solidFill>
              </a:rPr>
              <a:t>Motivation: </a:t>
            </a:r>
          </a:p>
          <a:p>
            <a:pPr marL="0" indent="0">
              <a:buNone/>
            </a:pPr>
            <a:r>
              <a:rPr lang="en-GB" sz="1400" dirty="0">
                <a:solidFill>
                  <a:srgbClr val="00B050"/>
                </a:solidFill>
              </a:rPr>
              <a:t>	</a:t>
            </a:r>
            <a:r>
              <a:rPr lang="en-GB" sz="1400" dirty="0"/>
              <a:t>-</a:t>
            </a:r>
            <a:r>
              <a:rPr lang="en-GB" sz="1400" dirty="0">
                <a:solidFill>
                  <a:srgbClr val="00B050"/>
                </a:solidFill>
              </a:rPr>
              <a:t> </a:t>
            </a:r>
            <a:r>
              <a:rPr lang="en-GB" sz="1400" dirty="0"/>
              <a:t>MC interconnection between MC user of domain A and MC user of domain B</a:t>
            </a:r>
          </a:p>
          <a:p>
            <a:pPr marL="0" indent="0">
              <a:buNone/>
            </a:pPr>
            <a:r>
              <a:rPr lang="en-GB" sz="1400" dirty="0"/>
              <a:t>	- MC migrated user in foreign country</a:t>
            </a:r>
          </a:p>
          <a:p>
            <a:pPr marL="0" indent="0">
              <a:buNone/>
            </a:pPr>
            <a:endParaRPr lang="en-GB" sz="1400" dirty="0"/>
          </a:p>
          <a:p>
            <a:pPr marL="0" indent="0">
              <a:buNone/>
            </a:pPr>
            <a:endParaRPr lang="en-GB" sz="1400" dirty="0"/>
          </a:p>
          <a:p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90595125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6F8FE16BE2CD4E9597726880C42AD8" ma:contentTypeVersion="18" ma:contentTypeDescription="Crée un document." ma:contentTypeScope="" ma:versionID="875dafae25136dfa4408620028139f0a">
  <xsd:schema xmlns:xsd="http://www.w3.org/2001/XMLSchema" xmlns:xs="http://www.w3.org/2001/XMLSchema" xmlns:p="http://schemas.microsoft.com/office/2006/metadata/properties" xmlns:ns3="21df7968-6177-4db8-8df6-083e93d6b1e7" xmlns:ns4="82515b02-b919-4e5b-965e-6f134113ee02" targetNamespace="http://schemas.microsoft.com/office/2006/metadata/properties" ma:root="true" ma:fieldsID="0168bc635853e2af6dc3ddb808168b8a" ns3:_="" ns4:_="">
    <xsd:import namespace="21df7968-6177-4db8-8df6-083e93d6b1e7"/>
    <xsd:import namespace="82515b02-b919-4e5b-965e-6f134113ee0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Location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df7968-6177-4db8-8df6-083e93d6b1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515b02-b919-4e5b-965e-6f134113ee0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1df7968-6177-4db8-8df6-083e93d6b1e7" xsi:nil="true"/>
  </documentManagement>
</p:properties>
</file>

<file path=customXml/itemProps1.xml><?xml version="1.0" encoding="utf-8"?>
<ds:datastoreItem xmlns:ds="http://schemas.openxmlformats.org/officeDocument/2006/customXml" ds:itemID="{EF57FA35-E652-483B-BED5-7CF9C0E962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df7968-6177-4db8-8df6-083e93d6b1e7"/>
    <ds:schemaRef ds:uri="82515b02-b919-4e5b-965e-6f134113ee0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82515b02-b919-4e5b-965e-6f134113ee02"/>
    <ds:schemaRef ds:uri="http://www.w3.org/XML/1998/namespace"/>
    <ds:schemaRef ds:uri="http://purl.org/dc/terms/"/>
    <ds:schemaRef ds:uri="http://purl.org/dc/elements/1.1/"/>
    <ds:schemaRef ds:uri="http://purl.org/dc/dcmitype/"/>
    <ds:schemaRef ds:uri="21df7968-6177-4db8-8df6-083e93d6b1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42866</TotalTime>
  <Words>362</Words>
  <Application>Microsoft Office PowerPoint</Application>
  <PresentationFormat>Affichage à l'écran (16:9)</PresentationFormat>
  <Paragraphs>32</Paragraphs>
  <Slides>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ＭＳ Ｐゴシック</vt:lpstr>
      <vt:lpstr>Arial</vt:lpstr>
      <vt:lpstr>Calibri</vt:lpstr>
      <vt:lpstr>Times New Roman</vt:lpstr>
      <vt:lpstr>Wingdings</vt:lpstr>
      <vt:lpstr>Office Theme</vt:lpstr>
      <vt:lpstr>Custom Design</vt:lpstr>
      <vt:lpstr>Présentation PowerPoint</vt:lpstr>
      <vt:lpstr>New Features</vt:lpstr>
      <vt:lpstr>List of identified use cases</vt:lpstr>
      <vt:lpstr>Présentation PowerPoint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Vassiliki Nikolopoulou, VN1</cp:lastModifiedBy>
  <cp:revision>2129</cp:revision>
  <cp:lastPrinted>2017-02-24T12:37:51Z</cp:lastPrinted>
  <dcterms:created xsi:type="dcterms:W3CDTF">2008-08-30T09:32:10Z</dcterms:created>
  <dcterms:modified xsi:type="dcterms:W3CDTF">2024-02-16T18:58:11Z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0x0101002B6F8FE16BE2CD4E9597726880C42AD8</vt:lpwstr>
  </property>
</Properties>
</file>