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66" r:id="rId3"/>
  </p:sldMasterIdLst>
  <p:notesMasterIdLst>
    <p:notesMasterId r:id="rId13"/>
  </p:notesMasterIdLst>
  <p:handoutMasterIdLst>
    <p:handoutMasterId r:id="rId14"/>
  </p:handoutMasterIdLst>
  <p:sldIdLst>
    <p:sldId id="303" r:id="rId4"/>
    <p:sldId id="830" r:id="rId5"/>
    <p:sldId id="1444" r:id="rId6"/>
    <p:sldId id="1446" r:id="rId7"/>
    <p:sldId id="841" r:id="rId8"/>
    <p:sldId id="1447" r:id="rId9"/>
    <p:sldId id="1443" r:id="rId10"/>
    <p:sldId id="1445" r:id="rId11"/>
    <p:sldId id="1441" r:id="rId12"/>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364">
          <p15:clr>
            <a:srgbClr val="A4A3A4"/>
          </p15:clr>
        </p15:guide>
        <p15:guide id="2" pos="290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FF3300"/>
    <a:srgbClr val="00B0F0"/>
    <a:srgbClr val="4F81BD"/>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37"/>
    <p:restoredTop sz="94268"/>
  </p:normalViewPr>
  <p:slideViewPr>
    <p:cSldViewPr snapToGrid="0" showGuides="1">
      <p:cViewPr>
        <p:scale>
          <a:sx n="138" d="100"/>
          <a:sy n="138" d="100"/>
        </p:scale>
        <p:origin x="1624" y="-312"/>
      </p:cViewPr>
      <p:guideLst>
        <p:guide orient="horz" pos="2364"/>
        <p:guide pos="290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2/15/24</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2/15/24</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US" altLang="en-US" sz="1200" dirty="0">
                <a:latin typeface="Times New Roman" panose="02020603050405020304" pitchFamily="18" charset="0"/>
              </a:rPr>
              <a:t>1</a:t>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lstStyle/>
          <a:p>
            <a:pPr lvl="0" eaLnBrk="1" hangingPunct="1"/>
            <a:r>
              <a:rPr lang="en-US" altLang="zh-CN" sz="1000" dirty="0">
                <a:latin typeface="Calibri" panose="020F0502020204030204" pitchFamily="34" charset="0"/>
                <a:ea typeface="宋体" panose="02010600030101010101" pitchFamily="2" charset="-122"/>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eaLnBrk="1" hangingPunct="1"/>
            <a:r>
              <a:rPr lang="sv-SE" altLang="en-US" sz="1200" b="1" dirty="0">
                <a:sym typeface="+mn-ea"/>
              </a:rPr>
              <a:t>3GPP SA WG1 Meeting #9</a:t>
            </a:r>
            <a:r>
              <a:rPr lang="en-US" altLang="sv-SE" sz="1200" b="1" dirty="0">
                <a:sym typeface="+mn-ea"/>
              </a:rPr>
              <a:t>7</a:t>
            </a:r>
            <a:r>
              <a:rPr lang="sv-SE" altLang="en-US" sz="1200" b="1" dirty="0">
                <a:sym typeface="+mn-ea"/>
              </a:rPr>
              <a:t>e</a:t>
            </a:r>
            <a:endParaRPr lang="sv-SE" altLang="en-US" sz="1200" b="1" dirty="0">
              <a:latin typeface="Arial" panose="020B0604020202020204" pitchFamily="34" charset="0"/>
            </a:endParaRPr>
          </a:p>
          <a:p>
            <a:pPr lvl="0" eaLnBrk="1" hangingPunct="1"/>
            <a:r>
              <a:rPr lang="sv-SE" altLang="en-US" sz="1200" b="1" dirty="0">
                <a:sym typeface="+mn-ea"/>
              </a:rPr>
              <a:t>Electronic Meeting, </a:t>
            </a:r>
            <a:r>
              <a:rPr lang="en-US" altLang="sv-SE" sz="1200" b="1" dirty="0">
                <a:sym typeface="+mn-ea"/>
              </a:rPr>
              <a:t>14</a:t>
            </a:r>
            <a:r>
              <a:rPr lang="sv-SE" altLang="en-US" sz="1200" b="1" dirty="0">
                <a:sym typeface="+mn-ea"/>
              </a:rPr>
              <a:t> </a:t>
            </a:r>
            <a:r>
              <a:rPr lang="en-US" altLang="sv-SE" sz="1200" b="1" dirty="0">
                <a:sym typeface="+mn-ea"/>
              </a:rPr>
              <a:t>Feb</a:t>
            </a:r>
            <a:r>
              <a:rPr lang="sv-SE" altLang="en-US" sz="1200" b="1" dirty="0">
                <a:sym typeface="+mn-ea"/>
              </a:rPr>
              <a:t> –2</a:t>
            </a:r>
            <a:r>
              <a:rPr lang="en-US" altLang="sv-SE" sz="1200" b="1" dirty="0">
                <a:sym typeface="+mn-ea"/>
              </a:rPr>
              <a:t>4</a:t>
            </a:r>
            <a:r>
              <a:rPr lang="sv-SE" altLang="en-US" sz="1200" b="1" dirty="0">
                <a:sym typeface="+mn-ea"/>
              </a:rPr>
              <a:t> </a:t>
            </a:r>
            <a:r>
              <a:rPr lang="en-US" altLang="sv-SE" sz="1200" b="1" dirty="0">
                <a:sym typeface="+mn-ea"/>
              </a:rPr>
              <a:t>Feb</a:t>
            </a:r>
            <a:r>
              <a:rPr lang="sv-SE" altLang="en-US" sz="1200" b="1" dirty="0">
                <a:sym typeface="+mn-ea"/>
              </a:rPr>
              <a:t> 202</a:t>
            </a:r>
            <a:r>
              <a:rPr lang="en-US" altLang="sv-SE" sz="1200" b="1" dirty="0">
                <a:sym typeface="+mn-ea"/>
              </a:rPr>
              <a:t>2</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2/15/24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dirty="0">
                <a:sym typeface="宋体" panose="02010600030101010101" pitchFamily="2" charset="-122"/>
              </a:rPr>
              <a:t>Discussion </a:t>
            </a:r>
            <a:r>
              <a:rPr lang="en-US" altLang="zh-CN" sz="2400" b="1" dirty="0"/>
              <a:t>on enhanced support of dual RX/TX MUSIM UE</a:t>
            </a:r>
            <a:endPar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a:xfrm>
            <a:off x="1371600" y="3886200"/>
            <a:ext cx="6400800" cy="930897"/>
          </a:xfrm>
        </p:spPr>
        <p:txBody>
          <a:bodyPr vert="horz" wrap="square" lIns="91440" tIns="45720" rIns="91440" bIns="45720" anchor="t" anchorCtr="0"/>
          <a:lstStyle/>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CableLabs</a:t>
            </a: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2" name="Rectangle 1"/>
          <p:cNvSpPr/>
          <p:nvPr/>
        </p:nvSpPr>
        <p:spPr bwMode="auto">
          <a:xfrm>
            <a:off x="198891" y="121444"/>
            <a:ext cx="3322637" cy="575242"/>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3" name="TextBox 2"/>
          <p:cNvSpPr txBox="1"/>
          <p:nvPr/>
        </p:nvSpPr>
        <p:spPr>
          <a:xfrm>
            <a:off x="402772" y="147455"/>
            <a:ext cx="4100803" cy="523220"/>
          </a:xfrm>
          <a:prstGeom prst="rect">
            <a:avLst/>
          </a:prstGeom>
          <a:noFill/>
        </p:spPr>
        <p:txBody>
          <a:bodyPr wrap="none" rtlCol="0">
            <a:spAutoFit/>
          </a:bodyPr>
          <a:lstStyle/>
          <a:p>
            <a:r>
              <a:rPr lang="en-US" sz="1400" b="1" dirty="0"/>
              <a:t>3GPP SA WG1 Meeting #105</a:t>
            </a:r>
          </a:p>
          <a:p>
            <a:r>
              <a:rPr lang="en-US" sz="1400" b="1" dirty="0"/>
              <a:t>Athens, Greece Meeting, 26 Feb – 01 Mar 2024</a:t>
            </a:r>
          </a:p>
        </p:txBody>
      </p:sp>
      <p:sp>
        <p:nvSpPr>
          <p:cNvPr id="4" name="TextBox 3">
            <a:extLst>
              <a:ext uri="{FF2B5EF4-FFF2-40B4-BE49-F238E27FC236}">
                <a16:creationId xmlns:a16="http://schemas.microsoft.com/office/drawing/2014/main" id="{16B6B33D-4CC5-DDFD-B8D5-376223785A02}"/>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2726" y="147484"/>
            <a:ext cx="6827838" cy="869030"/>
          </a:xfrm>
        </p:spPr>
        <p:txBody>
          <a:bodyPr/>
          <a:lstStyle/>
          <a:p>
            <a:r>
              <a:rPr lang="en-GB" altLang="en-US" noProof="1"/>
              <a:t>Motivation</a:t>
            </a:r>
            <a:r>
              <a:rPr lang="en-US" altLang="zh-CN" noProof="1"/>
              <a:t>s</a:t>
            </a:r>
            <a:endParaRPr lang="zh-CN" altLang="en-US" dirty="0"/>
          </a:p>
        </p:txBody>
      </p:sp>
      <p:sp>
        <p:nvSpPr>
          <p:cNvPr id="4" name="内容占位符 2"/>
          <p:cNvSpPr>
            <a:spLocks noGrp="1"/>
          </p:cNvSpPr>
          <p:nvPr>
            <p:ph idx="1"/>
          </p:nvPr>
        </p:nvSpPr>
        <p:spPr>
          <a:xfrm>
            <a:off x="185609" y="1154166"/>
            <a:ext cx="8388350" cy="5197473"/>
          </a:xfrm>
        </p:spPr>
        <p:txBody>
          <a:bodyPr/>
          <a:lstStyle/>
          <a:p>
            <a:pPr>
              <a:buFont typeface="Wingdings" pitchFamily="2" charset="2"/>
              <a:buChar char="§"/>
            </a:pPr>
            <a:r>
              <a:rPr lang="en-GB" sz="1800" kern="1200" dirty="0">
                <a:latin typeface="Aptos Light" panose="020B0004020202020204" pitchFamily="34" charset="0"/>
              </a:rPr>
              <a:t>Existing service requirements to support MUSIM capable devices have been limited to 1Tx/1Rx and 1Tx/2Rx implementation of MUSIM UE</a:t>
            </a:r>
            <a:endParaRPr lang="en-US" altLang="zh-CN" sz="1800" kern="1200" dirty="0">
              <a:latin typeface="Aptos Light" panose="020B0004020202020204" pitchFamily="34" charset="0"/>
            </a:endParaRPr>
          </a:p>
          <a:p>
            <a:pPr>
              <a:buFont typeface="Wingdings" pitchFamily="2" charset="2"/>
              <a:buChar char="§"/>
            </a:pPr>
            <a:r>
              <a:rPr lang="en-GB" sz="1800" kern="1200" dirty="0">
                <a:latin typeface="Aptos Light" panose="020B0004020202020204" pitchFamily="34" charset="0"/>
              </a:rPr>
              <a:t>Limitation with dual steer requirements</a:t>
            </a:r>
          </a:p>
          <a:p>
            <a:pPr lvl="1">
              <a:buFont typeface="Wingdings" pitchFamily="2" charset="2"/>
              <a:buChar char="§"/>
            </a:pPr>
            <a:r>
              <a:rPr lang="en-GB" sz="1400" kern="1200" dirty="0">
                <a:latin typeface="Aptos Light" panose="020B0004020202020204" pitchFamily="34" charset="0"/>
                <a:ea typeface="+mn-ea"/>
                <a:cs typeface="+mn-cs"/>
              </a:rPr>
              <a:t>Current requirements don’t clearly capture how Multi-SIM UEs </a:t>
            </a:r>
            <a:r>
              <a:rPr lang="en-US" sz="1400" kern="1200" dirty="0">
                <a:latin typeface="Aptos Light" panose="020B0004020202020204" pitchFamily="34" charset="0"/>
                <a:ea typeface="+mn-ea"/>
                <a:cs typeface="+mn-cs"/>
              </a:rPr>
              <a:t>should be able to </a:t>
            </a:r>
            <a:r>
              <a:rPr lang="en-GB" sz="1400" kern="1200" dirty="0">
                <a:latin typeface="Aptos Light" panose="020B0004020202020204" pitchFamily="34" charset="0"/>
                <a:ea typeface="+mn-ea"/>
                <a:cs typeface="+mn-cs"/>
              </a:rPr>
              <a:t>access services via multiple networks simultaneously, and with minimum interruption </a:t>
            </a:r>
            <a:endParaRPr lang="en-GB" sz="1400" kern="1200" dirty="0">
              <a:latin typeface="Aptos Light" panose="020B0004020202020204" pitchFamily="34" charset="0"/>
            </a:endParaRPr>
          </a:p>
          <a:p>
            <a:pPr lvl="1">
              <a:buFont typeface="Wingdings" pitchFamily="2" charset="2"/>
              <a:buChar char="§"/>
            </a:pPr>
            <a:r>
              <a:rPr lang="en-GB" sz="1400" kern="1200" dirty="0">
                <a:latin typeface="Aptos Light" panose="020B0004020202020204" pitchFamily="34" charset="0"/>
                <a:ea typeface="+mn-ea"/>
                <a:cs typeface="+mn-cs"/>
              </a:rPr>
              <a:t>There’s no support for traffic splitting across networks.</a:t>
            </a:r>
          </a:p>
          <a:p>
            <a:pPr>
              <a:buFont typeface="Wingdings" pitchFamily="2" charset="2"/>
              <a:buChar char="§"/>
            </a:pPr>
            <a:r>
              <a:rPr lang="en-GB" sz="1800" kern="1200" dirty="0">
                <a:latin typeface="Aptos Light" panose="020B0004020202020204" pitchFamily="34" charset="0"/>
              </a:rPr>
              <a:t>Lack of coordination between networks supporting multi-SIM UE for efficient UE and network resource management, power consumption.</a:t>
            </a:r>
          </a:p>
          <a:p>
            <a:pPr>
              <a:buFont typeface="Wingdings" pitchFamily="2" charset="2"/>
              <a:buChar char="§"/>
            </a:pPr>
            <a:r>
              <a:rPr lang="en-US" sz="1800" kern="1200" dirty="0">
                <a:latin typeface="Aptos Light" panose="020B0004020202020204" pitchFamily="34" charset="0"/>
              </a:rPr>
              <a:t>Lack of support for various deployment scenarios and features of multi-SIM UEs.</a:t>
            </a:r>
          </a:p>
          <a:p>
            <a:pPr lvl="1">
              <a:buFont typeface="Wingdings" pitchFamily="2" charset="2"/>
              <a:buChar char="§"/>
            </a:pPr>
            <a:r>
              <a:rPr lang="en-US" sz="1400" kern="1200" dirty="0">
                <a:latin typeface="Aptos Light" panose="020B0004020202020204" pitchFamily="34" charset="0"/>
              </a:rPr>
              <a:t>Simultaneous access of  PLMN+PLMN over 4G/5G</a:t>
            </a:r>
          </a:p>
          <a:p>
            <a:pPr lvl="1">
              <a:buFont typeface="Wingdings" pitchFamily="2" charset="2"/>
              <a:buChar char="§"/>
            </a:pPr>
            <a:r>
              <a:rPr lang="en-US" sz="1400" kern="1200" dirty="0">
                <a:latin typeface="Aptos Light" panose="020B0004020202020204" pitchFamily="34" charset="0"/>
              </a:rPr>
              <a:t>Simultaneous access of PLMN+SNPN over 4G/5G. </a:t>
            </a:r>
          </a:p>
          <a:p>
            <a:pPr>
              <a:buFont typeface="Wingdings" pitchFamily="2" charset="2"/>
              <a:buChar char="§"/>
            </a:pPr>
            <a:r>
              <a:rPr lang="en-US" sz="1800" kern="1200" dirty="0">
                <a:latin typeface="Aptos Light" panose="020B0004020202020204" pitchFamily="34" charset="0"/>
              </a:rPr>
              <a:t>Support UE and network energy savings by enabling co-ordination between networks and multi-SIM UE needs to be studied.</a:t>
            </a:r>
          </a:p>
          <a:p>
            <a:pPr>
              <a:buFont typeface="Wingdings" pitchFamily="2" charset="2"/>
              <a:buChar char="§"/>
            </a:pPr>
            <a:r>
              <a:rPr lang="en-US" sz="1800" kern="1200" dirty="0">
                <a:latin typeface="Aptos Light" panose="020B0004020202020204" pitchFamily="34" charset="0"/>
              </a:rPr>
              <a:t>Single operator cannot support diverse features, ubiquitous coverage  given the multitude of use cases and service experiences requested by the end-user. With co-ordination between MU-SIM UE networks and UE, providers can fulfill deliver service optimally.</a:t>
            </a:r>
          </a:p>
          <a:p>
            <a:pPr marL="685800" lvl="3" indent="0">
              <a:buNone/>
            </a:pPr>
            <a:endParaRPr lang="en-US" altLang="zh-CN" sz="1800" dirty="0">
              <a:ea typeface="+mn-ea"/>
              <a:cs typeface="+mn-cs"/>
            </a:endParaRPr>
          </a:p>
        </p:txBody>
      </p:sp>
      <p:sp>
        <p:nvSpPr>
          <p:cNvPr id="6" name="TextBox 5">
            <a:extLst>
              <a:ext uri="{FF2B5EF4-FFF2-40B4-BE49-F238E27FC236}">
                <a16:creationId xmlns:a16="http://schemas.microsoft.com/office/drawing/2014/main" id="{650CBB36-E255-EF61-48E4-E8F32BCB774D}"/>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2E67F-084A-398D-84C6-49B123E4D438}"/>
              </a:ext>
            </a:extLst>
          </p:cNvPr>
          <p:cNvSpPr>
            <a:spLocks noGrp="1"/>
          </p:cNvSpPr>
          <p:nvPr>
            <p:ph type="title"/>
          </p:nvPr>
        </p:nvSpPr>
        <p:spPr>
          <a:xfrm>
            <a:off x="488950" y="228600"/>
            <a:ext cx="6827838" cy="732934"/>
          </a:xfrm>
        </p:spPr>
        <p:txBody>
          <a:bodyPr/>
          <a:lstStyle/>
          <a:p>
            <a:r>
              <a:rPr lang="en-US" dirty="0"/>
              <a:t>Use Cases</a:t>
            </a:r>
          </a:p>
        </p:txBody>
      </p:sp>
      <p:sp>
        <p:nvSpPr>
          <p:cNvPr id="4" name="TextBox 3">
            <a:extLst>
              <a:ext uri="{FF2B5EF4-FFF2-40B4-BE49-F238E27FC236}">
                <a16:creationId xmlns:a16="http://schemas.microsoft.com/office/drawing/2014/main" id="{13F26904-3ABF-F247-A920-01C970803282}"/>
              </a:ext>
            </a:extLst>
          </p:cNvPr>
          <p:cNvSpPr txBox="1"/>
          <p:nvPr/>
        </p:nvSpPr>
        <p:spPr>
          <a:xfrm>
            <a:off x="351289" y="961534"/>
            <a:ext cx="8441421" cy="5509200"/>
          </a:xfrm>
          <a:prstGeom prst="rect">
            <a:avLst/>
          </a:prstGeom>
          <a:noFill/>
        </p:spPr>
        <p:txBody>
          <a:bodyPr wrap="square" rtlCol="0">
            <a:spAutoFit/>
          </a:bodyPr>
          <a:lstStyle/>
          <a:p>
            <a:pPr marL="285750" indent="-285750">
              <a:buFont typeface="Wingdings" pitchFamily="2" charset="2"/>
              <a:buChar char="§"/>
            </a:pPr>
            <a:r>
              <a:rPr lang="en-US" sz="1600" dirty="0">
                <a:latin typeface="Aptos Light" panose="020B0004020202020204" pitchFamily="34" charset="0"/>
              </a:rPr>
              <a:t>Operator offering 5G services on SIM1 and 4G services on SIM2</a:t>
            </a:r>
          </a:p>
          <a:p>
            <a:pPr marL="742950" lvl="1" indent="-285750">
              <a:buFont typeface="Wingdings" pitchFamily="2" charset="2"/>
              <a:buChar char="§"/>
            </a:pPr>
            <a:r>
              <a:rPr lang="en-US" sz="1600" dirty="0">
                <a:latin typeface="Aptos Light" panose="020B0004020202020204" pitchFamily="34" charset="0"/>
              </a:rPr>
              <a:t>Dual Connectivity requires signaling between the two 3GPP access networks</a:t>
            </a:r>
          </a:p>
          <a:p>
            <a:pPr marL="742950" lvl="1" indent="-285750">
              <a:buFont typeface="Wingdings" pitchFamily="2" charset="2"/>
              <a:buChar char="§"/>
            </a:pPr>
            <a:r>
              <a:rPr lang="en-US" sz="1600" dirty="0">
                <a:latin typeface="Aptos Light" panose="020B0004020202020204" pitchFamily="34" charset="0"/>
              </a:rPr>
              <a:t>Connectivity to the master node needs to be always maintained  </a:t>
            </a:r>
          </a:p>
          <a:p>
            <a:pPr marL="285750" indent="-285750">
              <a:buFont typeface="Wingdings" pitchFamily="2" charset="2"/>
              <a:buChar char="§"/>
            </a:pPr>
            <a:endParaRPr lang="en-US" sz="1600" dirty="0">
              <a:latin typeface="Aptos Light" panose="020B0004020202020204" pitchFamily="34" charset="0"/>
            </a:endParaRPr>
          </a:p>
          <a:p>
            <a:pPr marL="285750" indent="-285750">
              <a:buFont typeface="Wingdings" pitchFamily="2" charset="2"/>
              <a:buChar char="§"/>
            </a:pPr>
            <a:r>
              <a:rPr lang="en-US" sz="1600" dirty="0">
                <a:latin typeface="Aptos Light" panose="020B0004020202020204" pitchFamily="34" charset="0"/>
              </a:rPr>
              <a:t>Operator offering PLMN services on SIM1 and SNPN services on SIM2</a:t>
            </a:r>
          </a:p>
          <a:p>
            <a:pPr marL="742950" lvl="1" indent="-285750">
              <a:buFont typeface="Wingdings" pitchFamily="2" charset="2"/>
              <a:buChar char="§"/>
            </a:pPr>
            <a:r>
              <a:rPr lang="en-US" sz="1600" dirty="0">
                <a:latin typeface="Aptos Light" panose="020B0004020202020204" pitchFamily="34" charset="0"/>
              </a:rPr>
              <a:t>A SNPN may provide better performance for targeted services at specific geographic location while a PLMN might be used for all other services</a:t>
            </a:r>
          </a:p>
          <a:p>
            <a:pPr marL="742950" lvl="1" indent="-285750">
              <a:buFont typeface="Wingdings" pitchFamily="2" charset="2"/>
              <a:buChar char="§"/>
            </a:pPr>
            <a:endParaRPr lang="en-US" sz="1600" dirty="0">
              <a:latin typeface="Aptos Light" panose="020B0004020202020204" pitchFamily="34" charset="0"/>
            </a:endParaRPr>
          </a:p>
          <a:p>
            <a:pPr marL="285750" indent="-285750">
              <a:buFont typeface="Wingdings" pitchFamily="2" charset="2"/>
              <a:buChar char="§"/>
            </a:pPr>
            <a:r>
              <a:rPr lang="en-US" sz="1600" dirty="0">
                <a:latin typeface="Aptos Light" panose="020B0004020202020204" pitchFamily="34" charset="0"/>
              </a:rPr>
              <a:t>Operator offering HPLMN services on SIM1 (data only) and VPLMN services (voice at all times and data when outside of HPLMN coverage) on SIM2</a:t>
            </a:r>
          </a:p>
          <a:p>
            <a:pPr marL="742950" lvl="1" indent="-285750">
              <a:buFont typeface="Wingdings" pitchFamily="2" charset="2"/>
              <a:buChar char="§"/>
            </a:pPr>
            <a:r>
              <a:rPr lang="en-US" sz="1600" dirty="0">
                <a:latin typeface="Aptos Light" panose="020B0004020202020204" pitchFamily="34" charset="0"/>
              </a:rPr>
              <a:t>Certain operators' may have a smaller geographical footprint and may provide targeted services while relying on other roaming partners to provide other services and services outside their geographical footprint</a:t>
            </a:r>
          </a:p>
          <a:p>
            <a:pPr lvl="1"/>
            <a:endParaRPr lang="en-US" sz="1600" dirty="0">
              <a:latin typeface="Aptos Light" panose="020B0004020202020204" pitchFamily="34" charset="0"/>
            </a:endParaRPr>
          </a:p>
          <a:p>
            <a:pPr marL="285750" indent="-285750">
              <a:buFont typeface="Wingdings" pitchFamily="2" charset="2"/>
              <a:buChar char="§"/>
            </a:pPr>
            <a:r>
              <a:rPr lang="en-US" sz="1600" dirty="0">
                <a:latin typeface="Aptos Light" panose="020B0004020202020204" pitchFamily="34" charset="0"/>
              </a:rPr>
              <a:t>UE network energy saving</a:t>
            </a:r>
          </a:p>
          <a:p>
            <a:pPr marL="742950" lvl="1" indent="-285750">
              <a:buFont typeface="Wingdings" pitchFamily="2" charset="2"/>
              <a:buChar char="§"/>
            </a:pPr>
            <a:r>
              <a:rPr lang="en-US" sz="1600" dirty="0">
                <a:latin typeface="Aptos Light" panose="020B0004020202020204" pitchFamily="34" charset="0"/>
              </a:rPr>
              <a:t>To achieve energy efficiency goals, a network would like to perform traffic offloading and MUSIM capable UEs can perform traffic switching between networks for energy savings.</a:t>
            </a:r>
          </a:p>
          <a:p>
            <a:pPr lvl="1"/>
            <a:r>
              <a:rPr lang="en-US" sz="1600" dirty="0">
                <a:latin typeface="Aptos Light" panose="020B0004020202020204" pitchFamily="34" charset="0"/>
              </a:rPr>
              <a:t> </a:t>
            </a:r>
          </a:p>
          <a:p>
            <a:pPr marL="285750" indent="-285750">
              <a:buFont typeface="Wingdings" pitchFamily="2" charset="2"/>
              <a:buChar char="§"/>
            </a:pPr>
            <a:r>
              <a:rPr lang="en-US" sz="1600" dirty="0">
                <a:latin typeface="Aptos Light" panose="020B0004020202020204" pitchFamily="34" charset="0"/>
              </a:rPr>
              <a:t>Efficient Resource Utilization</a:t>
            </a:r>
          </a:p>
          <a:p>
            <a:pPr marL="742950" lvl="1" indent="-285750">
              <a:buFont typeface="Wingdings" pitchFamily="2" charset="2"/>
              <a:buChar char="§"/>
            </a:pPr>
            <a:r>
              <a:rPr lang="en-US" sz="1600" dirty="0">
                <a:latin typeface="Aptos Light" panose="020B0004020202020204" pitchFamily="34" charset="0"/>
              </a:rPr>
              <a:t>Signaling, procedures like RA/TA updates can be unified between networks serving a MUSIM UE and radio resources can be utilized efficiently.</a:t>
            </a:r>
          </a:p>
          <a:p>
            <a:pPr marL="742950" lvl="1" indent="-285750">
              <a:buFont typeface="Wingdings" pitchFamily="2" charset="2"/>
              <a:buChar char="§"/>
            </a:pPr>
            <a:endParaRPr lang="en-US" sz="1600" dirty="0">
              <a:latin typeface="Aptos Light" panose="020B0004020202020204" pitchFamily="34" charset="0"/>
            </a:endParaRPr>
          </a:p>
        </p:txBody>
      </p:sp>
      <p:sp>
        <p:nvSpPr>
          <p:cNvPr id="3" name="TextBox 2">
            <a:extLst>
              <a:ext uri="{FF2B5EF4-FFF2-40B4-BE49-F238E27FC236}">
                <a16:creationId xmlns:a16="http://schemas.microsoft.com/office/drawing/2014/main" id="{8EAFCA97-459F-E4AE-F74F-003881E3E39F}"/>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00055436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6B386-EA73-CCEC-6547-B3A6763965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D530B8-0164-7B7A-71A8-55A2F3AA7476}"/>
              </a:ext>
            </a:extLst>
          </p:cNvPr>
          <p:cNvSpPr>
            <a:spLocks noGrp="1"/>
          </p:cNvSpPr>
          <p:nvPr>
            <p:ph type="title"/>
          </p:nvPr>
        </p:nvSpPr>
        <p:spPr>
          <a:xfrm>
            <a:off x="488950" y="228600"/>
            <a:ext cx="6827838" cy="774290"/>
          </a:xfrm>
        </p:spPr>
        <p:txBody>
          <a:bodyPr/>
          <a:lstStyle/>
          <a:p>
            <a:pPr algn="l"/>
            <a:r>
              <a:rPr lang="en-US" sz="3200" dirty="0">
                <a:solidFill>
                  <a:srgbClr val="FF0000"/>
                </a:solidFill>
              </a:rPr>
              <a:t>Use Case: PLMN + PLMN</a:t>
            </a:r>
          </a:p>
        </p:txBody>
      </p:sp>
      <p:sp>
        <p:nvSpPr>
          <p:cNvPr id="3" name="Content Placeholder 2">
            <a:extLst>
              <a:ext uri="{FF2B5EF4-FFF2-40B4-BE49-F238E27FC236}">
                <a16:creationId xmlns:a16="http://schemas.microsoft.com/office/drawing/2014/main" id="{4BCF8A4E-A1F3-BC27-3B37-4FA7DAE111D4}"/>
              </a:ext>
            </a:extLst>
          </p:cNvPr>
          <p:cNvSpPr>
            <a:spLocks noGrp="1"/>
          </p:cNvSpPr>
          <p:nvPr>
            <p:ph idx="1"/>
          </p:nvPr>
        </p:nvSpPr>
        <p:spPr>
          <a:xfrm>
            <a:off x="377825" y="1219201"/>
            <a:ext cx="8388350" cy="2969341"/>
          </a:xfrm>
        </p:spPr>
        <p:txBody>
          <a:bodyPr/>
          <a:lstStyle/>
          <a:p>
            <a:pPr>
              <a:buFont typeface="Wingdings" pitchFamily="2" charset="2"/>
              <a:buChar char="§"/>
            </a:pPr>
            <a:r>
              <a:rPr lang="en-US" sz="1600" dirty="0">
                <a:latin typeface="Aptos Light" panose="020B0004020202020204" pitchFamily="34" charset="0"/>
              </a:rPr>
              <a:t>UE can simultaneously maintain “active” and “idle” connections owning to the dedicated transceiver for each SIM.</a:t>
            </a:r>
          </a:p>
          <a:p>
            <a:pPr>
              <a:buFont typeface="Wingdings" pitchFamily="2" charset="2"/>
              <a:buChar char="§"/>
            </a:pPr>
            <a:r>
              <a:rPr lang="en-US" sz="1600" dirty="0">
                <a:latin typeface="Aptos Light" panose="020B0004020202020204" pitchFamily="34" charset="0"/>
              </a:rPr>
              <a:t>Unlike single TX with single RX or dual RX UE devices, dual RX/TX UE devices can connect and maintain connection simultaneously. Procedures that needed with single TX radio  like paging cause indication, graceful leaving and resumption may need to be studied if they’re needed with dual TX MUSIM devices.</a:t>
            </a:r>
          </a:p>
          <a:p>
            <a:pPr>
              <a:buFont typeface="Wingdings" pitchFamily="2" charset="2"/>
              <a:buChar char="§"/>
            </a:pPr>
            <a:r>
              <a:rPr lang="en-US" sz="1600" dirty="0">
                <a:latin typeface="Aptos Light" panose="020B0004020202020204" pitchFamily="34" charset="0"/>
              </a:rPr>
              <a:t>MUSIM UEs can connect to 4G network with one SIM and a 5G network associated with the other SIM. UE registration, paging, connection establishment can be done independently.</a:t>
            </a:r>
          </a:p>
          <a:p>
            <a:pPr>
              <a:buFont typeface="Wingdings" pitchFamily="2" charset="2"/>
              <a:buChar char="§"/>
            </a:pPr>
            <a:r>
              <a:rPr lang="en-US" sz="1600" dirty="0">
                <a:latin typeface="Aptos Light" panose="020B0004020202020204" pitchFamily="34" charset="0"/>
              </a:rPr>
              <a:t>If the same MNO owns both the networks, subscriber can be able to bundle both the connections with single subscriptions and different services can be provisioned in different networks.</a:t>
            </a:r>
          </a:p>
        </p:txBody>
      </p:sp>
      <p:pic>
        <p:nvPicPr>
          <p:cNvPr id="1026" name="Picture 2">
            <a:extLst>
              <a:ext uri="{FF2B5EF4-FFF2-40B4-BE49-F238E27FC236}">
                <a16:creationId xmlns:a16="http://schemas.microsoft.com/office/drawing/2014/main" id="{C1113EAE-8C48-9201-6172-F344D1896B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7413" y="4099896"/>
            <a:ext cx="3638599" cy="19357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3BBE2DC-8FF3-2CB4-A8EE-55192DEACEC0}"/>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
        <p:nvSpPr>
          <p:cNvPr id="5" name="Content Placeholder 2">
            <a:extLst>
              <a:ext uri="{FF2B5EF4-FFF2-40B4-BE49-F238E27FC236}">
                <a16:creationId xmlns:a16="http://schemas.microsoft.com/office/drawing/2014/main" id="{3F8337AD-DC4D-231A-DCE1-7109AD44A255}"/>
              </a:ext>
            </a:extLst>
          </p:cNvPr>
          <p:cNvSpPr txBox="1">
            <a:spLocks/>
          </p:cNvSpPr>
          <p:nvPr/>
        </p:nvSpPr>
        <p:spPr>
          <a:xfrm>
            <a:off x="377825" y="4099896"/>
            <a:ext cx="5009588" cy="1907150"/>
          </a:xfrm>
          <a:prstGeom prst="rect">
            <a:avLst/>
          </a:prstGeom>
          <a:noFill/>
          <a:ln w="9525">
            <a:noFill/>
          </a:ln>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buFont typeface="Wingdings" pitchFamily="2" charset="2"/>
              <a:buChar char="§"/>
            </a:pPr>
            <a:r>
              <a:rPr lang="en-US" sz="1600" dirty="0">
                <a:latin typeface="Aptos Light" panose="020B0004020202020204" pitchFamily="34" charset="0"/>
              </a:rPr>
              <a:t>Some of the scenarios, we can think of are:</a:t>
            </a:r>
          </a:p>
          <a:p>
            <a:pPr lvl="1">
              <a:buFont typeface="Wingdings" pitchFamily="2" charset="2"/>
              <a:buChar char="§"/>
            </a:pPr>
            <a:r>
              <a:rPr lang="en-US" sz="1400" dirty="0">
                <a:latin typeface="Aptos Light" panose="020B0004020202020204" pitchFamily="34" charset="0"/>
              </a:rPr>
              <a:t>If data connection services like Netflix use the PLMN-A, voice calls can be routed through PLMN-B.</a:t>
            </a:r>
          </a:p>
          <a:p>
            <a:pPr lvl="1">
              <a:buFont typeface="Wingdings" pitchFamily="2" charset="2"/>
              <a:buChar char="§"/>
            </a:pPr>
            <a:r>
              <a:rPr lang="en-US" sz="1400" dirty="0">
                <a:latin typeface="Aptos Light" panose="020B0004020202020204" pitchFamily="34" charset="0"/>
              </a:rPr>
              <a:t>If data connection in PLMN-A experiencing reaching data performance thresholds like Latency, error rates, Queue lengths new services can be provisioned with PLMN-B.</a:t>
            </a:r>
          </a:p>
          <a:p>
            <a:endParaRPr lang="en-US" sz="1400" kern="0" dirty="0">
              <a:latin typeface="Aptos Light" panose="020B0004020202020204" pitchFamily="34" charset="0"/>
            </a:endParaRPr>
          </a:p>
          <a:p>
            <a:pPr marL="0" indent="0">
              <a:buNone/>
            </a:pPr>
            <a:endParaRPr lang="en-US" sz="1400" kern="0" dirty="0">
              <a:latin typeface="Aptos Light" panose="020B0004020202020204" pitchFamily="34" charset="0"/>
            </a:endParaRPr>
          </a:p>
          <a:p>
            <a:pPr marL="0" indent="0">
              <a:buFontTx/>
              <a:buNone/>
            </a:pPr>
            <a:endParaRPr lang="en-US" kern="0" dirty="0">
              <a:latin typeface="Helvetica Neue" panose="02000503000000020004" pitchFamily="2" charset="0"/>
            </a:endParaRPr>
          </a:p>
          <a:p>
            <a:endParaRPr lang="en-US" kern="0" dirty="0"/>
          </a:p>
        </p:txBody>
      </p:sp>
    </p:spTree>
    <p:extLst>
      <p:ext uri="{BB962C8B-B14F-4D97-AF65-F5344CB8AC3E}">
        <p14:creationId xmlns:p14="http://schemas.microsoft.com/office/powerpoint/2010/main" val="137515570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79737-6092-55DD-BE53-438B0B79B81D}"/>
              </a:ext>
            </a:extLst>
          </p:cNvPr>
          <p:cNvSpPr>
            <a:spLocks noGrp="1"/>
          </p:cNvSpPr>
          <p:nvPr>
            <p:ph type="title"/>
          </p:nvPr>
        </p:nvSpPr>
        <p:spPr>
          <a:xfrm>
            <a:off x="289200" y="193279"/>
            <a:ext cx="7008747" cy="759616"/>
          </a:xfrm>
        </p:spPr>
        <p:txBody>
          <a:bodyPr/>
          <a:lstStyle/>
          <a:p>
            <a:pPr algn="l"/>
            <a:r>
              <a:rPr lang="en-US" dirty="0"/>
              <a:t>Use Case: PLMN + SNPN</a:t>
            </a:r>
          </a:p>
        </p:txBody>
      </p:sp>
      <p:sp>
        <p:nvSpPr>
          <p:cNvPr id="3" name="Content Placeholder 2">
            <a:extLst>
              <a:ext uri="{FF2B5EF4-FFF2-40B4-BE49-F238E27FC236}">
                <a16:creationId xmlns:a16="http://schemas.microsoft.com/office/drawing/2014/main" id="{28EB2EE1-82E3-A12B-7D1B-B43719A620BC}"/>
              </a:ext>
            </a:extLst>
          </p:cNvPr>
          <p:cNvSpPr>
            <a:spLocks noGrp="1"/>
          </p:cNvSpPr>
          <p:nvPr>
            <p:ph idx="1"/>
          </p:nvPr>
        </p:nvSpPr>
        <p:spPr>
          <a:xfrm>
            <a:off x="289200" y="1347873"/>
            <a:ext cx="3943985" cy="4830763"/>
          </a:xfrm>
        </p:spPr>
        <p:txBody>
          <a:bodyPr/>
          <a:lstStyle/>
          <a:p>
            <a:pPr>
              <a:buFont typeface="Wingdings" pitchFamily="2" charset="2"/>
              <a:buChar char="§"/>
            </a:pPr>
            <a:r>
              <a:rPr lang="en-US" sz="1600" dirty="0">
                <a:effectLst/>
                <a:latin typeface="Aptos Light" panose="020B0004020202020204" pitchFamily="34" charset="0"/>
              </a:rPr>
              <a:t>With the 5G NPN, there is a possibility to adopt novel decentralized operation models, where the roles and responsibilities for setting up and operating the network can be distributed over several stakeholders.</a:t>
            </a:r>
          </a:p>
          <a:p>
            <a:pPr>
              <a:buFont typeface="Wingdings" pitchFamily="2" charset="2"/>
              <a:buChar char="§"/>
            </a:pPr>
            <a:r>
              <a:rPr lang="en-US" sz="1600" dirty="0">
                <a:latin typeface="Aptos Light" panose="020B0004020202020204" pitchFamily="34" charset="0"/>
              </a:rPr>
              <a:t>Study multiple deployment models and operational models to identify the roles of different stake holders and system requirements to support these models.</a:t>
            </a:r>
          </a:p>
          <a:p>
            <a:pPr>
              <a:buFont typeface="Wingdings" pitchFamily="2" charset="2"/>
              <a:buChar char="§"/>
            </a:pPr>
            <a:r>
              <a:rPr lang="en-US" sz="1600" dirty="0">
                <a:latin typeface="Aptos Light" panose="020B0004020202020204" pitchFamily="34" charset="0"/>
              </a:rPr>
              <a:t>Study inter network procedures to enable efficient resource usage, session continuity and data session switching between the networks to enable better user experience.</a:t>
            </a:r>
          </a:p>
          <a:p>
            <a:endParaRPr lang="en-US" sz="1400" dirty="0">
              <a:effectLst/>
              <a:latin typeface="Aptos Light" panose="020B0004020202020204" pitchFamily="34" charset="0"/>
            </a:endParaRPr>
          </a:p>
          <a:p>
            <a:endParaRPr lang="en-US" sz="1400" dirty="0">
              <a:effectLst/>
              <a:latin typeface="Aptos Light" panose="020B0004020202020204" pitchFamily="34" charset="0"/>
            </a:endParaRPr>
          </a:p>
          <a:p>
            <a:pPr marL="0" indent="0">
              <a:buNone/>
            </a:pPr>
            <a:endParaRPr lang="en-US" dirty="0">
              <a:effectLst/>
              <a:latin typeface="Helvetica Neue" panose="02000503000000020004" pitchFamily="2" charset="0"/>
            </a:endParaRPr>
          </a:p>
          <a:p>
            <a:endParaRPr lang="en-US" dirty="0"/>
          </a:p>
        </p:txBody>
      </p:sp>
      <p:pic>
        <p:nvPicPr>
          <p:cNvPr id="1030" name="Picture 6">
            <a:extLst>
              <a:ext uri="{FF2B5EF4-FFF2-40B4-BE49-F238E27FC236}">
                <a16:creationId xmlns:a16="http://schemas.microsoft.com/office/drawing/2014/main" id="{99AE4C2C-0D48-6B25-2EE6-1E8CC0693A8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134451"/>
            <a:ext cx="4085590" cy="22637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03D2F5BC-61DC-3749-4334-184D1342F04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579767"/>
            <a:ext cx="3272790" cy="282611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3ABDC9-38D6-22A6-8815-9A49C043C2EC}"/>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5104704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2CA8-B770-1F70-D392-B26A3D2E6A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E57D1A-80CD-FBA2-A148-F1633F250521}"/>
              </a:ext>
            </a:extLst>
          </p:cNvPr>
          <p:cNvSpPr>
            <a:spLocks noGrp="1"/>
          </p:cNvSpPr>
          <p:nvPr>
            <p:ph type="title"/>
          </p:nvPr>
        </p:nvSpPr>
        <p:spPr>
          <a:xfrm>
            <a:off x="289200" y="193279"/>
            <a:ext cx="7008747" cy="759616"/>
          </a:xfrm>
        </p:spPr>
        <p:txBody>
          <a:bodyPr/>
          <a:lstStyle/>
          <a:p>
            <a:pPr algn="l"/>
            <a:r>
              <a:rPr lang="en-US" dirty="0"/>
              <a:t>Use Case: Network/UE Energy Efficiency</a:t>
            </a:r>
          </a:p>
        </p:txBody>
      </p:sp>
      <p:sp>
        <p:nvSpPr>
          <p:cNvPr id="3" name="Content Placeholder 2">
            <a:extLst>
              <a:ext uri="{FF2B5EF4-FFF2-40B4-BE49-F238E27FC236}">
                <a16:creationId xmlns:a16="http://schemas.microsoft.com/office/drawing/2014/main" id="{511C6D33-D07F-97B1-6B0C-3236B2C5F722}"/>
              </a:ext>
            </a:extLst>
          </p:cNvPr>
          <p:cNvSpPr>
            <a:spLocks noGrp="1"/>
          </p:cNvSpPr>
          <p:nvPr>
            <p:ph idx="1"/>
          </p:nvPr>
        </p:nvSpPr>
        <p:spPr>
          <a:xfrm>
            <a:off x="289200" y="1347873"/>
            <a:ext cx="4140385" cy="5231831"/>
          </a:xfrm>
        </p:spPr>
        <p:txBody>
          <a:bodyPr/>
          <a:lstStyle/>
          <a:p>
            <a:pPr>
              <a:buFont typeface="Wingdings" pitchFamily="2" charset="2"/>
              <a:buChar char="§"/>
            </a:pPr>
            <a:r>
              <a:rPr lang="en-US" sz="1600" dirty="0">
                <a:effectLst/>
                <a:latin typeface="Aptos Light" panose="020B0004020202020204" pitchFamily="34" charset="0"/>
              </a:rPr>
              <a:t>PLMN-A  and PLMN-B have different energy savings policies and energy efficiency goals.  </a:t>
            </a:r>
            <a:r>
              <a:rPr lang="en-US" sz="1600" dirty="0">
                <a:latin typeface="Aptos Light" panose="020B0004020202020204" pitchFamily="34" charset="0"/>
              </a:rPr>
              <a:t>MUSIM UE has the knowledge about energy efficiency KPIs for each of the PLMNs.</a:t>
            </a:r>
          </a:p>
          <a:p>
            <a:pPr>
              <a:buFont typeface="Wingdings" pitchFamily="2" charset="2"/>
              <a:buChar char="§"/>
            </a:pPr>
            <a:r>
              <a:rPr lang="en-US" sz="1600" dirty="0">
                <a:latin typeface="Aptos Light" panose="020B0004020202020204" pitchFamily="34" charset="0"/>
              </a:rPr>
              <a:t>Based on the current energy savings requirements of the UE (like if UE is in energy saving mode or reaching the energy saving mode), UE may prefer moving a service from PLMN-A to PLMN-B.</a:t>
            </a:r>
          </a:p>
          <a:p>
            <a:pPr>
              <a:buFont typeface="Wingdings" pitchFamily="2" charset="2"/>
              <a:buChar char="§"/>
            </a:pPr>
            <a:r>
              <a:rPr lang="en-US" sz="1600" dirty="0">
                <a:effectLst/>
                <a:latin typeface="Aptos Light" panose="020B0004020202020204" pitchFamily="34" charset="0"/>
              </a:rPr>
              <a:t>In other use cases, a service is better serviced if that service is hosted in PLMN-B rather than PLMN-A because of the service requirements and current network energy savings KPIs (like PLMN-A prefer to scale down resources for energy savings).</a:t>
            </a:r>
          </a:p>
          <a:p>
            <a:pPr>
              <a:buFont typeface="Wingdings" pitchFamily="2" charset="2"/>
              <a:buChar char="§"/>
            </a:pPr>
            <a:r>
              <a:rPr lang="en-US" sz="1600" dirty="0">
                <a:latin typeface="Aptos Light" panose="020B0004020202020204" pitchFamily="34" charset="0"/>
              </a:rPr>
              <a:t>We should study how a MUSIM UE can negotiate with networks to move services between networks.</a:t>
            </a:r>
          </a:p>
          <a:p>
            <a:endParaRPr lang="en-US" sz="1400" dirty="0">
              <a:effectLst/>
              <a:latin typeface="Aptos Light" panose="020B0004020202020204" pitchFamily="34" charset="0"/>
            </a:endParaRPr>
          </a:p>
          <a:p>
            <a:endParaRPr lang="en-US" sz="1400" dirty="0">
              <a:effectLst/>
              <a:latin typeface="Aptos Light" panose="020B0004020202020204" pitchFamily="34" charset="0"/>
            </a:endParaRPr>
          </a:p>
          <a:p>
            <a:pPr marL="0" indent="0">
              <a:buNone/>
            </a:pPr>
            <a:endParaRPr lang="en-US" dirty="0">
              <a:effectLst/>
              <a:latin typeface="Helvetica Neue" panose="02000503000000020004" pitchFamily="2" charset="0"/>
            </a:endParaRPr>
          </a:p>
          <a:p>
            <a:endParaRPr lang="en-US" dirty="0"/>
          </a:p>
        </p:txBody>
      </p:sp>
      <p:pic>
        <p:nvPicPr>
          <p:cNvPr id="2052" name="Picture 4">
            <a:extLst>
              <a:ext uri="{FF2B5EF4-FFF2-40B4-BE49-F238E27FC236}">
                <a16:creationId xmlns:a16="http://schemas.microsoft.com/office/drawing/2014/main" id="{7C5F956D-4C53-A3F7-4577-99EE4226F9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585" y="1580321"/>
            <a:ext cx="4603429" cy="42705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1B026FD-5F54-5E67-82D1-72EC750D6001}"/>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19060309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E933A-7236-1F31-4B2D-6941D74D7665}"/>
              </a:ext>
            </a:extLst>
          </p:cNvPr>
          <p:cNvSpPr>
            <a:spLocks noGrp="1"/>
          </p:cNvSpPr>
          <p:nvPr>
            <p:ph type="title"/>
          </p:nvPr>
        </p:nvSpPr>
        <p:spPr>
          <a:xfrm>
            <a:off x="223961" y="0"/>
            <a:ext cx="6827838" cy="516907"/>
          </a:xfrm>
        </p:spPr>
        <p:txBody>
          <a:bodyPr/>
          <a:lstStyle/>
          <a:p>
            <a:r>
              <a:rPr lang="en-US" dirty="0"/>
              <a:t>Proposal</a:t>
            </a:r>
          </a:p>
        </p:txBody>
      </p:sp>
      <p:sp>
        <p:nvSpPr>
          <p:cNvPr id="4" name="TextBox 3">
            <a:extLst>
              <a:ext uri="{FF2B5EF4-FFF2-40B4-BE49-F238E27FC236}">
                <a16:creationId xmlns:a16="http://schemas.microsoft.com/office/drawing/2014/main" id="{B389666A-061F-3BF9-AF06-8368E911EE30}"/>
              </a:ext>
            </a:extLst>
          </p:cNvPr>
          <p:cNvSpPr txBox="1"/>
          <p:nvPr/>
        </p:nvSpPr>
        <p:spPr>
          <a:xfrm>
            <a:off x="90841" y="516907"/>
            <a:ext cx="8962318" cy="6124754"/>
          </a:xfrm>
          <a:prstGeom prst="rect">
            <a:avLst/>
          </a:prstGeom>
          <a:noFill/>
        </p:spPr>
        <p:txBody>
          <a:bodyPr wrap="square" rtlCol="0">
            <a:spAutoFit/>
          </a:bodyPr>
          <a:lstStyle/>
          <a:p>
            <a:pPr marL="0" marR="0" algn="just">
              <a:spcBef>
                <a:spcPts val="0"/>
              </a:spcBef>
              <a:spcAft>
                <a:spcPts val="600"/>
              </a:spcAft>
            </a:pPr>
            <a:r>
              <a:rPr lang="en-GB" sz="1600" dirty="0">
                <a:effectLst/>
                <a:latin typeface="Aptos Light" panose="020B0004020202020204" pitchFamily="34" charset="0"/>
                <a:ea typeface="Times New Roman" panose="02020603050405020304" pitchFamily="18" charset="0"/>
              </a:rPr>
              <a:t>The objective of the proposed work item is:</a:t>
            </a:r>
            <a:endParaRPr lang="en-US" sz="1600" dirty="0">
              <a:latin typeface="Aptos Light" panose="020B0004020202020204" pitchFamily="34" charset="0"/>
              <a:ea typeface="Times New Roman" panose="02020603050405020304" pitchFamily="18" charset="0"/>
            </a:endParaRPr>
          </a:p>
          <a:p>
            <a:pPr marL="285750" marR="0" indent="-285750" algn="just">
              <a:spcBef>
                <a:spcPts val="0"/>
              </a:spcBef>
              <a:spcAft>
                <a:spcPts val="600"/>
              </a:spcAft>
              <a:buFont typeface="Wingdings" pitchFamily="2" charset="2"/>
              <a:buChar char="§"/>
            </a:pPr>
            <a:r>
              <a:rPr lang="en-GB" sz="1600" dirty="0">
                <a:effectLst/>
                <a:latin typeface="Aptos Light" panose="020B0004020202020204" pitchFamily="34" charset="0"/>
                <a:ea typeface="Times New Roman" panose="02020603050405020304" pitchFamily="18" charset="0"/>
              </a:rPr>
              <a:t>To specify service requirements for </a:t>
            </a:r>
            <a:r>
              <a:rPr lang="en-GB" sz="1600" dirty="0">
                <a:latin typeface="Aptos Light" panose="020B0004020202020204" pitchFamily="34" charset="0"/>
              </a:rPr>
              <a:t>supporting </a:t>
            </a:r>
            <a:r>
              <a:rPr lang="en-US" altLang="zh-CN" sz="1600" dirty="0">
                <a:latin typeface="Aptos Light" panose="020B0004020202020204" pitchFamily="34" charset="0"/>
              </a:rPr>
              <a:t>dual RX/TX </a:t>
            </a:r>
            <a:r>
              <a:rPr lang="en-GB" sz="1600" dirty="0">
                <a:effectLst/>
                <a:latin typeface="Aptos Light" panose="020B0004020202020204" pitchFamily="34" charset="0"/>
                <a:ea typeface="Times New Roman" panose="02020603050405020304" pitchFamily="18" charset="0"/>
              </a:rPr>
              <a:t>Multi-SIM (MUSIM) UE.</a:t>
            </a:r>
          </a:p>
          <a:p>
            <a:pPr marL="285750" marR="0" indent="-285750" algn="just">
              <a:spcBef>
                <a:spcPts val="0"/>
              </a:spcBef>
              <a:spcAft>
                <a:spcPts val="600"/>
              </a:spcAft>
              <a:buFont typeface="Wingdings" pitchFamily="2" charset="2"/>
              <a:buChar char="§"/>
            </a:pPr>
            <a:r>
              <a:rPr lang="en-US" sz="1600" dirty="0">
                <a:latin typeface="Aptos Light" panose="020B0004020202020204" pitchFamily="34" charset="0"/>
              </a:rPr>
              <a:t>Study and identify use cases for supporting different multi-USIM scenarios</a:t>
            </a:r>
          </a:p>
          <a:p>
            <a:pPr marL="651510" lvl="1" indent="-194310" algn="just">
              <a:spcBef>
                <a:spcPts val="0"/>
              </a:spcBef>
              <a:spcAft>
                <a:spcPts val="600"/>
              </a:spcAft>
              <a:buFont typeface="Wingdings" pitchFamily="2" charset="2"/>
              <a:buChar char="§"/>
            </a:pPr>
            <a:r>
              <a:rPr lang="en-US" sz="1400" dirty="0">
                <a:latin typeface="Aptos Light" panose="020B0004020202020204" pitchFamily="34" charset="0"/>
              </a:rPr>
              <a:t>Identify potential requirements to overcome challenges of lack of coordination between networks to support multi-USIM scenarios;</a:t>
            </a:r>
          </a:p>
          <a:p>
            <a:pPr marL="651510" lvl="1" indent="-194310" algn="just">
              <a:spcBef>
                <a:spcPts val="0"/>
              </a:spcBef>
              <a:spcAft>
                <a:spcPts val="600"/>
              </a:spcAft>
              <a:buFont typeface="Wingdings" pitchFamily="2" charset="2"/>
              <a:buChar char="§"/>
            </a:pPr>
            <a:r>
              <a:rPr lang="en-US" sz="1400" dirty="0">
                <a:latin typeface="Aptos Light" panose="020B0004020202020204" pitchFamily="34" charset="0"/>
              </a:rPr>
              <a:t>For identified use cases, perform a gap analysis between newly identified requirements and existing 3GPP requirements</a:t>
            </a:r>
          </a:p>
          <a:p>
            <a:pPr lvl="1" algn="just">
              <a:spcBef>
                <a:spcPts val="0"/>
              </a:spcBef>
              <a:spcAft>
                <a:spcPts val="600"/>
              </a:spcAft>
            </a:pPr>
            <a:endParaRPr lang="en-US" sz="1600" dirty="0">
              <a:latin typeface="Aptos Light" panose="020B0004020202020204" pitchFamily="34" charset="0"/>
            </a:endParaRPr>
          </a:p>
          <a:p>
            <a:r>
              <a:rPr lang="en-US" sz="1600" dirty="0">
                <a:latin typeface="Aptos Light" panose="020B0004020202020204" pitchFamily="34" charset="0"/>
              </a:rPr>
              <a:t>The scope of the work will include:</a:t>
            </a:r>
          </a:p>
          <a:p>
            <a:pPr marL="285750" indent="-285750">
              <a:buFont typeface="Wingdings" pitchFamily="2" charset="2"/>
              <a:buChar char="§"/>
            </a:pPr>
            <a:r>
              <a:rPr lang="en-US" sz="1600" dirty="0">
                <a:latin typeface="Aptos Light" panose="020B0004020202020204" pitchFamily="34" charset="0"/>
              </a:rPr>
              <a:t>Single Operator and Multi-Operator</a:t>
            </a:r>
          </a:p>
          <a:p>
            <a:pPr marL="285750" indent="-285750">
              <a:buFont typeface="Wingdings" pitchFamily="2" charset="2"/>
              <a:buChar char="§"/>
            </a:pPr>
            <a:r>
              <a:rPr lang="en-US" sz="1600" dirty="0">
                <a:latin typeface="Aptos Light" panose="020B0004020202020204" pitchFamily="34" charset="0"/>
              </a:rPr>
              <a:t>Single RAT and Multi-RAT (4G/5G)</a:t>
            </a:r>
          </a:p>
          <a:p>
            <a:pPr marL="285750" indent="-285750">
              <a:buFont typeface="Wingdings" pitchFamily="2" charset="2"/>
              <a:buChar char="§"/>
            </a:pPr>
            <a:r>
              <a:rPr lang="en-US" sz="1600" dirty="0">
                <a:latin typeface="Aptos Light" panose="020B0004020202020204" pitchFamily="34" charset="0"/>
              </a:rPr>
              <a:t>PLMN-PLMN and PLMN-SNPN </a:t>
            </a:r>
          </a:p>
          <a:p>
            <a:endParaRPr lang="en-US" sz="1600" dirty="0">
              <a:latin typeface="Aptos Light" panose="020B0004020202020204" pitchFamily="34" charset="0"/>
            </a:endParaRPr>
          </a:p>
          <a:p>
            <a:r>
              <a:rPr lang="en-US" sz="1600" dirty="0">
                <a:latin typeface="Aptos Light" panose="020B0004020202020204" pitchFamily="34" charset="0"/>
              </a:rPr>
              <a:t>The service requirements will cover the following aspects:</a:t>
            </a:r>
          </a:p>
          <a:p>
            <a:pPr marL="285750" indent="-285750">
              <a:buFont typeface="Wingdings" pitchFamily="2" charset="2"/>
              <a:buChar char="§"/>
            </a:pPr>
            <a:r>
              <a:rPr lang="en-US" sz="1600" dirty="0">
                <a:latin typeface="Aptos Light" panose="020B0004020202020204" pitchFamily="34" charset="0"/>
              </a:rPr>
              <a:t>Co-ordination across 3GPP access networks  associated with the two SIM</a:t>
            </a:r>
          </a:p>
          <a:p>
            <a:pPr marL="742950" lvl="1" indent="-285750">
              <a:buFont typeface="Wingdings" pitchFamily="2" charset="2"/>
              <a:buChar char="§"/>
            </a:pPr>
            <a:r>
              <a:rPr lang="en-US" sz="1600" dirty="0">
                <a:latin typeface="Aptos Light" panose="020B0004020202020204" pitchFamily="34" charset="0"/>
              </a:rPr>
              <a:t>Network awareness of two USIMs (UEs) belonging to one MUSIM device</a:t>
            </a:r>
          </a:p>
          <a:p>
            <a:pPr marL="742950" lvl="1" indent="-285750">
              <a:buFont typeface="Wingdings" pitchFamily="2" charset="2"/>
              <a:buChar char="§"/>
            </a:pPr>
            <a:r>
              <a:rPr lang="en-US" sz="1600" dirty="0">
                <a:latin typeface="Aptos Light" panose="020B0004020202020204" pitchFamily="34" charset="0"/>
              </a:rPr>
              <a:t>Provide unified coverage, service capabilities</a:t>
            </a:r>
          </a:p>
          <a:p>
            <a:pPr marL="285750" indent="-285750">
              <a:buFont typeface="Wingdings" pitchFamily="2" charset="2"/>
              <a:buChar char="§"/>
            </a:pPr>
            <a:r>
              <a:rPr lang="en-US" sz="1600" dirty="0">
                <a:latin typeface="Aptos Light" panose="020B0004020202020204" pitchFamily="34" charset="0"/>
              </a:rPr>
              <a:t>Ability of the UE in one 3GPP network to partial switch Tx/Rx chains to other 3GPP network (distribution of Tx/Rx chains limiting MIMO capabilities)</a:t>
            </a:r>
          </a:p>
          <a:p>
            <a:pPr marL="285750" indent="-285750">
              <a:buFont typeface="Wingdings" pitchFamily="2" charset="2"/>
              <a:buChar char="§"/>
            </a:pPr>
            <a:r>
              <a:rPr lang="en-US" sz="1600" dirty="0">
                <a:latin typeface="Aptos Light" panose="020B0004020202020204" pitchFamily="34" charset="0"/>
              </a:rPr>
              <a:t>Any MUSIM applicable features specified for s</a:t>
            </a:r>
            <a:r>
              <a:rPr lang="en-US" altLang="zh-CN" sz="1600" dirty="0">
                <a:latin typeface="Aptos Light" panose="020B0004020202020204" pitchFamily="34" charset="0"/>
              </a:rPr>
              <a:t>ingle RX/TX</a:t>
            </a:r>
            <a:r>
              <a:rPr lang="en-GB" sz="1600" dirty="0">
                <a:latin typeface="Aptos Light" panose="020B0004020202020204" pitchFamily="34" charset="0"/>
              </a:rPr>
              <a:t> and single Tx dual Rx MUSIM UEs that may be applicable to </a:t>
            </a:r>
            <a:r>
              <a:rPr lang="en-US" altLang="zh-CN" sz="1600" dirty="0">
                <a:latin typeface="Aptos Light" panose="020B0004020202020204" pitchFamily="34" charset="0"/>
              </a:rPr>
              <a:t>dual RX/TX </a:t>
            </a:r>
            <a:r>
              <a:rPr lang="en-US" sz="1600" dirty="0">
                <a:latin typeface="Aptos Light" panose="020B0004020202020204" pitchFamily="34" charset="0"/>
              </a:rPr>
              <a:t>UE</a:t>
            </a:r>
          </a:p>
          <a:p>
            <a:pPr marL="285750" indent="-285750">
              <a:buFont typeface="Wingdings" pitchFamily="2" charset="2"/>
              <a:buChar char="§"/>
            </a:pPr>
            <a:r>
              <a:rPr lang="en-US" sz="1600" dirty="0">
                <a:latin typeface="Aptos Light" panose="020B0004020202020204" pitchFamily="34" charset="0"/>
              </a:rPr>
              <a:t>UE/network energy saving via cross-paging capabilities/tight-coordination</a:t>
            </a:r>
          </a:p>
          <a:p>
            <a:pPr marL="285750" indent="-285750">
              <a:buFont typeface="Wingdings" pitchFamily="2" charset="2"/>
              <a:buChar char="§"/>
            </a:pPr>
            <a:endParaRPr lang="en-US" dirty="0">
              <a:latin typeface="Aptos Light" panose="020B0004020202020204" pitchFamily="34" charset="0"/>
            </a:endParaRPr>
          </a:p>
        </p:txBody>
      </p:sp>
      <p:sp>
        <p:nvSpPr>
          <p:cNvPr id="3" name="TextBox 2">
            <a:extLst>
              <a:ext uri="{FF2B5EF4-FFF2-40B4-BE49-F238E27FC236}">
                <a16:creationId xmlns:a16="http://schemas.microsoft.com/office/drawing/2014/main" id="{E06C68C1-E0B6-F5BB-982A-3DF1CFA201CE}"/>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7261251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B21D7B-B0B4-2F10-1E7F-291A5629C4CD}"/>
              </a:ext>
            </a:extLst>
          </p:cNvPr>
          <p:cNvSpPr>
            <a:spLocks noGrp="1"/>
          </p:cNvSpPr>
          <p:nvPr>
            <p:ph type="title"/>
          </p:nvPr>
        </p:nvSpPr>
        <p:spPr>
          <a:xfrm>
            <a:off x="535603" y="2857500"/>
            <a:ext cx="6827838" cy="1143000"/>
          </a:xfrm>
        </p:spPr>
        <p:txBody>
          <a:bodyPr/>
          <a:lstStyle/>
          <a:p>
            <a:r>
              <a:rPr lang="en-US" dirty="0"/>
              <a:t>Backup</a:t>
            </a:r>
          </a:p>
        </p:txBody>
      </p:sp>
      <p:sp>
        <p:nvSpPr>
          <p:cNvPr id="2" name="TextBox 1">
            <a:extLst>
              <a:ext uri="{FF2B5EF4-FFF2-40B4-BE49-F238E27FC236}">
                <a16:creationId xmlns:a16="http://schemas.microsoft.com/office/drawing/2014/main" id="{33F07FF5-82F0-BE9F-54DE-F29F4A722A4D}"/>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S1-240135,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#105</a:t>
            </a:r>
            <a:r>
              <a:rPr lang="en-US" sz="1100" b="1" dirty="0">
                <a:latin typeface="Aptos Light" panose="020B0004020202020204" pitchFamily="34" charset="0"/>
                <a:ea typeface="Batang" panose="02030600000101010101" pitchFamily="18" charset="-127"/>
                <a:cs typeface="Times New Roman" panose="02020603050405020304" pitchFamily="18" charset="0"/>
              </a:rPr>
              <a:t>, 26 Feb – 01 Mar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08348770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6580269-8AFC-A476-BD83-921E55C21F18}"/>
              </a:ext>
            </a:extLst>
          </p:cNvPr>
          <p:cNvSpPr txBox="1"/>
          <p:nvPr/>
        </p:nvSpPr>
        <p:spPr>
          <a:xfrm>
            <a:off x="260363" y="267320"/>
            <a:ext cx="7936302" cy="461665"/>
          </a:xfrm>
          <a:prstGeom prst="rect">
            <a:avLst/>
          </a:prstGeom>
          <a:noFill/>
        </p:spPr>
        <p:txBody>
          <a:bodyPr wrap="square" rtlCol="0">
            <a:spAutoFit/>
          </a:bodyPr>
          <a:lstStyle/>
          <a:p>
            <a:r>
              <a:rPr lang="en-US" sz="2400" b="1" dirty="0"/>
              <a:t>Background</a:t>
            </a:r>
          </a:p>
        </p:txBody>
      </p:sp>
      <p:pic>
        <p:nvPicPr>
          <p:cNvPr id="5" name="Picture 4">
            <a:extLst>
              <a:ext uri="{FF2B5EF4-FFF2-40B4-BE49-F238E27FC236}">
                <a16:creationId xmlns:a16="http://schemas.microsoft.com/office/drawing/2014/main" id="{A0EE714A-B122-B82A-ACB9-3EBA8FAF39FE}"/>
              </a:ext>
            </a:extLst>
          </p:cNvPr>
          <p:cNvPicPr>
            <a:picLocks noChangeAspect="1"/>
          </p:cNvPicPr>
          <p:nvPr/>
        </p:nvPicPr>
        <p:blipFill>
          <a:blip r:embed="rId2"/>
          <a:stretch>
            <a:fillRect/>
          </a:stretch>
        </p:blipFill>
        <p:spPr>
          <a:xfrm>
            <a:off x="326351" y="728985"/>
            <a:ext cx="7277731" cy="2266489"/>
          </a:xfrm>
          <a:prstGeom prst="rect">
            <a:avLst/>
          </a:prstGeom>
        </p:spPr>
      </p:pic>
      <p:sp>
        <p:nvSpPr>
          <p:cNvPr id="6" name="TextBox 5">
            <a:extLst>
              <a:ext uri="{FF2B5EF4-FFF2-40B4-BE49-F238E27FC236}">
                <a16:creationId xmlns:a16="http://schemas.microsoft.com/office/drawing/2014/main" id="{2DE64618-2590-7411-7185-66F714739DAB}"/>
              </a:ext>
            </a:extLst>
          </p:cNvPr>
          <p:cNvSpPr txBox="1"/>
          <p:nvPr/>
        </p:nvSpPr>
        <p:spPr>
          <a:xfrm>
            <a:off x="323431" y="3090552"/>
            <a:ext cx="8497138" cy="3654847"/>
          </a:xfrm>
          <a:prstGeom prst="rect">
            <a:avLst/>
          </a:prstGeom>
          <a:noFill/>
        </p:spPr>
        <p:txBody>
          <a:bodyPr wrap="square" rtlCol="0">
            <a:spAutoFit/>
          </a:bodyPr>
          <a:lstStyle/>
          <a:p>
            <a:pPr marL="0" marR="0" hangingPunct="0">
              <a:spcBef>
                <a:spcPts val="0"/>
              </a:spcBef>
              <a:spcAft>
                <a:spcPts val="0"/>
              </a:spcAft>
            </a:pPr>
            <a:r>
              <a:rPr lang="en-GB" sz="1600" dirty="0">
                <a:latin typeface="Aptos Light" panose="020B0004020202020204" pitchFamily="34" charset="0"/>
              </a:rPr>
              <a:t>The following features were specified as part of the MUSIM work item:</a:t>
            </a:r>
            <a:endParaRPr lang="en-US" sz="1600" dirty="0">
              <a:latin typeface="Aptos Light" panose="020B0004020202020204" pitchFamily="34" charset="0"/>
            </a:endParaRPr>
          </a:p>
          <a:p>
            <a:pPr marL="285750" marR="0" indent="-285750" hangingPunct="0">
              <a:spcBef>
                <a:spcPts val="0"/>
              </a:spcBef>
              <a:spcAft>
                <a:spcPts val="0"/>
              </a:spcAft>
              <a:buFont typeface="Arial" panose="020B0604020202020204" pitchFamily="34" charset="0"/>
              <a:buChar char="•"/>
            </a:pPr>
            <a:r>
              <a:rPr lang="en-GB" sz="1600" dirty="0">
                <a:latin typeface="Aptos Light" panose="020B0004020202020204" pitchFamily="34" charset="0"/>
              </a:rPr>
              <a:t>Connection Release - allows requesting the network to release the UE from RRC-CONNECTED due to inactivity</a:t>
            </a:r>
            <a:endParaRPr lang="en-US" sz="1600" dirty="0">
              <a:latin typeface="Aptos Light" panose="020B0004020202020204" pitchFamily="34" charset="0"/>
            </a:endParaRPr>
          </a:p>
          <a:p>
            <a:pPr marL="285750" marR="0" indent="-285750" hangingPunct="0">
              <a:spcBef>
                <a:spcPts val="0"/>
              </a:spcBef>
              <a:spcAft>
                <a:spcPts val="0"/>
              </a:spcAft>
              <a:buFont typeface="Arial" panose="020B0604020202020204" pitchFamily="34" charset="0"/>
              <a:buChar char="•"/>
            </a:pPr>
            <a:r>
              <a:rPr lang="en-GB" sz="1600" dirty="0">
                <a:latin typeface="Aptos Light" panose="020B0004020202020204" pitchFamily="34" charset="0"/>
              </a:rPr>
              <a:t>Paging Cause Indication for Voice Service – allows network to indicate the UE when it is being paged for voice</a:t>
            </a:r>
            <a:endParaRPr lang="en-US" sz="1600" dirty="0">
              <a:latin typeface="Aptos Light" panose="020B0004020202020204" pitchFamily="34" charset="0"/>
            </a:endParaRPr>
          </a:p>
          <a:p>
            <a:pPr marL="285750" marR="0" indent="-285750" hangingPunct="0">
              <a:spcBef>
                <a:spcPts val="0"/>
              </a:spcBef>
              <a:spcAft>
                <a:spcPts val="0"/>
              </a:spcAft>
              <a:buFont typeface="Arial" panose="020B0604020202020204" pitchFamily="34" charset="0"/>
              <a:buChar char="•"/>
            </a:pPr>
            <a:r>
              <a:rPr lang="en-GB" sz="1600" dirty="0">
                <a:latin typeface="Aptos Light" panose="020B0004020202020204" pitchFamily="34" charset="0"/>
              </a:rPr>
              <a:t>Reject Paging Request- allows UE to indicate non acceptance of paging and request to return to CM-IDLE</a:t>
            </a:r>
            <a:endParaRPr lang="en-US" sz="1600" dirty="0">
              <a:latin typeface="Aptos Light" panose="020B0004020202020204" pitchFamily="34" charset="0"/>
            </a:endParaRPr>
          </a:p>
          <a:p>
            <a:pPr marL="285750" marR="0" indent="-285750" hangingPunct="0">
              <a:spcBef>
                <a:spcPts val="0"/>
              </a:spcBef>
              <a:spcAft>
                <a:spcPts val="0"/>
              </a:spcAft>
              <a:buFont typeface="Arial" panose="020B0604020202020204" pitchFamily="34" charset="0"/>
              <a:buChar char="•"/>
            </a:pPr>
            <a:r>
              <a:rPr lang="en-GB" sz="1600" dirty="0">
                <a:latin typeface="Aptos Light" panose="020B0004020202020204" pitchFamily="34" charset="0"/>
              </a:rPr>
              <a:t>Paging Restriction - allows UE to request not be paged for any MT service, or be paged only for voice, or for traffic arriving on selected PDU session, etc</a:t>
            </a:r>
            <a:endParaRPr lang="en-US" sz="1600" dirty="0">
              <a:latin typeface="Aptos Light" panose="020B0004020202020204" pitchFamily="34" charset="0"/>
            </a:endParaRPr>
          </a:p>
          <a:p>
            <a:pPr marL="285750" marR="0" indent="-285750" hangingPunct="0">
              <a:spcBef>
                <a:spcPts val="0"/>
              </a:spcBef>
              <a:spcAft>
                <a:spcPts val="0"/>
              </a:spcAft>
              <a:buFont typeface="Arial" panose="020B0604020202020204" pitchFamily="34" charset="0"/>
              <a:buChar char="•"/>
            </a:pPr>
            <a:r>
              <a:rPr lang="en-GB" sz="1600" dirty="0">
                <a:latin typeface="Aptos Light" panose="020B0004020202020204" pitchFamily="34" charset="0"/>
              </a:rPr>
              <a:t>Paging Timing Collision Control – allows UE to request a new 5G-GUTI used for determination of paging occasions</a:t>
            </a:r>
            <a:endParaRPr lang="en-US" sz="1600" dirty="0">
              <a:latin typeface="Aptos Light" panose="020B0004020202020204" pitchFamily="34" charset="0"/>
            </a:endParaRPr>
          </a:p>
          <a:p>
            <a:pPr marL="285750" marR="0" indent="-285750" hangingPunct="0">
              <a:spcBef>
                <a:spcPts val="0"/>
              </a:spcBef>
              <a:spcAft>
                <a:spcPts val="900"/>
              </a:spcAft>
              <a:buFont typeface="Arial" panose="020B0604020202020204" pitchFamily="34" charset="0"/>
              <a:buChar char="•"/>
            </a:pPr>
            <a:r>
              <a:rPr lang="en-GB" sz="1600" dirty="0">
                <a:latin typeface="Aptos Light" panose="020B0004020202020204" pitchFamily="34" charset="0"/>
              </a:rPr>
              <a:t>UE and 5GC exchange their MUSIM capabilities as part of the Registration procedure</a:t>
            </a:r>
            <a:endParaRPr lang="en-US" sz="1600" dirty="0">
              <a:latin typeface="Aptos Light" panose="020B0004020202020204" pitchFamily="34" charset="0"/>
            </a:endParaRPr>
          </a:p>
          <a:p>
            <a:endParaRPr lang="en-US" sz="1600" dirty="0">
              <a:latin typeface="Aptos Light" panose="020B0004020202020204" pitchFamily="34" charset="0"/>
            </a:endParaRPr>
          </a:p>
          <a:p>
            <a:r>
              <a:rPr lang="en-US" sz="1600" dirty="0">
                <a:latin typeface="Aptos Light" panose="020B0004020202020204" pitchFamily="34" charset="0"/>
              </a:rPr>
              <a:t>     NOTE: </a:t>
            </a:r>
            <a:r>
              <a:rPr lang="en-GB" sz="1600" dirty="0">
                <a:latin typeface="Aptos Light" panose="020B0004020202020204" pitchFamily="34" charset="0"/>
              </a:rPr>
              <a:t>All the MUSIM work has been focused on 1Tx/1Rx and 1Tx/2Rx UEs.</a:t>
            </a:r>
            <a:endParaRPr lang="en-US" sz="1600" dirty="0">
              <a:latin typeface="Aptos Light" panose="020B0004020202020204" pitchFamily="34" charset="0"/>
            </a:endParaRPr>
          </a:p>
        </p:txBody>
      </p:sp>
    </p:spTree>
    <p:extLst>
      <p:ext uri="{BB962C8B-B14F-4D97-AF65-F5344CB8AC3E}">
        <p14:creationId xmlns:p14="http://schemas.microsoft.com/office/powerpoint/2010/main" val="129709572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1283</Words>
  <Application>Microsoft Macintosh PowerPoint</Application>
  <PresentationFormat>On-screen Show (4:3)</PresentationFormat>
  <Paragraphs>94</Paragraphs>
  <Slides>9</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9</vt:i4>
      </vt:variant>
    </vt:vector>
  </HeadingPairs>
  <TitlesOfParts>
    <vt:vector size="20" baseType="lpstr">
      <vt:lpstr>宋体</vt:lpstr>
      <vt:lpstr>Aptos Light</vt:lpstr>
      <vt:lpstr>Arial</vt:lpstr>
      <vt:lpstr>Calibri</vt:lpstr>
      <vt:lpstr>FrutigerNext LT Bold</vt:lpstr>
      <vt:lpstr>Helvetica Neue</vt:lpstr>
      <vt:lpstr>Times New Roman</vt:lpstr>
      <vt:lpstr>Wingdings</vt:lpstr>
      <vt:lpstr>Office Theme</vt:lpstr>
      <vt:lpstr>Custom Design</vt:lpstr>
      <vt:lpstr>9_Office Theme</vt:lpstr>
      <vt:lpstr>Discussion on enhanced support of dual RX/TX MUSIM UE</vt:lpstr>
      <vt:lpstr>Motivations</vt:lpstr>
      <vt:lpstr>Use Cases</vt:lpstr>
      <vt:lpstr>Use Case: PLMN + PLMN</vt:lpstr>
      <vt:lpstr>Use Case: PLMN + SNPN</vt:lpstr>
      <vt:lpstr>Use Case: Network/UE Energy Efficiency</vt:lpstr>
      <vt:lpstr>Proposal</vt:lpstr>
      <vt:lpstr>Backup</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Arun Yerra</cp:lastModifiedBy>
  <cp:revision>522</cp:revision>
  <dcterms:created xsi:type="dcterms:W3CDTF">2008-08-30T09:32:00Z</dcterms:created>
  <dcterms:modified xsi:type="dcterms:W3CDTF">2024-02-16T18:32:56Z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_2015_ms_pID_725343">
    <vt:lpwstr>(3)0dkBT6b9CLB7FwrtNWpjeLdabcWVNQgewaEp97FxgLVdhgUQ3NKrdT2o3SD/TnTPr1gfCTGZ
OO9NCntB2L30IKNEUhlQb4bmPdLAMZJOjhbTlztUakx8BMQi62RzHxq2CmI/kMHSmv8wNEOu
BCEFWA3DQBr/wjRW6JQnEkzauysL3pllkgW80P41MrKry+P3UsKEm6UzYr3ouaPQ/Vf4nsk7
/xcB/sS/n8LSxka3NI</vt:lpwstr>
  </property>
  <property fmtid="{D5CDD505-2E9C-101B-9397-08002B2CF9AE}" pid="4" name="_2015_ms_pID_7253431">
    <vt:lpwstr>32/rmxDrN+GBgwlhRKpt9fM9qyWBeewCLl6HvNPhiklExCu+pboqjJ
Oz7/NmdS8smGOEOu6hjw8YAJi9JBJjALHQtPFIiGyaAJ3daqFE7p0cC6WhbCi+U6C9cIW4eg
ZQJwAjxhQV70f7MinHpvZC7H/6PLEhgVOHYV363p9vGCxAxD+lb+8B1taCjnNQ8AI4g+ElnZ
RziO4jUWquBBay8ANmWnwYIFPdKsm5vCzTy4</vt:lpwstr>
  </property>
  <property fmtid="{D5CDD505-2E9C-101B-9397-08002B2CF9AE}" pid="5" name="_2015_ms_pID_7253432">
    <vt:lpwstr>4w==</vt:lpwstr>
  </property>
  <property fmtid="{D5CDD505-2E9C-101B-9397-08002B2CF9AE}" pid="6" name="ICV">
    <vt:lpwstr>4B07814835DA4636AF8A73E7D72AA539</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1638322402</vt:lpwstr>
  </property>
</Properties>
</file>