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6"/>
  </p:sldMasterIdLst>
  <p:notesMasterIdLst>
    <p:notesMasterId r:id="rId12"/>
  </p:notesMasterIdLst>
  <p:sldIdLst>
    <p:sldId id="303" r:id="rId7"/>
    <p:sldId id="307" r:id="rId8"/>
    <p:sldId id="309" r:id="rId9"/>
    <p:sldId id="310" r:id="rId10"/>
    <p:sldId id="311" r:id="rId11"/>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26E1E34-69A8-6550-E246-0BB266404452}" name="Feifei Lou (Nokia)" initials="FL" userId="S::feifei.lou@nokia.com::5a9d7bff-8e78-424d-b8d0-f913ded263e3" providerId="AD"/>
  <p188:author id="{B9497C81-942B-AC4E-8347-629AB7CA13FB}" name="Hideaki Takahashi (Nokia)" initials="HT" userId="S::hideaki.takahashi@nokia.com::42788fdf-2e17-4914-9a82-fe3b5b4191b2" providerId="AD"/>
  <p188:author id="{693BC5BA-F084-477E-70D9-41390269FB6F}" name="Laurent-Walter Goix (Nokia)" initials="" userId="S::laurent-walter.goix@nokia.com::9ff40d73-f4ab-4eaa-b919-9a91c319482c" providerId="AD"/>
  <p188:author id="{6D814AC8-3236-0419-19C7-EA822081876B}" name="Juergen Merkel (Nokia)" initials="J(" userId="S::juergen.merkel@nokia.com::793410af-fce9-4112-99d8-174f3348183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800" y="52"/>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ifei Lou (Nokia)" userId="5a9d7bff-8e78-424d-b8d0-f913ded263e3" providerId="ADAL" clId="{149A06FE-D113-422F-818B-638CD6C646EB}"/>
    <pc:docChg chg="modSld">
      <pc:chgData name="Feifei Lou (Nokia)" userId="5a9d7bff-8e78-424d-b8d0-f913ded263e3" providerId="ADAL" clId="{149A06FE-D113-422F-818B-638CD6C646EB}" dt="2024-02-16T16:50:39.833" v="5" actId="20577"/>
      <pc:docMkLst>
        <pc:docMk/>
      </pc:docMkLst>
      <pc:sldChg chg="modSp mod">
        <pc:chgData name="Feifei Lou (Nokia)" userId="5a9d7bff-8e78-424d-b8d0-f913ded263e3" providerId="ADAL" clId="{149A06FE-D113-422F-818B-638CD6C646EB}" dt="2024-02-16T16:50:39.833" v="5" actId="20577"/>
        <pc:sldMkLst>
          <pc:docMk/>
          <pc:sldMk cId="0" sldId="303"/>
        </pc:sldMkLst>
        <pc:spChg chg="mod">
          <ac:chgData name="Feifei Lou (Nokia)" userId="5a9d7bff-8e78-424d-b8d0-f913ded263e3" providerId="ADAL" clId="{149A06FE-D113-422F-818B-638CD6C646EB}" dt="2024-02-16T16:50:39.833" v="5" actId="20577"/>
          <ac:spMkLst>
            <pc:docMk/>
            <pc:sldMk cId="0" sldId="303"/>
            <ac:spMk id="6152" creationId="{F66BEB48-85C4-3638-60D3-08CA0EEA95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31383850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4">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Structure considerations for </a:t>
            </a:r>
          </a:p>
          <a:p>
            <a:pPr algn="ctr">
              <a:defRPr/>
            </a:pPr>
            <a:r>
              <a:rPr lang="en-GB" sz="3200" b="1" kern="0" dirty="0">
                <a:solidFill>
                  <a:srgbClr val="FF0000"/>
                </a:solidFill>
                <a:latin typeface="+mj-lt"/>
                <a:ea typeface="ＭＳ Ｐゴシック" charset="0"/>
              </a:rPr>
              <a:t>SA1 Rel-20 Part B study</a:t>
            </a:r>
            <a:endParaRPr lang="en-GB" sz="14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0" y="3648890"/>
            <a:ext cx="7643813" cy="1054100"/>
          </a:xfrm>
        </p:spPr>
        <p:txBody>
          <a:bodyPr/>
          <a:lstStyle/>
          <a:p>
            <a:pPr marL="0" indent="0">
              <a:lnSpc>
                <a:spcPct val="80000"/>
              </a:lnSpc>
              <a:buFontTx/>
              <a:buNone/>
            </a:pPr>
            <a:r>
              <a:rPr lang="en-GB" altLang="en-US" sz="1400" dirty="0">
                <a:latin typeface="Arial" panose="020B0604020202020204" pitchFamily="34" charset="0"/>
              </a:rPr>
              <a:t>Source: 		Nokia, Nokia Shanghai Bell, KDDI, SK Telecom, Rakuten Mobile, 			Spark NZ, Reliance Jio, KT Corp., LG Uplus, ETRI, Thales, </a:t>
            </a:r>
            <a:r>
              <a:rPr lang="en-GB" altLang="en-US" sz="1400" dirty="0" err="1">
                <a:latin typeface="Arial" panose="020B0604020202020204" pitchFamily="34" charset="0"/>
              </a:rPr>
              <a:t>Novamint</a:t>
            </a:r>
            <a:r>
              <a:rPr lang="en-GB" altLang="en-US" sz="1400" dirty="0">
                <a:latin typeface="Arial" panose="020B0604020202020204" pitchFamily="34" charset="0"/>
              </a:rPr>
              <a:t>, 		</a:t>
            </a:r>
            <a:r>
              <a:rPr lang="en-GB" altLang="en-US" sz="1400" dirty="0" err="1">
                <a:latin typeface="Arial" panose="020B0604020202020204" pitchFamily="34" charset="0"/>
              </a:rPr>
              <a:t>Sateliot</a:t>
            </a:r>
            <a:r>
              <a:rPr lang="en-GB" altLang="en-US" sz="1400" dirty="0">
                <a:latin typeface="Arial" panose="020B0604020202020204" pitchFamily="34" charset="0"/>
              </a:rPr>
              <a:t>	</a:t>
            </a:r>
          </a:p>
          <a:p>
            <a:pPr marL="0" indent="0">
              <a:lnSpc>
                <a:spcPct val="80000"/>
              </a:lnSpc>
              <a:buFontTx/>
              <a:buNone/>
            </a:pPr>
            <a:r>
              <a:rPr lang="en-GB" altLang="en-US" sz="1400" dirty="0">
                <a:latin typeface="Arial" panose="020B0604020202020204" pitchFamily="34" charset="0"/>
              </a:rPr>
              <a:t>Agenda item: 	9.2</a:t>
            </a:r>
          </a:p>
          <a:p>
            <a:pPr marL="0" indent="0">
              <a:lnSpc>
                <a:spcPct val="80000"/>
              </a:lnSpc>
              <a:buFontTx/>
              <a:buNone/>
            </a:pPr>
            <a:r>
              <a:rPr lang="en-GB" altLang="en-US" sz="1400" dirty="0">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515224" y="49276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S1-240130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SA1#105</a:t>
            </a:r>
            <a:r>
              <a:rPr lang="en-GB" sz="1000" dirty="0">
                <a:solidFill>
                  <a:schemeClr val="bg1"/>
                </a:solidFill>
                <a:latin typeface="Arial" panose="020B0604020202020204" pitchFamily="34" charset="0"/>
              </a:rPr>
              <a:t>, 26 February - 1 March 2024, Athens, Greece</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341A3-7561-4791-2559-9DE2760788B3}"/>
              </a:ext>
            </a:extLst>
          </p:cNvPr>
          <p:cNvSpPr>
            <a:spLocks noGrp="1"/>
          </p:cNvSpPr>
          <p:nvPr>
            <p:ph type="title"/>
          </p:nvPr>
        </p:nvSpPr>
        <p:spPr>
          <a:xfrm>
            <a:off x="488950" y="171450"/>
            <a:ext cx="7179716" cy="857400"/>
          </a:xfrm>
        </p:spPr>
        <p:txBody>
          <a:bodyPr/>
          <a:lstStyle/>
          <a:p>
            <a:r>
              <a:rPr lang="en-US" dirty="0"/>
              <a:t>Lessons learned from 5G SMARTER study</a:t>
            </a:r>
          </a:p>
        </p:txBody>
      </p:sp>
      <p:sp>
        <p:nvSpPr>
          <p:cNvPr id="3" name="Text Placeholder 2">
            <a:extLst>
              <a:ext uri="{FF2B5EF4-FFF2-40B4-BE49-F238E27FC236}">
                <a16:creationId xmlns:a16="http://schemas.microsoft.com/office/drawing/2014/main" id="{D6D1E4DB-2F6B-13BD-184F-40D9FCB01FA7}"/>
              </a:ext>
            </a:extLst>
          </p:cNvPr>
          <p:cNvSpPr>
            <a:spLocks noGrp="1"/>
          </p:cNvSpPr>
          <p:nvPr>
            <p:ph type="body" idx="1"/>
          </p:nvPr>
        </p:nvSpPr>
        <p:spPr/>
        <p:txBody>
          <a:bodyPr>
            <a:normAutofit fontScale="70000" lnSpcReduction="20000"/>
          </a:bodyPr>
          <a:lstStyle/>
          <a:p>
            <a:pPr marL="171450" indent="-171450">
              <a:buFont typeface="Arial" panose="020B0604020202020204" pitchFamily="34" charset="0"/>
              <a:buChar char="•"/>
            </a:pPr>
            <a:r>
              <a:rPr lang="en-US" dirty="0"/>
              <a:t>Pros</a:t>
            </a:r>
          </a:p>
          <a:p>
            <a:pPr marL="351450" lvl="1" indent="-171450">
              <a:buFont typeface="Nokia Pure Text Light" panose="020B0304040602060303" pitchFamily="34" charset="0"/>
              <a:buChar char="−"/>
            </a:pPr>
            <a:r>
              <a:rPr lang="en-US" dirty="0"/>
              <a:t>Big picture in mind for a new generation</a:t>
            </a:r>
          </a:p>
          <a:p>
            <a:pPr marL="351450" lvl="1" indent="-171450">
              <a:buFont typeface="Nokia Pure Text Light" panose="020B0304040602060303" pitchFamily="34" charset="0"/>
              <a:buChar char="−"/>
            </a:pPr>
            <a:r>
              <a:rPr lang="en-US" dirty="0"/>
              <a:t>Decide the building blocks based on use case input</a:t>
            </a:r>
          </a:p>
          <a:p>
            <a:pPr marL="351450" lvl="1" indent="-171450">
              <a:buFont typeface="Nokia Pure Text Light" panose="020B0304040602060303" pitchFamily="34" charset="0"/>
              <a:buChar char="−"/>
            </a:pPr>
            <a:r>
              <a:rPr lang="en-US" dirty="0"/>
              <a:t>Umbrella study/TR for marketing purpose</a:t>
            </a:r>
          </a:p>
          <a:p>
            <a:pPr marL="171450" indent="-171450">
              <a:buFont typeface="Arial" panose="020B0604020202020204" pitchFamily="34" charset="0"/>
              <a:buChar char="•"/>
            </a:pPr>
            <a:r>
              <a:rPr lang="en-US" dirty="0"/>
              <a:t>Cons</a:t>
            </a:r>
          </a:p>
          <a:p>
            <a:pPr marL="351450" lvl="1" indent="-171450">
              <a:buFont typeface="Nokia Pure Text Light" panose="020B0304040602060303" pitchFamily="34" charset="0"/>
              <a:buChar char="−"/>
            </a:pPr>
            <a:r>
              <a:rPr lang="en-US" dirty="0"/>
              <a:t>Overlapping use cases creates more work for grouping, better to input to the corresponding building block at start</a:t>
            </a:r>
          </a:p>
          <a:p>
            <a:pPr marL="351450" lvl="1" indent="-171450">
              <a:buFont typeface="Nokia Pure Text Light" panose="020B0304040602060303" pitchFamily="34" charset="0"/>
              <a:buChar char="−"/>
            </a:pPr>
            <a:r>
              <a:rPr lang="en-US" dirty="0"/>
              <a:t>Traffic scenarios look like use cases (bottom-up-bottom, repetition)</a:t>
            </a:r>
          </a:p>
          <a:p>
            <a:pPr marL="351450" lvl="1" indent="-171450">
              <a:buFont typeface="Nokia Pure Text Light" panose="020B0304040602060303" pitchFamily="34" charset="0"/>
              <a:buChar char="−"/>
            </a:pPr>
            <a:r>
              <a:rPr lang="en-US" dirty="0"/>
              <a:t>Use case family not directly resulting consolidated requirements</a:t>
            </a:r>
          </a:p>
          <a:p>
            <a:pPr marL="351450" lvl="1" indent="-171450">
              <a:buFont typeface="Nokia Pure Text Light" panose="020B0304040602060303" pitchFamily="34" charset="0"/>
              <a:buChar char="−"/>
            </a:pPr>
            <a:r>
              <a:rPr lang="en-US" dirty="0"/>
              <a:t>General TR with diverse use cases not reader friendly</a:t>
            </a:r>
          </a:p>
          <a:p>
            <a:pPr marL="171450" indent="-171450">
              <a:buFont typeface="Arial" panose="020B0604020202020204" pitchFamily="34" charset="0"/>
              <a:buChar char="•"/>
            </a:pPr>
            <a:r>
              <a:rPr lang="en-US" dirty="0"/>
              <a:t>Possible improvement</a:t>
            </a:r>
          </a:p>
          <a:p>
            <a:pPr marL="351450" lvl="1" indent="-171450">
              <a:buFont typeface="Nokia Pure Text Light" panose="020B0304040602060303" pitchFamily="34" charset="0"/>
              <a:buChar char="−"/>
            </a:pPr>
            <a:r>
              <a:rPr lang="en-US" dirty="0"/>
              <a:t>Decide the building blocks at SID(s) approval</a:t>
            </a:r>
          </a:p>
          <a:p>
            <a:pPr marL="351450" lvl="1" indent="-171450">
              <a:buFont typeface="Nokia Pure Text Light" panose="020B0304040602060303" pitchFamily="34" charset="0"/>
              <a:buChar char="−"/>
            </a:pPr>
            <a:r>
              <a:rPr lang="en-US" dirty="0"/>
              <a:t>Grouping use cases should help deriving the consolidated requirements</a:t>
            </a:r>
          </a:p>
        </p:txBody>
      </p:sp>
    </p:spTree>
    <p:extLst>
      <p:ext uri="{BB962C8B-B14F-4D97-AF65-F5344CB8AC3E}">
        <p14:creationId xmlns:p14="http://schemas.microsoft.com/office/powerpoint/2010/main" val="522957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73C98-AF5B-0F35-543C-1DEE48E93C03}"/>
              </a:ext>
            </a:extLst>
          </p:cNvPr>
          <p:cNvSpPr>
            <a:spLocks noGrp="1"/>
          </p:cNvSpPr>
          <p:nvPr>
            <p:ph type="title"/>
          </p:nvPr>
        </p:nvSpPr>
        <p:spPr/>
        <p:txBody>
          <a:bodyPr/>
          <a:lstStyle/>
          <a:p>
            <a:r>
              <a:rPr lang="en-US" dirty="0"/>
              <a:t>Challenges for SA1 Rel-20 Part B study</a:t>
            </a:r>
          </a:p>
        </p:txBody>
      </p:sp>
      <p:sp>
        <p:nvSpPr>
          <p:cNvPr id="3" name="Text Placeholder 2">
            <a:extLst>
              <a:ext uri="{FF2B5EF4-FFF2-40B4-BE49-F238E27FC236}">
                <a16:creationId xmlns:a16="http://schemas.microsoft.com/office/drawing/2014/main" id="{92F6E1FA-3C27-617D-923A-4483339AF89B}"/>
              </a:ext>
            </a:extLst>
          </p:cNvPr>
          <p:cNvSpPr>
            <a:spLocks noGrp="1"/>
          </p:cNvSpPr>
          <p:nvPr>
            <p:ph type="body" idx="1"/>
          </p:nvPr>
        </p:nvSpPr>
        <p:spPr/>
        <p:txBody>
          <a:bodyPr>
            <a:normAutofit fontScale="85000" lnSpcReduction="20000"/>
          </a:bodyPr>
          <a:lstStyle/>
          <a:p>
            <a:pPr marL="171450" indent="-171450">
              <a:buFont typeface="Arial" panose="020B0604020202020204" pitchFamily="34" charset="0"/>
              <a:buChar char="•"/>
            </a:pPr>
            <a:r>
              <a:rPr lang="en-US" sz="2100" dirty="0"/>
              <a:t>If SA1 R20 targets for completion in August 2025, we will only have 4 meetings after the approval and an example plan could be:</a:t>
            </a:r>
          </a:p>
          <a:p>
            <a:pPr marL="351450" lvl="1" indent="-171450">
              <a:buFont typeface="Nokia Pure Text Light" panose="020B0304040602060303" pitchFamily="34" charset="0"/>
              <a:buChar char="−"/>
            </a:pPr>
            <a:r>
              <a:rPr lang="en-US" sz="1900" dirty="0"/>
              <a:t>Aug. 2024: agree on the SID(s) and discuss the draft skeleton</a:t>
            </a:r>
          </a:p>
          <a:p>
            <a:pPr marL="351450" lvl="1" indent="-171450">
              <a:buFont typeface="Nokia Pure Text Light" panose="020B0304040602060303" pitchFamily="34" charset="0"/>
              <a:buChar char="−"/>
            </a:pPr>
            <a:r>
              <a:rPr lang="en-US" sz="1900" dirty="0"/>
              <a:t>Nov. 2024: define use cases and requirements </a:t>
            </a:r>
          </a:p>
          <a:p>
            <a:pPr marL="351450" lvl="1" indent="-171450">
              <a:buFont typeface="Nokia Pure Text Light" panose="020B0304040602060303" pitchFamily="34" charset="0"/>
              <a:buChar char="−"/>
            </a:pPr>
            <a:r>
              <a:rPr lang="en-US" sz="1900" dirty="0"/>
              <a:t>Feb. 2025: define use cases and requirements </a:t>
            </a:r>
          </a:p>
          <a:p>
            <a:pPr marL="351450" lvl="1" indent="-171450">
              <a:buFont typeface="Nokia Pure Text Light" panose="020B0304040602060303" pitchFamily="34" charset="0"/>
              <a:buChar char="−"/>
            </a:pPr>
            <a:r>
              <a:rPr lang="en-US" sz="1900" dirty="0"/>
              <a:t>May 2025: consolidate potential requirements</a:t>
            </a:r>
          </a:p>
          <a:p>
            <a:pPr marL="351450" lvl="1" indent="-171450">
              <a:buFont typeface="Nokia Pure Text Light" panose="020B0304040602060303" pitchFamily="34" charset="0"/>
              <a:buChar char="−"/>
            </a:pPr>
            <a:r>
              <a:rPr lang="en-US" sz="1900" dirty="0"/>
              <a:t>Aug. 2025: conclude and define recommendations</a:t>
            </a:r>
          </a:p>
          <a:p>
            <a:pPr marL="351450" lvl="1" indent="-171450">
              <a:buFont typeface="Nokia Pure Text Light" panose="020B0304040602060303" pitchFamily="34" charset="0"/>
              <a:buChar char="−"/>
            </a:pPr>
            <a:r>
              <a:rPr lang="en-US" sz="1900" dirty="0"/>
              <a:t>SMARTER worked out in 7 meetings. For a new generation, we do need time to conduct the study.</a:t>
            </a:r>
          </a:p>
          <a:p>
            <a:pPr marL="171450" indent="-171450">
              <a:buFont typeface="Arial" panose="020B0604020202020204" pitchFamily="34" charset="0"/>
              <a:buChar char="•"/>
            </a:pPr>
            <a:r>
              <a:rPr lang="en-US" sz="2100" dirty="0"/>
              <a:t>6G (R20 Part B) work might also likely be affected by ongoing 5G-Adv (R20 Part A) work, potentially causing additional work and delay. We need to efficiently proceed both Part A and Part B without duplication of work.</a:t>
            </a:r>
          </a:p>
          <a:p>
            <a:pPr marL="171450" indent="-171450">
              <a:buFont typeface="Arial" panose="020B0604020202020204" pitchFamily="34" charset="0"/>
              <a:buChar char="•"/>
            </a:pPr>
            <a:r>
              <a:rPr lang="en-US" sz="2100" dirty="0"/>
              <a:t>SA1 need to provide clear picture before SA2 study (Jun 25), or ideally even before TSG-wide workshop (Mar 25).</a:t>
            </a:r>
          </a:p>
        </p:txBody>
      </p:sp>
    </p:spTree>
    <p:extLst>
      <p:ext uri="{BB962C8B-B14F-4D97-AF65-F5344CB8AC3E}">
        <p14:creationId xmlns:p14="http://schemas.microsoft.com/office/powerpoint/2010/main" val="703072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612C1-5853-DA9E-BE1C-843A2EEBCAF8}"/>
              </a:ext>
            </a:extLst>
          </p:cNvPr>
          <p:cNvSpPr>
            <a:spLocks noGrp="1"/>
          </p:cNvSpPr>
          <p:nvPr>
            <p:ph type="title"/>
          </p:nvPr>
        </p:nvSpPr>
        <p:spPr>
          <a:xfrm>
            <a:off x="488949" y="171450"/>
            <a:ext cx="7718880" cy="857400"/>
          </a:xfrm>
        </p:spPr>
        <p:txBody>
          <a:bodyPr/>
          <a:lstStyle/>
          <a:p>
            <a:pPr algn="l"/>
            <a:r>
              <a:rPr lang="en-US" dirty="0"/>
              <a:t>A few considerations on SA1 Rel-20 Part B</a:t>
            </a:r>
          </a:p>
        </p:txBody>
      </p:sp>
      <p:sp>
        <p:nvSpPr>
          <p:cNvPr id="3" name="Text Placeholder 2">
            <a:extLst>
              <a:ext uri="{FF2B5EF4-FFF2-40B4-BE49-F238E27FC236}">
                <a16:creationId xmlns:a16="http://schemas.microsoft.com/office/drawing/2014/main" id="{BA883FB1-1654-43C8-9E3C-CF0603B43146}"/>
              </a:ext>
            </a:extLst>
          </p:cNvPr>
          <p:cNvSpPr>
            <a:spLocks noGrp="1"/>
          </p:cNvSpPr>
          <p:nvPr>
            <p:ph type="body" idx="1"/>
          </p:nvPr>
        </p:nvSpPr>
        <p:spPr>
          <a:xfrm>
            <a:off x="485775" y="1090612"/>
            <a:ext cx="8512228" cy="3036003"/>
          </a:xfrm>
        </p:spPr>
        <p:txBody>
          <a:bodyPr/>
          <a:lstStyle/>
          <a:p>
            <a:r>
              <a:rPr lang="en-US" sz="2000" dirty="0"/>
              <a:t>Prominent new use cases and requirements in self-contained TRs.</a:t>
            </a:r>
          </a:p>
          <a:p>
            <a:r>
              <a:rPr lang="en-US" sz="2000" dirty="0"/>
              <a:t>Sufficient study on a new generation.</a:t>
            </a:r>
          </a:p>
          <a:p>
            <a:r>
              <a:rPr lang="en-US" sz="2000" dirty="0"/>
              <a:t>Complete Rel-20 Part B in a timely manner.</a:t>
            </a:r>
          </a:p>
          <a:p>
            <a:r>
              <a:rPr lang="en-US" sz="2000" dirty="0"/>
              <a:t>Energy efficiency &amp; Sustainability is an important aspect to be highlighted.</a:t>
            </a:r>
          </a:p>
          <a:p>
            <a:r>
              <a:rPr lang="en-US" sz="2000" dirty="0"/>
              <a:t>Sensing Ph2 should be in Part B study considering R19 status in downstream WGs.</a:t>
            </a:r>
          </a:p>
          <a:p>
            <a:r>
              <a:rPr lang="en-US" sz="2000" dirty="0">
                <a:solidFill>
                  <a:schemeClr val="tx1"/>
                </a:solidFill>
              </a:rPr>
              <a:t>Port most important 5G features to 6G Day-1.</a:t>
            </a:r>
          </a:p>
          <a:p>
            <a:r>
              <a:rPr lang="en-US" sz="2000" dirty="0"/>
              <a:t>Park Hyper RLLC as URLLC is not well supported in 5G yet.</a:t>
            </a:r>
            <a:endParaRPr lang="en-US" sz="2400" dirty="0"/>
          </a:p>
        </p:txBody>
      </p:sp>
      <p:sp>
        <p:nvSpPr>
          <p:cNvPr id="5" name="TextBox 4">
            <a:extLst>
              <a:ext uri="{FF2B5EF4-FFF2-40B4-BE49-F238E27FC236}">
                <a16:creationId xmlns:a16="http://schemas.microsoft.com/office/drawing/2014/main" id="{28F0EA60-6214-10B0-90D9-12CD17BF3124}"/>
              </a:ext>
            </a:extLst>
          </p:cNvPr>
          <p:cNvSpPr txBox="1"/>
          <p:nvPr/>
        </p:nvSpPr>
        <p:spPr>
          <a:xfrm>
            <a:off x="641617" y="4126615"/>
            <a:ext cx="7860766" cy="830997"/>
          </a:xfrm>
          <a:prstGeom prst="rect">
            <a:avLst/>
          </a:prstGeom>
          <a:noFill/>
          <a:ln>
            <a:solidFill>
              <a:srgbClr val="FF0000"/>
            </a:solidFill>
          </a:ln>
        </p:spPr>
        <p:txBody>
          <a:bodyPr wrap="square" rtlCol="0">
            <a:spAutoFit/>
          </a:bodyPr>
          <a:lstStyle/>
          <a:p>
            <a:r>
              <a:rPr lang="en-US" sz="1600" dirty="0">
                <a:solidFill>
                  <a:schemeClr val="tx1"/>
                </a:solidFill>
                <a:latin typeface="Calibri"/>
                <a:cs typeface="Calibri"/>
                <a:sym typeface="Calibri"/>
              </a:rPr>
              <a:t>6G requires setting achievable goals that are well aligned with market and consumer needs. For this purpose, continuous communication with representatives of the market and consumer is essential. The involvement of all participants in 6G ecosystem is also required.</a:t>
            </a:r>
          </a:p>
        </p:txBody>
      </p:sp>
    </p:spTree>
    <p:extLst>
      <p:ext uri="{BB962C8B-B14F-4D97-AF65-F5344CB8AC3E}">
        <p14:creationId xmlns:p14="http://schemas.microsoft.com/office/powerpoint/2010/main" val="3572216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7FC52-8051-FEFA-941D-E30C62652406}"/>
              </a:ext>
            </a:extLst>
          </p:cNvPr>
          <p:cNvSpPr>
            <a:spLocks noGrp="1"/>
          </p:cNvSpPr>
          <p:nvPr>
            <p:ph type="title"/>
          </p:nvPr>
        </p:nvSpPr>
        <p:spPr/>
        <p:txBody>
          <a:bodyPr/>
          <a:lstStyle/>
          <a:p>
            <a:r>
              <a:rPr lang="en-US" dirty="0"/>
              <a:t>Proposed Rel-20 Part B study structure</a:t>
            </a:r>
            <a:br>
              <a:rPr lang="en-US" dirty="0"/>
            </a:br>
            <a:r>
              <a:rPr lang="en-US" dirty="0"/>
              <a:t>with illustrative examples</a:t>
            </a:r>
          </a:p>
        </p:txBody>
      </p:sp>
      <p:sp>
        <p:nvSpPr>
          <p:cNvPr id="19" name="Rectangle 18">
            <a:extLst>
              <a:ext uri="{FF2B5EF4-FFF2-40B4-BE49-F238E27FC236}">
                <a16:creationId xmlns:a16="http://schemas.microsoft.com/office/drawing/2014/main" id="{A75199D6-0162-2301-B5A9-63D06C1A48DF}"/>
              </a:ext>
            </a:extLst>
          </p:cNvPr>
          <p:cNvSpPr/>
          <p:nvPr/>
        </p:nvSpPr>
        <p:spPr>
          <a:xfrm>
            <a:off x="3388862" y="1642482"/>
            <a:ext cx="1472687" cy="1653967"/>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spcAft>
                <a:spcPts val="1000"/>
              </a:spcAft>
              <a:buSzPct val="100000"/>
            </a:pPr>
            <a:r>
              <a:rPr lang="en-GB" sz="1100" b="1" dirty="0">
                <a:solidFill>
                  <a:schemeClr val="tx1"/>
                </a:solidFill>
              </a:rPr>
              <a:t>IoT</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Broadband IoT / </a:t>
            </a:r>
            <a:r>
              <a:rPr lang="en-US" sz="900" dirty="0" err="1">
                <a:solidFill>
                  <a:schemeClr val="tx1"/>
                </a:solidFill>
              </a:rPr>
              <a:t>RedCap</a:t>
            </a:r>
            <a:r>
              <a:rPr lang="en-US" sz="900" dirty="0">
                <a:solidFill>
                  <a:schemeClr val="tx1"/>
                </a:solidFill>
              </a:rPr>
              <a:t> evolution</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LPWA</a:t>
            </a:r>
          </a:p>
          <a:p>
            <a:pPr>
              <a:spcAft>
                <a:spcPts val="1000"/>
              </a:spcAft>
              <a:buSzPct val="100000"/>
            </a:pPr>
            <a:endParaRPr lang="en-US" sz="1100" b="1" dirty="0">
              <a:solidFill>
                <a:schemeClr val="tx1"/>
              </a:solidFill>
            </a:endParaRPr>
          </a:p>
          <a:p>
            <a:pPr>
              <a:spcAft>
                <a:spcPts val="1000"/>
              </a:spcAft>
              <a:buSzPct val="100000"/>
            </a:pPr>
            <a:endParaRPr lang="en-US" sz="1100" b="1" dirty="0">
              <a:solidFill>
                <a:schemeClr val="tx1"/>
              </a:solidFill>
            </a:endParaRPr>
          </a:p>
        </p:txBody>
      </p:sp>
      <p:sp>
        <p:nvSpPr>
          <p:cNvPr id="20" name="Rectangle 19">
            <a:extLst>
              <a:ext uri="{FF2B5EF4-FFF2-40B4-BE49-F238E27FC236}">
                <a16:creationId xmlns:a16="http://schemas.microsoft.com/office/drawing/2014/main" id="{09BD3FB4-D370-607C-CFD9-5BC2D0F19E8F}"/>
              </a:ext>
            </a:extLst>
          </p:cNvPr>
          <p:cNvSpPr/>
          <p:nvPr/>
        </p:nvSpPr>
        <p:spPr>
          <a:xfrm>
            <a:off x="6509132" y="1642483"/>
            <a:ext cx="1468363" cy="1653966"/>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spcAft>
                <a:spcPts val="1000"/>
              </a:spcAft>
              <a:buSzPct val="100000"/>
            </a:pPr>
            <a:r>
              <a:rPr lang="en-GB" sz="1100" b="1" dirty="0">
                <a:solidFill>
                  <a:schemeClr val="tx1"/>
                </a:solidFill>
              </a:rPr>
              <a:t>Energy efficiency</a:t>
            </a:r>
          </a:p>
          <a:p>
            <a:pPr marL="171450" indent="-171450" defTabSz="685800">
              <a:spcAft>
                <a:spcPts val="600"/>
              </a:spcAft>
              <a:buSzPct val="100000"/>
              <a:buFont typeface="Arial" panose="020B0604020202020204" pitchFamily="34" charset="0"/>
              <a:buChar char="•"/>
              <a:defRPr/>
            </a:pPr>
            <a:r>
              <a:rPr lang="en-US" altLang="zh-CN" sz="900" dirty="0">
                <a:solidFill>
                  <a:schemeClr val="tx1"/>
                </a:solidFill>
              </a:rPr>
              <a:t>Improved EE</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Additional energy savings</a:t>
            </a:r>
            <a:endParaRPr lang="en-GB" sz="900" dirty="0">
              <a:solidFill>
                <a:schemeClr val="tx1"/>
              </a:solidFill>
            </a:endParaRPr>
          </a:p>
        </p:txBody>
      </p:sp>
      <p:sp>
        <p:nvSpPr>
          <p:cNvPr id="22" name="Rectangle 21">
            <a:extLst>
              <a:ext uri="{FF2B5EF4-FFF2-40B4-BE49-F238E27FC236}">
                <a16:creationId xmlns:a16="http://schemas.microsoft.com/office/drawing/2014/main" id="{59BD1B86-8D5F-D1CE-70D7-332C3550515E}"/>
              </a:ext>
            </a:extLst>
          </p:cNvPr>
          <p:cNvSpPr/>
          <p:nvPr/>
        </p:nvSpPr>
        <p:spPr>
          <a:xfrm>
            <a:off x="1989254" y="1642482"/>
            <a:ext cx="1318458" cy="1653967"/>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t"/>
          <a:lstStyle/>
          <a:p>
            <a:pPr>
              <a:spcAft>
                <a:spcPts val="1000"/>
              </a:spcAft>
              <a:buSzPct val="100000"/>
              <a:defRPr/>
            </a:pPr>
            <a:r>
              <a:rPr lang="en-GB" sz="1100" b="1" dirty="0">
                <a:solidFill>
                  <a:schemeClr val="tx1"/>
                </a:solidFill>
              </a:rPr>
              <a:t>Dependable </a:t>
            </a:r>
            <a:br>
              <a:rPr lang="en-GB" sz="1100" b="1" dirty="0">
                <a:solidFill>
                  <a:schemeClr val="tx1"/>
                </a:solidFill>
              </a:rPr>
            </a:br>
            <a:r>
              <a:rPr lang="en-GB" sz="1100" b="1" dirty="0">
                <a:solidFill>
                  <a:schemeClr val="tx1"/>
                </a:solidFill>
              </a:rPr>
              <a:t>real-time </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XR </a:t>
            </a:r>
            <a:endParaRPr lang="en-US" sz="900" dirty="0">
              <a:solidFill>
                <a:schemeClr val="tx1"/>
              </a:solidFill>
              <a:cs typeface="Arial"/>
            </a:endParaRPr>
          </a:p>
          <a:p>
            <a:pPr marL="171450" indent="-171450" defTabSz="685800">
              <a:spcAft>
                <a:spcPts val="600"/>
              </a:spcAft>
              <a:buFont typeface="Arial" panose="020B0604020202020204" pitchFamily="34" charset="0"/>
              <a:buChar char="•"/>
              <a:defRPr/>
            </a:pPr>
            <a:r>
              <a:rPr lang="en-US" sz="900" dirty="0">
                <a:solidFill>
                  <a:schemeClr val="tx1"/>
                </a:solidFill>
              </a:rPr>
              <a:t>Metaverse</a:t>
            </a:r>
          </a:p>
          <a:p>
            <a:pPr marL="171450" indent="-171450" defTabSz="685800">
              <a:spcAft>
                <a:spcPts val="600"/>
              </a:spcAft>
              <a:buFont typeface="Arial" panose="020B0604020202020204" pitchFamily="34" charset="0"/>
              <a:buChar char="•"/>
              <a:defRPr/>
            </a:pPr>
            <a:r>
              <a:rPr lang="en-US" sz="900" dirty="0">
                <a:solidFill>
                  <a:schemeClr val="tx1"/>
                </a:solidFill>
                <a:cs typeface="Arial"/>
              </a:rPr>
              <a:t>Digital twin</a:t>
            </a:r>
          </a:p>
          <a:p>
            <a:pPr marL="171450" indent="-171450" defTabSz="685800">
              <a:spcAft>
                <a:spcPts val="600"/>
              </a:spcAft>
              <a:buFont typeface="Arial" panose="020B0604020202020204" pitchFamily="34" charset="0"/>
              <a:buChar char="•"/>
              <a:defRPr/>
            </a:pPr>
            <a:r>
              <a:rPr lang="en-US" sz="900" dirty="0">
                <a:solidFill>
                  <a:schemeClr val="tx1"/>
                </a:solidFill>
              </a:rPr>
              <a:t>Low latency services</a:t>
            </a:r>
            <a:endParaRPr lang="en-US" sz="900" dirty="0">
              <a:solidFill>
                <a:schemeClr val="tx1"/>
              </a:solidFill>
              <a:cs typeface="Arial"/>
            </a:endParaRPr>
          </a:p>
          <a:p>
            <a:pPr marL="171450" indent="-171450" defTabSz="685800">
              <a:spcAft>
                <a:spcPts val="600"/>
              </a:spcAft>
              <a:buFont typeface="Arial" panose="020B0604020202020204" pitchFamily="34" charset="0"/>
              <a:buChar char="•"/>
              <a:defRPr/>
            </a:pPr>
            <a:r>
              <a:rPr lang="en-US" sz="900" dirty="0">
                <a:solidFill>
                  <a:schemeClr val="tx1"/>
                </a:solidFill>
              </a:rPr>
              <a:t>Compute network convergence</a:t>
            </a:r>
            <a:endParaRPr lang="en-US" sz="900" dirty="0">
              <a:solidFill>
                <a:schemeClr val="tx1"/>
              </a:solidFill>
              <a:cs typeface="Arial"/>
            </a:endParaRPr>
          </a:p>
        </p:txBody>
      </p:sp>
      <p:sp>
        <p:nvSpPr>
          <p:cNvPr id="23" name="Rectangle 22">
            <a:extLst>
              <a:ext uri="{FF2B5EF4-FFF2-40B4-BE49-F238E27FC236}">
                <a16:creationId xmlns:a16="http://schemas.microsoft.com/office/drawing/2014/main" id="{19A1302B-2C51-3134-62B9-5C49CD74692C}"/>
              </a:ext>
            </a:extLst>
          </p:cNvPr>
          <p:cNvSpPr/>
          <p:nvPr/>
        </p:nvSpPr>
        <p:spPr>
          <a:xfrm>
            <a:off x="4952385" y="1642482"/>
            <a:ext cx="1465072" cy="1653967"/>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spcAft>
                <a:spcPts val="1000"/>
              </a:spcAft>
              <a:buSzPct val="100000"/>
            </a:pPr>
            <a:r>
              <a:rPr lang="en-GB" sz="1100" b="1" dirty="0">
                <a:solidFill>
                  <a:schemeClr val="tx1"/>
                </a:solidFill>
              </a:rPr>
              <a:t>Ubiquitous and resilient connectivity </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Unified TN+NTN</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GNSS independent operation</a:t>
            </a:r>
          </a:p>
          <a:p>
            <a:pPr>
              <a:spcAft>
                <a:spcPts val="1000"/>
              </a:spcAft>
              <a:buSzPct val="100000"/>
            </a:pPr>
            <a:endParaRPr lang="en-GB" sz="1100" b="1" dirty="0">
              <a:solidFill>
                <a:schemeClr val="tx1"/>
              </a:solidFill>
            </a:endParaRPr>
          </a:p>
        </p:txBody>
      </p:sp>
      <p:sp>
        <p:nvSpPr>
          <p:cNvPr id="24" name="Rectangle 23">
            <a:extLst>
              <a:ext uri="{FF2B5EF4-FFF2-40B4-BE49-F238E27FC236}">
                <a16:creationId xmlns:a16="http://schemas.microsoft.com/office/drawing/2014/main" id="{46A2659D-56D3-3F6A-C955-48D350C309DE}"/>
              </a:ext>
            </a:extLst>
          </p:cNvPr>
          <p:cNvSpPr/>
          <p:nvPr/>
        </p:nvSpPr>
        <p:spPr>
          <a:xfrm>
            <a:off x="714259" y="1274797"/>
            <a:ext cx="1193006" cy="2021652"/>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spcAft>
                <a:spcPts val="1000"/>
              </a:spcAft>
              <a:buSzPct val="100000"/>
            </a:pPr>
            <a:r>
              <a:rPr lang="en-GB" sz="1100" b="1" dirty="0">
                <a:solidFill>
                  <a:schemeClr val="tx1"/>
                </a:solidFill>
              </a:rPr>
              <a:t>Main study </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NextG </a:t>
            </a:r>
            <a:r>
              <a:rPr lang="en-US" sz="900" dirty="0" err="1">
                <a:solidFill>
                  <a:schemeClr val="tx1"/>
                </a:solidFill>
              </a:rPr>
              <a:t>eMBB</a:t>
            </a:r>
            <a:endParaRPr lang="en-US" sz="900" dirty="0">
              <a:solidFill>
                <a:schemeClr val="tx1"/>
              </a:solidFill>
            </a:endParaRPr>
          </a:p>
          <a:p>
            <a:pPr marL="171450" indent="-171450" defTabSz="685800">
              <a:spcAft>
                <a:spcPts val="600"/>
              </a:spcAft>
              <a:buSzPct val="100000"/>
              <a:buFont typeface="Arial" panose="020B0604020202020204" pitchFamily="34" charset="0"/>
              <a:buChar char="•"/>
              <a:defRPr/>
            </a:pPr>
            <a:r>
              <a:rPr lang="en-US" sz="900" dirty="0">
                <a:solidFill>
                  <a:schemeClr val="tx1"/>
                </a:solidFill>
              </a:rPr>
              <a:t>FWA</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Critical services </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Basic/supporting capabilities (sensing, positioning…)</a:t>
            </a:r>
          </a:p>
          <a:p>
            <a:pPr marL="171450" indent="-171450" defTabSz="685800">
              <a:spcAft>
                <a:spcPts val="600"/>
              </a:spcAft>
              <a:buSzPct val="100000"/>
              <a:buFont typeface="Arial" panose="020B0604020202020204" pitchFamily="34" charset="0"/>
              <a:buChar char="•"/>
              <a:defRPr/>
            </a:pPr>
            <a:r>
              <a:rPr lang="en-US" sz="900" dirty="0">
                <a:solidFill>
                  <a:schemeClr val="tx1"/>
                </a:solidFill>
              </a:rPr>
              <a:t>General aspects (security, charging…)</a:t>
            </a:r>
          </a:p>
          <a:p>
            <a:pPr>
              <a:spcAft>
                <a:spcPts val="1000"/>
              </a:spcAft>
              <a:buSzPct val="100000"/>
            </a:pPr>
            <a:endParaRPr lang="en-US" sz="1100" b="1" dirty="0">
              <a:solidFill>
                <a:schemeClr val="tx1"/>
              </a:solidFill>
            </a:endParaRPr>
          </a:p>
        </p:txBody>
      </p:sp>
      <p:sp>
        <p:nvSpPr>
          <p:cNvPr id="31" name="Rectangle 30">
            <a:extLst>
              <a:ext uri="{FF2B5EF4-FFF2-40B4-BE49-F238E27FC236}">
                <a16:creationId xmlns:a16="http://schemas.microsoft.com/office/drawing/2014/main" id="{9A075B5D-D228-179B-E10A-37FD33D9332A}"/>
              </a:ext>
            </a:extLst>
          </p:cNvPr>
          <p:cNvSpPr/>
          <p:nvPr/>
        </p:nvSpPr>
        <p:spPr>
          <a:xfrm>
            <a:off x="1989255" y="1274797"/>
            <a:ext cx="5988240" cy="275418"/>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lgn="ctr">
              <a:spcAft>
                <a:spcPts val="1000"/>
              </a:spcAft>
              <a:buSzPct val="100000"/>
            </a:pPr>
            <a:r>
              <a:rPr lang="en-US" sz="1100" b="1" dirty="0">
                <a:solidFill>
                  <a:schemeClr val="tx1"/>
                </a:solidFill>
              </a:rPr>
              <a:t>Building blocks</a:t>
            </a:r>
          </a:p>
        </p:txBody>
      </p:sp>
      <p:sp>
        <p:nvSpPr>
          <p:cNvPr id="3" name="Rectangle 2">
            <a:extLst>
              <a:ext uri="{FF2B5EF4-FFF2-40B4-BE49-F238E27FC236}">
                <a16:creationId xmlns:a16="http://schemas.microsoft.com/office/drawing/2014/main" id="{1622B7D1-62DA-7276-BEDD-318C7DE819AB}"/>
              </a:ext>
            </a:extLst>
          </p:cNvPr>
          <p:cNvSpPr/>
          <p:nvPr/>
        </p:nvSpPr>
        <p:spPr>
          <a:xfrm>
            <a:off x="714259" y="3405154"/>
            <a:ext cx="7272921" cy="278791"/>
          </a:xfrm>
          <a:prstGeom prst="rect">
            <a:avLst/>
          </a:prstGeom>
          <a:noFill/>
          <a:ln w="3175">
            <a:solidFill>
              <a:srgbClr val="00113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lstStyle/>
          <a:p>
            <a:pPr algn="ctr">
              <a:spcAft>
                <a:spcPts val="1000"/>
              </a:spcAft>
              <a:buSzPct val="100000"/>
            </a:pPr>
            <a:r>
              <a:rPr lang="en-US" sz="1100" b="1" dirty="0">
                <a:solidFill>
                  <a:schemeClr val="tx1"/>
                </a:solidFill>
              </a:rPr>
              <a:t>Sustainability</a:t>
            </a:r>
          </a:p>
        </p:txBody>
      </p:sp>
      <p:sp>
        <p:nvSpPr>
          <p:cNvPr id="4" name="Text Placeholder 2">
            <a:extLst>
              <a:ext uri="{FF2B5EF4-FFF2-40B4-BE49-F238E27FC236}">
                <a16:creationId xmlns:a16="http://schemas.microsoft.com/office/drawing/2014/main" id="{2138BF57-BC95-7092-54DA-CB6BA4D0B1E1}"/>
              </a:ext>
            </a:extLst>
          </p:cNvPr>
          <p:cNvSpPr>
            <a:spLocks noGrp="1"/>
          </p:cNvSpPr>
          <p:nvPr>
            <p:ph type="body" idx="1"/>
          </p:nvPr>
        </p:nvSpPr>
        <p:spPr>
          <a:xfrm>
            <a:off x="377850" y="3607446"/>
            <a:ext cx="8388300" cy="1364603"/>
          </a:xfrm>
        </p:spPr>
        <p:txBody>
          <a:bodyPr/>
          <a:lstStyle/>
          <a:p>
            <a:r>
              <a:rPr lang="en-US" sz="1800" dirty="0"/>
              <a:t>It’s not necessary to incorporate all IMT-2030 usage scenarios as building blocks</a:t>
            </a:r>
            <a:r>
              <a:rPr lang="en-US" sz="1800" dirty="0">
                <a:latin typeface="Calibri" panose="020F0502020204030204" pitchFamily="34" charset="0"/>
                <a:ea typeface="DengXian" panose="02010600030101010101" pitchFamily="2" charset="-122"/>
                <a:cs typeface="Times New Roman" panose="02020603050405020304" pitchFamily="18" charset="0"/>
              </a:rPr>
              <a:t>.</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The</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complete</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set</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of</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scenarios</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can</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be</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covered</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by</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R20</a:t>
            </a:r>
            <a:r>
              <a:rPr lang="zh-CN" altLang="en-US" sz="1800" dirty="0">
                <a:latin typeface="Calibri" panose="020F0502020204030204" pitchFamily="34" charset="0"/>
                <a:ea typeface="DengXian" panose="02010600030101010101" pitchFamily="2" charset="-122"/>
                <a:cs typeface="Times New Roman" panose="02020603050405020304" pitchFamily="18" charset="0"/>
              </a:rPr>
              <a:t> </a:t>
            </a:r>
            <a:r>
              <a:rPr lang="en-US" altLang="zh-CN" sz="1800" dirty="0">
                <a:latin typeface="Calibri" panose="020F0502020204030204" pitchFamily="34" charset="0"/>
                <a:ea typeface="DengXian" panose="02010600030101010101" pitchFamily="2" charset="-122"/>
                <a:cs typeface="Times New Roman" panose="02020603050405020304" pitchFamily="18" charset="0"/>
              </a:rPr>
              <a:t>and</a:t>
            </a:r>
            <a:r>
              <a:rPr lang="en-US" sz="1800" dirty="0">
                <a:effectLst/>
                <a:latin typeface="Calibri" panose="020F0502020204030204" pitchFamily="34" charset="0"/>
                <a:ea typeface="DengXian" panose="02010600030101010101" pitchFamily="2" charset="-122"/>
                <a:cs typeface="Times New Roman" panose="02020603050405020304" pitchFamily="18" charset="0"/>
              </a:rPr>
              <a:t> subsequent releases</a:t>
            </a:r>
            <a:r>
              <a:rPr lang="en-US" sz="1800" dirty="0"/>
              <a:t>.</a:t>
            </a:r>
          </a:p>
          <a:p>
            <a:r>
              <a:rPr lang="en-US" sz="1800" dirty="0"/>
              <a:t>In the main TR, add pointers to the building block TRs to make the study complete.</a:t>
            </a:r>
          </a:p>
          <a:p>
            <a:r>
              <a:rPr lang="en-US" sz="1800" dirty="0"/>
              <a:t>Cross building block dependencies can be addressed in the normative phase.</a:t>
            </a:r>
          </a:p>
        </p:txBody>
      </p:sp>
    </p:spTree>
    <p:extLst>
      <p:ext uri="{BB962C8B-B14F-4D97-AF65-F5344CB8AC3E}">
        <p14:creationId xmlns:p14="http://schemas.microsoft.com/office/powerpoint/2010/main" val="27935570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3" ma:contentTypeDescription="Create a new document." ma:contentTypeScope="" ma:versionID="8aaa719e4988102f2ce2d387b423b61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2dbfea9ae561874a02c102fb9da15fdd"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p:properties xmlns:p="http://schemas.microsoft.com/office/2006/metadata/properties" xmlns:xsi="http://www.w3.org/2001/XMLSchema-instance" xmlns:pc="http://schemas.microsoft.com/office/infopath/2007/PartnerControls">
  <documentManagement>
    <_dlc_DocId xmlns="71c5aaf6-e6ce-465b-b873-5148d2a4c105">RBI5PAMIO524-1616901215-9528</_dlc_DocId>
    <TaxCatchAll xmlns="7275bb01-7583-478d-bc14-e839a2dd5989" xsi:nil="true"/>
    <HideFromDelve xmlns="71c5aaf6-e6ce-465b-b873-5148d2a4c105" xsi:nil="true"/>
    <_dlc_DocIdUrl xmlns="71c5aaf6-e6ce-465b-b873-5148d2a4c105">
      <Url>https://nokia.sharepoint.com/sites/gxp/_layouts/15/DocIdRedir.aspx?ID=RBI5PAMIO524-1616901215-9528</Url>
      <Description>RBI5PAMIO524-1616901215-9528</Description>
    </_dlc_DocIdUrl>
    <lcf76f155ced4ddcb4097134ff3c332f xmlns="3f2ce089-3858-4176-9a21-a30f9204848e">
      <Terms xmlns="http://schemas.microsoft.com/office/infopath/2007/PartnerControls"/>
    </lcf76f155ced4ddcb4097134ff3c332f>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EDA3C27-102B-4DAC-A43A-7D5A69820F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0224EF5-13EE-4D3C-A390-5EDF7873B671}">
  <ds:schemaRefs>
    <ds:schemaRef ds:uri="http://schemas.microsoft.com/sharepoint/v3/contenttype/forms"/>
  </ds:schemaRefs>
</ds:datastoreItem>
</file>

<file path=customXml/itemProps3.xml><?xml version="1.0" encoding="utf-8"?>
<ds:datastoreItem xmlns:ds="http://schemas.openxmlformats.org/officeDocument/2006/customXml" ds:itemID="{93131DF7-3BA8-4DAA-BD89-A92302854ABA}">
  <ds:schemaRefs>
    <ds:schemaRef ds:uri="Microsoft.SharePoint.Taxonomy.ContentTypeSync"/>
  </ds:schemaRefs>
</ds:datastoreItem>
</file>

<file path=customXml/itemProps4.xml><?xml version="1.0" encoding="utf-8"?>
<ds:datastoreItem xmlns:ds="http://schemas.openxmlformats.org/officeDocument/2006/customXml" ds:itemID="{49A56CFE-8806-4F79-A0DF-9BFC2CFB100C}">
  <ds:schemaRefs>
    <ds:schemaRef ds:uri="http://purl.org/dc/dcmitype/"/>
    <ds:schemaRef ds:uri="71c5aaf6-e6ce-465b-b873-5148d2a4c105"/>
    <ds:schemaRef ds:uri="http://purl.org/dc/terms/"/>
    <ds:schemaRef ds:uri="http://schemas.openxmlformats.org/package/2006/metadata/core-properties"/>
    <ds:schemaRef ds:uri="http://purl.org/dc/elements/1.1/"/>
    <ds:schemaRef ds:uri="http://schemas.microsoft.com/office/2006/metadata/properties"/>
    <ds:schemaRef ds:uri="c06f69b1-51f8-487d-8637-919e81fdb939"/>
    <ds:schemaRef ds:uri="http://schemas.microsoft.com/office/2006/documentManagement/types"/>
    <ds:schemaRef ds:uri="http://www.w3.org/XML/1998/namespace"/>
    <ds:schemaRef ds:uri="http://schemas.microsoft.com/office/infopath/2007/PartnerControls"/>
    <ds:schemaRef ds:uri="7275bb01-7583-478d-bc14-e839a2dd5989"/>
    <ds:schemaRef ds:uri="3f2ce089-3858-4176-9a21-a30f9204848e"/>
  </ds:schemaRefs>
</ds:datastoreItem>
</file>

<file path=customXml/itemProps5.xml><?xml version="1.0" encoding="utf-8"?>
<ds:datastoreItem xmlns:ds="http://schemas.openxmlformats.org/officeDocument/2006/customXml" ds:itemID="{EF772EC5-420D-4C2A-93A3-8187CDF39755}">
  <ds:schemaRefs>
    <ds:schemaRef ds:uri="http://schemas.microsoft.com/sharepoint/events"/>
    <ds:schemaRef ds:uri="http://www.w3.org/2000/xmln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1240</TotalTime>
  <Words>607</Words>
  <Application>Microsoft Office PowerPoint</Application>
  <PresentationFormat>On-screen Show (16:9)</PresentationFormat>
  <Paragraphs>67</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Nokia Pure Text Light</vt:lpstr>
      <vt:lpstr>Times New Roman</vt:lpstr>
      <vt:lpstr>Office Theme</vt:lpstr>
      <vt:lpstr>PowerPoint Presentation</vt:lpstr>
      <vt:lpstr>Lessons learned from 5G SMARTER study</vt:lpstr>
      <vt:lpstr>Challenges for SA1 Rel-20 Part B study</vt:lpstr>
      <vt:lpstr>A few considerations on SA1 Rel-20 Part B</vt:lpstr>
      <vt:lpstr>Proposed Rel-20 Part B study structure with illustrative examples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Feifei Lou (Nokia)</cp:lastModifiedBy>
  <cp:revision>24</cp:revision>
  <dcterms:modified xsi:type="dcterms:W3CDTF">2024-02-16T16:50:40Z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0x01010055A05E76B664164F9F76E63E6D6BE6ED</vt:lpwstr>
  </property>
  <property fmtid="{D5CDD505-2E9C-101B-9397-08002B2CF9AE}" pid="4" name="_dlc_DocIdItemGuid">
    <vt:lpwstr>bf8ccb55-c58e-4b20-9ccc-1b6ab74b5070</vt:lpwstr>
  </property>
</Properties>
</file>