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2"/>
    <p:sldMasterId id="2147483663" r:id="rId3"/>
  </p:sldMasterIdLst>
  <p:notesMasterIdLst>
    <p:notesMasterId r:id="rId14"/>
  </p:notesMasterIdLst>
  <p:sldIdLst>
    <p:sldId id="270" r:id="rId4"/>
    <p:sldId id="277" r:id="rId5"/>
    <p:sldId id="289" r:id="rId6"/>
    <p:sldId id="285" r:id="rId7"/>
    <p:sldId id="287" r:id="rId8"/>
    <p:sldId id="284" r:id="rId9"/>
    <p:sldId id="288" r:id="rId10"/>
    <p:sldId id="290" r:id="rId11"/>
    <p:sldId id="282" r:id="rId12"/>
    <p:sldId id="283"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jinyan" initials="lijy" lastIdx="1" clrIdx="0">
    <p:extLst>
      <p:ext uri="{19B8F6BF-5375-455C-9EA6-DF929625EA0E}">
        <p15:presenceInfo xmlns:p15="http://schemas.microsoft.com/office/powerpoint/2012/main" userId="lijin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7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8" autoAdjust="0"/>
    <p:restoredTop sz="93438" autoAdjust="0"/>
  </p:normalViewPr>
  <p:slideViewPr>
    <p:cSldViewPr snapToGrid="0">
      <p:cViewPr varScale="1">
        <p:scale>
          <a:sx n="73" d="100"/>
          <a:sy n="73" d="100"/>
        </p:scale>
        <p:origin x="392" y="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2" d="100"/>
          <a:sy n="52" d="100"/>
        </p:scale>
        <p:origin x="2680"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t>2024/2/16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8B3BF649-4B4C-4B88-A6AF-44777579EECA}" type="slidenum">
              <a:rPr lang="en-GB" altLang="en-US"/>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indent="-285750" hangingPunct="0">
              <a:spcAft>
                <a:spcPts val="900"/>
              </a:spcAft>
              <a:buFont typeface="Arial" panose="020B0604020202020204" pitchFamily="34" charset="0"/>
              <a:buChar char="•"/>
            </a:pPr>
            <a:endParaRPr lang="en-US" altLang="zh-CN" dirty="0" smtClean="0">
              <a:latin typeface="+mn-ea"/>
              <a:cs typeface="MS PGothic" panose="020B0600070205080204" charset="-128"/>
            </a:endParaRPr>
          </a:p>
        </p:txBody>
      </p:sp>
      <p:sp>
        <p:nvSpPr>
          <p:cNvPr id="4" name="灯片编号占位符 3"/>
          <p:cNvSpPr>
            <a:spLocks noGrp="1"/>
          </p:cNvSpPr>
          <p:nvPr>
            <p:ph type="sldNum" sz="quarter" idx="10"/>
          </p:nvPr>
        </p:nvSpPr>
        <p:spPr/>
        <p:txBody>
          <a:bodyPr/>
          <a:lstStyle/>
          <a:p>
            <a:fld id="{F80B6951-0EC5-4B9B-8EB9-6F974B971B9A}" type="slidenum">
              <a:rPr lang="zh-CN" altLang="en-US" smtClean="0"/>
              <a:t>4</a:t>
            </a:fld>
            <a:endParaRPr lang="zh-CN" altLang="en-US"/>
          </a:p>
        </p:txBody>
      </p:sp>
    </p:spTree>
    <p:extLst>
      <p:ext uri="{BB962C8B-B14F-4D97-AF65-F5344CB8AC3E}">
        <p14:creationId xmlns:p14="http://schemas.microsoft.com/office/powerpoint/2010/main" val="697468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5</a:t>
            </a:fld>
            <a:endParaRPr lang="zh-CN" altLang="en-US"/>
          </a:p>
        </p:txBody>
      </p:sp>
    </p:spTree>
    <p:extLst>
      <p:ext uri="{BB962C8B-B14F-4D97-AF65-F5344CB8AC3E}">
        <p14:creationId xmlns:p14="http://schemas.microsoft.com/office/powerpoint/2010/main" val="4050489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6</a:t>
            </a:fld>
            <a:endParaRPr lang="zh-CN" altLang="en-US"/>
          </a:p>
        </p:txBody>
      </p:sp>
    </p:spTree>
    <p:extLst>
      <p:ext uri="{BB962C8B-B14F-4D97-AF65-F5344CB8AC3E}">
        <p14:creationId xmlns:p14="http://schemas.microsoft.com/office/powerpoint/2010/main" val="807369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7</a:t>
            </a:fld>
            <a:endParaRPr lang="zh-CN" altLang="en-US"/>
          </a:p>
        </p:txBody>
      </p:sp>
    </p:spTree>
    <p:extLst>
      <p:ext uri="{BB962C8B-B14F-4D97-AF65-F5344CB8AC3E}">
        <p14:creationId xmlns:p14="http://schemas.microsoft.com/office/powerpoint/2010/main" val="2716757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9</a:t>
            </a:fld>
            <a:endParaRPr lang="zh-CN" altLang="en-US"/>
          </a:p>
        </p:txBody>
      </p:sp>
    </p:spTree>
    <p:extLst>
      <p:ext uri="{BB962C8B-B14F-4D97-AF65-F5344CB8AC3E}">
        <p14:creationId xmlns:p14="http://schemas.microsoft.com/office/powerpoint/2010/main" val="467300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10</a:t>
            </a:fld>
            <a:endParaRPr lang="zh-CN" altLang="en-US"/>
          </a:p>
        </p:txBody>
      </p:sp>
    </p:spTree>
    <p:extLst>
      <p:ext uri="{BB962C8B-B14F-4D97-AF65-F5344CB8AC3E}">
        <p14:creationId xmlns:p14="http://schemas.microsoft.com/office/powerpoint/2010/main" val="37863675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hasCustomPrompt="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zh-CN" altLang="en-US" smtClean="0"/>
              <a:t>单击以编辑母版副标题样式</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51933" y="1454152"/>
            <a:ext cx="11184467" cy="4830233"/>
          </a:xfrm>
        </p:spPr>
        <p:txBody>
          <a:bodyPr/>
          <a:lstStyle>
            <a:lvl1pPr marL="457200" indent="-457200">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标题 3"/>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hasCustomPrompt="1"/>
          </p:nvPr>
        </p:nvSpPr>
        <p:spPr/>
        <p:txBody>
          <a:bodyPr/>
          <a:lstStyle>
            <a:lvl1pPr marL="609600" indent="-609600">
              <a:buFontTx/>
              <a:buBlip>
                <a:blip r:embed="rId2"/>
              </a:buBlip>
              <a:defRPr/>
            </a:lvl1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hasCustomPrompt="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fld id="{A06EA0D0-FE93-4331-BBBE-743E4ABC44B5}" type="slidenum">
              <a:rPr lang="zh-CN" altLang="en-US" smtClean="0"/>
              <a:t>‹#›</a:t>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p>
          <a:p>
            <a:pPr>
              <a:defRPr/>
            </a:pPr>
            <a:endParaRPr lang="en-GB" sz="1065"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dirty="0">
                <a:solidFill>
                  <a:schemeClr val="bg1"/>
                </a:solidFill>
              </a:rPr>
              <a:t>© 3GPP 2012</a:t>
            </a:r>
            <a:endParaRPr lang="en-GB" altLang="en-US" sz="1335" dirty="0"/>
          </a:p>
        </p:txBody>
      </p:sp>
      <p:pic>
        <p:nvPicPr>
          <p:cNvPr id="1031" name="Picture 10" descr="3GPP_TM_RD.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a:t>
            </a:r>
            <a:r>
              <a:rPr lang="en-GB" altLang="en-US" sz="1065" dirty="0" smtClean="0"/>
              <a:t>2024</a:t>
            </a:r>
            <a:endParaRPr lang="en-GB" altLang="en-US" sz="1065" dirty="0"/>
          </a:p>
        </p:txBody>
      </p:sp>
      <p:pic>
        <p:nvPicPr>
          <p:cNvPr id="11" name="Picture 13" descr="green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t>‹#›</a:t>
            </a:fld>
            <a:endParaRPr lang="en-GB" altLang="en-US" sz="1335" b="1" dirty="0"/>
          </a:p>
          <a:p>
            <a:pPr>
              <a:defRPr/>
            </a:pPr>
            <a:endParaRPr lang="en-GB" altLang="en-US" sz="1335"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p:titleStyle>
    <p:bodyStyle>
      <a:lvl1pPr marL="608330" indent="-608330" algn="l" rtl="0" eaLnBrk="1" fontAlgn="base" hangingPunct="1">
        <a:spcBef>
          <a:spcPct val="20000"/>
        </a:spcBef>
        <a:spcAft>
          <a:spcPct val="0"/>
        </a:spcAft>
        <a:buBlip>
          <a:blip r:embed="rId10"/>
        </a:buBlip>
        <a:defRPr sz="3700">
          <a:solidFill>
            <a:schemeClr val="tx1"/>
          </a:solidFill>
          <a:latin typeface="+mn-lt"/>
          <a:ea typeface="+mn-ea"/>
          <a:cs typeface="+mn-cs"/>
        </a:defRPr>
      </a:lvl1pPr>
      <a:lvl2pPr marL="989330" indent="-379730" algn="l" rtl="0" eaLnBrk="1" fontAlgn="base" hangingPunct="1">
        <a:spcBef>
          <a:spcPct val="20000"/>
        </a:spcBef>
        <a:spcAft>
          <a:spcPct val="0"/>
        </a:spcAft>
        <a:buClr>
          <a:srgbClr val="C00000"/>
        </a:buClr>
        <a:buBlip>
          <a:blip r:embed="rId11"/>
        </a:buBlip>
        <a:defRPr sz="3200">
          <a:solidFill>
            <a:schemeClr val="tx1"/>
          </a:solidFill>
          <a:latin typeface="+mn-lt"/>
        </a:defRPr>
      </a:lvl2pPr>
      <a:lvl3pPr marL="1522730" indent="-303530" algn="l" rtl="0" eaLnBrk="1" fontAlgn="base" hangingPunct="1">
        <a:spcBef>
          <a:spcPct val="20000"/>
        </a:spcBef>
        <a:spcAft>
          <a:spcPct val="0"/>
        </a:spcAft>
        <a:buBlip>
          <a:blip r:embed="rId12"/>
        </a:buBlip>
        <a:defRPr sz="2600">
          <a:solidFill>
            <a:schemeClr val="tx1"/>
          </a:solidFill>
          <a:latin typeface="+mn-lt"/>
        </a:defRPr>
      </a:lvl3pPr>
      <a:lvl4pPr marL="2132330" indent="-303530"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1" fontAlgn="base" hangingPunct="1">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a:t>
            </a:r>
            <a:r>
              <a:rPr lang="en-GB" altLang="en-US" sz="1065" dirty="0" smtClean="0"/>
              <a:t>2024</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t>‹#›</a:t>
            </a:fld>
            <a:endParaRPr lang="en-GB" altLang="en-US" sz="1335" b="1"/>
          </a:p>
          <a:p>
            <a:endParaRPr lang="en-GB" altLang="en-US" sz="1335"/>
          </a:p>
        </p:txBody>
      </p:sp>
      <p:sp>
        <p:nvSpPr>
          <p:cNvPr id="8" name="AutoShape 14"/>
          <p:cNvSpPr>
            <a:spLocks noChangeArrowheads="1"/>
          </p:cNvSpPr>
          <p:nvPr userDrawn="1"/>
        </p:nvSpPr>
        <p:spPr bwMode="auto">
          <a:xfrm>
            <a:off x="0" y="634418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6"/>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335">
                <a:solidFill>
                  <a:schemeClr val="bg1"/>
                </a:solidFill>
              </a:rPr>
              <a:t>© 3GPP 2012</a:t>
            </a:r>
            <a:endParaRPr lang="en-GB" altLang="en-US" sz="1335"/>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6988"/>
          </a:xfrm>
          <a:prstGeom prst="rect">
            <a:avLst/>
          </a:prstGeom>
          <a:noFill/>
          <a:ln>
            <a:noFill/>
          </a:ln>
        </p:spPr>
        <p:txBody>
          <a:bodyPr wrap="none" lIns="121907" tIns="60953" rIns="121907" bIns="60953">
            <a:spAutoFit/>
          </a:bodyPr>
          <a:lstStyle>
            <a:lvl1pPr eaLnBrk="0" hangingPunct="0">
              <a:defRPr sz="1000">
                <a:solidFill>
                  <a:schemeClr val="tx1"/>
                </a:solidFill>
                <a:latin typeface="Arial" panose="020B0604020202020204" pitchFamily="34" charset="0"/>
                <a:ea typeface="MS PGothic" panose="020B0600070205080204" charset="-128"/>
              </a:defRPr>
            </a:lvl1pPr>
            <a:lvl2pPr marL="742950" indent="-285750" eaLnBrk="0" hangingPunct="0">
              <a:defRPr sz="1000">
                <a:solidFill>
                  <a:schemeClr val="tx1"/>
                </a:solidFill>
                <a:latin typeface="Arial" panose="020B0604020202020204" pitchFamily="34" charset="0"/>
                <a:ea typeface="MS PGothic" panose="020B0600070205080204" charset="-128"/>
              </a:defRPr>
            </a:lvl2pPr>
            <a:lvl3pPr marL="1143000" indent="-228600" eaLnBrk="0" hangingPunct="0">
              <a:defRPr sz="1000">
                <a:solidFill>
                  <a:schemeClr val="tx1"/>
                </a:solidFill>
                <a:latin typeface="Arial" panose="020B0604020202020204" pitchFamily="34" charset="0"/>
                <a:ea typeface="MS PGothic" panose="020B0600070205080204" charset="-128"/>
              </a:defRPr>
            </a:lvl3pPr>
            <a:lvl4pPr marL="1600200" indent="-228600" eaLnBrk="0" hangingPunct="0">
              <a:defRPr sz="1000">
                <a:solidFill>
                  <a:schemeClr val="tx1"/>
                </a:solidFill>
                <a:latin typeface="Arial" panose="020B0604020202020204" pitchFamily="34" charset="0"/>
                <a:ea typeface="MS PGothic" panose="020B0600070205080204" charset="-128"/>
              </a:defRPr>
            </a:lvl4pPr>
            <a:lvl5pPr marL="2057400" indent="-228600" eaLnBrk="0" hangingPunct="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eaLnBrk="1" hangingPunct="1">
              <a:defRPr/>
            </a:pPr>
            <a:r>
              <a:rPr lang="en-GB" altLang="en-US" sz="1065" dirty="0"/>
              <a:t>© 3GPP </a:t>
            </a:r>
            <a:r>
              <a:rPr lang="en-GB" altLang="en-US" sz="1065" dirty="0" smtClean="0"/>
              <a:t>2024</a:t>
            </a:r>
            <a:endParaRPr lang="en-GB" altLang="en-US" sz="1065" dirty="0"/>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charset="-128"/>
              </a:defRPr>
            </a:lvl1pPr>
            <a:lvl2pPr marL="742950" indent="-285750">
              <a:defRPr sz="1000">
                <a:solidFill>
                  <a:schemeClr val="tx1"/>
                </a:solidFill>
                <a:latin typeface="Arial" panose="020B0604020202020204" pitchFamily="34" charset="0"/>
                <a:ea typeface="MS PGothic" panose="020B0600070205080204" charset="-128"/>
              </a:defRPr>
            </a:lvl2pPr>
            <a:lvl3pPr marL="1143000" indent="-228600">
              <a:defRPr sz="1000">
                <a:solidFill>
                  <a:schemeClr val="tx1"/>
                </a:solidFill>
                <a:latin typeface="Arial" panose="020B0604020202020204" pitchFamily="34" charset="0"/>
                <a:ea typeface="MS PGothic" panose="020B0600070205080204" charset="-128"/>
              </a:defRPr>
            </a:lvl3pPr>
            <a:lvl4pPr marL="1600200" indent="-228600">
              <a:defRPr sz="1000">
                <a:solidFill>
                  <a:schemeClr val="tx1"/>
                </a:solidFill>
                <a:latin typeface="Arial" panose="020B0604020202020204" pitchFamily="34" charset="0"/>
                <a:ea typeface="MS PGothic" panose="020B0600070205080204" charset="-128"/>
              </a:defRPr>
            </a:lvl4pPr>
            <a:lvl5pPr marL="2057400" indent="-228600">
              <a:defRPr sz="1000">
                <a:solidFill>
                  <a:schemeClr val="tx1"/>
                </a:solidFill>
                <a:latin typeface="Arial" panose="020B0604020202020204" pitchFamily="34" charset="0"/>
                <a:ea typeface="MS PGothic" panose="020B060007020508020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charset="-128"/>
              </a:defRPr>
            </a:lvl9pPr>
          </a:lstStyle>
          <a:p>
            <a:pPr algn="ctr"/>
            <a:fld id="{8EC1F184-3ABE-48A6-92F0-71BE57037E0F}" type="slidenum">
              <a:rPr lang="en-GB" altLang="en-US" sz="1335" b="1"/>
              <a:t>‹#›</a:t>
            </a:fld>
            <a:endParaRPr lang="en-GB" altLang="en-US" sz="1335" b="1"/>
          </a:p>
          <a:p>
            <a:endParaRPr lang="en-GB" altLang="en-US" sz="1335"/>
          </a:p>
        </p:txBody>
      </p:sp>
      <p:sp>
        <p:nvSpPr>
          <p:cNvPr id="8" name="AutoShape 14"/>
          <p:cNvSpPr>
            <a:spLocks noChangeArrowheads="1"/>
          </p:cNvSpPr>
          <p:nvPr userDrawn="1"/>
        </p:nvSpPr>
        <p:spPr bwMode="auto">
          <a:xfrm>
            <a:off x="0" y="636481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455295" indent="-455295" algn="l" rtl="0" eaLnBrk="0" fontAlgn="base" hangingPunct="0">
        <a:spcBef>
          <a:spcPct val="20000"/>
        </a:spcBef>
        <a:spcAft>
          <a:spcPct val="0"/>
        </a:spcAft>
        <a:buBlip>
          <a:blip r:embed="rId6"/>
        </a:buBlip>
        <a:defRPr sz="3735">
          <a:solidFill>
            <a:schemeClr val="tx1"/>
          </a:solidFill>
          <a:latin typeface="+mn-lt"/>
          <a:ea typeface="MS PGothic" panose="020B0600070205080204" charset="-128"/>
          <a:cs typeface="MS PGothic" panose="020B0600070205080204" charset="-128"/>
        </a:defRPr>
      </a:lvl1pPr>
      <a:lvl2pPr marL="988695" indent="-37909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charset="-128"/>
        </a:defRPr>
      </a:lvl2pPr>
      <a:lvl3pPr marL="15220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3pPr>
      <a:lvl4pPr marL="2131695" indent="-302895" algn="l" rtl="0" eaLnBrk="0" fontAlgn="base" hangingPunct="0">
        <a:spcBef>
          <a:spcPct val="20000"/>
        </a:spcBef>
        <a:spcAft>
          <a:spcPct val="0"/>
        </a:spcAft>
        <a:buFont typeface="Arial" panose="020B0604020202020204" pitchFamily="34" charset="0"/>
        <a:buChar char="–"/>
        <a:defRPr sz="2665">
          <a:solidFill>
            <a:schemeClr val="tx1"/>
          </a:solidFill>
          <a:latin typeface="+mn-lt"/>
          <a:ea typeface="MS PGothic" panose="020B0600070205080204" charset="-128"/>
        </a:defRPr>
      </a:lvl4pPr>
      <a:lvl5pPr marL="2741295" indent="-302895" algn="l" rtl="0" eaLnBrk="0" fontAlgn="base" hangingPunct="0">
        <a:spcBef>
          <a:spcPct val="20000"/>
        </a:spcBef>
        <a:spcAft>
          <a:spcPct val="0"/>
        </a:spcAft>
        <a:buFont typeface="Arial" panose="020B0604020202020204" pitchFamily="34" charset="0"/>
        <a:buChar char="»"/>
        <a:defRPr sz="2135">
          <a:solidFill>
            <a:schemeClr val="tx1"/>
          </a:solidFill>
          <a:latin typeface="+mn-lt"/>
          <a:ea typeface="MS PGothic" panose="020B0600070205080204" charset="-128"/>
        </a:defRPr>
      </a:lvl5pPr>
      <a:lvl6pPr marL="33521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17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13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0965"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hemeOverride" Target="../theme/themeOverride1.xml"/><Relationship Id="rId6" Type="http://schemas.openxmlformats.org/officeDocument/2006/relationships/image" Target="../media/image7.jpe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emf"/><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2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7.jpeg"/><Relationship Id="rId7" Type="http://schemas.openxmlformats.org/officeDocument/2006/relationships/image" Target="../media/image27.emf"/><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6.jpeg"/><Relationship Id="rId5" Type="http://schemas.openxmlformats.org/officeDocument/2006/relationships/image" Target="../media/image25.jpeg"/><Relationship Id="rId10" Type="http://schemas.openxmlformats.org/officeDocument/2006/relationships/image" Target="../media/image30.png"/><Relationship Id="rId4" Type="http://schemas.openxmlformats.org/officeDocument/2006/relationships/image" Target="../media/image24.jpeg"/><Relationship Id="rId9" Type="http://schemas.openxmlformats.org/officeDocument/2006/relationships/image" Target="../media/image29.jpeg"/></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7.jpeg"/><Relationship Id="rId7"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32.jpeg"/><Relationship Id="rId5" Type="http://schemas.microsoft.com/office/2007/relationships/hdphoto" Target="../media/hdphoto1.wdp"/><Relationship Id="rId10" Type="http://schemas.openxmlformats.org/officeDocument/2006/relationships/image" Target="../media/image29.jpeg"/><Relationship Id="rId4" Type="http://schemas.openxmlformats.org/officeDocument/2006/relationships/image" Target="../media/image31.png"/><Relationship Id="rId9"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emf"/><Relationship Id="rId1" Type="http://schemas.openxmlformats.org/officeDocument/2006/relationships/slideLayout" Target="../slideLayouts/slideLayout8.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marL="228600" indent="-228600">
              <a:spcBef>
                <a:spcPct val="0"/>
              </a:spcBef>
              <a:buFontTx/>
              <a:buChar char="-"/>
              <a:defRPr/>
            </a:pPr>
            <a:endParaRPr lang="en-GB" altLang="en-US" sz="1600" i="1" dirty="0">
              <a:latin typeface="Arial" panose="020B0604020202020204" pitchFamily="34" charset="0"/>
            </a:endParaRPr>
          </a:p>
          <a:p>
            <a:pPr marL="381000" indent="-381000">
              <a:spcBef>
                <a:spcPct val="0"/>
              </a:spcBef>
              <a:buFontTx/>
              <a:buChar char="-"/>
              <a:defRPr/>
            </a:pPr>
            <a:endParaRPr lang="en-GB" altLang="en-US" sz="2135"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US" altLang="en-US" sz="1335">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S1-240111</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SA1#105, 26 Feb </a:t>
            </a:r>
            <a:r>
              <a:rPr lang="en-GB" altLang="en-US" sz="1065" dirty="0">
                <a:solidFill>
                  <a:schemeClr val="bg1"/>
                </a:solidFill>
                <a:latin typeface="Arial" panose="020B0604020202020204" pitchFamily="34" charset="0"/>
              </a:rPr>
              <a:t>- </a:t>
            </a:r>
            <a:r>
              <a:rPr lang="en-GB" altLang="en-US" sz="1065" dirty="0" smtClean="0">
                <a:solidFill>
                  <a:schemeClr val="bg1"/>
                </a:solidFill>
                <a:latin typeface="Arial" panose="020B0604020202020204" pitchFamily="34" charset="0"/>
              </a:rPr>
              <a:t>1 Mar 2024, Athens</a:t>
            </a:r>
            <a:endParaRPr lang="en-GB" altLang="en-US" sz="1065" dirty="0">
              <a:solidFill>
                <a:schemeClr val="bg1"/>
              </a:solidFill>
              <a:latin typeface="Arial" panose="020B0604020202020204" pitchFamily="34" charset="0"/>
            </a:endParaRP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Telecom</a:t>
            </a:r>
            <a:endParaRPr lang="zh-CN" altLang="en-US" dirty="0"/>
          </a:p>
        </p:txBody>
      </p:sp>
      <p:sp>
        <p:nvSpPr>
          <p:cNvPr id="9" name="标题 1"/>
          <p:cNvSpPr txBox="1"/>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r>
              <a:rPr lang="en-US" altLang="zh-CN" kern="0" dirty="0"/>
              <a:t>Series </a:t>
            </a:r>
            <a:r>
              <a:rPr lang="en-US" altLang="zh-CN" kern="0" dirty="0" smtClean="0"/>
              <a:t>New Features </a:t>
            </a:r>
            <a:r>
              <a:rPr lang="en-US" altLang="zh-CN" kern="0" dirty="0"/>
              <a:t>T</a:t>
            </a:r>
            <a:r>
              <a:rPr lang="en-US" altLang="zh-CN" kern="0" dirty="0" smtClean="0"/>
              <a:t>owards </a:t>
            </a:r>
          </a:p>
          <a:p>
            <a:r>
              <a:rPr lang="en-US" altLang="zh-CN" kern="0" dirty="0" smtClean="0"/>
              <a:t>Future </a:t>
            </a:r>
            <a:r>
              <a:rPr lang="en-US" kern="0" dirty="0" smtClean="0"/>
              <a:t>Rel-20 performance</a:t>
            </a:r>
            <a:endParaRPr kern="0" dirty="0" smtClean="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542473" y="2647229"/>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4265">
                <a:solidFill>
                  <a:srgbClr val="FF0000"/>
                </a:solidFill>
                <a:latin typeface="+mj-lt"/>
                <a:ea typeface="MS PGothic" panose="020B0600070205080204" charset="-128"/>
                <a:cs typeface="MS PGothic" panose="020B0600070205080204" charset="-128"/>
              </a:defRPr>
            </a:lvl1pPr>
            <a:lvl2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2pPr>
            <a:lvl3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3pPr>
            <a:lvl4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4pPr>
            <a:lvl5pPr algn="ctr" rtl="0" eaLnBrk="0" fontAlgn="base" hangingPunct="0">
              <a:spcBef>
                <a:spcPct val="0"/>
              </a:spcBef>
              <a:spcAft>
                <a:spcPct val="0"/>
              </a:spcAft>
              <a:defRPr sz="4265">
                <a:solidFill>
                  <a:srgbClr val="FF0000"/>
                </a:solidFill>
                <a:latin typeface="Calibri" panose="020F0502020204030204" pitchFamily="34" charset="0"/>
                <a:ea typeface="MS PGothic" panose="020B0600070205080204" charset="-128"/>
                <a:cs typeface="MS PGothic" panose="020B0600070205080204" charset="-128"/>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7765" algn="ctr" rtl="0" eaLnBrk="0" fontAlgn="base" hangingPunct="0">
              <a:spcBef>
                <a:spcPct val="0"/>
              </a:spcBef>
              <a:spcAft>
                <a:spcPct val="0"/>
              </a:spcAft>
              <a:defRPr sz="4265">
                <a:solidFill>
                  <a:srgbClr val="FF0000"/>
                </a:solidFill>
                <a:latin typeface="Calibri" panose="020F0502020204030204" pitchFamily="34" charset="0"/>
              </a:defRPr>
            </a:lvl9pPr>
          </a:lstStyle>
          <a:p>
            <a:pPr>
              <a:defRPr/>
            </a:pPr>
            <a:r>
              <a:rPr lang="en-GB" altLang="en-US" b="1" i="1" kern="0" noProof="1" smtClean="0">
                <a:effectLst>
                  <a:outerShdw blurRad="38100" dist="38100" dir="2700000" algn="tl">
                    <a:srgbClr val="000000">
                      <a:alpha val="43137"/>
                    </a:srgbClr>
                  </a:outerShdw>
                </a:effectLst>
              </a:rPr>
              <a:t>Thank you</a:t>
            </a:r>
            <a:endParaRPr lang="en-GB" altLang="en-US" b="1" i="1" kern="0" noProof="1">
              <a:effectLst>
                <a:outerShdw blurRad="38100" dist="38100" dir="2700000" algn="tl">
                  <a:srgbClr val="000000">
                    <a:alpha val="43137"/>
                  </a:srgbClr>
                </a:outerShdw>
              </a:effectLst>
            </a:endParaRPr>
          </a:p>
        </p:txBody>
      </p:sp>
      <p:sp>
        <p:nvSpPr>
          <p:cNvPr id="3"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smtClean="0">
                <a:solidFill>
                  <a:schemeClr val="bg1"/>
                </a:solidFill>
                <a:latin typeface="Arial" panose="020B0604020202020204" pitchFamily="34" charset="0"/>
              </a:rPr>
              <a:t>S1-240111</a:t>
            </a:r>
            <a:r>
              <a:rPr lang="en-GB" altLang="en-US" sz="1065"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SA1#105, 26 Feb </a:t>
            </a:r>
            <a:r>
              <a:rPr lang="en-GB" altLang="en-US" sz="1065" dirty="0">
                <a:solidFill>
                  <a:schemeClr val="bg1"/>
                </a:solidFill>
                <a:latin typeface="Arial" panose="020B0604020202020204" pitchFamily="34" charset="0"/>
              </a:rPr>
              <a:t>- </a:t>
            </a:r>
            <a:r>
              <a:rPr lang="en-GB" altLang="en-US" sz="1065" dirty="0" smtClean="0">
                <a:solidFill>
                  <a:schemeClr val="bg1"/>
                </a:solidFill>
                <a:latin typeface="Arial" panose="020B0604020202020204" pitchFamily="34" charset="0"/>
              </a:rPr>
              <a:t>1 Mar 2024, Athens</a:t>
            </a:r>
            <a:endParaRPr lang="en-GB" altLang="en-US" sz="1065" dirty="0">
              <a:solidFill>
                <a:schemeClr val="bg1"/>
              </a:solidFill>
              <a:latin typeface="Arial" panose="020B0604020202020204" pitchFamily="34" charset="0"/>
            </a:endParaRPr>
          </a:p>
        </p:txBody>
      </p:sp>
    </p:spTree>
    <p:extLst>
      <p:ext uri="{BB962C8B-B14F-4D97-AF65-F5344CB8AC3E}">
        <p14:creationId xmlns:p14="http://schemas.microsoft.com/office/powerpoint/2010/main" val="6106888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882360" y="1392740"/>
            <a:ext cx="9785640" cy="1869743"/>
          </a:xfrm>
          <a:prstGeom prst="rect">
            <a:avLst/>
          </a:prstGeom>
        </p:spPr>
        <p:txBody>
          <a:bodyPr wrap="square">
            <a:spAutoFit/>
          </a:bodyPr>
          <a:lstStyle/>
          <a:p>
            <a:pPr marL="285750" lvl="1" indent="-285750" hangingPunct="0">
              <a:spcAft>
                <a:spcPts val="900"/>
              </a:spcAft>
              <a:buFont typeface="Arial" panose="020B0604020202020204" pitchFamily="34" charset="0"/>
              <a:buChar char="•"/>
            </a:pPr>
            <a:r>
              <a:rPr lang="en-US" altLang="zh-CN" dirty="0" smtClean="0">
                <a:solidFill>
                  <a:srgbClr val="000000"/>
                </a:solidFill>
                <a:ea typeface="等线" panose="02010600030101010101" pitchFamily="2" charset="-122"/>
                <a:cs typeface="Times New Roman" panose="02020603050405020304" pitchFamily="18" charset="0"/>
              </a:rPr>
              <a:t>ITU-R has proposed the usage scenarios and capabilities for the 6G network in the recommendation of the framework and objectives for IMT-2030. The emergence of new services and capabilities will bring new demands and requirements to the future network.</a:t>
            </a:r>
          </a:p>
          <a:p>
            <a:pPr marL="285750" lvl="1" indent="-285750" hangingPunct="0">
              <a:spcAft>
                <a:spcPts val="900"/>
              </a:spcAft>
              <a:buFont typeface="Arial" panose="020B0604020202020204" pitchFamily="34" charset="0"/>
              <a:buChar char="•"/>
            </a:pPr>
            <a:r>
              <a:rPr lang="en-US" altLang="zh-CN" dirty="0" smtClean="0">
                <a:solidFill>
                  <a:srgbClr val="000000"/>
                </a:solidFill>
                <a:ea typeface="等线" panose="02010600030101010101" pitchFamily="2" charset="-122"/>
                <a:cs typeface="Times New Roman" panose="02020603050405020304" pitchFamily="18" charset="0"/>
              </a:rPr>
              <a:t>From the perspective of network operator, one of the overall objectives of 6G is to expand mobile network service capabilities and fully upgrade user experience. To achieve this ultimate objective, 6G network need series new features or enhancements.</a:t>
            </a:r>
            <a:endParaRPr lang="en-US" altLang="zh-CN" dirty="0">
              <a:solidFill>
                <a:srgbClr val="000000"/>
              </a:solidFill>
              <a:ea typeface="等线" panose="02010600030101010101" pitchFamily="2" charset="-122"/>
              <a:cs typeface="Times New Roman" panose="02020603050405020304" pitchFamily="18" charset="0"/>
            </a:endParaRPr>
          </a:p>
        </p:txBody>
      </p:sp>
      <p:pic>
        <p:nvPicPr>
          <p:cNvPr id="6" name="그림 1"/>
          <p:cNvPicPr/>
          <p:nvPr/>
        </p:nvPicPr>
        <p:blipFill>
          <a:blip r:embed="rId4" cstate="print">
            <a:extLst>
              <a:ext uri="{28A0092B-C50C-407E-A947-70E740481C1C}">
                <a14:useLocalDpi xmlns:a14="http://schemas.microsoft.com/office/drawing/2010/main" val="0"/>
              </a:ext>
            </a:extLst>
          </a:blip>
          <a:stretch>
            <a:fillRect/>
          </a:stretch>
        </p:blipFill>
        <p:spPr>
          <a:xfrm>
            <a:off x="2088208" y="3419060"/>
            <a:ext cx="2674245" cy="2714403"/>
          </a:xfrm>
          <a:prstGeom prst="rect">
            <a:avLst/>
          </a:prstGeom>
        </p:spPr>
      </p:pic>
      <p:pic>
        <p:nvPicPr>
          <p:cNvPr id="7" name="그림 2">
            <a:extLst>
              <a:ext uri="{FF2B5EF4-FFF2-40B4-BE49-F238E27FC236}">
                <a16:creationId xmlns:a16="http://schemas.microsoft.com/office/drawing/2014/main" id="{97929462-DC2C-374E-B48E-33C67A63A94F}"/>
              </a:ext>
            </a:extLst>
          </p:cNvPr>
          <p:cNvPicPr/>
          <p:nvPr/>
        </p:nvPicPr>
        <p:blipFill rotWithShape="1">
          <a:blip r:embed="rId5"/>
          <a:srcRect l="1161" r="16670"/>
          <a:stretch/>
        </p:blipFill>
        <p:spPr>
          <a:xfrm>
            <a:off x="6058265" y="3199023"/>
            <a:ext cx="4205655" cy="3055088"/>
          </a:xfrm>
          <a:prstGeom prst="rect">
            <a:avLst/>
          </a:prstGeom>
        </p:spPr>
      </p:pic>
      <p:sp>
        <p:nvSpPr>
          <p:cNvPr id="8" name="标题 1"/>
          <p:cNvSpPr txBox="1"/>
          <p:nvPr/>
        </p:nvSpPr>
        <p:spPr bwMode="auto">
          <a:xfrm>
            <a:off x="210484" y="105563"/>
            <a:ext cx="898744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pPr algn="l"/>
            <a:r>
              <a:rPr lang="en-US" altLang="zh-CN" sz="2400" b="1" kern="0" dirty="0" smtClean="0"/>
              <a:t>Backgrounds</a:t>
            </a:r>
            <a:endParaRPr lang="en-US" altLang="zh-CN" sz="2400" b="1" kern="0" dirty="0"/>
          </a:p>
        </p:txBody>
      </p:sp>
      <p:sp>
        <p:nvSpPr>
          <p:cNvPr id="1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6"/>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S1-240111</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SA1#105, 26 Feb </a:t>
            </a:r>
            <a:r>
              <a:rPr lang="en-GB" altLang="en-US" sz="1065" dirty="0">
                <a:solidFill>
                  <a:schemeClr val="bg1"/>
                </a:solidFill>
                <a:latin typeface="Arial" panose="020B0604020202020204" pitchFamily="34" charset="0"/>
              </a:rPr>
              <a:t>- </a:t>
            </a:r>
            <a:r>
              <a:rPr lang="en-GB" altLang="en-US" sz="1065" dirty="0" smtClean="0">
                <a:solidFill>
                  <a:schemeClr val="bg1"/>
                </a:solidFill>
                <a:latin typeface="Arial" panose="020B0604020202020204" pitchFamily="34" charset="0"/>
              </a:rPr>
              <a:t>1 Mar 2024, Athens</a:t>
            </a:r>
            <a:endParaRPr lang="en-GB" altLang="en-US" sz="1065"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36544" y="1347880"/>
            <a:ext cx="10701778" cy="1461939"/>
          </a:xfrm>
          <a:prstGeom prst="rect">
            <a:avLst/>
          </a:prstGeom>
          <a:noFill/>
        </p:spPr>
        <p:txBody>
          <a:bodyPr wrap="square" rtlCol="0">
            <a:spAutoFit/>
          </a:bodyPr>
          <a:lstStyle/>
          <a:p>
            <a:pPr>
              <a:spcAft>
                <a:spcPts val="600"/>
              </a:spcAft>
            </a:pPr>
            <a:r>
              <a:rPr lang="en-US" altLang="zh-CN" sz="2000" dirty="0" smtClean="0">
                <a:solidFill>
                  <a:srgbClr val="FF0000"/>
                </a:solidFill>
                <a:latin typeface="微软雅黑" panose="020B0503020204020204" pitchFamily="34" charset="-122"/>
                <a:ea typeface="微软雅黑" panose="020B0503020204020204" pitchFamily="34" charset="-122"/>
              </a:rPr>
              <a:t>Suggested approach for R20 Part 2</a:t>
            </a:r>
            <a:r>
              <a:rPr lang="zh-CN" altLang="en-US" sz="2000" dirty="0" smtClean="0">
                <a:solidFill>
                  <a:srgbClr val="FF0000"/>
                </a:solidFill>
                <a:latin typeface="微软雅黑" panose="020B0503020204020204" pitchFamily="34" charset="-122"/>
                <a:ea typeface="微软雅黑" panose="020B0503020204020204" pitchFamily="34" charset="-122"/>
              </a:rPr>
              <a:t>：</a:t>
            </a: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marL="285750" indent="-285750">
              <a:spcAft>
                <a:spcPts val="600"/>
              </a:spcAft>
              <a:buFont typeface="Arial" panose="020B0604020202020204" pitchFamily="34" charset="0"/>
              <a:buChar char="•"/>
            </a:pPr>
            <a:r>
              <a:rPr lang="en-US" altLang="zh-CN" dirty="0" smtClean="0">
                <a:latin typeface="微软雅黑" panose="020B0503020204020204" pitchFamily="34" charset="-122"/>
                <a:ea typeface="微软雅黑" panose="020B0503020204020204" pitchFamily="34" charset="-122"/>
                <a:cs typeface="MS PGothic" panose="020B0600070205080204" charset="-128"/>
              </a:rPr>
              <a:t>One "Umbrella" SID including Multiple building blocks</a:t>
            </a:r>
          </a:p>
          <a:p>
            <a:pPr marL="285750" indent="-285750">
              <a:spcAft>
                <a:spcPts val="600"/>
              </a:spcAft>
              <a:buFont typeface="Arial" panose="020B0604020202020204" pitchFamily="34" charset="0"/>
              <a:buChar char="•"/>
            </a:pPr>
            <a:r>
              <a:rPr lang="en-US" altLang="zh-CN" dirty="0" smtClean="0">
                <a:latin typeface="微软雅黑" panose="020B0503020204020204" pitchFamily="34" charset="-122"/>
                <a:ea typeface="微软雅黑" panose="020B0503020204020204" pitchFamily="34" charset="-122"/>
                <a:cs typeface="MS PGothic" panose="020B0600070205080204" charset="-128"/>
              </a:rPr>
              <a:t>One Rapporteur for the </a:t>
            </a:r>
            <a:r>
              <a:rPr lang="en-US" altLang="zh-CN" dirty="0">
                <a:latin typeface="微软雅黑" panose="020B0503020204020204" pitchFamily="34" charset="-122"/>
                <a:ea typeface="微软雅黑" panose="020B0503020204020204" pitchFamily="34" charset="-122"/>
                <a:cs typeface="MS PGothic" panose="020B0600070205080204" charset="-128"/>
              </a:rPr>
              <a:t>"Umbrella" SID </a:t>
            </a:r>
            <a:endParaRPr lang="en-US" altLang="zh-CN" dirty="0" smtClean="0">
              <a:latin typeface="微软雅黑" panose="020B0503020204020204" pitchFamily="34" charset="-122"/>
              <a:ea typeface="微软雅黑" panose="020B0503020204020204" pitchFamily="34" charset="-122"/>
              <a:cs typeface="MS PGothic" panose="020B0600070205080204" charset="-128"/>
            </a:endParaRPr>
          </a:p>
          <a:p>
            <a:pPr marL="285750" indent="-285750">
              <a:spcAft>
                <a:spcPts val="600"/>
              </a:spcAft>
              <a:buFont typeface="Arial" panose="020B0604020202020204" pitchFamily="34" charset="0"/>
              <a:buChar char="•"/>
            </a:pPr>
            <a:r>
              <a:rPr lang="en-US" altLang="zh-CN" dirty="0" smtClean="0">
                <a:latin typeface="微软雅黑" panose="020B0503020204020204" pitchFamily="34" charset="-122"/>
                <a:ea typeface="微软雅黑" panose="020B0503020204020204" pitchFamily="34" charset="-122"/>
                <a:cs typeface="MS PGothic" panose="020B0600070205080204" charset="-128"/>
              </a:rPr>
              <a:t>Each building block has a corresponding Editor</a:t>
            </a:r>
          </a:p>
        </p:txBody>
      </p:sp>
      <p:sp>
        <p:nvSpPr>
          <p:cNvPr id="7" name="文本框 6"/>
          <p:cNvSpPr txBox="1"/>
          <p:nvPr/>
        </p:nvSpPr>
        <p:spPr>
          <a:xfrm>
            <a:off x="1036544" y="3107699"/>
            <a:ext cx="10701778" cy="2908489"/>
          </a:xfrm>
          <a:prstGeom prst="rect">
            <a:avLst/>
          </a:prstGeom>
          <a:noFill/>
        </p:spPr>
        <p:txBody>
          <a:bodyPr wrap="square" rtlCol="0">
            <a:spAutoFit/>
          </a:bodyPr>
          <a:lstStyle/>
          <a:p>
            <a:pPr>
              <a:spcAft>
                <a:spcPts val="600"/>
              </a:spcAft>
            </a:pPr>
            <a:r>
              <a:rPr lang="en-US" altLang="zh-CN" sz="2000" dirty="0" smtClean="0">
                <a:solidFill>
                  <a:srgbClr val="FF0000"/>
                </a:solidFill>
                <a:latin typeface="微软雅黑" panose="020B0503020204020204" pitchFamily="34" charset="-122"/>
                <a:ea typeface="微软雅黑" panose="020B0503020204020204" pitchFamily="34" charset="-122"/>
              </a:rPr>
              <a:t>So far, </a:t>
            </a:r>
            <a:r>
              <a:rPr lang="en-US" altLang="zh-CN" sz="2000" dirty="0">
                <a:solidFill>
                  <a:srgbClr val="FF0000"/>
                </a:solidFill>
                <a:latin typeface="微软雅黑" panose="020B0503020204020204" pitchFamily="34" charset="-122"/>
                <a:ea typeface="微软雅黑" panose="020B0503020204020204" pitchFamily="34" charset="-122"/>
              </a:rPr>
              <a:t>	</a:t>
            </a:r>
            <a:r>
              <a:rPr lang="en-US" altLang="zh-CN" sz="2000" dirty="0" smtClean="0">
                <a:solidFill>
                  <a:srgbClr val="FF0000"/>
                </a:solidFill>
                <a:latin typeface="微软雅黑" panose="020B0503020204020204" pitchFamily="34" charset="-122"/>
                <a:ea typeface="微软雅黑" panose="020B0503020204020204" pitchFamily="34" charset="-122"/>
              </a:rPr>
              <a:t>currently, this DP suggests</a:t>
            </a:r>
            <a:r>
              <a:rPr lang="zh-CN" altLang="en-US" sz="2000" dirty="0" smtClean="0">
                <a:solidFill>
                  <a:srgbClr val="FF0000"/>
                </a:solidFill>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MS PGothic" panose="020B0600070205080204" charset="-128"/>
              </a:rPr>
              <a:t>four of the building blocks (BB):</a:t>
            </a:r>
          </a:p>
          <a:p>
            <a:pPr marL="285750" indent="-285750">
              <a:spcAft>
                <a:spcPts val="600"/>
              </a:spcAft>
              <a:buFont typeface="Arial" panose="020B0604020202020204" pitchFamily="34" charset="0"/>
              <a:buChar char="•"/>
            </a:pPr>
            <a:r>
              <a:rPr lang="en-US" altLang="zh-CN" dirty="0" smtClean="0">
                <a:latin typeface="微软雅黑" panose="020B0503020204020204" pitchFamily="34" charset="-122"/>
                <a:ea typeface="微软雅黑" panose="020B0503020204020204" pitchFamily="34" charset="-122"/>
                <a:cs typeface="MS PGothic" panose="020B0600070205080204" charset="-128"/>
              </a:rPr>
              <a:t>Network Operation</a:t>
            </a:r>
          </a:p>
          <a:p>
            <a:pPr marL="285750" indent="-285750">
              <a:spcAft>
                <a:spcPts val="600"/>
              </a:spcAft>
              <a:buFont typeface="Arial" panose="020B0604020202020204" pitchFamily="34" charset="0"/>
              <a:buChar char="•"/>
            </a:pPr>
            <a:r>
              <a:rPr lang="en-US" altLang="zh-CN" dirty="0" smtClean="0">
                <a:latin typeface="微软雅黑" panose="020B0503020204020204" pitchFamily="34" charset="-122"/>
                <a:ea typeface="微软雅黑" panose="020B0503020204020204" pitchFamily="34" charset="-122"/>
                <a:cs typeface="MS PGothic" panose="020B0600070205080204" charset="-128"/>
              </a:rPr>
              <a:t>Integrated AI with 6G System</a:t>
            </a:r>
          </a:p>
          <a:p>
            <a:pPr marL="285750" indent="-285750">
              <a:spcAft>
                <a:spcPts val="600"/>
              </a:spcAft>
              <a:buFont typeface="Arial" panose="020B0604020202020204" pitchFamily="34" charset="0"/>
              <a:buChar char="•"/>
            </a:pPr>
            <a:r>
              <a:rPr lang="en-US" altLang="zh-CN" dirty="0">
                <a:latin typeface="微软雅黑" panose="020B0503020204020204" pitchFamily="34" charset="-122"/>
                <a:ea typeface="微软雅黑" panose="020B0503020204020204" pitchFamily="34" charset="-122"/>
                <a:cs typeface="MS PGothic" panose="020B0600070205080204" charset="-128"/>
              </a:rPr>
              <a:t>Immersive </a:t>
            </a:r>
            <a:r>
              <a:rPr lang="en-US" altLang="zh-CN" dirty="0" smtClean="0">
                <a:latin typeface="微软雅黑" panose="020B0503020204020204" pitchFamily="34" charset="-122"/>
                <a:ea typeface="微软雅黑" panose="020B0503020204020204" pitchFamily="34" charset="-122"/>
                <a:cs typeface="MS PGothic" panose="020B0600070205080204" charset="-128"/>
              </a:rPr>
              <a:t>Communication</a:t>
            </a:r>
          </a:p>
          <a:p>
            <a:pPr marL="285750" indent="-285750">
              <a:spcAft>
                <a:spcPts val="600"/>
              </a:spcAft>
              <a:buFont typeface="Arial" panose="020B0604020202020204" pitchFamily="34" charset="0"/>
              <a:buChar char="•"/>
            </a:pPr>
            <a:r>
              <a:rPr lang="en-US" altLang="zh-CN" dirty="0" smtClean="0">
                <a:latin typeface="微软雅黑" panose="020B0503020204020204" pitchFamily="34" charset="-122"/>
                <a:ea typeface="微软雅黑" panose="020B0503020204020204" pitchFamily="34" charset="-122"/>
                <a:cs typeface="MS PGothic" panose="020B0600070205080204" charset="-128"/>
              </a:rPr>
              <a:t>NTN</a:t>
            </a:r>
          </a:p>
          <a:p>
            <a:pPr marL="285750" indent="-285750">
              <a:spcAft>
                <a:spcPts val="600"/>
              </a:spcAft>
              <a:buFont typeface="Arial" panose="020B0604020202020204" pitchFamily="34" charset="0"/>
              <a:buChar char="•"/>
            </a:pPr>
            <a:r>
              <a:rPr lang="en-US" altLang="zh-CN" dirty="0" err="1" smtClean="0">
                <a:latin typeface="微软雅黑" panose="020B0503020204020204" pitchFamily="34" charset="-122"/>
                <a:ea typeface="微软雅黑" panose="020B0503020204020204" pitchFamily="34" charset="-122"/>
                <a:cs typeface="MS PGothic" panose="020B0600070205080204" charset="-128"/>
              </a:rPr>
              <a:t>etc</a:t>
            </a:r>
            <a:endParaRPr lang="en-US" altLang="zh-CN" dirty="0" smtClean="0">
              <a:latin typeface="微软雅黑" panose="020B0503020204020204" pitchFamily="34" charset="-122"/>
              <a:ea typeface="微软雅黑" panose="020B0503020204020204" pitchFamily="34" charset="-122"/>
              <a:cs typeface="MS PGothic" panose="020B0600070205080204" charset="-128"/>
            </a:endParaRPr>
          </a:p>
          <a:p>
            <a:pPr>
              <a:spcAft>
                <a:spcPts val="600"/>
              </a:spcAft>
            </a:pPr>
            <a:endParaRPr lang="en-US" altLang="zh-CN" dirty="0">
              <a:latin typeface="微软雅黑" panose="020B0503020204020204" pitchFamily="34" charset="-122"/>
              <a:ea typeface="微软雅黑" panose="020B0503020204020204" pitchFamily="34" charset="-122"/>
              <a:cs typeface="MS PGothic" panose="020B0600070205080204" charset="-128"/>
            </a:endParaRPr>
          </a:p>
          <a:p>
            <a:pPr>
              <a:spcAft>
                <a:spcPts val="600"/>
              </a:spcAft>
            </a:pPr>
            <a:r>
              <a:rPr lang="en-US" altLang="zh-CN" sz="2000" dirty="0">
                <a:solidFill>
                  <a:srgbClr val="FF0000"/>
                </a:solidFill>
                <a:latin typeface="微软雅黑" panose="020B0503020204020204" pitchFamily="34" charset="-122"/>
                <a:ea typeface="微软雅黑" panose="020B0503020204020204" pitchFamily="34" charset="-122"/>
              </a:rPr>
              <a:t>We are open for </a:t>
            </a:r>
            <a:r>
              <a:rPr lang="en-US" altLang="zh-CN" sz="2000" dirty="0" smtClean="0">
                <a:solidFill>
                  <a:srgbClr val="FF0000"/>
                </a:solidFill>
                <a:latin typeface="微软雅黑" panose="020B0503020204020204" pitchFamily="34" charset="-122"/>
                <a:ea typeface="微软雅黑" panose="020B0503020204020204" pitchFamily="34" charset="-122"/>
              </a:rPr>
              <a:t>discussion on </a:t>
            </a:r>
            <a:r>
              <a:rPr lang="en-US" altLang="zh-CN" sz="2000" smtClean="0">
                <a:solidFill>
                  <a:srgbClr val="FF0000"/>
                </a:solidFill>
                <a:latin typeface="微软雅黑" panose="020B0503020204020204" pitchFamily="34" charset="-122"/>
                <a:ea typeface="微软雅黑" panose="020B0503020204020204" pitchFamily="34" charset="-122"/>
              </a:rPr>
              <a:t>the“definition</a:t>
            </a:r>
            <a:r>
              <a:rPr lang="en-US" altLang="zh-CN" sz="2000" dirty="0" smtClean="0">
                <a:solidFill>
                  <a:srgbClr val="FF0000"/>
                </a:solidFill>
                <a:latin typeface="微软雅黑" panose="020B0503020204020204" pitchFamily="34" charset="-122"/>
                <a:ea typeface="微软雅黑" panose="020B0503020204020204" pitchFamily="34" charset="-122"/>
              </a:rPr>
              <a:t> </a:t>
            </a:r>
            <a:r>
              <a:rPr lang="en-US" altLang="zh-CN" sz="2000" dirty="0">
                <a:solidFill>
                  <a:srgbClr val="FF0000"/>
                </a:solidFill>
                <a:latin typeface="微软雅黑" panose="020B0503020204020204" pitchFamily="34" charset="-122"/>
                <a:ea typeface="微软雅黑" panose="020B0503020204020204" pitchFamily="34" charset="-122"/>
              </a:rPr>
              <a:t>"of BB.</a:t>
            </a:r>
          </a:p>
        </p:txBody>
      </p:sp>
      <p:sp>
        <p:nvSpPr>
          <p:cNvPr id="8" name="标题 1"/>
          <p:cNvSpPr>
            <a:spLocks noGrp="1"/>
          </p:cNvSpPr>
          <p:nvPr>
            <p:ph type="title"/>
          </p:nvPr>
        </p:nvSpPr>
        <p:spPr>
          <a:xfrm>
            <a:off x="203747" y="182861"/>
            <a:ext cx="9102725" cy="943327"/>
          </a:xfrm>
        </p:spPr>
        <p:txBody>
          <a:bodyPr/>
          <a:lstStyle/>
          <a:p>
            <a:pPr algn="l"/>
            <a:r>
              <a:rPr lang="en-US" altLang="zh-CN" sz="3600" dirty="0" smtClean="0"/>
              <a:t>Suggested approach for Rel-20 part 2</a:t>
            </a:r>
            <a:endParaRPr lang="zh-CN" altLang="en-US" sz="3600" dirty="0"/>
          </a:p>
        </p:txBody>
      </p:sp>
    </p:spTree>
    <p:extLst>
      <p:ext uri="{BB962C8B-B14F-4D97-AF65-F5344CB8AC3E}">
        <p14:creationId xmlns:p14="http://schemas.microsoft.com/office/powerpoint/2010/main" val="2457319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 name="图片 227"/>
          <p:cNvPicPr>
            <a:picLocks noChangeAspect="1"/>
          </p:cNvPicPr>
          <p:nvPr/>
        </p:nvPicPr>
        <p:blipFill>
          <a:blip r:embed="rId3"/>
          <a:stretch>
            <a:fillRect/>
          </a:stretch>
        </p:blipFill>
        <p:spPr>
          <a:xfrm>
            <a:off x="6105723" y="1808609"/>
            <a:ext cx="348158" cy="388871"/>
          </a:xfrm>
          <a:prstGeom prst="rect">
            <a:avLst/>
          </a:prstGeom>
        </p:spPr>
      </p:pic>
      <p:pic>
        <p:nvPicPr>
          <p:cNvPr id="4" name="图片 3"/>
          <p:cNvPicPr>
            <a:picLocks noChangeAspect="1"/>
          </p:cNvPicPr>
          <p:nvPr/>
        </p:nvPicPr>
        <p:blipFill>
          <a:blip r:embed="rId4"/>
          <a:stretch>
            <a:fillRect/>
          </a:stretch>
        </p:blipFill>
        <p:spPr>
          <a:xfrm>
            <a:off x="550606" y="1925280"/>
            <a:ext cx="4748441" cy="2984415"/>
          </a:xfrm>
          <a:prstGeom prst="rect">
            <a:avLst/>
          </a:prstGeom>
        </p:spPr>
      </p:pic>
      <p:sp>
        <p:nvSpPr>
          <p:cNvPr id="6" name="标题 1"/>
          <p:cNvSpPr txBox="1"/>
          <p:nvPr/>
        </p:nvSpPr>
        <p:spPr bwMode="auto">
          <a:xfrm>
            <a:off x="461594" y="447178"/>
            <a:ext cx="8987444" cy="598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pPr algn="l"/>
            <a:r>
              <a:rPr lang="en-US" altLang="zh-CN" sz="2400" b="1" kern="0" dirty="0" smtClean="0"/>
              <a:t>Building block 1: 6G </a:t>
            </a:r>
            <a:r>
              <a:rPr lang="en-US" altLang="zh-CN" sz="2400" b="1" kern="0" dirty="0"/>
              <a:t>network </a:t>
            </a:r>
            <a:r>
              <a:rPr lang="en-US" altLang="zh-CN" sz="2400" b="1" kern="0" dirty="0" smtClean="0"/>
              <a:t>operation</a:t>
            </a:r>
            <a:endParaRPr lang="en-US" altLang="zh-CN" sz="2400" b="1" kern="0" dirty="0"/>
          </a:p>
        </p:txBody>
      </p:sp>
      <p:sp>
        <p:nvSpPr>
          <p:cNvPr id="7" name="文本框 6"/>
          <p:cNvSpPr txBox="1"/>
          <p:nvPr/>
        </p:nvSpPr>
        <p:spPr>
          <a:xfrm>
            <a:off x="550606" y="1300577"/>
            <a:ext cx="5008530" cy="830997"/>
          </a:xfrm>
          <a:prstGeom prst="rect">
            <a:avLst/>
          </a:prstGeom>
          <a:noFill/>
        </p:spPr>
        <p:txBody>
          <a:bodyPr wrap="square" rtlCol="0">
            <a:spAutoFit/>
          </a:bodyPr>
          <a:lstStyle/>
          <a:p>
            <a:r>
              <a:rPr lang="en-US" altLang="zh-CN" sz="1600" b="1" dirty="0" smtClean="0">
                <a:solidFill>
                  <a:srgbClr val="FF0000"/>
                </a:solidFill>
                <a:latin typeface="微软雅黑" panose="020B0503020204020204" pitchFamily="34" charset="-122"/>
                <a:ea typeface="微软雅黑" panose="020B0503020204020204" pitchFamily="34" charset="-122"/>
              </a:rPr>
              <a:t>NOW</a:t>
            </a:r>
            <a:r>
              <a:rPr lang="zh-CN" altLang="en-US" sz="1600" dirty="0" smtClean="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cs typeface="MS PGothic" panose="020B0600070205080204" charset="-128"/>
              </a:rPr>
              <a:t>network architecture and topology are both very </a:t>
            </a:r>
            <a:r>
              <a:rPr lang="en-US" altLang="zh-CN" sz="1600" dirty="0" smtClean="0">
                <a:latin typeface="微软雅黑" panose="020B0503020204020204" pitchFamily="34" charset="-122"/>
                <a:ea typeface="微软雅黑" panose="020B0503020204020204" pitchFamily="34" charset="-122"/>
                <a:cs typeface="MS PGothic" panose="020B0600070205080204" charset="-128"/>
              </a:rPr>
              <a:t>complex. </a:t>
            </a:r>
            <a:r>
              <a:rPr lang="en-US" altLang="zh-CN" sz="1600" dirty="0" smtClean="0">
                <a:latin typeface="微软雅黑" panose="020B0503020204020204" pitchFamily="34" charset="-122"/>
                <a:ea typeface="微软雅黑" panose="020B0503020204020204" pitchFamily="34" charset="-122"/>
              </a:rPr>
              <a:t>5G</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40+NF</a:t>
            </a:r>
            <a:r>
              <a:rPr lang="zh-CN" altLang="en-US" sz="1600" dirty="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80+interfaces</a:t>
            </a:r>
            <a:endParaRPr lang="en-US" altLang="zh-CN" sz="1600" dirty="0">
              <a:latin typeface="微软雅黑" panose="020B0503020204020204" pitchFamily="34" charset="-122"/>
              <a:ea typeface="微软雅黑" panose="020B0503020204020204" pitchFamily="34" charset="-122"/>
            </a:endParaRPr>
          </a:p>
          <a:p>
            <a:endParaRPr lang="zh-CN" altLang="en-US" sz="16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461594" y="5196568"/>
            <a:ext cx="5164529" cy="1169551"/>
          </a:xfrm>
          <a:prstGeom prst="rect">
            <a:avLst/>
          </a:prstGeom>
          <a:noFill/>
        </p:spPr>
        <p:txBody>
          <a:bodyPr wrap="square" rtlCol="0">
            <a:spAutoFit/>
          </a:bodyPr>
          <a:lstStyle/>
          <a:p>
            <a:r>
              <a:rPr lang="en-US" altLang="zh-CN" sz="1600" b="1" dirty="0">
                <a:solidFill>
                  <a:srgbClr val="FF0000"/>
                </a:solidFill>
                <a:latin typeface="微软雅黑" panose="020B0503020204020204" pitchFamily="34" charset="-122"/>
                <a:ea typeface="微软雅黑" panose="020B0503020204020204" pitchFamily="34" charset="-122"/>
              </a:rPr>
              <a:t>6G</a:t>
            </a:r>
            <a:r>
              <a:rPr lang="zh-CN" altLang="en-US" sz="1600" b="1" dirty="0">
                <a:solidFill>
                  <a:srgbClr val="FF0000"/>
                </a:solidFill>
                <a:latin typeface="微软雅黑" panose="020B0503020204020204" pitchFamily="34" charset="-122"/>
                <a:ea typeface="微软雅黑" panose="020B0503020204020204" pitchFamily="34" charset="-122"/>
              </a:rPr>
              <a:t>：</a:t>
            </a:r>
            <a:endParaRPr lang="en-US" altLang="zh-CN" sz="1600" b="1" dirty="0">
              <a:solidFill>
                <a:srgbClr val="FF0000"/>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en-US" altLang="zh-CN" dirty="0" smtClean="0"/>
              <a:t>6 Usage scenarios</a:t>
            </a:r>
            <a:r>
              <a:rPr lang="zh-CN" altLang="en-US" dirty="0" smtClean="0"/>
              <a:t>，</a:t>
            </a:r>
            <a:r>
              <a:rPr lang="en-US" altLang="zh-CN" dirty="0" smtClean="0"/>
              <a:t>connection</a:t>
            </a:r>
            <a:r>
              <a:rPr lang="zh-CN" altLang="en-US" dirty="0" smtClean="0"/>
              <a:t>，</a:t>
            </a:r>
            <a:r>
              <a:rPr lang="en-US" altLang="zh-CN" dirty="0" smtClean="0"/>
              <a:t>Sensing</a:t>
            </a:r>
            <a:r>
              <a:rPr lang="zh-CN" altLang="en-US" dirty="0" smtClean="0"/>
              <a:t>，</a:t>
            </a:r>
            <a:r>
              <a:rPr lang="en-US" altLang="zh-CN" dirty="0" smtClean="0"/>
              <a:t>AI</a:t>
            </a:r>
          </a:p>
          <a:p>
            <a:pPr marL="285750" indent="-285750">
              <a:buFont typeface="Arial" panose="020B0604020202020204" pitchFamily="34" charset="0"/>
              <a:buChar char="•"/>
            </a:pPr>
            <a:r>
              <a:rPr lang="en-US" altLang="zh-CN" dirty="0"/>
              <a:t>Following existing ideas, the network </a:t>
            </a:r>
            <a:r>
              <a:rPr lang="en-US" altLang="zh-CN" dirty="0" smtClean="0"/>
              <a:t>may </a:t>
            </a:r>
            <a:r>
              <a:rPr lang="en-US" altLang="zh-CN" dirty="0"/>
              <a:t>become increasingly </a:t>
            </a:r>
            <a:r>
              <a:rPr lang="en-US" altLang="zh-CN" dirty="0" smtClean="0"/>
              <a:t>complex?</a:t>
            </a:r>
            <a:endParaRPr lang="zh-CN" altLang="en-US" dirty="0"/>
          </a:p>
        </p:txBody>
      </p:sp>
      <p:sp>
        <p:nvSpPr>
          <p:cNvPr id="9" name="文本框 8"/>
          <p:cNvSpPr txBox="1"/>
          <p:nvPr/>
        </p:nvSpPr>
        <p:spPr>
          <a:xfrm>
            <a:off x="6013852" y="1292339"/>
            <a:ext cx="5730081" cy="646331"/>
          </a:xfrm>
          <a:prstGeom prst="rect">
            <a:avLst/>
          </a:prstGeom>
          <a:noFill/>
        </p:spPr>
        <p:txBody>
          <a:bodyPr wrap="square" rtlCol="0">
            <a:spAutoFit/>
          </a:bodyPr>
          <a:lstStyle/>
          <a:p>
            <a:r>
              <a:rPr lang="en-US" altLang="zh-CN" dirty="0" smtClean="0">
                <a:solidFill>
                  <a:srgbClr val="FF0000"/>
                </a:solidFill>
              </a:rPr>
              <a:t>Case 1</a:t>
            </a:r>
            <a:r>
              <a:rPr lang="zh-CN" altLang="en-US" dirty="0" smtClean="0"/>
              <a:t>：</a:t>
            </a:r>
            <a:r>
              <a:rPr lang="en-US" altLang="zh-CN" dirty="0"/>
              <a:t>Difficulty in locating faults, recovery time ranging from hours to tens of hours</a:t>
            </a:r>
            <a:endParaRPr lang="zh-CN" altLang="en-US" dirty="0"/>
          </a:p>
        </p:txBody>
      </p:sp>
      <p:sp>
        <p:nvSpPr>
          <p:cNvPr id="10" name="文本框 9"/>
          <p:cNvSpPr txBox="1"/>
          <p:nvPr/>
        </p:nvSpPr>
        <p:spPr>
          <a:xfrm>
            <a:off x="5944892" y="3437566"/>
            <a:ext cx="5811591" cy="369332"/>
          </a:xfrm>
          <a:prstGeom prst="rect">
            <a:avLst/>
          </a:prstGeom>
          <a:noFill/>
        </p:spPr>
        <p:txBody>
          <a:bodyPr wrap="none" rtlCol="0">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Case 2</a:t>
            </a:r>
            <a:r>
              <a:rPr lang="zh-CN" altLang="en-US" dirty="0" smtClean="0"/>
              <a:t>：</a:t>
            </a:r>
            <a:r>
              <a:rPr lang="en-US" altLang="zh-CN" dirty="0"/>
              <a:t>Network function upgrade takes weeks to months</a:t>
            </a:r>
            <a:endParaRPr lang="zh-CN" altLang="en-US" dirty="0"/>
          </a:p>
        </p:txBody>
      </p:sp>
      <p:sp>
        <p:nvSpPr>
          <p:cNvPr id="11" name="文本框 10"/>
          <p:cNvSpPr txBox="1"/>
          <p:nvPr/>
        </p:nvSpPr>
        <p:spPr>
          <a:xfrm>
            <a:off x="6048632" y="5270799"/>
            <a:ext cx="4148700" cy="923330"/>
          </a:xfrm>
          <a:prstGeom prst="rect">
            <a:avLst/>
          </a:prstGeom>
          <a:noFill/>
        </p:spPr>
        <p:txBody>
          <a:bodyPr wrap="none" rtlCol="0">
            <a:spAutoFit/>
          </a:bodyPr>
          <a:lstStyle/>
          <a:p>
            <a:r>
              <a:rPr lang="en-US" altLang="zh-CN" dirty="0">
                <a:solidFill>
                  <a:srgbClr val="FF0000"/>
                </a:solidFill>
              </a:rPr>
              <a:t>requirement</a:t>
            </a:r>
            <a:r>
              <a:rPr lang="zh-CN" altLang="en-US" dirty="0" smtClean="0">
                <a:solidFill>
                  <a:srgbClr val="FF0000"/>
                </a:solidFill>
              </a:rPr>
              <a:t>：</a:t>
            </a:r>
            <a:endParaRPr lang="en-US" altLang="zh-CN" dirty="0" smtClean="0">
              <a:solidFill>
                <a:srgbClr val="FF0000"/>
              </a:solidFill>
            </a:endParaRPr>
          </a:p>
          <a:p>
            <a:pPr marL="285750" indent="-285750">
              <a:buFont typeface="Arial" panose="020B0604020202020204" pitchFamily="34" charset="0"/>
              <a:buChar char="•"/>
            </a:pPr>
            <a:r>
              <a:rPr lang="en-US" altLang="zh-CN" dirty="0"/>
              <a:t>Need to simplify network </a:t>
            </a:r>
            <a:r>
              <a:rPr lang="en-US" altLang="zh-CN" dirty="0" smtClean="0"/>
              <a:t>architecture</a:t>
            </a:r>
          </a:p>
          <a:p>
            <a:pPr marL="285750" indent="-285750">
              <a:buFont typeface="Arial" panose="020B0604020202020204" pitchFamily="34" charset="0"/>
              <a:buChar char="•"/>
            </a:pPr>
            <a:r>
              <a:rPr lang="en-US" altLang="zh-CN" dirty="0" err="1"/>
              <a:t>Core+RAN+UE</a:t>
            </a:r>
            <a:r>
              <a:rPr lang="en-US" altLang="zh-CN" dirty="0"/>
              <a:t> collaboration is required</a:t>
            </a:r>
            <a:endParaRPr lang="zh-CN" altLang="en-US" dirty="0"/>
          </a:p>
        </p:txBody>
      </p:sp>
      <p:sp>
        <p:nvSpPr>
          <p:cNvPr id="13" name="圆角矩形 12"/>
          <p:cNvSpPr/>
          <p:nvPr/>
        </p:nvSpPr>
        <p:spPr bwMode="auto">
          <a:xfrm>
            <a:off x="311727" y="1174173"/>
            <a:ext cx="5247409" cy="3932688"/>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14" name="圆角矩形 13"/>
          <p:cNvSpPr/>
          <p:nvPr/>
        </p:nvSpPr>
        <p:spPr bwMode="auto">
          <a:xfrm>
            <a:off x="301121" y="5195964"/>
            <a:ext cx="5247409" cy="1095506"/>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232" name="文本框 231"/>
          <p:cNvSpPr txBox="1"/>
          <p:nvPr/>
        </p:nvSpPr>
        <p:spPr>
          <a:xfrm>
            <a:off x="10551345" y="1569864"/>
            <a:ext cx="322418" cy="224192"/>
          </a:xfrm>
          <a:prstGeom prst="rect">
            <a:avLst/>
          </a:prstGeom>
          <a:noFill/>
        </p:spPr>
        <p:txBody>
          <a:bodyPr wrap="none" rtlCol="0">
            <a:spAutoFit/>
          </a:bodyPr>
          <a:lstStyle/>
          <a:p>
            <a:r>
              <a:rPr lang="zh-CN" altLang="en-US" sz="1100" b="1" dirty="0" smtClean="0">
                <a:solidFill>
                  <a:srgbClr val="FF0000"/>
                </a:solidFill>
                <a:latin typeface="微软雅黑" panose="020B0503020204020204" pitchFamily="34" charset="-122"/>
                <a:ea typeface="微软雅黑" panose="020B0503020204020204" pitchFamily="34" charset="-122"/>
              </a:rPr>
              <a:t>？</a:t>
            </a:r>
            <a:endParaRPr lang="zh-CN" altLang="en-US" sz="1100" b="1" dirty="0">
              <a:solidFill>
                <a:srgbClr val="FF0000"/>
              </a:solidFill>
              <a:latin typeface="微软雅黑" panose="020B0503020204020204" pitchFamily="34" charset="-122"/>
              <a:ea typeface="微软雅黑" panose="020B0503020204020204" pitchFamily="34" charset="-122"/>
            </a:endParaRPr>
          </a:p>
        </p:txBody>
      </p:sp>
      <p:sp>
        <p:nvSpPr>
          <p:cNvPr id="233" name="文本框 232"/>
          <p:cNvSpPr txBox="1"/>
          <p:nvPr/>
        </p:nvSpPr>
        <p:spPr>
          <a:xfrm>
            <a:off x="9087867" y="1688134"/>
            <a:ext cx="322418" cy="224192"/>
          </a:xfrm>
          <a:prstGeom prst="rect">
            <a:avLst/>
          </a:prstGeom>
          <a:noFill/>
        </p:spPr>
        <p:txBody>
          <a:bodyPr wrap="none" rtlCol="0">
            <a:spAutoFit/>
          </a:bodyPr>
          <a:lstStyle/>
          <a:p>
            <a:r>
              <a:rPr lang="zh-CN" altLang="en-US" sz="1100" b="1" dirty="0" smtClean="0">
                <a:solidFill>
                  <a:srgbClr val="FF0000"/>
                </a:solidFill>
                <a:latin typeface="微软雅黑" panose="020B0503020204020204" pitchFamily="34" charset="-122"/>
                <a:ea typeface="微软雅黑" panose="020B0503020204020204" pitchFamily="34" charset="-122"/>
              </a:rPr>
              <a:t>？</a:t>
            </a:r>
            <a:endParaRPr lang="zh-CN" altLang="en-US" sz="1100" b="1" dirty="0">
              <a:solidFill>
                <a:srgbClr val="FF0000"/>
              </a:solidFill>
              <a:latin typeface="微软雅黑" panose="020B0503020204020204" pitchFamily="34" charset="-122"/>
              <a:ea typeface="微软雅黑" panose="020B0503020204020204" pitchFamily="34" charset="-122"/>
            </a:endParaRPr>
          </a:p>
        </p:txBody>
      </p:sp>
      <p:pic>
        <p:nvPicPr>
          <p:cNvPr id="215" name="图片 214"/>
          <p:cNvPicPr>
            <a:picLocks noChangeAspect="1"/>
          </p:cNvPicPr>
          <p:nvPr/>
        </p:nvPicPr>
        <p:blipFill>
          <a:blip r:embed="rId5"/>
          <a:stretch>
            <a:fillRect/>
          </a:stretch>
        </p:blipFill>
        <p:spPr>
          <a:xfrm>
            <a:off x="6948307" y="1874879"/>
            <a:ext cx="4629917" cy="1075129"/>
          </a:xfrm>
          <a:prstGeom prst="rect">
            <a:avLst/>
          </a:prstGeom>
        </p:spPr>
      </p:pic>
      <p:pic>
        <p:nvPicPr>
          <p:cNvPr id="15" name="图片 14"/>
          <p:cNvPicPr>
            <a:picLocks noChangeAspect="1"/>
          </p:cNvPicPr>
          <p:nvPr/>
        </p:nvPicPr>
        <p:blipFill>
          <a:blip r:embed="rId6"/>
          <a:stretch>
            <a:fillRect/>
          </a:stretch>
        </p:blipFill>
        <p:spPr>
          <a:xfrm>
            <a:off x="7362301" y="1873060"/>
            <a:ext cx="356094" cy="361702"/>
          </a:xfrm>
          <a:prstGeom prst="rect">
            <a:avLst/>
          </a:prstGeom>
        </p:spPr>
      </p:pic>
      <p:pic>
        <p:nvPicPr>
          <p:cNvPr id="17" name="图片 16"/>
          <p:cNvPicPr>
            <a:picLocks noChangeAspect="1"/>
          </p:cNvPicPr>
          <p:nvPr/>
        </p:nvPicPr>
        <p:blipFill>
          <a:blip r:embed="rId7"/>
          <a:stretch>
            <a:fillRect/>
          </a:stretch>
        </p:blipFill>
        <p:spPr>
          <a:xfrm>
            <a:off x="6034389" y="2206654"/>
            <a:ext cx="470878" cy="673548"/>
          </a:xfrm>
          <a:prstGeom prst="rect">
            <a:avLst/>
          </a:prstGeom>
        </p:spPr>
      </p:pic>
      <p:sp>
        <p:nvSpPr>
          <p:cNvPr id="24" name="六边形 23"/>
          <p:cNvSpPr/>
          <p:nvPr/>
        </p:nvSpPr>
        <p:spPr>
          <a:xfrm>
            <a:off x="7467941" y="2527874"/>
            <a:ext cx="434114" cy="301001"/>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25" name="六边形 24"/>
          <p:cNvSpPr/>
          <p:nvPr/>
        </p:nvSpPr>
        <p:spPr>
          <a:xfrm>
            <a:off x="7473821" y="2226873"/>
            <a:ext cx="434114" cy="301001"/>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26" name="六边形 25"/>
          <p:cNvSpPr/>
          <p:nvPr/>
        </p:nvSpPr>
        <p:spPr>
          <a:xfrm>
            <a:off x="7810472" y="2379459"/>
            <a:ext cx="434114" cy="301001"/>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27" name="六边形 26"/>
          <p:cNvSpPr/>
          <p:nvPr/>
        </p:nvSpPr>
        <p:spPr>
          <a:xfrm>
            <a:off x="7129344" y="2377373"/>
            <a:ext cx="434114" cy="301001"/>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28" name="六边形 27"/>
          <p:cNvSpPr/>
          <p:nvPr/>
        </p:nvSpPr>
        <p:spPr>
          <a:xfrm>
            <a:off x="8197076" y="2527340"/>
            <a:ext cx="434114" cy="301001"/>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29" name="六边形 28"/>
          <p:cNvSpPr/>
          <p:nvPr/>
        </p:nvSpPr>
        <p:spPr>
          <a:xfrm>
            <a:off x="8170305" y="2226873"/>
            <a:ext cx="434114" cy="301001"/>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grpSp>
        <p:nvGrpSpPr>
          <p:cNvPr id="66" name="Group 135"/>
          <p:cNvGrpSpPr/>
          <p:nvPr/>
        </p:nvGrpSpPr>
        <p:grpSpPr>
          <a:xfrm>
            <a:off x="7349842" y="2449584"/>
            <a:ext cx="129928" cy="177437"/>
            <a:chOff x="973137" y="1085850"/>
            <a:chExt cx="427038" cy="885825"/>
          </a:xfrm>
          <a:solidFill>
            <a:schemeClr val="bg1"/>
          </a:solidFill>
        </p:grpSpPr>
        <p:sp>
          <p:nvSpPr>
            <p:cNvPr id="67"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8"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9"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0"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1"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2"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3"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4"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5"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6"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7"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8"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9"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0"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1"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2"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83" name="Group 135"/>
          <p:cNvGrpSpPr/>
          <p:nvPr/>
        </p:nvGrpSpPr>
        <p:grpSpPr>
          <a:xfrm>
            <a:off x="7584233" y="2611096"/>
            <a:ext cx="129928" cy="177437"/>
            <a:chOff x="973137" y="1085850"/>
            <a:chExt cx="427038" cy="885825"/>
          </a:xfrm>
          <a:solidFill>
            <a:schemeClr val="bg1"/>
          </a:solidFill>
        </p:grpSpPr>
        <p:sp>
          <p:nvSpPr>
            <p:cNvPr id="84"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5"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6"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7"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8"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9"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0"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1"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2"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3"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4"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5"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6"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7"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8"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9"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100" name="Group 135"/>
          <p:cNvGrpSpPr/>
          <p:nvPr/>
        </p:nvGrpSpPr>
        <p:grpSpPr>
          <a:xfrm>
            <a:off x="7643894" y="2339943"/>
            <a:ext cx="129928" cy="177437"/>
            <a:chOff x="973137" y="1085850"/>
            <a:chExt cx="427038" cy="885825"/>
          </a:xfrm>
          <a:solidFill>
            <a:schemeClr val="bg1"/>
          </a:solidFill>
        </p:grpSpPr>
        <p:sp>
          <p:nvSpPr>
            <p:cNvPr id="101"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2"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3"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4"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5"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6"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7"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8"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9"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0"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1"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2"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3"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4"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5"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6"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117" name="Group 135"/>
          <p:cNvGrpSpPr/>
          <p:nvPr/>
        </p:nvGrpSpPr>
        <p:grpSpPr>
          <a:xfrm>
            <a:off x="7768987" y="2580399"/>
            <a:ext cx="129928" cy="177437"/>
            <a:chOff x="973137" y="1085850"/>
            <a:chExt cx="427038" cy="885825"/>
          </a:xfrm>
          <a:solidFill>
            <a:schemeClr val="bg1"/>
          </a:solidFill>
        </p:grpSpPr>
        <p:sp>
          <p:nvSpPr>
            <p:cNvPr id="118"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9"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0"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1"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2"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3"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4"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5"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6"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7"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8"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9"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0"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1"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2"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3"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134" name="Group 135"/>
          <p:cNvGrpSpPr/>
          <p:nvPr/>
        </p:nvGrpSpPr>
        <p:grpSpPr>
          <a:xfrm>
            <a:off x="7972473" y="2310370"/>
            <a:ext cx="129928" cy="177437"/>
            <a:chOff x="973137" y="1085850"/>
            <a:chExt cx="427038" cy="885825"/>
          </a:xfrm>
          <a:solidFill>
            <a:schemeClr val="bg1"/>
          </a:solidFill>
        </p:grpSpPr>
        <p:sp>
          <p:nvSpPr>
            <p:cNvPr id="135"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6"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7"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8"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9"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0"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1"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2"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3"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4"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5"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6"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7"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8"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9"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0"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151" name="Group 135"/>
          <p:cNvGrpSpPr/>
          <p:nvPr/>
        </p:nvGrpSpPr>
        <p:grpSpPr>
          <a:xfrm>
            <a:off x="8066599" y="2517830"/>
            <a:ext cx="129928" cy="177437"/>
            <a:chOff x="973137" y="1085850"/>
            <a:chExt cx="427038" cy="885825"/>
          </a:xfrm>
          <a:solidFill>
            <a:schemeClr val="bg1"/>
          </a:solidFill>
        </p:grpSpPr>
        <p:sp>
          <p:nvSpPr>
            <p:cNvPr id="152"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3"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4"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5"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6"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7"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8"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9"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0"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1"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2"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3"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4"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5"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6"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7"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168" name="Group 135"/>
          <p:cNvGrpSpPr/>
          <p:nvPr/>
        </p:nvGrpSpPr>
        <p:grpSpPr>
          <a:xfrm>
            <a:off x="8374112" y="2428399"/>
            <a:ext cx="129928" cy="177437"/>
            <a:chOff x="973137" y="1085850"/>
            <a:chExt cx="427038" cy="885825"/>
          </a:xfrm>
          <a:solidFill>
            <a:schemeClr val="bg1"/>
          </a:solidFill>
        </p:grpSpPr>
        <p:sp>
          <p:nvSpPr>
            <p:cNvPr id="169"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0"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1"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2"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3"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4"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5"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6"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7"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8"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9"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80"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81"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82"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83"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84"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pic>
        <p:nvPicPr>
          <p:cNvPr id="203" name="图片 202" descr="云数据库"/>
          <p:cNvPicPr>
            <a:picLocks noChangeAspect="1"/>
          </p:cNvPicPr>
          <p:nvPr/>
        </p:nvPicPr>
        <p:blipFill>
          <a:blip r:embed="rId8"/>
          <a:stretch>
            <a:fillRect/>
          </a:stretch>
        </p:blipFill>
        <p:spPr>
          <a:xfrm>
            <a:off x="8979526" y="2063957"/>
            <a:ext cx="420260" cy="256167"/>
          </a:xfrm>
          <a:prstGeom prst="rect">
            <a:avLst/>
          </a:prstGeom>
        </p:spPr>
      </p:pic>
      <p:pic>
        <p:nvPicPr>
          <p:cNvPr id="205" name="图片 204" descr="云数据库"/>
          <p:cNvPicPr>
            <a:picLocks noChangeAspect="1"/>
          </p:cNvPicPr>
          <p:nvPr/>
        </p:nvPicPr>
        <p:blipFill>
          <a:blip r:embed="rId8"/>
          <a:stretch>
            <a:fillRect/>
          </a:stretch>
        </p:blipFill>
        <p:spPr>
          <a:xfrm>
            <a:off x="9186365" y="2148214"/>
            <a:ext cx="420260" cy="256167"/>
          </a:xfrm>
          <a:prstGeom prst="rect">
            <a:avLst/>
          </a:prstGeom>
        </p:spPr>
      </p:pic>
      <p:pic>
        <p:nvPicPr>
          <p:cNvPr id="206" name="图片 205" descr="云数据库"/>
          <p:cNvPicPr>
            <a:picLocks noChangeAspect="1"/>
          </p:cNvPicPr>
          <p:nvPr/>
        </p:nvPicPr>
        <p:blipFill>
          <a:blip r:embed="rId8"/>
          <a:stretch>
            <a:fillRect/>
          </a:stretch>
        </p:blipFill>
        <p:spPr>
          <a:xfrm>
            <a:off x="9316448" y="2048716"/>
            <a:ext cx="420260" cy="256167"/>
          </a:xfrm>
          <a:prstGeom prst="rect">
            <a:avLst/>
          </a:prstGeom>
        </p:spPr>
      </p:pic>
      <p:pic>
        <p:nvPicPr>
          <p:cNvPr id="207" name="图片 206"/>
          <p:cNvPicPr>
            <a:picLocks noChangeAspect="1"/>
          </p:cNvPicPr>
          <p:nvPr/>
        </p:nvPicPr>
        <p:blipFill>
          <a:blip r:embed="rId6"/>
          <a:stretch>
            <a:fillRect/>
          </a:stretch>
        </p:blipFill>
        <p:spPr>
          <a:xfrm>
            <a:off x="9331820" y="1715456"/>
            <a:ext cx="356094" cy="361702"/>
          </a:xfrm>
          <a:prstGeom prst="rect">
            <a:avLst/>
          </a:prstGeom>
        </p:spPr>
      </p:pic>
      <p:pic>
        <p:nvPicPr>
          <p:cNvPr id="209" name="图片 208"/>
          <p:cNvPicPr>
            <a:picLocks noChangeAspect="1"/>
          </p:cNvPicPr>
          <p:nvPr/>
        </p:nvPicPr>
        <p:blipFill>
          <a:blip r:embed="rId9"/>
          <a:stretch>
            <a:fillRect/>
          </a:stretch>
        </p:blipFill>
        <p:spPr>
          <a:xfrm>
            <a:off x="10322679" y="1744677"/>
            <a:ext cx="374542" cy="447363"/>
          </a:xfrm>
          <a:prstGeom prst="rect">
            <a:avLst/>
          </a:prstGeom>
        </p:spPr>
      </p:pic>
      <p:pic>
        <p:nvPicPr>
          <p:cNvPr id="210" name="图片 209"/>
          <p:cNvPicPr>
            <a:picLocks noChangeAspect="1"/>
          </p:cNvPicPr>
          <p:nvPr/>
        </p:nvPicPr>
        <p:blipFill>
          <a:blip r:embed="rId9"/>
          <a:stretch>
            <a:fillRect/>
          </a:stretch>
        </p:blipFill>
        <p:spPr>
          <a:xfrm>
            <a:off x="9090507" y="2493961"/>
            <a:ext cx="429651" cy="444681"/>
          </a:xfrm>
          <a:prstGeom prst="rect">
            <a:avLst/>
          </a:prstGeom>
        </p:spPr>
      </p:pic>
      <p:pic>
        <p:nvPicPr>
          <p:cNvPr id="213" name="图片 212"/>
          <p:cNvPicPr>
            <a:picLocks noChangeAspect="1"/>
          </p:cNvPicPr>
          <p:nvPr/>
        </p:nvPicPr>
        <p:blipFill>
          <a:blip r:embed="rId9"/>
          <a:stretch>
            <a:fillRect/>
          </a:stretch>
        </p:blipFill>
        <p:spPr>
          <a:xfrm>
            <a:off x="10392789" y="2559902"/>
            <a:ext cx="608864" cy="444681"/>
          </a:xfrm>
          <a:prstGeom prst="rect">
            <a:avLst/>
          </a:prstGeom>
        </p:spPr>
      </p:pic>
      <p:pic>
        <p:nvPicPr>
          <p:cNvPr id="216" name="图片 215" descr="云数据库"/>
          <p:cNvPicPr>
            <a:picLocks noChangeAspect="1"/>
          </p:cNvPicPr>
          <p:nvPr/>
        </p:nvPicPr>
        <p:blipFill>
          <a:blip r:embed="rId8"/>
          <a:stretch>
            <a:fillRect/>
          </a:stretch>
        </p:blipFill>
        <p:spPr>
          <a:xfrm>
            <a:off x="10798188" y="2243858"/>
            <a:ext cx="420260" cy="256167"/>
          </a:xfrm>
          <a:prstGeom prst="rect">
            <a:avLst/>
          </a:prstGeom>
        </p:spPr>
      </p:pic>
      <p:pic>
        <p:nvPicPr>
          <p:cNvPr id="217" name="图片 216"/>
          <p:cNvPicPr>
            <a:picLocks noChangeAspect="1"/>
          </p:cNvPicPr>
          <p:nvPr/>
        </p:nvPicPr>
        <p:blipFill>
          <a:blip r:embed="rId10"/>
          <a:stretch>
            <a:fillRect/>
          </a:stretch>
        </p:blipFill>
        <p:spPr>
          <a:xfrm>
            <a:off x="9696177" y="2339796"/>
            <a:ext cx="772988" cy="197113"/>
          </a:xfrm>
          <a:prstGeom prst="rect">
            <a:avLst/>
          </a:prstGeom>
        </p:spPr>
      </p:pic>
      <p:pic>
        <p:nvPicPr>
          <p:cNvPr id="218" name="图片 217"/>
          <p:cNvPicPr>
            <a:picLocks noChangeAspect="1"/>
          </p:cNvPicPr>
          <p:nvPr/>
        </p:nvPicPr>
        <p:blipFill>
          <a:blip r:embed="rId11"/>
          <a:stretch>
            <a:fillRect/>
          </a:stretch>
        </p:blipFill>
        <p:spPr>
          <a:xfrm flipH="1">
            <a:off x="11296779" y="2216522"/>
            <a:ext cx="455340" cy="484564"/>
          </a:xfrm>
          <a:prstGeom prst="rect">
            <a:avLst/>
          </a:prstGeom>
        </p:spPr>
      </p:pic>
      <p:pic>
        <p:nvPicPr>
          <p:cNvPr id="219" name="图片 218"/>
          <p:cNvPicPr>
            <a:picLocks noChangeAspect="1"/>
          </p:cNvPicPr>
          <p:nvPr/>
        </p:nvPicPr>
        <p:blipFill>
          <a:blip r:embed="rId12"/>
          <a:stretch>
            <a:fillRect/>
          </a:stretch>
        </p:blipFill>
        <p:spPr>
          <a:xfrm>
            <a:off x="11330917" y="2304884"/>
            <a:ext cx="413898" cy="368336"/>
          </a:xfrm>
          <a:prstGeom prst="rect">
            <a:avLst/>
          </a:prstGeom>
        </p:spPr>
      </p:pic>
      <p:pic>
        <p:nvPicPr>
          <p:cNvPr id="220" name="图片 219"/>
          <p:cNvPicPr>
            <a:picLocks noChangeAspect="1"/>
          </p:cNvPicPr>
          <p:nvPr/>
        </p:nvPicPr>
        <p:blipFill>
          <a:blip r:embed="rId6"/>
          <a:stretch>
            <a:fillRect/>
          </a:stretch>
        </p:blipFill>
        <p:spPr>
          <a:xfrm>
            <a:off x="9916568" y="2048716"/>
            <a:ext cx="356094" cy="361702"/>
          </a:xfrm>
          <a:prstGeom prst="rect">
            <a:avLst/>
          </a:prstGeom>
        </p:spPr>
      </p:pic>
      <p:pic>
        <p:nvPicPr>
          <p:cNvPr id="221" name="图片 220"/>
          <p:cNvPicPr>
            <a:picLocks noChangeAspect="1"/>
          </p:cNvPicPr>
          <p:nvPr/>
        </p:nvPicPr>
        <p:blipFill>
          <a:blip r:embed="rId6"/>
          <a:stretch>
            <a:fillRect/>
          </a:stretch>
        </p:blipFill>
        <p:spPr>
          <a:xfrm>
            <a:off x="11049939" y="1872256"/>
            <a:ext cx="356094" cy="361702"/>
          </a:xfrm>
          <a:prstGeom prst="rect">
            <a:avLst/>
          </a:prstGeom>
        </p:spPr>
      </p:pic>
      <p:pic>
        <p:nvPicPr>
          <p:cNvPr id="222" name="图片 221"/>
          <p:cNvPicPr>
            <a:picLocks noChangeAspect="1"/>
          </p:cNvPicPr>
          <p:nvPr/>
        </p:nvPicPr>
        <p:blipFill>
          <a:blip r:embed="rId6"/>
          <a:stretch>
            <a:fillRect/>
          </a:stretch>
        </p:blipFill>
        <p:spPr>
          <a:xfrm>
            <a:off x="7803104" y="1983328"/>
            <a:ext cx="356094" cy="361702"/>
          </a:xfrm>
          <a:prstGeom prst="rect">
            <a:avLst/>
          </a:prstGeom>
        </p:spPr>
      </p:pic>
      <p:pic>
        <p:nvPicPr>
          <p:cNvPr id="223" name="图片 222"/>
          <p:cNvPicPr>
            <a:picLocks noChangeAspect="1"/>
          </p:cNvPicPr>
          <p:nvPr/>
        </p:nvPicPr>
        <p:blipFill>
          <a:blip r:embed="rId6"/>
          <a:stretch>
            <a:fillRect/>
          </a:stretch>
        </p:blipFill>
        <p:spPr>
          <a:xfrm>
            <a:off x="10659523" y="1770182"/>
            <a:ext cx="356094" cy="361702"/>
          </a:xfrm>
          <a:prstGeom prst="rect">
            <a:avLst/>
          </a:prstGeom>
        </p:spPr>
      </p:pic>
      <p:pic>
        <p:nvPicPr>
          <p:cNvPr id="224" name="图片 223"/>
          <p:cNvPicPr>
            <a:picLocks noChangeAspect="1"/>
          </p:cNvPicPr>
          <p:nvPr/>
        </p:nvPicPr>
        <p:blipFill>
          <a:blip r:embed="rId6"/>
          <a:stretch>
            <a:fillRect/>
          </a:stretch>
        </p:blipFill>
        <p:spPr>
          <a:xfrm>
            <a:off x="9418096" y="2481906"/>
            <a:ext cx="356094" cy="361702"/>
          </a:xfrm>
          <a:prstGeom prst="rect">
            <a:avLst/>
          </a:prstGeom>
        </p:spPr>
      </p:pic>
      <p:pic>
        <p:nvPicPr>
          <p:cNvPr id="225" name="图片 224"/>
          <p:cNvPicPr>
            <a:picLocks noChangeAspect="1"/>
          </p:cNvPicPr>
          <p:nvPr/>
        </p:nvPicPr>
        <p:blipFill>
          <a:blip r:embed="rId6"/>
          <a:stretch>
            <a:fillRect/>
          </a:stretch>
        </p:blipFill>
        <p:spPr>
          <a:xfrm>
            <a:off x="10915985" y="2643689"/>
            <a:ext cx="356094" cy="361702"/>
          </a:xfrm>
          <a:prstGeom prst="rect">
            <a:avLst/>
          </a:prstGeom>
        </p:spPr>
      </p:pic>
      <p:pic>
        <p:nvPicPr>
          <p:cNvPr id="226" name="图片 225"/>
          <p:cNvPicPr>
            <a:picLocks noChangeAspect="1"/>
          </p:cNvPicPr>
          <p:nvPr/>
        </p:nvPicPr>
        <p:blipFill>
          <a:blip r:embed="rId6"/>
          <a:stretch>
            <a:fillRect/>
          </a:stretch>
        </p:blipFill>
        <p:spPr>
          <a:xfrm>
            <a:off x="11387839" y="1835778"/>
            <a:ext cx="356094" cy="361702"/>
          </a:xfrm>
          <a:prstGeom prst="rect">
            <a:avLst/>
          </a:prstGeom>
        </p:spPr>
      </p:pic>
      <p:pic>
        <p:nvPicPr>
          <p:cNvPr id="227" name="图片 226"/>
          <p:cNvPicPr>
            <a:picLocks noChangeAspect="1"/>
          </p:cNvPicPr>
          <p:nvPr/>
        </p:nvPicPr>
        <p:blipFill>
          <a:blip r:embed="rId6"/>
          <a:stretch>
            <a:fillRect/>
          </a:stretch>
        </p:blipFill>
        <p:spPr>
          <a:xfrm>
            <a:off x="8860250" y="1796400"/>
            <a:ext cx="356094" cy="361702"/>
          </a:xfrm>
          <a:prstGeom prst="rect">
            <a:avLst/>
          </a:prstGeom>
        </p:spPr>
      </p:pic>
      <p:sp>
        <p:nvSpPr>
          <p:cNvPr id="229" name="文本框 228"/>
          <p:cNvSpPr txBox="1"/>
          <p:nvPr/>
        </p:nvSpPr>
        <p:spPr>
          <a:xfrm>
            <a:off x="7703001" y="1841407"/>
            <a:ext cx="322418" cy="224192"/>
          </a:xfrm>
          <a:prstGeom prst="rect">
            <a:avLst/>
          </a:prstGeom>
          <a:noFill/>
        </p:spPr>
        <p:txBody>
          <a:bodyPr wrap="none" rtlCol="0">
            <a:spAutoFit/>
          </a:bodyPr>
          <a:lstStyle/>
          <a:p>
            <a:r>
              <a:rPr lang="zh-CN" altLang="en-US" sz="1100" b="1" dirty="0" smtClean="0">
                <a:solidFill>
                  <a:srgbClr val="FF0000"/>
                </a:solidFill>
                <a:latin typeface="微软雅黑" panose="020B0503020204020204" pitchFamily="34" charset="-122"/>
                <a:ea typeface="微软雅黑" panose="020B0503020204020204" pitchFamily="34" charset="-122"/>
              </a:rPr>
              <a:t>？</a:t>
            </a:r>
            <a:endParaRPr lang="zh-CN" altLang="en-US" sz="1100" b="1" dirty="0">
              <a:solidFill>
                <a:srgbClr val="FF0000"/>
              </a:solidFill>
              <a:latin typeface="微软雅黑" panose="020B0503020204020204" pitchFamily="34" charset="-122"/>
              <a:ea typeface="微软雅黑" panose="020B0503020204020204" pitchFamily="34" charset="-122"/>
            </a:endParaRPr>
          </a:p>
        </p:txBody>
      </p:sp>
      <p:sp>
        <p:nvSpPr>
          <p:cNvPr id="230" name="文本框 229"/>
          <p:cNvSpPr txBox="1"/>
          <p:nvPr/>
        </p:nvSpPr>
        <p:spPr>
          <a:xfrm>
            <a:off x="11313290" y="1747067"/>
            <a:ext cx="322418" cy="224192"/>
          </a:xfrm>
          <a:prstGeom prst="rect">
            <a:avLst/>
          </a:prstGeom>
          <a:noFill/>
        </p:spPr>
        <p:txBody>
          <a:bodyPr wrap="none" rtlCol="0">
            <a:spAutoFit/>
          </a:bodyPr>
          <a:lstStyle/>
          <a:p>
            <a:r>
              <a:rPr lang="zh-CN" altLang="en-US" sz="1100" b="1" dirty="0" smtClean="0">
                <a:solidFill>
                  <a:srgbClr val="FF0000"/>
                </a:solidFill>
                <a:latin typeface="微软雅黑" panose="020B0503020204020204" pitchFamily="34" charset="-122"/>
                <a:ea typeface="微软雅黑" panose="020B0503020204020204" pitchFamily="34" charset="-122"/>
              </a:rPr>
              <a:t>？</a:t>
            </a:r>
            <a:endParaRPr lang="zh-CN" altLang="en-US" sz="1100" b="1" dirty="0">
              <a:solidFill>
                <a:srgbClr val="FF0000"/>
              </a:solidFill>
              <a:latin typeface="微软雅黑" panose="020B0503020204020204" pitchFamily="34" charset="-122"/>
              <a:ea typeface="微软雅黑" panose="020B0503020204020204" pitchFamily="34" charset="-122"/>
            </a:endParaRPr>
          </a:p>
        </p:txBody>
      </p:sp>
      <p:sp>
        <p:nvSpPr>
          <p:cNvPr id="231" name="文本框 230"/>
          <p:cNvSpPr txBox="1"/>
          <p:nvPr/>
        </p:nvSpPr>
        <p:spPr>
          <a:xfrm>
            <a:off x="9947721" y="1897233"/>
            <a:ext cx="322418" cy="224192"/>
          </a:xfrm>
          <a:prstGeom prst="rect">
            <a:avLst/>
          </a:prstGeom>
          <a:noFill/>
        </p:spPr>
        <p:txBody>
          <a:bodyPr wrap="none" rtlCol="0">
            <a:spAutoFit/>
          </a:bodyPr>
          <a:lstStyle/>
          <a:p>
            <a:r>
              <a:rPr lang="zh-CN" altLang="en-US" sz="1100" b="1" dirty="0" smtClean="0">
                <a:solidFill>
                  <a:srgbClr val="FF0000"/>
                </a:solidFill>
                <a:latin typeface="微软雅黑" panose="020B0503020204020204" pitchFamily="34" charset="-122"/>
                <a:ea typeface="微软雅黑" panose="020B0503020204020204" pitchFamily="34" charset="-122"/>
              </a:rPr>
              <a:t>？</a:t>
            </a:r>
            <a:endParaRPr lang="zh-CN" altLang="en-US" sz="1100" b="1" dirty="0">
              <a:solidFill>
                <a:srgbClr val="FF0000"/>
              </a:solidFill>
              <a:latin typeface="微软雅黑" panose="020B0503020204020204" pitchFamily="34" charset="-122"/>
              <a:ea typeface="微软雅黑" panose="020B0503020204020204" pitchFamily="34" charset="-122"/>
            </a:endParaRPr>
          </a:p>
        </p:txBody>
      </p:sp>
      <p:sp>
        <p:nvSpPr>
          <p:cNvPr id="234" name="文本框 233"/>
          <p:cNvSpPr txBox="1"/>
          <p:nvPr/>
        </p:nvSpPr>
        <p:spPr>
          <a:xfrm>
            <a:off x="9352686" y="2458280"/>
            <a:ext cx="322418" cy="224192"/>
          </a:xfrm>
          <a:prstGeom prst="rect">
            <a:avLst/>
          </a:prstGeom>
          <a:noFill/>
        </p:spPr>
        <p:txBody>
          <a:bodyPr wrap="none" rtlCol="0">
            <a:spAutoFit/>
          </a:bodyPr>
          <a:lstStyle/>
          <a:p>
            <a:r>
              <a:rPr lang="zh-CN" altLang="en-US" sz="1100" b="1" dirty="0" smtClean="0">
                <a:solidFill>
                  <a:srgbClr val="FF0000"/>
                </a:solidFill>
                <a:latin typeface="微软雅黑" panose="020B0503020204020204" pitchFamily="34" charset="-122"/>
                <a:ea typeface="微软雅黑" panose="020B0503020204020204" pitchFamily="34" charset="-122"/>
              </a:rPr>
              <a:t>？</a:t>
            </a:r>
            <a:endParaRPr lang="zh-CN" altLang="en-US" sz="1100" b="1" dirty="0">
              <a:solidFill>
                <a:srgbClr val="FF0000"/>
              </a:solidFill>
              <a:latin typeface="微软雅黑" panose="020B0503020204020204" pitchFamily="34" charset="-122"/>
              <a:ea typeface="微软雅黑" panose="020B0503020204020204" pitchFamily="34" charset="-122"/>
            </a:endParaRPr>
          </a:p>
        </p:txBody>
      </p:sp>
      <p:sp>
        <p:nvSpPr>
          <p:cNvPr id="235" name="文本框 234"/>
          <p:cNvSpPr txBox="1"/>
          <p:nvPr/>
        </p:nvSpPr>
        <p:spPr>
          <a:xfrm>
            <a:off x="10846731" y="2581335"/>
            <a:ext cx="322418" cy="224192"/>
          </a:xfrm>
          <a:prstGeom prst="rect">
            <a:avLst/>
          </a:prstGeom>
          <a:noFill/>
        </p:spPr>
        <p:txBody>
          <a:bodyPr wrap="none" rtlCol="0">
            <a:spAutoFit/>
          </a:bodyPr>
          <a:lstStyle/>
          <a:p>
            <a:r>
              <a:rPr lang="zh-CN" altLang="en-US" sz="1100" b="1" dirty="0" smtClean="0">
                <a:solidFill>
                  <a:srgbClr val="FF0000"/>
                </a:solidFill>
                <a:latin typeface="微软雅黑" panose="020B0503020204020204" pitchFamily="34" charset="-122"/>
                <a:ea typeface="微软雅黑" panose="020B0503020204020204" pitchFamily="34" charset="-122"/>
              </a:rPr>
              <a:t>？</a:t>
            </a:r>
            <a:endParaRPr lang="zh-CN" altLang="en-US" sz="1100" b="1" dirty="0">
              <a:solidFill>
                <a:srgbClr val="FF0000"/>
              </a:solidFill>
              <a:latin typeface="微软雅黑" panose="020B0503020204020204" pitchFamily="34" charset="-122"/>
              <a:ea typeface="微软雅黑" panose="020B0503020204020204" pitchFamily="34" charset="-122"/>
            </a:endParaRPr>
          </a:p>
        </p:txBody>
      </p:sp>
      <p:cxnSp>
        <p:nvCxnSpPr>
          <p:cNvPr id="237" name="直接连接符 236"/>
          <p:cNvCxnSpPr>
            <a:endCxn id="203" idx="2"/>
          </p:cNvCxnSpPr>
          <p:nvPr/>
        </p:nvCxnSpPr>
        <p:spPr bwMode="auto">
          <a:xfrm flipV="1">
            <a:off x="8631191" y="2320124"/>
            <a:ext cx="558466" cy="57249"/>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239" name="直接连接符 238"/>
          <p:cNvCxnSpPr>
            <a:stCxn id="29" idx="0"/>
          </p:cNvCxnSpPr>
          <p:nvPr/>
        </p:nvCxnSpPr>
        <p:spPr bwMode="auto">
          <a:xfrm>
            <a:off x="8604420" y="2377374"/>
            <a:ext cx="468002" cy="330072"/>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241" name="直接连接符 240"/>
          <p:cNvCxnSpPr>
            <a:stCxn id="206" idx="2"/>
            <a:endCxn id="217" idx="1"/>
          </p:cNvCxnSpPr>
          <p:nvPr/>
        </p:nvCxnSpPr>
        <p:spPr bwMode="auto">
          <a:xfrm>
            <a:off x="9526578" y="2304883"/>
            <a:ext cx="169599" cy="133469"/>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244" name="直接连接符 243"/>
          <p:cNvCxnSpPr>
            <a:endCxn id="213" idx="1"/>
          </p:cNvCxnSpPr>
          <p:nvPr/>
        </p:nvCxnSpPr>
        <p:spPr bwMode="auto">
          <a:xfrm>
            <a:off x="9827016" y="2743823"/>
            <a:ext cx="565773" cy="38420"/>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246" name="直接连接符 245"/>
          <p:cNvCxnSpPr/>
          <p:nvPr/>
        </p:nvCxnSpPr>
        <p:spPr bwMode="auto">
          <a:xfrm flipV="1">
            <a:off x="9774190" y="2047907"/>
            <a:ext cx="523196" cy="106792"/>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248" name="直接连接符 247"/>
          <p:cNvCxnSpPr>
            <a:endCxn id="216" idx="1"/>
          </p:cNvCxnSpPr>
          <p:nvPr/>
        </p:nvCxnSpPr>
        <p:spPr bwMode="auto">
          <a:xfrm>
            <a:off x="10415533" y="2369210"/>
            <a:ext cx="382654" cy="2731"/>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250" name="直接连接符 249"/>
          <p:cNvCxnSpPr>
            <a:stCxn id="209" idx="2"/>
          </p:cNvCxnSpPr>
          <p:nvPr/>
        </p:nvCxnSpPr>
        <p:spPr bwMode="auto">
          <a:xfrm flipH="1">
            <a:off x="10360693" y="2192040"/>
            <a:ext cx="149258" cy="130357"/>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252" name="直接连接符 251"/>
          <p:cNvCxnSpPr>
            <a:stCxn id="217" idx="2"/>
          </p:cNvCxnSpPr>
          <p:nvPr/>
        </p:nvCxnSpPr>
        <p:spPr bwMode="auto">
          <a:xfrm flipH="1">
            <a:off x="9786485" y="2536909"/>
            <a:ext cx="296186" cy="197136"/>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254" name="直接连接符 253"/>
          <p:cNvCxnSpPr>
            <a:endCxn id="213" idx="1"/>
          </p:cNvCxnSpPr>
          <p:nvPr/>
        </p:nvCxnSpPr>
        <p:spPr bwMode="auto">
          <a:xfrm>
            <a:off x="10041115" y="2553161"/>
            <a:ext cx="351674" cy="229082"/>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grpSp>
        <p:nvGrpSpPr>
          <p:cNvPr id="266" name="组合 265"/>
          <p:cNvGrpSpPr/>
          <p:nvPr/>
        </p:nvGrpSpPr>
        <p:grpSpPr>
          <a:xfrm>
            <a:off x="6623039" y="2294051"/>
            <a:ext cx="273943" cy="263338"/>
            <a:chOff x="6631729" y="2409701"/>
            <a:chExt cx="276757" cy="307289"/>
          </a:xfrm>
        </p:grpSpPr>
        <p:cxnSp>
          <p:nvCxnSpPr>
            <p:cNvPr id="256" name="直接连接符 255"/>
            <p:cNvCxnSpPr/>
            <p:nvPr/>
          </p:nvCxnSpPr>
          <p:spPr bwMode="auto">
            <a:xfrm flipV="1">
              <a:off x="6631729" y="2488492"/>
              <a:ext cx="127090" cy="228498"/>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258" name="直接连接符 257"/>
            <p:cNvCxnSpPr/>
            <p:nvPr/>
          </p:nvCxnSpPr>
          <p:spPr bwMode="auto">
            <a:xfrm>
              <a:off x="6752699" y="2485516"/>
              <a:ext cx="18549" cy="173536"/>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260" name="直接连接符 259"/>
            <p:cNvCxnSpPr/>
            <p:nvPr/>
          </p:nvCxnSpPr>
          <p:spPr bwMode="auto">
            <a:xfrm flipV="1">
              <a:off x="6770216" y="2409701"/>
              <a:ext cx="138270" cy="245137"/>
            </a:xfrm>
            <a:prstGeom prst="line">
              <a:avLst/>
            </a:prstGeom>
            <a:solidFill>
              <a:schemeClr val="accent1"/>
            </a:solidFill>
            <a:ln w="9525" cap="flat" cmpd="sng" algn="ctr">
              <a:solidFill>
                <a:schemeClr val="tx1"/>
              </a:solidFill>
              <a:prstDash val="solid"/>
              <a:round/>
              <a:headEnd type="none" w="med" len="med"/>
              <a:tailEnd type="none" w="med" len="med"/>
            </a:ln>
          </p:spPr>
        </p:cxnSp>
      </p:grpSp>
      <p:sp>
        <p:nvSpPr>
          <p:cNvPr id="267" name="文本框 266"/>
          <p:cNvSpPr txBox="1"/>
          <p:nvPr/>
        </p:nvSpPr>
        <p:spPr>
          <a:xfrm>
            <a:off x="5857601" y="2871892"/>
            <a:ext cx="1516762" cy="261610"/>
          </a:xfrm>
          <a:prstGeom prst="rect">
            <a:avLst/>
          </a:prstGeom>
          <a:noFill/>
        </p:spPr>
        <p:txBody>
          <a:bodyPr wrap="none" rtlCol="0">
            <a:spAutoFit/>
          </a:bodyPr>
          <a:lstStyle/>
          <a:p>
            <a:r>
              <a:rPr lang="en-US" altLang="zh-CN" sz="1100" dirty="0"/>
              <a:t>out of service </a:t>
            </a:r>
            <a:r>
              <a:rPr lang="en-US" altLang="zh-CN" sz="1100" dirty="0" smtClean="0"/>
              <a:t>for hours</a:t>
            </a:r>
            <a:endParaRPr lang="zh-CN" altLang="en-US" sz="1100" dirty="0"/>
          </a:p>
        </p:txBody>
      </p:sp>
      <p:cxnSp>
        <p:nvCxnSpPr>
          <p:cNvPr id="269" name="直接连接符 268"/>
          <p:cNvCxnSpPr>
            <a:endCxn id="216" idx="2"/>
          </p:cNvCxnSpPr>
          <p:nvPr/>
        </p:nvCxnSpPr>
        <p:spPr bwMode="auto">
          <a:xfrm flipV="1">
            <a:off x="10846731" y="2500025"/>
            <a:ext cx="161587" cy="105176"/>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pic>
        <p:nvPicPr>
          <p:cNvPr id="292" name="图片 291"/>
          <p:cNvPicPr>
            <a:picLocks noChangeAspect="1"/>
          </p:cNvPicPr>
          <p:nvPr/>
        </p:nvPicPr>
        <p:blipFill>
          <a:blip r:embed="rId9"/>
          <a:stretch>
            <a:fillRect/>
          </a:stretch>
        </p:blipFill>
        <p:spPr>
          <a:xfrm>
            <a:off x="10178872" y="3912377"/>
            <a:ext cx="366658" cy="391500"/>
          </a:xfrm>
          <a:prstGeom prst="rect">
            <a:avLst/>
          </a:prstGeom>
        </p:spPr>
      </p:pic>
      <p:grpSp>
        <p:nvGrpSpPr>
          <p:cNvPr id="464" name="组合 463"/>
          <p:cNvGrpSpPr/>
          <p:nvPr/>
        </p:nvGrpSpPr>
        <p:grpSpPr>
          <a:xfrm>
            <a:off x="6180233" y="3932213"/>
            <a:ext cx="5316375" cy="1028117"/>
            <a:chOff x="6261849" y="4035473"/>
            <a:chExt cx="5316375" cy="1028117"/>
          </a:xfrm>
        </p:grpSpPr>
        <p:pic>
          <p:nvPicPr>
            <p:cNvPr id="272" name="图片 271"/>
            <p:cNvPicPr>
              <a:picLocks noChangeAspect="1"/>
            </p:cNvPicPr>
            <p:nvPr/>
          </p:nvPicPr>
          <p:blipFill>
            <a:blip r:embed="rId5"/>
            <a:stretch>
              <a:fillRect/>
            </a:stretch>
          </p:blipFill>
          <p:spPr>
            <a:xfrm>
              <a:off x="7440748" y="4122714"/>
              <a:ext cx="4006751" cy="940876"/>
            </a:xfrm>
            <a:prstGeom prst="rect">
              <a:avLst/>
            </a:prstGeom>
          </p:spPr>
        </p:pic>
        <p:sp>
          <p:nvSpPr>
            <p:cNvPr id="277" name="六边形 276"/>
            <p:cNvSpPr/>
            <p:nvPr/>
          </p:nvSpPr>
          <p:spPr>
            <a:xfrm>
              <a:off x="7024909" y="4432405"/>
              <a:ext cx="424976" cy="263415"/>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279" name="六边形 278"/>
            <p:cNvSpPr/>
            <p:nvPr/>
          </p:nvSpPr>
          <p:spPr>
            <a:xfrm>
              <a:off x="7403376" y="4561819"/>
              <a:ext cx="424976" cy="263415"/>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280" name="六边形 279"/>
            <p:cNvSpPr/>
            <p:nvPr/>
          </p:nvSpPr>
          <p:spPr>
            <a:xfrm>
              <a:off x="7377168" y="4298872"/>
              <a:ext cx="424976" cy="263415"/>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grpSp>
          <p:nvGrpSpPr>
            <p:cNvPr id="285" name="Group 135"/>
            <p:cNvGrpSpPr/>
            <p:nvPr/>
          </p:nvGrpSpPr>
          <p:grpSpPr>
            <a:xfrm>
              <a:off x="7183500" y="4371943"/>
              <a:ext cx="127193" cy="155280"/>
              <a:chOff x="973137" y="1085850"/>
              <a:chExt cx="427038" cy="885825"/>
            </a:xfrm>
            <a:solidFill>
              <a:schemeClr val="bg1"/>
            </a:solidFill>
          </p:grpSpPr>
          <p:sp>
            <p:nvSpPr>
              <p:cNvPr id="362"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3"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4"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5"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6"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7"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8"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9"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0"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1"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2"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3"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4"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5"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6"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7"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286" name="Group 135"/>
            <p:cNvGrpSpPr/>
            <p:nvPr/>
          </p:nvGrpSpPr>
          <p:grpSpPr>
            <a:xfrm>
              <a:off x="7275645" y="4553497"/>
              <a:ext cx="127193" cy="155280"/>
              <a:chOff x="973137" y="1085850"/>
              <a:chExt cx="427038" cy="885825"/>
            </a:xfrm>
            <a:solidFill>
              <a:schemeClr val="bg1"/>
            </a:solidFill>
          </p:grpSpPr>
          <p:sp>
            <p:nvSpPr>
              <p:cNvPr id="346"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7"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8"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9"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0"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1"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2"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3"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4"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5"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6"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7"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8"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9"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0"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61"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287" name="Group 135"/>
            <p:cNvGrpSpPr/>
            <p:nvPr/>
          </p:nvGrpSpPr>
          <p:grpSpPr>
            <a:xfrm>
              <a:off x="7576685" y="4475233"/>
              <a:ext cx="127193" cy="155280"/>
              <a:chOff x="973137" y="1085850"/>
              <a:chExt cx="427038" cy="885825"/>
            </a:xfrm>
            <a:solidFill>
              <a:schemeClr val="bg1"/>
            </a:solidFill>
          </p:grpSpPr>
          <p:sp>
            <p:nvSpPr>
              <p:cNvPr id="330"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31"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32"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33"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34"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35"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36"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37"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38"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39"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0"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1"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2"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3"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4"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5"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pic>
          <p:nvPicPr>
            <p:cNvPr id="288" name="图片 287" descr="云数据库"/>
            <p:cNvPicPr>
              <a:picLocks noChangeAspect="1"/>
            </p:cNvPicPr>
            <p:nvPr/>
          </p:nvPicPr>
          <p:blipFill>
            <a:blip r:embed="rId8"/>
            <a:stretch>
              <a:fillRect/>
            </a:stretch>
          </p:blipFill>
          <p:spPr>
            <a:xfrm>
              <a:off x="8863991" y="4191788"/>
              <a:ext cx="411414" cy="224179"/>
            </a:xfrm>
            <a:prstGeom prst="rect">
              <a:avLst/>
            </a:prstGeom>
          </p:spPr>
        </p:pic>
        <p:pic>
          <p:nvPicPr>
            <p:cNvPr id="289" name="图片 288" descr="云数据库"/>
            <p:cNvPicPr>
              <a:picLocks noChangeAspect="1"/>
            </p:cNvPicPr>
            <p:nvPr/>
          </p:nvPicPr>
          <p:blipFill>
            <a:blip r:embed="rId8"/>
            <a:stretch>
              <a:fillRect/>
            </a:stretch>
          </p:blipFill>
          <p:spPr>
            <a:xfrm>
              <a:off x="9066476" y="4265524"/>
              <a:ext cx="411414" cy="224179"/>
            </a:xfrm>
            <a:prstGeom prst="rect">
              <a:avLst/>
            </a:prstGeom>
          </p:spPr>
        </p:pic>
        <p:pic>
          <p:nvPicPr>
            <p:cNvPr id="290" name="图片 289" descr="云数据库"/>
            <p:cNvPicPr>
              <a:picLocks noChangeAspect="1"/>
            </p:cNvPicPr>
            <p:nvPr/>
          </p:nvPicPr>
          <p:blipFill>
            <a:blip r:embed="rId8"/>
            <a:stretch>
              <a:fillRect/>
            </a:stretch>
          </p:blipFill>
          <p:spPr>
            <a:xfrm>
              <a:off x="9193821" y="4178450"/>
              <a:ext cx="411414" cy="224179"/>
            </a:xfrm>
            <a:prstGeom prst="rect">
              <a:avLst/>
            </a:prstGeom>
          </p:spPr>
        </p:pic>
        <p:pic>
          <p:nvPicPr>
            <p:cNvPr id="293" name="图片 292"/>
            <p:cNvPicPr>
              <a:picLocks noChangeAspect="1"/>
            </p:cNvPicPr>
            <p:nvPr/>
          </p:nvPicPr>
          <p:blipFill>
            <a:blip r:embed="rId9"/>
            <a:stretch>
              <a:fillRect/>
            </a:stretch>
          </p:blipFill>
          <p:spPr>
            <a:xfrm>
              <a:off x="8972636" y="4568097"/>
              <a:ext cx="420607" cy="389153"/>
            </a:xfrm>
            <a:prstGeom prst="rect">
              <a:avLst/>
            </a:prstGeom>
          </p:spPr>
        </p:pic>
        <p:pic>
          <p:nvPicPr>
            <p:cNvPr id="294" name="图片 293"/>
            <p:cNvPicPr>
              <a:picLocks noChangeAspect="1"/>
            </p:cNvPicPr>
            <p:nvPr/>
          </p:nvPicPr>
          <p:blipFill>
            <a:blip r:embed="rId9"/>
            <a:stretch>
              <a:fillRect/>
            </a:stretch>
          </p:blipFill>
          <p:spPr>
            <a:xfrm>
              <a:off x="10247506" y="4625804"/>
              <a:ext cx="596048" cy="389153"/>
            </a:xfrm>
            <a:prstGeom prst="rect">
              <a:avLst/>
            </a:prstGeom>
          </p:spPr>
        </p:pic>
        <p:pic>
          <p:nvPicPr>
            <p:cNvPr id="295" name="图片 294" descr="云数据库"/>
            <p:cNvPicPr>
              <a:picLocks noChangeAspect="1"/>
            </p:cNvPicPr>
            <p:nvPr/>
          </p:nvPicPr>
          <p:blipFill>
            <a:blip r:embed="rId8"/>
            <a:stretch>
              <a:fillRect/>
            </a:stretch>
          </p:blipFill>
          <p:spPr>
            <a:xfrm>
              <a:off x="10644372" y="4349224"/>
              <a:ext cx="411414" cy="224179"/>
            </a:xfrm>
            <a:prstGeom prst="rect">
              <a:avLst/>
            </a:prstGeom>
          </p:spPr>
        </p:pic>
        <p:pic>
          <p:nvPicPr>
            <p:cNvPr id="296" name="图片 295"/>
            <p:cNvPicPr>
              <a:picLocks noChangeAspect="1"/>
            </p:cNvPicPr>
            <p:nvPr/>
          </p:nvPicPr>
          <p:blipFill>
            <a:blip r:embed="rId10"/>
            <a:stretch>
              <a:fillRect/>
            </a:stretch>
          </p:blipFill>
          <p:spPr>
            <a:xfrm>
              <a:off x="9565557" y="4433183"/>
              <a:ext cx="756718" cy="172499"/>
            </a:xfrm>
            <a:prstGeom prst="rect">
              <a:avLst/>
            </a:prstGeom>
          </p:spPr>
        </p:pic>
        <p:pic>
          <p:nvPicPr>
            <p:cNvPr id="297" name="图片 296"/>
            <p:cNvPicPr>
              <a:picLocks noChangeAspect="1"/>
            </p:cNvPicPr>
            <p:nvPr/>
          </p:nvPicPr>
          <p:blipFill>
            <a:blip r:embed="rId11"/>
            <a:stretch>
              <a:fillRect/>
            </a:stretch>
          </p:blipFill>
          <p:spPr>
            <a:xfrm flipH="1">
              <a:off x="11132468" y="4325302"/>
              <a:ext cx="445756" cy="424056"/>
            </a:xfrm>
            <a:prstGeom prst="rect">
              <a:avLst/>
            </a:prstGeom>
          </p:spPr>
        </p:pic>
        <p:pic>
          <p:nvPicPr>
            <p:cNvPr id="298" name="图片 297"/>
            <p:cNvPicPr>
              <a:picLocks noChangeAspect="1"/>
            </p:cNvPicPr>
            <p:nvPr/>
          </p:nvPicPr>
          <p:blipFill>
            <a:blip r:embed="rId12"/>
            <a:stretch>
              <a:fillRect/>
            </a:stretch>
          </p:blipFill>
          <p:spPr>
            <a:xfrm>
              <a:off x="11165888" y="4402630"/>
              <a:ext cx="405186" cy="322341"/>
            </a:xfrm>
            <a:prstGeom prst="rect">
              <a:avLst/>
            </a:prstGeom>
          </p:spPr>
        </p:pic>
        <p:cxnSp>
          <p:nvCxnSpPr>
            <p:cNvPr id="315" name="直接连接符 314"/>
            <p:cNvCxnSpPr>
              <a:endCxn id="288" idx="2"/>
            </p:cNvCxnSpPr>
            <p:nvPr/>
          </p:nvCxnSpPr>
          <p:spPr bwMode="auto">
            <a:xfrm flipV="1">
              <a:off x="8522988" y="4415967"/>
              <a:ext cx="546711" cy="50100"/>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316" name="直接连接符 315"/>
            <p:cNvCxnSpPr>
              <a:stCxn id="279" idx="5"/>
              <a:endCxn id="442" idx="1"/>
            </p:cNvCxnSpPr>
            <p:nvPr/>
          </p:nvCxnSpPr>
          <p:spPr bwMode="auto">
            <a:xfrm>
              <a:off x="7754686" y="4561819"/>
              <a:ext cx="588156" cy="48813"/>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317" name="直接连接符 316"/>
            <p:cNvCxnSpPr>
              <a:stCxn id="290" idx="2"/>
              <a:endCxn id="296" idx="1"/>
            </p:cNvCxnSpPr>
            <p:nvPr/>
          </p:nvCxnSpPr>
          <p:spPr bwMode="auto">
            <a:xfrm>
              <a:off x="9399528" y="4402629"/>
              <a:ext cx="166029" cy="116803"/>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318" name="直接连接符 317"/>
            <p:cNvCxnSpPr>
              <a:stCxn id="293" idx="3"/>
              <a:endCxn id="294" idx="1"/>
            </p:cNvCxnSpPr>
            <p:nvPr/>
          </p:nvCxnSpPr>
          <p:spPr bwMode="auto">
            <a:xfrm>
              <a:off x="9393243" y="4762674"/>
              <a:ext cx="854263" cy="57707"/>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319" name="直接连接符 318"/>
            <p:cNvCxnSpPr/>
            <p:nvPr/>
          </p:nvCxnSpPr>
          <p:spPr bwMode="auto">
            <a:xfrm flipV="1">
              <a:off x="9641928" y="4177742"/>
              <a:ext cx="512183" cy="93457"/>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320" name="直接连接符 319"/>
            <p:cNvCxnSpPr>
              <a:endCxn id="295" idx="1"/>
            </p:cNvCxnSpPr>
            <p:nvPr/>
          </p:nvCxnSpPr>
          <p:spPr bwMode="auto">
            <a:xfrm>
              <a:off x="10269771" y="4458924"/>
              <a:ext cx="374600" cy="2390"/>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321" name="直接连接符 320"/>
            <p:cNvCxnSpPr>
              <a:stCxn id="292" idx="2"/>
            </p:cNvCxnSpPr>
            <p:nvPr/>
          </p:nvCxnSpPr>
          <p:spPr bwMode="auto">
            <a:xfrm flipH="1">
              <a:off x="10216086" y="4303877"/>
              <a:ext cx="146116" cy="114079"/>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322" name="直接连接符 321"/>
            <p:cNvCxnSpPr>
              <a:stCxn id="296" idx="2"/>
              <a:endCxn id="293" idx="3"/>
            </p:cNvCxnSpPr>
            <p:nvPr/>
          </p:nvCxnSpPr>
          <p:spPr bwMode="auto">
            <a:xfrm flipH="1">
              <a:off x="9393243" y="4605682"/>
              <a:ext cx="550673" cy="156992"/>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323" name="直接连接符 322"/>
            <p:cNvCxnSpPr>
              <a:endCxn id="294" idx="1"/>
            </p:cNvCxnSpPr>
            <p:nvPr/>
          </p:nvCxnSpPr>
          <p:spPr bwMode="auto">
            <a:xfrm>
              <a:off x="9903234" y="4619904"/>
              <a:ext cx="344272" cy="200476"/>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cxnSp>
          <p:nvCxnSpPr>
            <p:cNvPr id="326" name="直接连接符 325"/>
            <p:cNvCxnSpPr>
              <a:endCxn id="295" idx="2"/>
            </p:cNvCxnSpPr>
            <p:nvPr/>
          </p:nvCxnSpPr>
          <p:spPr bwMode="auto">
            <a:xfrm flipV="1">
              <a:off x="10691893" y="4573403"/>
              <a:ext cx="158186" cy="92043"/>
            </a:xfrm>
            <a:prstGeom prst="line">
              <a:avLst/>
            </a:prstGeom>
            <a:solidFill>
              <a:schemeClr val="accent1"/>
            </a:solidFill>
            <a:ln w="9525" cap="flat" cmpd="sng" algn="ctr">
              <a:solidFill>
                <a:schemeClr val="bg1">
                  <a:lumMod val="65000"/>
                </a:schemeClr>
              </a:solidFill>
              <a:prstDash val="solid"/>
              <a:round/>
              <a:headEnd type="none" w="med" len="med"/>
              <a:tailEnd type="none" w="med" len="med"/>
            </a:ln>
          </p:spPr>
        </p:cxnSp>
        <p:pic>
          <p:nvPicPr>
            <p:cNvPr id="442" name="图片 441"/>
            <p:cNvPicPr>
              <a:picLocks noChangeAspect="1"/>
            </p:cNvPicPr>
            <p:nvPr/>
          </p:nvPicPr>
          <p:blipFill>
            <a:blip r:embed="rId9"/>
            <a:stretch>
              <a:fillRect/>
            </a:stretch>
          </p:blipFill>
          <p:spPr>
            <a:xfrm>
              <a:off x="8342842" y="4400884"/>
              <a:ext cx="266884" cy="419496"/>
            </a:xfrm>
            <a:prstGeom prst="rect">
              <a:avLst/>
            </a:prstGeom>
          </p:spPr>
        </p:pic>
        <p:cxnSp>
          <p:nvCxnSpPr>
            <p:cNvPr id="448" name="直接连接符 447"/>
            <p:cNvCxnSpPr>
              <a:endCxn id="293" idx="1"/>
            </p:cNvCxnSpPr>
            <p:nvPr/>
          </p:nvCxnSpPr>
          <p:spPr bwMode="auto">
            <a:xfrm>
              <a:off x="8609726" y="4668870"/>
              <a:ext cx="362910" cy="93803"/>
            </a:xfrm>
            <a:prstGeom prst="line">
              <a:avLst/>
            </a:prstGeom>
            <a:solidFill>
              <a:schemeClr val="accent1"/>
            </a:solidFill>
            <a:ln w="9525" cap="flat" cmpd="sng" algn="ctr">
              <a:solidFill>
                <a:schemeClr val="tx1"/>
              </a:solidFill>
              <a:prstDash val="solid"/>
              <a:round/>
              <a:headEnd type="none" w="med" len="med"/>
              <a:tailEnd type="none" w="med" len="med"/>
            </a:ln>
          </p:spPr>
        </p:cxnSp>
        <p:grpSp>
          <p:nvGrpSpPr>
            <p:cNvPr id="449" name="组合 448"/>
            <p:cNvGrpSpPr/>
            <p:nvPr/>
          </p:nvGrpSpPr>
          <p:grpSpPr>
            <a:xfrm>
              <a:off x="6591426" y="4422103"/>
              <a:ext cx="268177" cy="230455"/>
              <a:chOff x="6631729" y="2409701"/>
              <a:chExt cx="276757" cy="307289"/>
            </a:xfrm>
          </p:grpSpPr>
          <p:cxnSp>
            <p:nvCxnSpPr>
              <p:cNvPr id="450" name="直接连接符 449"/>
              <p:cNvCxnSpPr/>
              <p:nvPr/>
            </p:nvCxnSpPr>
            <p:spPr bwMode="auto">
              <a:xfrm flipV="1">
                <a:off x="6631729" y="2488492"/>
                <a:ext cx="127090" cy="228498"/>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451" name="直接连接符 450"/>
              <p:cNvCxnSpPr/>
              <p:nvPr/>
            </p:nvCxnSpPr>
            <p:spPr bwMode="auto">
              <a:xfrm>
                <a:off x="6752699" y="2485516"/>
                <a:ext cx="18549" cy="173536"/>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452" name="直接连接符 451"/>
              <p:cNvCxnSpPr/>
              <p:nvPr/>
            </p:nvCxnSpPr>
            <p:spPr bwMode="auto">
              <a:xfrm flipV="1">
                <a:off x="6770216" y="2409701"/>
                <a:ext cx="138270" cy="245137"/>
              </a:xfrm>
              <a:prstGeom prst="line">
                <a:avLst/>
              </a:prstGeom>
              <a:solidFill>
                <a:schemeClr val="accent1"/>
              </a:solidFill>
              <a:ln w="9525" cap="flat" cmpd="sng" algn="ctr">
                <a:solidFill>
                  <a:schemeClr val="tx1"/>
                </a:solidFill>
                <a:prstDash val="solid"/>
                <a:round/>
                <a:headEnd type="none" w="med" len="med"/>
                <a:tailEnd type="none" w="med" len="med"/>
              </a:ln>
            </p:spPr>
          </p:cxnSp>
        </p:grpSp>
        <p:sp>
          <p:nvSpPr>
            <p:cNvPr id="453" name="Freeform 39"/>
            <p:cNvSpPr>
              <a:spLocks noEditPoints="1"/>
            </p:cNvSpPr>
            <p:nvPr/>
          </p:nvSpPr>
          <p:spPr bwMode="auto">
            <a:xfrm>
              <a:off x="6261850" y="4408011"/>
              <a:ext cx="185593" cy="259598"/>
            </a:xfrm>
            <a:custGeom>
              <a:avLst/>
              <a:gdLst>
                <a:gd name="T0" fmla="*/ 515 w 555"/>
                <a:gd name="T1" fmla="*/ 0 h 868"/>
                <a:gd name="T2" fmla="*/ 61 w 555"/>
                <a:gd name="T3" fmla="*/ 0 h 868"/>
                <a:gd name="T4" fmla="*/ 0 w 555"/>
                <a:gd name="T5" fmla="*/ 50 h 868"/>
                <a:gd name="T6" fmla="*/ 0 w 555"/>
                <a:gd name="T7" fmla="*/ 827 h 868"/>
                <a:gd name="T8" fmla="*/ 61 w 555"/>
                <a:gd name="T9" fmla="*/ 868 h 868"/>
                <a:gd name="T10" fmla="*/ 515 w 555"/>
                <a:gd name="T11" fmla="*/ 868 h 868"/>
                <a:gd name="T12" fmla="*/ 555 w 555"/>
                <a:gd name="T13" fmla="*/ 827 h 868"/>
                <a:gd name="T14" fmla="*/ 555 w 555"/>
                <a:gd name="T15" fmla="*/ 50 h 868"/>
                <a:gd name="T16" fmla="*/ 515 w 555"/>
                <a:gd name="T17" fmla="*/ 0 h 868"/>
                <a:gd name="T18" fmla="*/ 213 w 555"/>
                <a:gd name="T19" fmla="*/ 28 h 868"/>
                <a:gd name="T20" fmla="*/ 336 w 555"/>
                <a:gd name="T21" fmla="*/ 28 h 868"/>
                <a:gd name="T22" fmla="*/ 358 w 555"/>
                <a:gd name="T23" fmla="*/ 56 h 868"/>
                <a:gd name="T24" fmla="*/ 336 w 555"/>
                <a:gd name="T25" fmla="*/ 84 h 868"/>
                <a:gd name="T26" fmla="*/ 213 w 555"/>
                <a:gd name="T27" fmla="*/ 84 h 868"/>
                <a:gd name="T28" fmla="*/ 191 w 555"/>
                <a:gd name="T29" fmla="*/ 56 h 868"/>
                <a:gd name="T30" fmla="*/ 213 w 555"/>
                <a:gd name="T31" fmla="*/ 28 h 868"/>
                <a:gd name="T32" fmla="*/ 336 w 555"/>
                <a:gd name="T33" fmla="*/ 837 h 868"/>
                <a:gd name="T34" fmla="*/ 328 w 555"/>
                <a:gd name="T35" fmla="*/ 840 h 868"/>
                <a:gd name="T36" fmla="*/ 226 w 555"/>
                <a:gd name="T37" fmla="*/ 840 h 868"/>
                <a:gd name="T38" fmla="*/ 224 w 555"/>
                <a:gd name="T39" fmla="*/ 837 h 868"/>
                <a:gd name="T40" fmla="*/ 224 w 555"/>
                <a:gd name="T41" fmla="*/ 793 h 868"/>
                <a:gd name="T42" fmla="*/ 226 w 555"/>
                <a:gd name="T43" fmla="*/ 784 h 868"/>
                <a:gd name="T44" fmla="*/ 328 w 555"/>
                <a:gd name="T45" fmla="*/ 784 h 868"/>
                <a:gd name="T46" fmla="*/ 336 w 555"/>
                <a:gd name="T47" fmla="*/ 793 h 868"/>
                <a:gd name="T48" fmla="*/ 336 w 555"/>
                <a:gd name="T49" fmla="*/ 837 h 868"/>
                <a:gd name="T50" fmla="*/ 504 w 555"/>
                <a:gd name="T51" fmla="*/ 728 h 868"/>
                <a:gd name="T52" fmla="*/ 56 w 555"/>
                <a:gd name="T53" fmla="*/ 728 h 868"/>
                <a:gd name="T54" fmla="*/ 56 w 555"/>
                <a:gd name="T55" fmla="*/ 112 h 868"/>
                <a:gd name="T56" fmla="*/ 504 w 555"/>
                <a:gd name="T57" fmla="*/ 112 h 868"/>
                <a:gd name="T58" fmla="*/ 504 w 555"/>
                <a:gd name="T59" fmla="*/ 72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5" h="868">
                  <a:moveTo>
                    <a:pt x="515" y="0"/>
                  </a:moveTo>
                  <a:cubicBezTo>
                    <a:pt x="61" y="0"/>
                    <a:pt x="61" y="0"/>
                    <a:pt x="61" y="0"/>
                  </a:cubicBezTo>
                  <a:cubicBezTo>
                    <a:pt x="32" y="0"/>
                    <a:pt x="0" y="22"/>
                    <a:pt x="0" y="50"/>
                  </a:cubicBezTo>
                  <a:cubicBezTo>
                    <a:pt x="0" y="827"/>
                    <a:pt x="0" y="827"/>
                    <a:pt x="0" y="827"/>
                  </a:cubicBezTo>
                  <a:cubicBezTo>
                    <a:pt x="0" y="854"/>
                    <a:pt x="32" y="868"/>
                    <a:pt x="61" y="868"/>
                  </a:cubicBezTo>
                  <a:cubicBezTo>
                    <a:pt x="515" y="868"/>
                    <a:pt x="515" y="868"/>
                    <a:pt x="515" y="868"/>
                  </a:cubicBezTo>
                  <a:cubicBezTo>
                    <a:pt x="544" y="868"/>
                    <a:pt x="555" y="854"/>
                    <a:pt x="555" y="827"/>
                  </a:cubicBezTo>
                  <a:cubicBezTo>
                    <a:pt x="555" y="50"/>
                    <a:pt x="555" y="50"/>
                    <a:pt x="555" y="50"/>
                  </a:cubicBezTo>
                  <a:cubicBezTo>
                    <a:pt x="555" y="22"/>
                    <a:pt x="544" y="0"/>
                    <a:pt x="515" y="0"/>
                  </a:cubicBezTo>
                  <a:close/>
                  <a:moveTo>
                    <a:pt x="213" y="28"/>
                  </a:moveTo>
                  <a:cubicBezTo>
                    <a:pt x="336" y="28"/>
                    <a:pt x="336" y="28"/>
                    <a:pt x="336" y="28"/>
                  </a:cubicBezTo>
                  <a:cubicBezTo>
                    <a:pt x="348" y="28"/>
                    <a:pt x="358" y="44"/>
                    <a:pt x="358" y="56"/>
                  </a:cubicBezTo>
                  <a:cubicBezTo>
                    <a:pt x="358" y="68"/>
                    <a:pt x="348" y="84"/>
                    <a:pt x="336" y="84"/>
                  </a:cubicBezTo>
                  <a:cubicBezTo>
                    <a:pt x="213" y="84"/>
                    <a:pt x="213" y="84"/>
                    <a:pt x="213" y="84"/>
                  </a:cubicBezTo>
                  <a:cubicBezTo>
                    <a:pt x="201" y="84"/>
                    <a:pt x="191" y="68"/>
                    <a:pt x="191" y="56"/>
                  </a:cubicBezTo>
                  <a:cubicBezTo>
                    <a:pt x="191" y="44"/>
                    <a:pt x="201" y="28"/>
                    <a:pt x="213" y="28"/>
                  </a:cubicBezTo>
                  <a:close/>
                  <a:moveTo>
                    <a:pt x="336" y="837"/>
                  </a:moveTo>
                  <a:cubicBezTo>
                    <a:pt x="336" y="844"/>
                    <a:pt x="335" y="840"/>
                    <a:pt x="328" y="840"/>
                  </a:cubicBezTo>
                  <a:cubicBezTo>
                    <a:pt x="226" y="840"/>
                    <a:pt x="226" y="840"/>
                    <a:pt x="226" y="840"/>
                  </a:cubicBezTo>
                  <a:cubicBezTo>
                    <a:pt x="219" y="840"/>
                    <a:pt x="224" y="844"/>
                    <a:pt x="224" y="837"/>
                  </a:cubicBezTo>
                  <a:cubicBezTo>
                    <a:pt x="224" y="793"/>
                    <a:pt x="224" y="793"/>
                    <a:pt x="224" y="793"/>
                  </a:cubicBezTo>
                  <a:cubicBezTo>
                    <a:pt x="224" y="786"/>
                    <a:pt x="219" y="784"/>
                    <a:pt x="226" y="784"/>
                  </a:cubicBezTo>
                  <a:cubicBezTo>
                    <a:pt x="328" y="784"/>
                    <a:pt x="328" y="784"/>
                    <a:pt x="328" y="784"/>
                  </a:cubicBezTo>
                  <a:cubicBezTo>
                    <a:pt x="335" y="784"/>
                    <a:pt x="336" y="786"/>
                    <a:pt x="336" y="793"/>
                  </a:cubicBezTo>
                  <a:lnTo>
                    <a:pt x="336" y="837"/>
                  </a:lnTo>
                  <a:close/>
                  <a:moveTo>
                    <a:pt x="504" y="728"/>
                  </a:moveTo>
                  <a:cubicBezTo>
                    <a:pt x="56" y="728"/>
                    <a:pt x="56" y="728"/>
                    <a:pt x="56" y="728"/>
                  </a:cubicBezTo>
                  <a:cubicBezTo>
                    <a:pt x="56" y="112"/>
                    <a:pt x="56" y="112"/>
                    <a:pt x="56" y="112"/>
                  </a:cubicBezTo>
                  <a:cubicBezTo>
                    <a:pt x="504" y="112"/>
                    <a:pt x="504" y="112"/>
                    <a:pt x="504" y="112"/>
                  </a:cubicBezTo>
                  <a:lnTo>
                    <a:pt x="504" y="728"/>
                  </a:lnTo>
                  <a:close/>
                </a:path>
              </a:pathLst>
            </a:custGeom>
            <a:solidFill>
              <a:srgbClr val="094D9F"/>
            </a:solid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zh-CN" altLang="en-US" sz="1400"/>
            </a:p>
          </p:txBody>
        </p:sp>
        <p:sp>
          <p:nvSpPr>
            <p:cNvPr id="454" name="Freeform 39"/>
            <p:cNvSpPr>
              <a:spLocks noEditPoints="1"/>
            </p:cNvSpPr>
            <p:nvPr/>
          </p:nvSpPr>
          <p:spPr bwMode="auto">
            <a:xfrm>
              <a:off x="6261849" y="4715772"/>
              <a:ext cx="185593" cy="259598"/>
            </a:xfrm>
            <a:custGeom>
              <a:avLst/>
              <a:gdLst>
                <a:gd name="T0" fmla="*/ 515 w 555"/>
                <a:gd name="T1" fmla="*/ 0 h 868"/>
                <a:gd name="T2" fmla="*/ 61 w 555"/>
                <a:gd name="T3" fmla="*/ 0 h 868"/>
                <a:gd name="T4" fmla="*/ 0 w 555"/>
                <a:gd name="T5" fmla="*/ 50 h 868"/>
                <a:gd name="T6" fmla="*/ 0 w 555"/>
                <a:gd name="T7" fmla="*/ 827 h 868"/>
                <a:gd name="T8" fmla="*/ 61 w 555"/>
                <a:gd name="T9" fmla="*/ 868 h 868"/>
                <a:gd name="T10" fmla="*/ 515 w 555"/>
                <a:gd name="T11" fmla="*/ 868 h 868"/>
                <a:gd name="T12" fmla="*/ 555 w 555"/>
                <a:gd name="T13" fmla="*/ 827 h 868"/>
                <a:gd name="T14" fmla="*/ 555 w 555"/>
                <a:gd name="T15" fmla="*/ 50 h 868"/>
                <a:gd name="T16" fmla="*/ 515 w 555"/>
                <a:gd name="T17" fmla="*/ 0 h 868"/>
                <a:gd name="T18" fmla="*/ 213 w 555"/>
                <a:gd name="T19" fmla="*/ 28 h 868"/>
                <a:gd name="T20" fmla="*/ 336 w 555"/>
                <a:gd name="T21" fmla="*/ 28 h 868"/>
                <a:gd name="T22" fmla="*/ 358 w 555"/>
                <a:gd name="T23" fmla="*/ 56 h 868"/>
                <a:gd name="T24" fmla="*/ 336 w 555"/>
                <a:gd name="T25" fmla="*/ 84 h 868"/>
                <a:gd name="T26" fmla="*/ 213 w 555"/>
                <a:gd name="T27" fmla="*/ 84 h 868"/>
                <a:gd name="T28" fmla="*/ 191 w 555"/>
                <a:gd name="T29" fmla="*/ 56 h 868"/>
                <a:gd name="T30" fmla="*/ 213 w 555"/>
                <a:gd name="T31" fmla="*/ 28 h 868"/>
                <a:gd name="T32" fmla="*/ 336 w 555"/>
                <a:gd name="T33" fmla="*/ 837 h 868"/>
                <a:gd name="T34" fmla="*/ 328 w 555"/>
                <a:gd name="T35" fmla="*/ 840 h 868"/>
                <a:gd name="T36" fmla="*/ 226 w 555"/>
                <a:gd name="T37" fmla="*/ 840 h 868"/>
                <a:gd name="T38" fmla="*/ 224 w 555"/>
                <a:gd name="T39" fmla="*/ 837 h 868"/>
                <a:gd name="T40" fmla="*/ 224 w 555"/>
                <a:gd name="T41" fmla="*/ 793 h 868"/>
                <a:gd name="T42" fmla="*/ 226 w 555"/>
                <a:gd name="T43" fmla="*/ 784 h 868"/>
                <a:gd name="T44" fmla="*/ 328 w 555"/>
                <a:gd name="T45" fmla="*/ 784 h 868"/>
                <a:gd name="T46" fmla="*/ 336 w 555"/>
                <a:gd name="T47" fmla="*/ 793 h 868"/>
                <a:gd name="T48" fmla="*/ 336 w 555"/>
                <a:gd name="T49" fmla="*/ 837 h 868"/>
                <a:gd name="T50" fmla="*/ 504 w 555"/>
                <a:gd name="T51" fmla="*/ 728 h 868"/>
                <a:gd name="T52" fmla="*/ 56 w 555"/>
                <a:gd name="T53" fmla="*/ 728 h 868"/>
                <a:gd name="T54" fmla="*/ 56 w 555"/>
                <a:gd name="T55" fmla="*/ 112 h 868"/>
                <a:gd name="T56" fmla="*/ 504 w 555"/>
                <a:gd name="T57" fmla="*/ 112 h 868"/>
                <a:gd name="T58" fmla="*/ 504 w 555"/>
                <a:gd name="T59" fmla="*/ 72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5" h="868">
                  <a:moveTo>
                    <a:pt x="515" y="0"/>
                  </a:moveTo>
                  <a:cubicBezTo>
                    <a:pt x="61" y="0"/>
                    <a:pt x="61" y="0"/>
                    <a:pt x="61" y="0"/>
                  </a:cubicBezTo>
                  <a:cubicBezTo>
                    <a:pt x="32" y="0"/>
                    <a:pt x="0" y="22"/>
                    <a:pt x="0" y="50"/>
                  </a:cubicBezTo>
                  <a:cubicBezTo>
                    <a:pt x="0" y="827"/>
                    <a:pt x="0" y="827"/>
                    <a:pt x="0" y="827"/>
                  </a:cubicBezTo>
                  <a:cubicBezTo>
                    <a:pt x="0" y="854"/>
                    <a:pt x="32" y="868"/>
                    <a:pt x="61" y="868"/>
                  </a:cubicBezTo>
                  <a:cubicBezTo>
                    <a:pt x="515" y="868"/>
                    <a:pt x="515" y="868"/>
                    <a:pt x="515" y="868"/>
                  </a:cubicBezTo>
                  <a:cubicBezTo>
                    <a:pt x="544" y="868"/>
                    <a:pt x="555" y="854"/>
                    <a:pt x="555" y="827"/>
                  </a:cubicBezTo>
                  <a:cubicBezTo>
                    <a:pt x="555" y="50"/>
                    <a:pt x="555" y="50"/>
                    <a:pt x="555" y="50"/>
                  </a:cubicBezTo>
                  <a:cubicBezTo>
                    <a:pt x="555" y="22"/>
                    <a:pt x="544" y="0"/>
                    <a:pt x="515" y="0"/>
                  </a:cubicBezTo>
                  <a:close/>
                  <a:moveTo>
                    <a:pt x="213" y="28"/>
                  </a:moveTo>
                  <a:cubicBezTo>
                    <a:pt x="336" y="28"/>
                    <a:pt x="336" y="28"/>
                    <a:pt x="336" y="28"/>
                  </a:cubicBezTo>
                  <a:cubicBezTo>
                    <a:pt x="348" y="28"/>
                    <a:pt x="358" y="44"/>
                    <a:pt x="358" y="56"/>
                  </a:cubicBezTo>
                  <a:cubicBezTo>
                    <a:pt x="358" y="68"/>
                    <a:pt x="348" y="84"/>
                    <a:pt x="336" y="84"/>
                  </a:cubicBezTo>
                  <a:cubicBezTo>
                    <a:pt x="213" y="84"/>
                    <a:pt x="213" y="84"/>
                    <a:pt x="213" y="84"/>
                  </a:cubicBezTo>
                  <a:cubicBezTo>
                    <a:pt x="201" y="84"/>
                    <a:pt x="191" y="68"/>
                    <a:pt x="191" y="56"/>
                  </a:cubicBezTo>
                  <a:cubicBezTo>
                    <a:pt x="191" y="44"/>
                    <a:pt x="201" y="28"/>
                    <a:pt x="213" y="28"/>
                  </a:cubicBezTo>
                  <a:close/>
                  <a:moveTo>
                    <a:pt x="336" y="837"/>
                  </a:moveTo>
                  <a:cubicBezTo>
                    <a:pt x="336" y="844"/>
                    <a:pt x="335" y="840"/>
                    <a:pt x="328" y="840"/>
                  </a:cubicBezTo>
                  <a:cubicBezTo>
                    <a:pt x="226" y="840"/>
                    <a:pt x="226" y="840"/>
                    <a:pt x="226" y="840"/>
                  </a:cubicBezTo>
                  <a:cubicBezTo>
                    <a:pt x="219" y="840"/>
                    <a:pt x="224" y="844"/>
                    <a:pt x="224" y="837"/>
                  </a:cubicBezTo>
                  <a:cubicBezTo>
                    <a:pt x="224" y="793"/>
                    <a:pt x="224" y="793"/>
                    <a:pt x="224" y="793"/>
                  </a:cubicBezTo>
                  <a:cubicBezTo>
                    <a:pt x="224" y="786"/>
                    <a:pt x="219" y="784"/>
                    <a:pt x="226" y="784"/>
                  </a:cubicBezTo>
                  <a:cubicBezTo>
                    <a:pt x="328" y="784"/>
                    <a:pt x="328" y="784"/>
                    <a:pt x="328" y="784"/>
                  </a:cubicBezTo>
                  <a:cubicBezTo>
                    <a:pt x="335" y="784"/>
                    <a:pt x="336" y="786"/>
                    <a:pt x="336" y="793"/>
                  </a:cubicBezTo>
                  <a:lnTo>
                    <a:pt x="336" y="837"/>
                  </a:lnTo>
                  <a:close/>
                  <a:moveTo>
                    <a:pt x="504" y="728"/>
                  </a:moveTo>
                  <a:cubicBezTo>
                    <a:pt x="56" y="728"/>
                    <a:pt x="56" y="728"/>
                    <a:pt x="56" y="728"/>
                  </a:cubicBezTo>
                  <a:cubicBezTo>
                    <a:pt x="56" y="112"/>
                    <a:pt x="56" y="112"/>
                    <a:pt x="56" y="112"/>
                  </a:cubicBezTo>
                  <a:cubicBezTo>
                    <a:pt x="504" y="112"/>
                    <a:pt x="504" y="112"/>
                    <a:pt x="504" y="112"/>
                  </a:cubicBezTo>
                  <a:lnTo>
                    <a:pt x="504" y="728"/>
                  </a:lnTo>
                  <a:close/>
                </a:path>
              </a:pathLst>
            </a:custGeom>
            <a:solidFill>
              <a:srgbClr val="094D9F"/>
            </a:solid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zh-CN" altLang="en-US" sz="1400"/>
            </a:p>
          </p:txBody>
        </p:sp>
        <p:sp>
          <p:nvSpPr>
            <p:cNvPr id="455" name="Freeform 39"/>
            <p:cNvSpPr>
              <a:spLocks noEditPoints="1"/>
            </p:cNvSpPr>
            <p:nvPr/>
          </p:nvSpPr>
          <p:spPr bwMode="auto">
            <a:xfrm>
              <a:off x="6264347" y="4089533"/>
              <a:ext cx="185593" cy="259598"/>
            </a:xfrm>
            <a:custGeom>
              <a:avLst/>
              <a:gdLst>
                <a:gd name="T0" fmla="*/ 515 w 555"/>
                <a:gd name="T1" fmla="*/ 0 h 868"/>
                <a:gd name="T2" fmla="*/ 61 w 555"/>
                <a:gd name="T3" fmla="*/ 0 h 868"/>
                <a:gd name="T4" fmla="*/ 0 w 555"/>
                <a:gd name="T5" fmla="*/ 50 h 868"/>
                <a:gd name="T6" fmla="*/ 0 w 555"/>
                <a:gd name="T7" fmla="*/ 827 h 868"/>
                <a:gd name="T8" fmla="*/ 61 w 555"/>
                <a:gd name="T9" fmla="*/ 868 h 868"/>
                <a:gd name="T10" fmla="*/ 515 w 555"/>
                <a:gd name="T11" fmla="*/ 868 h 868"/>
                <a:gd name="T12" fmla="*/ 555 w 555"/>
                <a:gd name="T13" fmla="*/ 827 h 868"/>
                <a:gd name="T14" fmla="*/ 555 w 555"/>
                <a:gd name="T15" fmla="*/ 50 h 868"/>
                <a:gd name="T16" fmla="*/ 515 w 555"/>
                <a:gd name="T17" fmla="*/ 0 h 868"/>
                <a:gd name="T18" fmla="*/ 213 w 555"/>
                <a:gd name="T19" fmla="*/ 28 h 868"/>
                <a:gd name="T20" fmla="*/ 336 w 555"/>
                <a:gd name="T21" fmla="*/ 28 h 868"/>
                <a:gd name="T22" fmla="*/ 358 w 555"/>
                <a:gd name="T23" fmla="*/ 56 h 868"/>
                <a:gd name="T24" fmla="*/ 336 w 555"/>
                <a:gd name="T25" fmla="*/ 84 h 868"/>
                <a:gd name="T26" fmla="*/ 213 w 555"/>
                <a:gd name="T27" fmla="*/ 84 h 868"/>
                <a:gd name="T28" fmla="*/ 191 w 555"/>
                <a:gd name="T29" fmla="*/ 56 h 868"/>
                <a:gd name="T30" fmla="*/ 213 w 555"/>
                <a:gd name="T31" fmla="*/ 28 h 868"/>
                <a:gd name="T32" fmla="*/ 336 w 555"/>
                <a:gd name="T33" fmla="*/ 837 h 868"/>
                <a:gd name="T34" fmla="*/ 328 w 555"/>
                <a:gd name="T35" fmla="*/ 840 h 868"/>
                <a:gd name="T36" fmla="*/ 226 w 555"/>
                <a:gd name="T37" fmla="*/ 840 h 868"/>
                <a:gd name="T38" fmla="*/ 224 w 555"/>
                <a:gd name="T39" fmla="*/ 837 h 868"/>
                <a:gd name="T40" fmla="*/ 224 w 555"/>
                <a:gd name="T41" fmla="*/ 793 h 868"/>
                <a:gd name="T42" fmla="*/ 226 w 555"/>
                <a:gd name="T43" fmla="*/ 784 h 868"/>
                <a:gd name="T44" fmla="*/ 328 w 555"/>
                <a:gd name="T45" fmla="*/ 784 h 868"/>
                <a:gd name="T46" fmla="*/ 336 w 555"/>
                <a:gd name="T47" fmla="*/ 793 h 868"/>
                <a:gd name="T48" fmla="*/ 336 w 555"/>
                <a:gd name="T49" fmla="*/ 837 h 868"/>
                <a:gd name="T50" fmla="*/ 504 w 555"/>
                <a:gd name="T51" fmla="*/ 728 h 868"/>
                <a:gd name="T52" fmla="*/ 56 w 555"/>
                <a:gd name="T53" fmla="*/ 728 h 868"/>
                <a:gd name="T54" fmla="*/ 56 w 555"/>
                <a:gd name="T55" fmla="*/ 112 h 868"/>
                <a:gd name="T56" fmla="*/ 504 w 555"/>
                <a:gd name="T57" fmla="*/ 112 h 868"/>
                <a:gd name="T58" fmla="*/ 504 w 555"/>
                <a:gd name="T59" fmla="*/ 72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5" h="868">
                  <a:moveTo>
                    <a:pt x="515" y="0"/>
                  </a:moveTo>
                  <a:cubicBezTo>
                    <a:pt x="61" y="0"/>
                    <a:pt x="61" y="0"/>
                    <a:pt x="61" y="0"/>
                  </a:cubicBezTo>
                  <a:cubicBezTo>
                    <a:pt x="32" y="0"/>
                    <a:pt x="0" y="22"/>
                    <a:pt x="0" y="50"/>
                  </a:cubicBezTo>
                  <a:cubicBezTo>
                    <a:pt x="0" y="827"/>
                    <a:pt x="0" y="827"/>
                    <a:pt x="0" y="827"/>
                  </a:cubicBezTo>
                  <a:cubicBezTo>
                    <a:pt x="0" y="854"/>
                    <a:pt x="32" y="868"/>
                    <a:pt x="61" y="868"/>
                  </a:cubicBezTo>
                  <a:cubicBezTo>
                    <a:pt x="515" y="868"/>
                    <a:pt x="515" y="868"/>
                    <a:pt x="515" y="868"/>
                  </a:cubicBezTo>
                  <a:cubicBezTo>
                    <a:pt x="544" y="868"/>
                    <a:pt x="555" y="854"/>
                    <a:pt x="555" y="827"/>
                  </a:cubicBezTo>
                  <a:cubicBezTo>
                    <a:pt x="555" y="50"/>
                    <a:pt x="555" y="50"/>
                    <a:pt x="555" y="50"/>
                  </a:cubicBezTo>
                  <a:cubicBezTo>
                    <a:pt x="555" y="22"/>
                    <a:pt x="544" y="0"/>
                    <a:pt x="515" y="0"/>
                  </a:cubicBezTo>
                  <a:close/>
                  <a:moveTo>
                    <a:pt x="213" y="28"/>
                  </a:moveTo>
                  <a:cubicBezTo>
                    <a:pt x="336" y="28"/>
                    <a:pt x="336" y="28"/>
                    <a:pt x="336" y="28"/>
                  </a:cubicBezTo>
                  <a:cubicBezTo>
                    <a:pt x="348" y="28"/>
                    <a:pt x="358" y="44"/>
                    <a:pt x="358" y="56"/>
                  </a:cubicBezTo>
                  <a:cubicBezTo>
                    <a:pt x="358" y="68"/>
                    <a:pt x="348" y="84"/>
                    <a:pt x="336" y="84"/>
                  </a:cubicBezTo>
                  <a:cubicBezTo>
                    <a:pt x="213" y="84"/>
                    <a:pt x="213" y="84"/>
                    <a:pt x="213" y="84"/>
                  </a:cubicBezTo>
                  <a:cubicBezTo>
                    <a:pt x="201" y="84"/>
                    <a:pt x="191" y="68"/>
                    <a:pt x="191" y="56"/>
                  </a:cubicBezTo>
                  <a:cubicBezTo>
                    <a:pt x="191" y="44"/>
                    <a:pt x="201" y="28"/>
                    <a:pt x="213" y="28"/>
                  </a:cubicBezTo>
                  <a:close/>
                  <a:moveTo>
                    <a:pt x="336" y="837"/>
                  </a:moveTo>
                  <a:cubicBezTo>
                    <a:pt x="336" y="844"/>
                    <a:pt x="335" y="840"/>
                    <a:pt x="328" y="840"/>
                  </a:cubicBezTo>
                  <a:cubicBezTo>
                    <a:pt x="226" y="840"/>
                    <a:pt x="226" y="840"/>
                    <a:pt x="226" y="840"/>
                  </a:cubicBezTo>
                  <a:cubicBezTo>
                    <a:pt x="219" y="840"/>
                    <a:pt x="224" y="844"/>
                    <a:pt x="224" y="837"/>
                  </a:cubicBezTo>
                  <a:cubicBezTo>
                    <a:pt x="224" y="793"/>
                    <a:pt x="224" y="793"/>
                    <a:pt x="224" y="793"/>
                  </a:cubicBezTo>
                  <a:cubicBezTo>
                    <a:pt x="224" y="786"/>
                    <a:pt x="219" y="784"/>
                    <a:pt x="226" y="784"/>
                  </a:cubicBezTo>
                  <a:cubicBezTo>
                    <a:pt x="328" y="784"/>
                    <a:pt x="328" y="784"/>
                    <a:pt x="328" y="784"/>
                  </a:cubicBezTo>
                  <a:cubicBezTo>
                    <a:pt x="335" y="784"/>
                    <a:pt x="336" y="786"/>
                    <a:pt x="336" y="793"/>
                  </a:cubicBezTo>
                  <a:lnTo>
                    <a:pt x="336" y="837"/>
                  </a:lnTo>
                  <a:close/>
                  <a:moveTo>
                    <a:pt x="504" y="728"/>
                  </a:moveTo>
                  <a:cubicBezTo>
                    <a:pt x="56" y="728"/>
                    <a:pt x="56" y="728"/>
                    <a:pt x="56" y="728"/>
                  </a:cubicBezTo>
                  <a:cubicBezTo>
                    <a:pt x="56" y="112"/>
                    <a:pt x="56" y="112"/>
                    <a:pt x="56" y="112"/>
                  </a:cubicBezTo>
                  <a:cubicBezTo>
                    <a:pt x="504" y="112"/>
                    <a:pt x="504" y="112"/>
                    <a:pt x="504" y="112"/>
                  </a:cubicBezTo>
                  <a:lnTo>
                    <a:pt x="504" y="728"/>
                  </a:lnTo>
                  <a:close/>
                </a:path>
              </a:pathLst>
            </a:custGeom>
            <a:solidFill>
              <a:srgbClr val="094D9F"/>
            </a:solid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numCol="1" anchor="t" anchorCtr="0" compatLnSpc="1"/>
            <a:lstStyle/>
            <a:p>
              <a:endParaRPr lang="zh-CN" altLang="en-US" sz="1400"/>
            </a:p>
          </p:txBody>
        </p:sp>
        <p:pic>
          <p:nvPicPr>
            <p:cNvPr id="456" name="图片 455"/>
            <p:cNvPicPr>
              <a:picLocks noChangeAspect="1"/>
            </p:cNvPicPr>
            <p:nvPr/>
          </p:nvPicPr>
          <p:blipFill>
            <a:blip r:embed="rId13"/>
            <a:stretch>
              <a:fillRect/>
            </a:stretch>
          </p:blipFill>
          <p:spPr>
            <a:xfrm>
              <a:off x="9095212" y="4035473"/>
              <a:ext cx="209754" cy="170423"/>
            </a:xfrm>
            <a:prstGeom prst="rect">
              <a:avLst/>
            </a:prstGeom>
          </p:spPr>
        </p:pic>
        <p:pic>
          <p:nvPicPr>
            <p:cNvPr id="457" name="图片 456"/>
            <p:cNvPicPr>
              <a:picLocks noChangeAspect="1"/>
            </p:cNvPicPr>
            <p:nvPr/>
          </p:nvPicPr>
          <p:blipFill>
            <a:blip r:embed="rId13"/>
            <a:stretch>
              <a:fillRect/>
            </a:stretch>
          </p:blipFill>
          <p:spPr>
            <a:xfrm>
              <a:off x="8593853" y="4450696"/>
              <a:ext cx="209754" cy="170423"/>
            </a:xfrm>
            <a:prstGeom prst="rect">
              <a:avLst/>
            </a:prstGeom>
          </p:spPr>
        </p:pic>
        <p:pic>
          <p:nvPicPr>
            <p:cNvPr id="458" name="图片 457"/>
            <p:cNvPicPr>
              <a:picLocks noChangeAspect="1"/>
            </p:cNvPicPr>
            <p:nvPr/>
          </p:nvPicPr>
          <p:blipFill>
            <a:blip r:embed="rId13"/>
            <a:stretch>
              <a:fillRect/>
            </a:stretch>
          </p:blipFill>
          <p:spPr>
            <a:xfrm>
              <a:off x="9232943" y="4532469"/>
              <a:ext cx="209754" cy="170423"/>
            </a:xfrm>
            <a:prstGeom prst="rect">
              <a:avLst/>
            </a:prstGeom>
          </p:spPr>
        </p:pic>
        <p:pic>
          <p:nvPicPr>
            <p:cNvPr id="459" name="图片 458"/>
            <p:cNvPicPr>
              <a:picLocks noChangeAspect="1"/>
            </p:cNvPicPr>
            <p:nvPr/>
          </p:nvPicPr>
          <p:blipFill>
            <a:blip r:embed="rId13"/>
            <a:stretch>
              <a:fillRect/>
            </a:stretch>
          </p:blipFill>
          <p:spPr>
            <a:xfrm>
              <a:off x="10017261" y="4161217"/>
              <a:ext cx="209754" cy="170423"/>
            </a:xfrm>
            <a:prstGeom prst="rect">
              <a:avLst/>
            </a:prstGeom>
          </p:spPr>
        </p:pic>
        <p:pic>
          <p:nvPicPr>
            <p:cNvPr id="461" name="图片 460"/>
            <p:cNvPicPr>
              <a:picLocks noChangeAspect="1"/>
            </p:cNvPicPr>
            <p:nvPr/>
          </p:nvPicPr>
          <p:blipFill>
            <a:blip r:embed="rId13"/>
            <a:stretch>
              <a:fillRect/>
            </a:stretch>
          </p:blipFill>
          <p:spPr>
            <a:xfrm>
              <a:off x="9804186" y="4330980"/>
              <a:ext cx="209754" cy="170423"/>
            </a:xfrm>
            <a:prstGeom prst="rect">
              <a:avLst/>
            </a:prstGeom>
          </p:spPr>
        </p:pic>
        <p:pic>
          <p:nvPicPr>
            <p:cNvPr id="463" name="图片 462"/>
            <p:cNvPicPr>
              <a:picLocks noChangeAspect="1"/>
            </p:cNvPicPr>
            <p:nvPr/>
          </p:nvPicPr>
          <p:blipFill>
            <a:blip r:embed="rId13"/>
            <a:stretch>
              <a:fillRect/>
            </a:stretch>
          </p:blipFill>
          <p:spPr>
            <a:xfrm flipH="1">
              <a:off x="7228861" y="4228485"/>
              <a:ext cx="211207" cy="171604"/>
            </a:xfrm>
            <a:prstGeom prst="rect">
              <a:avLst/>
            </a:prstGeom>
          </p:spPr>
        </p:pic>
      </p:grpSp>
      <p:sp>
        <p:nvSpPr>
          <p:cNvPr id="465" name="圆角矩形 464"/>
          <p:cNvSpPr/>
          <p:nvPr/>
        </p:nvSpPr>
        <p:spPr bwMode="auto">
          <a:xfrm>
            <a:off x="5805647" y="1269681"/>
            <a:ext cx="6102006" cy="1838222"/>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467" name="圆角矩形 466"/>
          <p:cNvSpPr/>
          <p:nvPr/>
        </p:nvSpPr>
        <p:spPr bwMode="auto">
          <a:xfrm>
            <a:off x="5840017" y="3324859"/>
            <a:ext cx="6102006" cy="1795713"/>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469" name="圆角矩形 468"/>
          <p:cNvSpPr/>
          <p:nvPr/>
        </p:nvSpPr>
        <p:spPr bwMode="auto">
          <a:xfrm>
            <a:off x="5971039" y="5161470"/>
            <a:ext cx="5970984" cy="1130000"/>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275"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14"/>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S1-240111</a:t>
            </a:r>
            <a:r>
              <a:rPr lang="en-GB" altLang="en-US" sz="1065" dirty="0" smtClean="0">
                <a:solidFill>
                  <a:schemeClr val="bg1"/>
                </a:solidFill>
                <a:latin typeface="Arial" panose="020B0604020202020204" pitchFamily="34" charset="0"/>
              </a:rPr>
              <a:t>, 3GPP TSG SA1#105, 26 Feb - 1 Mar 2024, Athens</a:t>
            </a:r>
            <a:endParaRPr lang="en-GB" altLang="en-US" sz="1065" dirty="0">
              <a:solidFill>
                <a:schemeClr val="bg1"/>
              </a:solidFill>
              <a:latin typeface="Arial" panose="020B0604020202020204" pitchFamily="34" charset="0"/>
            </a:endParaRPr>
          </a:p>
        </p:txBody>
      </p:sp>
    </p:spTree>
    <p:extLst>
      <p:ext uri="{BB962C8B-B14F-4D97-AF65-F5344CB8AC3E}">
        <p14:creationId xmlns:p14="http://schemas.microsoft.com/office/powerpoint/2010/main" val="1557729306"/>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云形 100"/>
          <p:cNvSpPr/>
          <p:nvPr/>
        </p:nvSpPr>
        <p:spPr bwMode="auto">
          <a:xfrm>
            <a:off x="7272911" y="5489607"/>
            <a:ext cx="3138752" cy="816351"/>
          </a:xfrm>
          <a:prstGeom prst="cloud">
            <a:avLst/>
          </a:prstGeom>
          <a:solidFill>
            <a:schemeClr val="accent1">
              <a:lumMod val="20000"/>
              <a:lumOff val="80000"/>
            </a:schemeClr>
          </a:solidFill>
          <a:ln w="9525" cap="flat" cmpd="sng" algn="ctr">
            <a:noFill/>
            <a:prstDash val="solid"/>
            <a:round/>
            <a:headEnd type="none" w="med" len="med"/>
            <a:tailEnd type="none" w="med" len="med"/>
          </a:ln>
          <a:effectLst>
            <a:softEdge rad="63500"/>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6" name="标题 1"/>
          <p:cNvSpPr txBox="1"/>
          <p:nvPr/>
        </p:nvSpPr>
        <p:spPr bwMode="auto">
          <a:xfrm>
            <a:off x="371991" y="164702"/>
            <a:ext cx="975106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pPr algn="l"/>
            <a:r>
              <a:rPr lang="en-US" altLang="zh-CN" sz="2400" b="1" kern="0" dirty="0"/>
              <a:t>Building block </a:t>
            </a:r>
            <a:r>
              <a:rPr lang="en-US" altLang="zh-CN" sz="2400" b="1" kern="0" dirty="0" smtClean="0"/>
              <a:t>2: Integrated AI with 6G System</a:t>
            </a:r>
            <a:endParaRPr lang="en-US" altLang="zh-CN" sz="2400" b="1" kern="0" dirty="0"/>
          </a:p>
        </p:txBody>
      </p:sp>
      <p:sp>
        <p:nvSpPr>
          <p:cNvPr id="29" name="TextBox 6"/>
          <p:cNvSpPr txBox="1">
            <a:spLocks noChangeArrowheads="1"/>
          </p:cNvSpPr>
          <p:nvPr/>
        </p:nvSpPr>
        <p:spPr bwMode="auto">
          <a:xfrm>
            <a:off x="79350" y="6279124"/>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S1-240111</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SA1#105, 26 Feb </a:t>
            </a:r>
            <a:r>
              <a:rPr lang="en-GB" altLang="en-US" sz="1065" dirty="0">
                <a:solidFill>
                  <a:schemeClr val="bg1"/>
                </a:solidFill>
                <a:latin typeface="Arial" panose="020B0604020202020204" pitchFamily="34" charset="0"/>
              </a:rPr>
              <a:t>- </a:t>
            </a:r>
            <a:r>
              <a:rPr lang="en-GB" altLang="en-US" sz="1065" dirty="0" smtClean="0">
                <a:solidFill>
                  <a:schemeClr val="bg1"/>
                </a:solidFill>
                <a:latin typeface="Arial" panose="020B0604020202020204" pitchFamily="34" charset="0"/>
              </a:rPr>
              <a:t>1 Mar 2024, Athens</a:t>
            </a:r>
            <a:endParaRPr lang="en-GB" altLang="en-US" sz="1065" dirty="0">
              <a:solidFill>
                <a:schemeClr val="bg1"/>
              </a:solidFill>
              <a:latin typeface="Arial" panose="020B0604020202020204" pitchFamily="34" charset="0"/>
            </a:endParaRPr>
          </a:p>
        </p:txBody>
      </p:sp>
      <p:pic>
        <p:nvPicPr>
          <p:cNvPr id="46" name="图片 45" descr="https://img0.baidu.com/it/u=2108626380,403908980&amp;fm=253&amp;fmt=auto&amp;app=138&amp;f=JPEG?w=750&amp;h=391"/>
          <p:cNvPicPr>
            <a:picLocks noChangeAspect="1" noChangeArrowheads="1"/>
          </p:cNvPicPr>
          <p:nvPr/>
        </p:nvPicPr>
        <p:blipFill>
          <a:blip r:embed="rId4" cstate="print">
            <a:extLst>
              <a:ext uri="{28A0092B-C50C-407E-A947-70E740481C1C}">
                <a14:useLocalDpi xmlns:a14="http://schemas.microsoft.com/office/drawing/2010/main" val="0"/>
              </a:ext>
            </a:extLst>
          </a:blip>
          <a:srcRect l="32748" t="10740" r="31357" b="20406"/>
          <a:stretch>
            <a:fillRect/>
          </a:stretch>
        </p:blipFill>
        <p:spPr bwMode="auto">
          <a:xfrm>
            <a:off x="7835660" y="5518386"/>
            <a:ext cx="648000" cy="648000"/>
          </a:xfrm>
          <a:custGeom>
            <a:avLst/>
            <a:gdLst>
              <a:gd name="connsiteX0" fmla="*/ 1282148 w 2564296"/>
              <a:gd name="connsiteY0" fmla="*/ 0 h 2564296"/>
              <a:gd name="connsiteX1" fmla="*/ 2564296 w 2564296"/>
              <a:gd name="connsiteY1" fmla="*/ 1282148 h 2564296"/>
              <a:gd name="connsiteX2" fmla="*/ 1282148 w 2564296"/>
              <a:gd name="connsiteY2" fmla="*/ 2564296 h 2564296"/>
              <a:gd name="connsiteX3" fmla="*/ 0 w 2564296"/>
              <a:gd name="connsiteY3" fmla="*/ 1282148 h 2564296"/>
              <a:gd name="connsiteX4" fmla="*/ 1282148 w 2564296"/>
              <a:gd name="connsiteY4" fmla="*/ 0 h 2564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4296" h="2564296">
                <a:moveTo>
                  <a:pt x="1282148" y="0"/>
                </a:moveTo>
                <a:cubicBezTo>
                  <a:pt x="1990259" y="0"/>
                  <a:pt x="2564296" y="574037"/>
                  <a:pt x="2564296" y="1282148"/>
                </a:cubicBezTo>
                <a:cubicBezTo>
                  <a:pt x="2564296" y="1990259"/>
                  <a:pt x="1990259" y="2564296"/>
                  <a:pt x="1282148" y="2564296"/>
                </a:cubicBezTo>
                <a:cubicBezTo>
                  <a:pt x="574037" y="2564296"/>
                  <a:pt x="0" y="1990259"/>
                  <a:pt x="0" y="1282148"/>
                </a:cubicBezTo>
                <a:cubicBezTo>
                  <a:pt x="0" y="574037"/>
                  <a:pt x="574037" y="0"/>
                  <a:pt x="1282148" y="0"/>
                </a:cubicBezTo>
                <a:close/>
              </a:path>
            </a:pathLst>
          </a:custGeom>
          <a:noFill/>
          <a:ln>
            <a:noFill/>
          </a:ln>
          <a:effectLst>
            <a:outerShdw blurRad="50800" dist="38100" dir="2700000" algn="tl" rotWithShape="0">
              <a:prstClr val="black">
                <a:alpha val="40000"/>
              </a:prstClr>
            </a:outerShdw>
            <a:softEdge rad="31750"/>
          </a:effectLst>
          <a:extLst>
            <a:ext uri="{909E8E84-426E-40DD-AFC4-6F175D3DCCD1}">
              <a14:hiddenFill xmlns:a14="http://schemas.microsoft.com/office/drawing/2010/main">
                <a:solidFill>
                  <a:srgbClr val="FFFFFF"/>
                </a:solidFill>
              </a14:hiddenFill>
            </a:ext>
          </a:extLst>
        </p:spPr>
      </p:pic>
      <p:sp>
        <p:nvSpPr>
          <p:cNvPr id="48" name="圆角矩形 47"/>
          <p:cNvSpPr/>
          <p:nvPr/>
        </p:nvSpPr>
        <p:spPr bwMode="auto">
          <a:xfrm>
            <a:off x="441372" y="3712461"/>
            <a:ext cx="11177821" cy="2591169"/>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50" name="文本框 49"/>
          <p:cNvSpPr txBox="1"/>
          <p:nvPr/>
        </p:nvSpPr>
        <p:spPr>
          <a:xfrm>
            <a:off x="758362" y="1159617"/>
            <a:ext cx="10807116" cy="2062103"/>
          </a:xfrm>
          <a:prstGeom prst="rect">
            <a:avLst/>
          </a:prstGeom>
          <a:noFill/>
        </p:spPr>
        <p:txBody>
          <a:bodyPr wrap="square" rtlCol="0">
            <a:spAutoFit/>
          </a:bodyPr>
          <a:lstStyle/>
          <a:p>
            <a:r>
              <a:rPr lang="en-US" altLang="zh-CN" sz="1600" b="1" dirty="0" smtClean="0">
                <a:solidFill>
                  <a:srgbClr val="FF0000"/>
                </a:solidFill>
                <a:latin typeface="微软雅黑" panose="020B0503020204020204" pitchFamily="34" charset="-122"/>
                <a:ea typeface="微软雅黑" panose="020B0503020204020204" pitchFamily="34" charset="-122"/>
              </a:rPr>
              <a:t>Motivation:</a:t>
            </a:r>
            <a:endParaRPr lang="en-US" altLang="zh-CN" sz="1600" dirty="0" smtClean="0">
              <a:latin typeface="微软雅黑" panose="020B0503020204020204" pitchFamily="34" charset="-122"/>
              <a:ea typeface="微软雅黑" panose="020B0503020204020204" pitchFamily="34" charset="-122"/>
              <a:cs typeface="MS PGothic" panose="020B0600070205080204" charset="-128"/>
            </a:endParaRPr>
          </a:p>
          <a:p>
            <a:pPr marL="285750" indent="-285750">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ITU-R: Integrated AI with communication usage scenario and AI related capabilities for IMT-2030.</a:t>
            </a:r>
          </a:p>
          <a:p>
            <a:pPr marL="285750" indent="-285750">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GSMA: AI technology </a:t>
            </a:r>
            <a:r>
              <a:rPr lang="en-US" altLang="zh-CN" sz="1600" dirty="0">
                <a:latin typeface="微软雅黑" panose="020B0503020204020204" pitchFamily="34" charset="-122"/>
                <a:ea typeface="微软雅黑" panose="020B0503020204020204" pitchFamily="34" charset="-122"/>
              </a:rPr>
              <a:t>can significantly benefit network </a:t>
            </a:r>
            <a:r>
              <a:rPr lang="en-US" altLang="zh-CN" sz="1600" dirty="0" smtClean="0">
                <a:latin typeface="微软雅黑" panose="020B0503020204020204" pitchFamily="34" charset="-122"/>
                <a:ea typeface="微软雅黑" panose="020B0503020204020204" pitchFamily="34" charset="-122"/>
              </a:rPr>
              <a:t>operators and the industry.</a:t>
            </a:r>
          </a:p>
          <a:p>
            <a:pPr marL="285750" indent="-285750">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The integration of future mobile network with AI technology has reached consensus in the industry.</a:t>
            </a:r>
          </a:p>
          <a:p>
            <a:pPr marL="285750" indent="-285750">
              <a:buFont typeface="Arial" panose="020B0604020202020204" pitchFamily="34" charset="0"/>
              <a:buChar char="•"/>
            </a:pPr>
            <a:r>
              <a:rPr lang="en-US" altLang="zh-CN" sz="1600" b="1" dirty="0" smtClean="0">
                <a:solidFill>
                  <a:srgbClr val="FF0000"/>
                </a:solidFill>
                <a:latin typeface="微软雅黑" panose="020B0503020204020204" pitchFamily="34" charset="-122"/>
                <a:ea typeface="微软雅黑" panose="020B0503020204020204" pitchFamily="34" charset="-122"/>
              </a:rPr>
              <a:t>Now:</a:t>
            </a:r>
            <a:endParaRPr lang="en-US" altLang="zh-CN" sz="1600" dirty="0" smtClean="0">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en-US" altLang="zh-CN" sz="1600" dirty="0">
                <a:latin typeface="微软雅黑" panose="020B0503020204020204" pitchFamily="34" charset="-122"/>
                <a:ea typeface="微软雅黑" panose="020B0503020204020204" pitchFamily="34" charset="-122"/>
              </a:rPr>
              <a:t>R18 AI/ML ph1, model transfer in application </a:t>
            </a:r>
            <a:r>
              <a:rPr lang="en-US" altLang="zh-CN" sz="1600" dirty="0" smtClean="0">
                <a:latin typeface="微软雅黑" panose="020B0503020204020204" pitchFamily="34" charset="-122"/>
                <a:ea typeface="微软雅黑" panose="020B0503020204020204" pitchFamily="34" charset="-122"/>
              </a:rPr>
              <a:t>layer/ R19 </a:t>
            </a:r>
            <a:r>
              <a:rPr lang="en-US" altLang="zh-CN" sz="1600" dirty="0">
                <a:latin typeface="微软雅黑" panose="020B0503020204020204" pitchFamily="34" charset="-122"/>
                <a:ea typeface="微软雅黑" panose="020B0503020204020204" pitchFamily="34" charset="-122"/>
              </a:rPr>
              <a:t>AI/ML ph2, AI/ML with direct device </a:t>
            </a:r>
            <a:r>
              <a:rPr lang="en-US" altLang="zh-CN" sz="1600" dirty="0" smtClean="0">
                <a:latin typeface="微软雅黑" panose="020B0503020204020204" pitchFamily="34" charset="-122"/>
                <a:ea typeface="微软雅黑" panose="020B0503020204020204" pitchFamily="34" charset="-122"/>
              </a:rPr>
              <a:t>connection</a:t>
            </a:r>
          </a:p>
          <a:p>
            <a:pPr marL="285750" indent="-285750">
              <a:buFont typeface="Arial" panose="020B0604020202020204" pitchFamily="34" charset="0"/>
              <a:buChar char="•"/>
            </a:pPr>
            <a:r>
              <a:rPr lang="en-US" altLang="zh-CN" sz="1600" dirty="0" err="1" smtClean="0">
                <a:latin typeface="微软雅黑" panose="020B0503020204020204" pitchFamily="34" charset="-122"/>
                <a:ea typeface="微软雅黑" panose="020B0503020204020204" pitchFamily="34" charset="-122"/>
              </a:rPr>
              <a:t>Air_AIML</a:t>
            </a:r>
            <a:r>
              <a:rPr lang="en-US" altLang="zh-CN" sz="1600" dirty="0" smtClean="0">
                <a:latin typeface="微软雅黑" panose="020B0503020204020204" pitchFamily="34" charset="-122"/>
                <a:ea typeface="微软雅黑" panose="020B0503020204020204" pitchFamily="34" charset="-122"/>
              </a:rPr>
              <a:t>, NR_AIML, </a:t>
            </a:r>
            <a:r>
              <a:rPr lang="en-US" altLang="zh-CN" sz="1600" dirty="0" err="1" smtClean="0">
                <a:latin typeface="微软雅黑" panose="020B0503020204020204" pitchFamily="34" charset="-122"/>
                <a:ea typeface="微软雅黑" panose="020B0503020204020204" pitchFamily="34" charset="-122"/>
              </a:rPr>
              <a:t>eNA</a:t>
            </a:r>
            <a:r>
              <a:rPr lang="en-US" altLang="zh-CN" sz="1600" dirty="0" smtClean="0">
                <a:latin typeface="微软雅黑" panose="020B0503020204020204" pitchFamily="34" charset="-122"/>
                <a:ea typeface="微软雅黑" panose="020B0503020204020204" pitchFamily="34" charset="-122"/>
              </a:rPr>
              <a:t>, </a:t>
            </a:r>
            <a:r>
              <a:rPr lang="en-US" altLang="zh-CN" sz="1600" dirty="0" err="1" smtClean="0">
                <a:latin typeface="微软雅黑" panose="020B0503020204020204" pitchFamily="34" charset="-122"/>
                <a:ea typeface="微软雅黑" panose="020B0503020204020204" pitchFamily="34" charset="-122"/>
              </a:rPr>
              <a:t>AIMLsys</a:t>
            </a: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a:t>
            </a:r>
          </a:p>
          <a:p>
            <a:pPr marL="285750" indent="-285750">
              <a:buFont typeface="Arial" panose="020B0604020202020204" pitchFamily="34" charset="0"/>
              <a:buChar char="•"/>
            </a:pPr>
            <a:r>
              <a:rPr lang="en-US" altLang="zh-CN" sz="1600" dirty="0" smtClean="0">
                <a:latin typeface="微软雅黑" panose="020B0503020204020204" pitchFamily="34" charset="-122"/>
                <a:ea typeface="微软雅黑" panose="020B0503020204020204" pitchFamily="34" charset="-122"/>
              </a:rPr>
              <a:t>“Add-on" and "Isolated"</a:t>
            </a:r>
            <a:endParaRPr lang="en-US" altLang="zh-CN" sz="1600" dirty="0">
              <a:latin typeface="微软雅黑" panose="020B0503020204020204" pitchFamily="34" charset="-122"/>
              <a:ea typeface="微软雅黑" panose="020B0503020204020204" pitchFamily="34" charset="-122"/>
            </a:endParaRPr>
          </a:p>
        </p:txBody>
      </p:sp>
      <p:sp>
        <p:nvSpPr>
          <p:cNvPr id="28" name="下箭头 27"/>
          <p:cNvSpPr/>
          <p:nvPr/>
        </p:nvSpPr>
        <p:spPr bwMode="auto">
          <a:xfrm>
            <a:off x="5614878" y="3225677"/>
            <a:ext cx="345662" cy="311574"/>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87" name="文本框 86"/>
          <p:cNvSpPr txBox="1"/>
          <p:nvPr/>
        </p:nvSpPr>
        <p:spPr>
          <a:xfrm>
            <a:off x="758362" y="3729716"/>
            <a:ext cx="8822960" cy="830997"/>
          </a:xfrm>
          <a:prstGeom prst="rect">
            <a:avLst/>
          </a:prstGeom>
          <a:noFill/>
        </p:spPr>
        <p:txBody>
          <a:bodyPr wrap="square" rtlCol="0">
            <a:spAutoFit/>
          </a:bodyPr>
          <a:lstStyle/>
          <a:p>
            <a:r>
              <a:rPr lang="en-US" altLang="zh-CN" sz="1600" b="1" dirty="0" smtClean="0">
                <a:solidFill>
                  <a:srgbClr val="FF0000"/>
                </a:solidFill>
                <a:latin typeface="微软雅黑" panose="020B0503020204020204" pitchFamily="34" charset="-122"/>
                <a:ea typeface="微软雅黑" panose="020B0503020204020204" pitchFamily="34" charset="-122"/>
              </a:rPr>
              <a:t>R20 Part 2:</a:t>
            </a:r>
          </a:p>
          <a:p>
            <a:r>
              <a:rPr lang="en-US" altLang="zh-CN" sz="1600" dirty="0">
                <a:latin typeface="微软雅黑" panose="020B0503020204020204" pitchFamily="34" charset="-122"/>
                <a:ea typeface="微软雅黑" panose="020B0503020204020204" pitchFamily="34" charset="-122"/>
              </a:rPr>
              <a:t>New AI </a:t>
            </a:r>
            <a:r>
              <a:rPr lang="en-US" altLang="zh-CN" sz="1600" dirty="0" smtClean="0">
                <a:latin typeface="微软雅黑" panose="020B0503020204020204" pitchFamily="34" charset="-122"/>
                <a:ea typeface="微软雅黑" panose="020B0503020204020204" pitchFamily="34" charset="-122"/>
              </a:rPr>
              <a:t>use </a:t>
            </a:r>
            <a:r>
              <a:rPr lang="en-US" altLang="zh-CN" sz="1600" dirty="0">
                <a:latin typeface="微软雅黑" panose="020B0503020204020204" pitchFamily="34" charset="-122"/>
                <a:ea typeface="微软雅黑" panose="020B0503020204020204" pitchFamily="34" charset="-122"/>
              </a:rPr>
              <a:t>cases, new </a:t>
            </a:r>
            <a:r>
              <a:rPr lang="en-US" altLang="zh-CN" sz="1600" dirty="0" smtClean="0">
                <a:latin typeface="微软雅黑" panose="020B0503020204020204" pitchFamily="34" charset="-122"/>
                <a:ea typeface="微软雅黑" panose="020B0503020204020204" pitchFamily="34" charset="-122"/>
              </a:rPr>
              <a:t>AI capabilities, new KPIs</a:t>
            </a:r>
            <a:endParaRPr lang="en-US" altLang="zh-CN" sz="1600" dirty="0">
              <a:latin typeface="微软雅黑" panose="020B0503020204020204" pitchFamily="34" charset="-122"/>
              <a:ea typeface="微软雅黑" panose="020B0503020204020204" pitchFamily="34" charset="-122"/>
            </a:endParaRPr>
          </a:p>
          <a:p>
            <a:endParaRPr lang="en-US" altLang="zh-CN" sz="1600" b="1" dirty="0" smtClean="0">
              <a:solidFill>
                <a:srgbClr val="FF0000"/>
              </a:solidFill>
              <a:latin typeface="微软雅黑" panose="020B0503020204020204" pitchFamily="34" charset="-122"/>
              <a:ea typeface="微软雅黑" panose="020B0503020204020204" pitchFamily="34" charset="-122"/>
            </a:endParaRPr>
          </a:p>
        </p:txBody>
      </p:sp>
      <p:sp>
        <p:nvSpPr>
          <p:cNvPr id="237" name="文本框 236"/>
          <p:cNvSpPr txBox="1"/>
          <p:nvPr/>
        </p:nvSpPr>
        <p:spPr>
          <a:xfrm>
            <a:off x="10228646" y="4529199"/>
            <a:ext cx="1219600" cy="861774"/>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zh-CN"/>
            </a:defPPr>
            <a:lvl1pPr>
              <a:defRPr sz="1000">
                <a:latin typeface="Arial" panose="020B0604020202020204" pitchFamily="34" charset="0"/>
                <a:cs typeface="Arial" panose="020B0604020202020204" pitchFamily="34" charset="0"/>
              </a:defRPr>
            </a:lvl1pPr>
          </a:lstStyle>
          <a:p>
            <a:pPr>
              <a:lnSpc>
                <a:spcPts val="1000"/>
              </a:lnSpc>
            </a:pPr>
            <a:r>
              <a:rPr lang="en-US" altLang="zh-CN" sz="800" b="1" dirty="0" smtClean="0">
                <a:solidFill>
                  <a:srgbClr val="FF0000"/>
                </a:solidFill>
                <a:latin typeface="微软雅黑" panose="020B0503020204020204" pitchFamily="34" charset="-122"/>
                <a:ea typeface="微软雅黑" panose="020B0503020204020204" pitchFamily="34" charset="-122"/>
              </a:rPr>
              <a:t>AI algorithm/model</a:t>
            </a:r>
          </a:p>
          <a:p>
            <a:pPr>
              <a:lnSpc>
                <a:spcPts val="1000"/>
              </a:lnSpc>
            </a:pPr>
            <a:r>
              <a:rPr lang="en-US" altLang="zh-CN" sz="800" dirty="0" smtClean="0">
                <a:latin typeface="微软雅黑" panose="020B0503020204020204" pitchFamily="34" charset="-122"/>
                <a:ea typeface="微软雅黑" panose="020B0503020204020204" pitchFamily="34" charset="-122"/>
              </a:rPr>
              <a:t>· Federated </a:t>
            </a:r>
            <a:r>
              <a:rPr lang="en-US" altLang="zh-CN" sz="800" dirty="0">
                <a:latin typeface="微软雅黑" panose="020B0503020204020204" pitchFamily="34" charset="-122"/>
                <a:ea typeface="微软雅黑" panose="020B0503020204020204" pitchFamily="34" charset="-122"/>
              </a:rPr>
              <a:t>Learning</a:t>
            </a:r>
          </a:p>
          <a:p>
            <a:pPr>
              <a:lnSpc>
                <a:spcPts val="1000"/>
              </a:lnSpc>
            </a:pPr>
            <a:r>
              <a:rPr lang="en-US" altLang="zh-CN" sz="800" dirty="0">
                <a:latin typeface="微软雅黑" panose="020B0503020204020204" pitchFamily="34" charset="-122"/>
                <a:ea typeface="微软雅黑" panose="020B0503020204020204" pitchFamily="34" charset="-122"/>
              </a:rPr>
              <a:t>· Transfer </a:t>
            </a:r>
            <a:r>
              <a:rPr lang="en-US" altLang="zh-CN" sz="800" dirty="0" smtClean="0">
                <a:latin typeface="微软雅黑" panose="020B0503020204020204" pitchFamily="34" charset="-122"/>
                <a:ea typeface="微软雅黑" panose="020B0503020204020204" pitchFamily="34" charset="-122"/>
              </a:rPr>
              <a:t>Learning</a:t>
            </a:r>
          </a:p>
          <a:p>
            <a:pPr>
              <a:lnSpc>
                <a:spcPts val="1000"/>
              </a:lnSpc>
            </a:pPr>
            <a:r>
              <a:rPr lang="en-US" altLang="zh-CN" sz="800" dirty="0">
                <a:latin typeface="微软雅黑" panose="020B0503020204020204" pitchFamily="34" charset="-122"/>
                <a:ea typeface="微软雅黑" panose="020B0503020204020204" pitchFamily="34" charset="-122"/>
              </a:rPr>
              <a:t>· Lifelong </a:t>
            </a:r>
            <a:r>
              <a:rPr lang="en-US" altLang="zh-CN" sz="800" dirty="0" smtClean="0">
                <a:latin typeface="微软雅黑" panose="020B0503020204020204" pitchFamily="34" charset="-122"/>
                <a:ea typeface="微软雅黑" panose="020B0503020204020204" pitchFamily="34" charset="-122"/>
              </a:rPr>
              <a:t>Learning</a:t>
            </a:r>
          </a:p>
          <a:p>
            <a:pPr>
              <a:lnSpc>
                <a:spcPts val="1000"/>
              </a:lnSpc>
            </a:pPr>
            <a:r>
              <a:rPr lang="en-US" altLang="zh-CN" sz="800" dirty="0">
                <a:latin typeface="微软雅黑" panose="020B0503020204020204" pitchFamily="34" charset="-122"/>
                <a:ea typeface="微软雅黑" panose="020B0503020204020204" pitchFamily="34" charset="-122"/>
              </a:rPr>
              <a:t>· Knowledge G</a:t>
            </a:r>
            <a:r>
              <a:rPr lang="en-US" altLang="zh-CN" sz="800" dirty="0" smtClean="0">
                <a:latin typeface="微软雅黑" panose="020B0503020204020204" pitchFamily="34" charset="-122"/>
                <a:ea typeface="微软雅黑" panose="020B0503020204020204" pitchFamily="34" charset="-122"/>
              </a:rPr>
              <a:t>raph</a:t>
            </a:r>
            <a:endParaRPr lang="en-US" altLang="zh-CN" sz="800" dirty="0">
              <a:latin typeface="微软雅黑" panose="020B0503020204020204" pitchFamily="34" charset="-122"/>
              <a:ea typeface="微软雅黑" panose="020B0503020204020204" pitchFamily="34" charset="-122"/>
            </a:endParaRPr>
          </a:p>
          <a:p>
            <a:pPr>
              <a:lnSpc>
                <a:spcPts val="1000"/>
              </a:lnSpc>
            </a:pPr>
            <a:r>
              <a:rPr lang="en-US" altLang="zh-CN" sz="800" dirty="0">
                <a:latin typeface="微软雅黑" panose="020B0503020204020204" pitchFamily="34" charset="-122"/>
                <a:ea typeface="微软雅黑" panose="020B0503020204020204" pitchFamily="34" charset="-122"/>
              </a:rPr>
              <a:t>· Large </a:t>
            </a:r>
            <a:r>
              <a:rPr lang="en-US" altLang="zh-CN" sz="800" dirty="0" smtClean="0">
                <a:latin typeface="微软雅黑" panose="020B0503020204020204" pitchFamily="34" charset="-122"/>
                <a:ea typeface="微软雅黑" panose="020B0503020204020204" pitchFamily="34" charset="-122"/>
              </a:rPr>
              <a:t>Model…</a:t>
            </a:r>
          </a:p>
        </p:txBody>
      </p:sp>
      <p:sp>
        <p:nvSpPr>
          <p:cNvPr id="176" name="圆角矩形 175"/>
          <p:cNvSpPr/>
          <p:nvPr/>
        </p:nvSpPr>
        <p:spPr bwMode="auto">
          <a:xfrm>
            <a:off x="441373" y="1141247"/>
            <a:ext cx="11177821" cy="2055966"/>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cxnSp>
        <p:nvCxnSpPr>
          <p:cNvPr id="3" name="直接连接符 2"/>
          <p:cNvCxnSpPr/>
          <p:nvPr/>
        </p:nvCxnSpPr>
        <p:spPr bwMode="auto">
          <a:xfrm>
            <a:off x="5786453" y="4394898"/>
            <a:ext cx="0" cy="1799189"/>
          </a:xfrm>
          <a:prstGeom prst="line">
            <a:avLst/>
          </a:prstGeom>
          <a:solidFill>
            <a:schemeClr val="accent1"/>
          </a:solidFill>
          <a:ln w="19050" cap="flat" cmpd="sng" algn="ctr">
            <a:solidFill>
              <a:schemeClr val="tx1"/>
            </a:solidFill>
            <a:prstDash val="dash"/>
            <a:round/>
            <a:headEnd type="none" w="med" len="med"/>
            <a:tailEnd type="none" w="med" len="med"/>
          </a:ln>
        </p:spPr>
      </p:cxnSp>
      <p:sp>
        <p:nvSpPr>
          <p:cNvPr id="177" name="文本框 176"/>
          <p:cNvSpPr txBox="1"/>
          <p:nvPr/>
        </p:nvSpPr>
        <p:spPr>
          <a:xfrm>
            <a:off x="5877851" y="4129622"/>
            <a:ext cx="3612073" cy="338554"/>
          </a:xfrm>
          <a:prstGeom prst="rect">
            <a:avLst/>
          </a:prstGeom>
          <a:noFill/>
        </p:spPr>
        <p:txBody>
          <a:bodyPr wrap="square" rtlCol="0">
            <a:spAutoFit/>
          </a:bodyPr>
          <a:lstStyle/>
          <a:p>
            <a:r>
              <a:rPr lang="en-US" altLang="zh-CN" sz="1600" b="1" dirty="0" smtClean="0">
                <a:solidFill>
                  <a:srgbClr val="FF0000"/>
                </a:solidFill>
                <a:latin typeface="微软雅黑" panose="020B0503020204020204" pitchFamily="34" charset="-122"/>
                <a:ea typeface="微软雅黑" panose="020B0503020204020204" pitchFamily="34" charset="-122"/>
              </a:rPr>
              <a:t>Multi elements collaboration</a:t>
            </a:r>
          </a:p>
        </p:txBody>
      </p:sp>
      <p:sp>
        <p:nvSpPr>
          <p:cNvPr id="178" name="文本框 177"/>
          <p:cNvSpPr txBox="1"/>
          <p:nvPr/>
        </p:nvSpPr>
        <p:spPr>
          <a:xfrm>
            <a:off x="706470" y="4326020"/>
            <a:ext cx="3612073" cy="338554"/>
          </a:xfrm>
          <a:prstGeom prst="rect">
            <a:avLst/>
          </a:prstGeom>
          <a:noFill/>
        </p:spPr>
        <p:txBody>
          <a:bodyPr wrap="square" rtlCol="0">
            <a:spAutoFit/>
          </a:bodyPr>
          <a:lstStyle/>
          <a:p>
            <a:r>
              <a:rPr lang="en-US" altLang="zh-CN" sz="1600" b="1" dirty="0" smtClean="0">
                <a:solidFill>
                  <a:srgbClr val="FF0000"/>
                </a:solidFill>
                <a:latin typeface="微软雅黑" panose="020B0503020204020204" pitchFamily="34" charset="-122"/>
                <a:ea typeface="微软雅黑" panose="020B0503020204020204" pitchFamily="34" charset="-122"/>
              </a:rPr>
              <a:t>"Add-on/External" to "Native"</a:t>
            </a:r>
          </a:p>
        </p:txBody>
      </p:sp>
      <p:sp>
        <p:nvSpPr>
          <p:cNvPr id="179" name="KSO_Shape">
            <a:extLst>
              <a:ext uri="{FF2B5EF4-FFF2-40B4-BE49-F238E27FC236}">
                <a16:creationId xmlns:a16="http://schemas.microsoft.com/office/drawing/2014/main" id="{D520A70E-C316-4E64-AD40-8D411648B1A2}"/>
              </a:ext>
            </a:extLst>
          </p:cNvPr>
          <p:cNvSpPr/>
          <p:nvPr/>
        </p:nvSpPr>
        <p:spPr bwMode="auto">
          <a:xfrm>
            <a:off x="1094106" y="5939751"/>
            <a:ext cx="227858" cy="152863"/>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1F497D">
              <a:lumMod val="60000"/>
              <a:lumOff val="40000"/>
            </a:srgb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endParaRPr>
          </a:p>
        </p:txBody>
      </p:sp>
      <p:sp>
        <p:nvSpPr>
          <p:cNvPr id="182" name="antenna-with-signal_74024">
            <a:extLst>
              <a:ext uri="{FF2B5EF4-FFF2-40B4-BE49-F238E27FC236}">
                <a16:creationId xmlns:a16="http://schemas.microsoft.com/office/drawing/2014/main" id="{595D9035-A893-4698-83CE-14FCAB7B14F8}"/>
              </a:ext>
            </a:extLst>
          </p:cNvPr>
          <p:cNvSpPr>
            <a:spLocks noChangeAspect="1"/>
          </p:cNvSpPr>
          <p:nvPr/>
        </p:nvSpPr>
        <p:spPr bwMode="auto">
          <a:xfrm>
            <a:off x="1293492" y="5536358"/>
            <a:ext cx="157940" cy="268233"/>
          </a:xfrm>
          <a:custGeom>
            <a:avLst/>
            <a:gdLst>
              <a:gd name="connsiteX0" fmla="*/ 168920 w 337966"/>
              <a:gd name="connsiteY0" fmla="*/ 358540 h 604363"/>
              <a:gd name="connsiteX1" fmla="*/ 100839 w 337966"/>
              <a:gd name="connsiteY1" fmla="*/ 369869 h 604363"/>
              <a:gd name="connsiteX2" fmla="*/ 63111 w 337966"/>
              <a:gd name="connsiteY2" fmla="*/ 485700 h 604363"/>
              <a:gd name="connsiteX3" fmla="*/ 168920 w 337966"/>
              <a:gd name="connsiteY3" fmla="*/ 462194 h 604363"/>
              <a:gd name="connsiteX4" fmla="*/ 274728 w 337966"/>
              <a:gd name="connsiteY4" fmla="*/ 485700 h 604363"/>
              <a:gd name="connsiteX5" fmla="*/ 237142 w 337966"/>
              <a:gd name="connsiteY5" fmla="*/ 369869 h 604363"/>
              <a:gd name="connsiteX6" fmla="*/ 168920 w 337966"/>
              <a:gd name="connsiteY6" fmla="*/ 358540 h 604363"/>
              <a:gd name="connsiteX7" fmla="*/ 168920 w 337966"/>
              <a:gd name="connsiteY7" fmla="*/ 160580 h 604363"/>
              <a:gd name="connsiteX8" fmla="*/ 111477 w 337966"/>
              <a:gd name="connsiteY8" fmla="*/ 337017 h 604363"/>
              <a:gd name="connsiteX9" fmla="*/ 168920 w 337966"/>
              <a:gd name="connsiteY9" fmla="*/ 330220 h 604363"/>
              <a:gd name="connsiteX10" fmla="*/ 226363 w 337966"/>
              <a:gd name="connsiteY10" fmla="*/ 337017 h 604363"/>
              <a:gd name="connsiteX11" fmla="*/ 168920 w 337966"/>
              <a:gd name="connsiteY11" fmla="*/ 62591 h 604363"/>
              <a:gd name="connsiteX12" fmla="*/ 147219 w 337966"/>
              <a:gd name="connsiteY12" fmla="*/ 84256 h 604363"/>
              <a:gd name="connsiteX13" fmla="*/ 168920 w 337966"/>
              <a:gd name="connsiteY13" fmla="*/ 105779 h 604363"/>
              <a:gd name="connsiteX14" fmla="*/ 190620 w 337966"/>
              <a:gd name="connsiteY14" fmla="*/ 84256 h 604363"/>
              <a:gd name="connsiteX15" fmla="*/ 168920 w 337966"/>
              <a:gd name="connsiteY15" fmla="*/ 62591 h 604363"/>
              <a:gd name="connsiteX16" fmla="*/ 168920 w 337966"/>
              <a:gd name="connsiteY16" fmla="*/ 34270 h 604363"/>
              <a:gd name="connsiteX17" fmla="*/ 218987 w 337966"/>
              <a:gd name="connsiteY17" fmla="*/ 84256 h 604363"/>
              <a:gd name="connsiteX18" fmla="*/ 188777 w 337966"/>
              <a:gd name="connsiteY18" fmla="*/ 129993 h 604363"/>
              <a:gd name="connsiteX19" fmla="*/ 313874 w 337966"/>
              <a:gd name="connsiteY19" fmla="*/ 514162 h 604363"/>
              <a:gd name="connsiteX20" fmla="*/ 314442 w 337966"/>
              <a:gd name="connsiteY20" fmla="*/ 515861 h 604363"/>
              <a:gd name="connsiteX21" fmla="*/ 337277 w 337966"/>
              <a:gd name="connsiteY21" fmla="*/ 585813 h 604363"/>
              <a:gd name="connsiteX22" fmla="*/ 328058 w 337966"/>
              <a:gd name="connsiteY22" fmla="*/ 603655 h 604363"/>
              <a:gd name="connsiteX23" fmla="*/ 323661 w 337966"/>
              <a:gd name="connsiteY23" fmla="*/ 604363 h 604363"/>
              <a:gd name="connsiteX24" fmla="*/ 310187 w 337966"/>
              <a:gd name="connsiteY24" fmla="*/ 594592 h 604363"/>
              <a:gd name="connsiteX25" fmla="*/ 288486 w 337966"/>
              <a:gd name="connsiteY25" fmla="*/ 527756 h 604363"/>
              <a:gd name="connsiteX26" fmla="*/ 168920 w 337966"/>
              <a:gd name="connsiteY26" fmla="*/ 490514 h 604363"/>
              <a:gd name="connsiteX27" fmla="*/ 49353 w 337966"/>
              <a:gd name="connsiteY27" fmla="*/ 527756 h 604363"/>
              <a:gd name="connsiteX28" fmla="*/ 27653 w 337966"/>
              <a:gd name="connsiteY28" fmla="*/ 594592 h 604363"/>
              <a:gd name="connsiteX29" fmla="*/ 9782 w 337966"/>
              <a:gd name="connsiteY29" fmla="*/ 603655 h 604363"/>
              <a:gd name="connsiteX30" fmla="*/ 704 w 337966"/>
              <a:gd name="connsiteY30" fmla="*/ 585813 h 604363"/>
              <a:gd name="connsiteX31" fmla="*/ 23398 w 337966"/>
              <a:gd name="connsiteY31" fmla="*/ 516003 h 604363"/>
              <a:gd name="connsiteX32" fmla="*/ 23965 w 337966"/>
              <a:gd name="connsiteY32" fmla="*/ 514020 h 604363"/>
              <a:gd name="connsiteX33" fmla="*/ 149063 w 337966"/>
              <a:gd name="connsiteY33" fmla="*/ 129993 h 604363"/>
              <a:gd name="connsiteX34" fmla="*/ 118852 w 337966"/>
              <a:gd name="connsiteY34" fmla="*/ 84256 h 604363"/>
              <a:gd name="connsiteX35" fmla="*/ 168920 w 337966"/>
              <a:gd name="connsiteY35" fmla="*/ 34270 h 604363"/>
              <a:gd name="connsiteX36" fmla="*/ 94727 w 337966"/>
              <a:gd name="connsiteY36" fmla="*/ 28009 h 604363"/>
              <a:gd name="connsiteX37" fmla="*/ 95578 w 337966"/>
              <a:gd name="connsiteY37" fmla="*/ 47981 h 604363"/>
              <a:gd name="connsiteX38" fmla="*/ 83809 w 337966"/>
              <a:gd name="connsiteY38" fmla="*/ 82117 h 604363"/>
              <a:gd name="connsiteX39" fmla="*/ 95436 w 337966"/>
              <a:gd name="connsiteY39" fmla="*/ 116111 h 604363"/>
              <a:gd name="connsiteX40" fmla="*/ 94444 w 337966"/>
              <a:gd name="connsiteY40" fmla="*/ 136083 h 604363"/>
              <a:gd name="connsiteX41" fmla="*/ 84944 w 337966"/>
              <a:gd name="connsiteY41" fmla="*/ 139624 h 604363"/>
              <a:gd name="connsiteX42" fmla="*/ 74309 w 337966"/>
              <a:gd name="connsiteY42" fmla="*/ 134950 h 604363"/>
              <a:gd name="connsiteX43" fmla="*/ 55451 w 337966"/>
              <a:gd name="connsiteY43" fmla="*/ 82117 h 604363"/>
              <a:gd name="connsiteX44" fmla="*/ 74735 w 337966"/>
              <a:gd name="connsiteY44" fmla="*/ 28859 h 604363"/>
              <a:gd name="connsiteX45" fmla="*/ 94727 w 337966"/>
              <a:gd name="connsiteY45" fmla="*/ 28009 h 604363"/>
              <a:gd name="connsiteX46" fmla="*/ 241562 w 337966"/>
              <a:gd name="connsiteY46" fmla="*/ 27868 h 604363"/>
              <a:gd name="connsiteX47" fmla="*/ 261555 w 337966"/>
              <a:gd name="connsiteY47" fmla="*/ 29001 h 604363"/>
              <a:gd name="connsiteX48" fmla="*/ 280413 w 337966"/>
              <a:gd name="connsiteY48" fmla="*/ 81834 h 604363"/>
              <a:gd name="connsiteX49" fmla="*/ 261130 w 337966"/>
              <a:gd name="connsiteY49" fmla="*/ 135091 h 604363"/>
              <a:gd name="connsiteX50" fmla="*/ 250779 w 337966"/>
              <a:gd name="connsiteY50" fmla="*/ 139624 h 604363"/>
              <a:gd name="connsiteX51" fmla="*/ 241137 w 337966"/>
              <a:gd name="connsiteY51" fmla="*/ 135941 h 604363"/>
              <a:gd name="connsiteX52" fmla="*/ 240286 w 337966"/>
              <a:gd name="connsiteY52" fmla="*/ 115970 h 604363"/>
              <a:gd name="connsiteX53" fmla="*/ 252055 w 337966"/>
              <a:gd name="connsiteY53" fmla="*/ 81834 h 604363"/>
              <a:gd name="connsiteX54" fmla="*/ 240428 w 337966"/>
              <a:gd name="connsiteY54" fmla="*/ 47839 h 604363"/>
              <a:gd name="connsiteX55" fmla="*/ 241562 w 337966"/>
              <a:gd name="connsiteY55" fmla="*/ 27868 h 604363"/>
              <a:gd name="connsiteX56" fmla="*/ 284673 w 337966"/>
              <a:gd name="connsiteY56" fmla="*/ 3663 h 604363"/>
              <a:gd name="connsiteX57" fmla="*/ 304649 w 337966"/>
              <a:gd name="connsiteY57" fmla="*/ 4654 h 604363"/>
              <a:gd name="connsiteX58" fmla="*/ 333126 w 337966"/>
              <a:gd name="connsiteY58" fmla="*/ 81692 h 604363"/>
              <a:gd name="connsiteX59" fmla="*/ 304224 w 337966"/>
              <a:gd name="connsiteY59" fmla="*/ 159297 h 604363"/>
              <a:gd name="connsiteX60" fmla="*/ 293740 w 337966"/>
              <a:gd name="connsiteY60" fmla="*/ 163970 h 604363"/>
              <a:gd name="connsiteX61" fmla="*/ 284106 w 337966"/>
              <a:gd name="connsiteY61" fmla="*/ 160288 h 604363"/>
              <a:gd name="connsiteX62" fmla="*/ 283256 w 337966"/>
              <a:gd name="connsiteY62" fmla="*/ 140320 h 604363"/>
              <a:gd name="connsiteX63" fmla="*/ 304791 w 337966"/>
              <a:gd name="connsiteY63" fmla="*/ 81692 h 604363"/>
              <a:gd name="connsiteX64" fmla="*/ 283681 w 337966"/>
              <a:gd name="connsiteY64" fmla="*/ 23630 h 604363"/>
              <a:gd name="connsiteX65" fmla="*/ 284673 w 337966"/>
              <a:gd name="connsiteY65" fmla="*/ 3663 h 604363"/>
              <a:gd name="connsiteX66" fmla="*/ 51750 w 337966"/>
              <a:gd name="connsiteY66" fmla="*/ 3663 h 604363"/>
              <a:gd name="connsiteX67" fmla="*/ 52601 w 337966"/>
              <a:gd name="connsiteY67" fmla="*/ 23630 h 604363"/>
              <a:gd name="connsiteX68" fmla="*/ 31039 w 337966"/>
              <a:gd name="connsiteY68" fmla="*/ 82259 h 604363"/>
              <a:gd name="connsiteX69" fmla="*/ 52176 w 337966"/>
              <a:gd name="connsiteY69" fmla="*/ 140320 h 604363"/>
              <a:gd name="connsiteX70" fmla="*/ 51183 w 337966"/>
              <a:gd name="connsiteY70" fmla="*/ 160288 h 604363"/>
              <a:gd name="connsiteX71" fmla="*/ 41679 w 337966"/>
              <a:gd name="connsiteY71" fmla="*/ 163970 h 604363"/>
              <a:gd name="connsiteX72" fmla="*/ 31181 w 337966"/>
              <a:gd name="connsiteY72" fmla="*/ 159297 h 604363"/>
              <a:gd name="connsiteX73" fmla="*/ 2668 w 337966"/>
              <a:gd name="connsiteY73" fmla="*/ 82259 h 604363"/>
              <a:gd name="connsiteX74" fmla="*/ 31607 w 337966"/>
              <a:gd name="connsiteY74" fmla="*/ 4654 h 604363"/>
              <a:gd name="connsiteX75" fmla="*/ 51750 w 337966"/>
              <a:gd name="connsiteY75" fmla="*/ 3663 h 60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7966" h="604363">
                <a:moveTo>
                  <a:pt x="168920" y="358540"/>
                </a:moveTo>
                <a:cubicBezTo>
                  <a:pt x="145092" y="358540"/>
                  <a:pt x="121689" y="362505"/>
                  <a:pt x="100839" y="369869"/>
                </a:cubicBezTo>
                <a:lnTo>
                  <a:pt x="63111" y="485700"/>
                </a:lnTo>
                <a:cubicBezTo>
                  <a:pt x="93606" y="470548"/>
                  <a:pt x="130341" y="462194"/>
                  <a:pt x="168920" y="462194"/>
                </a:cubicBezTo>
                <a:cubicBezTo>
                  <a:pt x="207499" y="462194"/>
                  <a:pt x="244376" y="470548"/>
                  <a:pt x="274728" y="485700"/>
                </a:cubicBezTo>
                <a:lnTo>
                  <a:pt x="237142" y="369869"/>
                </a:lnTo>
                <a:cubicBezTo>
                  <a:pt x="216292" y="362505"/>
                  <a:pt x="192890" y="358540"/>
                  <a:pt x="168920" y="358540"/>
                </a:cubicBezTo>
                <a:close/>
                <a:moveTo>
                  <a:pt x="168920" y="160580"/>
                </a:moveTo>
                <a:lnTo>
                  <a:pt x="111477" y="337017"/>
                </a:lnTo>
                <a:cubicBezTo>
                  <a:pt x="129773" y="332485"/>
                  <a:pt x="149347" y="330220"/>
                  <a:pt x="168920" y="330220"/>
                </a:cubicBezTo>
                <a:cubicBezTo>
                  <a:pt x="188635" y="330220"/>
                  <a:pt x="208066" y="332485"/>
                  <a:pt x="226363" y="337017"/>
                </a:cubicBezTo>
                <a:close/>
                <a:moveTo>
                  <a:pt x="168920" y="62591"/>
                </a:moveTo>
                <a:cubicBezTo>
                  <a:pt x="157006" y="62591"/>
                  <a:pt x="147219" y="72220"/>
                  <a:pt x="147219" y="84256"/>
                </a:cubicBezTo>
                <a:cubicBezTo>
                  <a:pt x="147219" y="96150"/>
                  <a:pt x="157006" y="105779"/>
                  <a:pt x="168920" y="105779"/>
                </a:cubicBezTo>
                <a:cubicBezTo>
                  <a:pt x="180834" y="105779"/>
                  <a:pt x="190620" y="96150"/>
                  <a:pt x="190620" y="84256"/>
                </a:cubicBezTo>
                <a:cubicBezTo>
                  <a:pt x="190620" y="72220"/>
                  <a:pt x="180834" y="62591"/>
                  <a:pt x="168920" y="62591"/>
                </a:cubicBezTo>
                <a:close/>
                <a:moveTo>
                  <a:pt x="168920" y="34270"/>
                </a:moveTo>
                <a:cubicBezTo>
                  <a:pt x="196577" y="34270"/>
                  <a:pt x="218987" y="56643"/>
                  <a:pt x="218987" y="84256"/>
                </a:cubicBezTo>
                <a:cubicBezTo>
                  <a:pt x="218987" y="104647"/>
                  <a:pt x="206506" y="122347"/>
                  <a:pt x="188777" y="129993"/>
                </a:cubicBezTo>
                <a:lnTo>
                  <a:pt x="313874" y="514162"/>
                </a:lnTo>
                <a:cubicBezTo>
                  <a:pt x="314158" y="514728"/>
                  <a:pt x="314300" y="515295"/>
                  <a:pt x="314442" y="515861"/>
                </a:cubicBezTo>
                <a:lnTo>
                  <a:pt x="337277" y="585813"/>
                </a:lnTo>
                <a:cubicBezTo>
                  <a:pt x="339688" y="593318"/>
                  <a:pt x="335575" y="601248"/>
                  <a:pt x="328058" y="603655"/>
                </a:cubicBezTo>
                <a:cubicBezTo>
                  <a:pt x="326639" y="604221"/>
                  <a:pt x="325221" y="604363"/>
                  <a:pt x="323661" y="604363"/>
                </a:cubicBezTo>
                <a:cubicBezTo>
                  <a:pt x="317704" y="604363"/>
                  <a:pt x="312172" y="600540"/>
                  <a:pt x="310187" y="594592"/>
                </a:cubicBezTo>
                <a:lnTo>
                  <a:pt x="288486" y="527756"/>
                </a:lnTo>
                <a:cubicBezTo>
                  <a:pt x="258984" y="503966"/>
                  <a:pt x="215725" y="490514"/>
                  <a:pt x="168920" y="490514"/>
                </a:cubicBezTo>
                <a:cubicBezTo>
                  <a:pt x="122114" y="490514"/>
                  <a:pt x="78855" y="504108"/>
                  <a:pt x="49353" y="527756"/>
                </a:cubicBezTo>
                <a:lnTo>
                  <a:pt x="27653" y="594592"/>
                </a:lnTo>
                <a:cubicBezTo>
                  <a:pt x="25242" y="602097"/>
                  <a:pt x="17157" y="606062"/>
                  <a:pt x="9782" y="603655"/>
                </a:cubicBezTo>
                <a:cubicBezTo>
                  <a:pt x="2264" y="601248"/>
                  <a:pt x="-1707" y="593318"/>
                  <a:pt x="704" y="585813"/>
                </a:cubicBezTo>
                <a:lnTo>
                  <a:pt x="23398" y="516003"/>
                </a:lnTo>
                <a:cubicBezTo>
                  <a:pt x="23540" y="515295"/>
                  <a:pt x="23823" y="514728"/>
                  <a:pt x="23965" y="514020"/>
                </a:cubicBezTo>
                <a:lnTo>
                  <a:pt x="149063" y="129993"/>
                </a:lnTo>
                <a:cubicBezTo>
                  <a:pt x="131334" y="122347"/>
                  <a:pt x="118852" y="104647"/>
                  <a:pt x="118852" y="84256"/>
                </a:cubicBezTo>
                <a:cubicBezTo>
                  <a:pt x="118852" y="56643"/>
                  <a:pt x="141404" y="34270"/>
                  <a:pt x="168920" y="34270"/>
                </a:cubicBezTo>
                <a:close/>
                <a:moveTo>
                  <a:pt x="94727" y="28009"/>
                </a:moveTo>
                <a:cubicBezTo>
                  <a:pt x="100541" y="33250"/>
                  <a:pt x="100966" y="42174"/>
                  <a:pt x="95578" y="47981"/>
                </a:cubicBezTo>
                <a:cubicBezTo>
                  <a:pt x="88914" y="55346"/>
                  <a:pt x="83809" y="70077"/>
                  <a:pt x="83809" y="82117"/>
                </a:cubicBezTo>
                <a:cubicBezTo>
                  <a:pt x="83809" y="94157"/>
                  <a:pt x="88772" y="108746"/>
                  <a:pt x="95436" y="116111"/>
                </a:cubicBezTo>
                <a:cubicBezTo>
                  <a:pt x="100683" y="121919"/>
                  <a:pt x="100257" y="130842"/>
                  <a:pt x="94444" y="136083"/>
                </a:cubicBezTo>
                <a:cubicBezTo>
                  <a:pt x="91608" y="138491"/>
                  <a:pt x="88205" y="139624"/>
                  <a:pt x="84944" y="139624"/>
                </a:cubicBezTo>
                <a:cubicBezTo>
                  <a:pt x="80974" y="139624"/>
                  <a:pt x="77145" y="138066"/>
                  <a:pt x="74309" y="134950"/>
                </a:cubicBezTo>
                <a:cubicBezTo>
                  <a:pt x="61265" y="120502"/>
                  <a:pt x="55451" y="97981"/>
                  <a:pt x="55451" y="82117"/>
                </a:cubicBezTo>
                <a:cubicBezTo>
                  <a:pt x="55451" y="66111"/>
                  <a:pt x="61406" y="43448"/>
                  <a:pt x="74735" y="28859"/>
                </a:cubicBezTo>
                <a:cubicBezTo>
                  <a:pt x="79981" y="23052"/>
                  <a:pt x="88914" y="22627"/>
                  <a:pt x="94727" y="28009"/>
                </a:cubicBezTo>
                <a:close/>
                <a:moveTo>
                  <a:pt x="241562" y="27868"/>
                </a:moveTo>
                <a:cubicBezTo>
                  <a:pt x="247376" y="22627"/>
                  <a:pt x="256309" y="23194"/>
                  <a:pt x="261555" y="29001"/>
                </a:cubicBezTo>
                <a:cubicBezTo>
                  <a:pt x="274600" y="43448"/>
                  <a:pt x="280413" y="65970"/>
                  <a:pt x="280413" y="81834"/>
                </a:cubicBezTo>
                <a:cubicBezTo>
                  <a:pt x="280413" y="97839"/>
                  <a:pt x="274458" y="120502"/>
                  <a:pt x="261130" y="135091"/>
                </a:cubicBezTo>
                <a:cubicBezTo>
                  <a:pt x="258436" y="138066"/>
                  <a:pt x="254607" y="139624"/>
                  <a:pt x="250779" y="139624"/>
                </a:cubicBezTo>
                <a:cubicBezTo>
                  <a:pt x="247376" y="139624"/>
                  <a:pt x="243831" y="138491"/>
                  <a:pt x="241137" y="135941"/>
                </a:cubicBezTo>
                <a:cubicBezTo>
                  <a:pt x="235324" y="130700"/>
                  <a:pt x="235040" y="121777"/>
                  <a:pt x="240286" y="115970"/>
                </a:cubicBezTo>
                <a:cubicBezTo>
                  <a:pt x="246951" y="108604"/>
                  <a:pt x="252055" y="93873"/>
                  <a:pt x="252055" y="81834"/>
                </a:cubicBezTo>
                <a:cubicBezTo>
                  <a:pt x="252055" y="69794"/>
                  <a:pt x="247092" y="55205"/>
                  <a:pt x="240428" y="47839"/>
                </a:cubicBezTo>
                <a:cubicBezTo>
                  <a:pt x="235182" y="42032"/>
                  <a:pt x="235749" y="33109"/>
                  <a:pt x="241562" y="27868"/>
                </a:cubicBezTo>
                <a:close/>
                <a:moveTo>
                  <a:pt x="284673" y="3663"/>
                </a:moveTo>
                <a:cubicBezTo>
                  <a:pt x="290482" y="-1577"/>
                  <a:pt x="299407" y="-1152"/>
                  <a:pt x="304649" y="4654"/>
                </a:cubicBezTo>
                <a:cubicBezTo>
                  <a:pt x="322217" y="24197"/>
                  <a:pt x="333126" y="53653"/>
                  <a:pt x="333126" y="81692"/>
                </a:cubicBezTo>
                <a:cubicBezTo>
                  <a:pt x="333126" y="110015"/>
                  <a:pt x="322075" y="139754"/>
                  <a:pt x="304224" y="159297"/>
                </a:cubicBezTo>
                <a:cubicBezTo>
                  <a:pt x="301391" y="162412"/>
                  <a:pt x="297565" y="163970"/>
                  <a:pt x="293740" y="163970"/>
                </a:cubicBezTo>
                <a:cubicBezTo>
                  <a:pt x="290340" y="163970"/>
                  <a:pt x="286940" y="162695"/>
                  <a:pt x="284106" y="160288"/>
                </a:cubicBezTo>
                <a:cubicBezTo>
                  <a:pt x="278439" y="155048"/>
                  <a:pt x="278014" y="145985"/>
                  <a:pt x="283256" y="140320"/>
                </a:cubicBezTo>
                <a:cubicBezTo>
                  <a:pt x="296432" y="125876"/>
                  <a:pt x="304791" y="102934"/>
                  <a:pt x="304791" y="81692"/>
                </a:cubicBezTo>
                <a:cubicBezTo>
                  <a:pt x="304791" y="60733"/>
                  <a:pt x="296574" y="37933"/>
                  <a:pt x="283681" y="23630"/>
                </a:cubicBezTo>
                <a:cubicBezTo>
                  <a:pt x="278439" y="17824"/>
                  <a:pt x="278864" y="8902"/>
                  <a:pt x="284673" y="3663"/>
                </a:cubicBezTo>
                <a:close/>
                <a:moveTo>
                  <a:pt x="51750" y="3663"/>
                </a:moveTo>
                <a:cubicBezTo>
                  <a:pt x="57425" y="8902"/>
                  <a:pt x="57850" y="17966"/>
                  <a:pt x="52601" y="23630"/>
                </a:cubicBezTo>
                <a:cubicBezTo>
                  <a:pt x="39551" y="38075"/>
                  <a:pt x="31039" y="61016"/>
                  <a:pt x="31039" y="82259"/>
                </a:cubicBezTo>
                <a:cubicBezTo>
                  <a:pt x="31039" y="103218"/>
                  <a:pt x="39267" y="126017"/>
                  <a:pt x="52176" y="140320"/>
                </a:cubicBezTo>
                <a:cubicBezTo>
                  <a:pt x="57425" y="146127"/>
                  <a:pt x="56999" y="155048"/>
                  <a:pt x="51183" y="160288"/>
                </a:cubicBezTo>
                <a:cubicBezTo>
                  <a:pt x="48488" y="162695"/>
                  <a:pt x="45083" y="163970"/>
                  <a:pt x="41679" y="163970"/>
                </a:cubicBezTo>
                <a:cubicBezTo>
                  <a:pt x="37848" y="163970"/>
                  <a:pt x="34018" y="162412"/>
                  <a:pt x="31181" y="159297"/>
                </a:cubicBezTo>
                <a:cubicBezTo>
                  <a:pt x="13591" y="139754"/>
                  <a:pt x="2668" y="110298"/>
                  <a:pt x="2668" y="82259"/>
                </a:cubicBezTo>
                <a:cubicBezTo>
                  <a:pt x="2668" y="53936"/>
                  <a:pt x="13733" y="24197"/>
                  <a:pt x="31607" y="4654"/>
                </a:cubicBezTo>
                <a:cubicBezTo>
                  <a:pt x="36997" y="-1152"/>
                  <a:pt x="45934" y="-1577"/>
                  <a:pt x="51750" y="3663"/>
                </a:cubicBezTo>
                <a:close/>
              </a:path>
            </a:pathLst>
          </a:custGeom>
          <a:solidFill>
            <a:sysClr val="window" lastClr="FFFFFF">
              <a:lumMod val="25000"/>
            </a:sysClr>
          </a:solidFill>
          <a:ln>
            <a:solidFill>
              <a:srgbClr val="1F497D">
                <a:lumMod val="60000"/>
                <a:lumOff val="40000"/>
              </a:srgbClr>
            </a:solidFill>
          </a:ln>
        </p:spPr>
        <p:txBody>
          <a:bodyPr/>
          <a:lstStyle/>
          <a:p>
            <a:endParaRPr lang="zh-CN" altLang="en-US"/>
          </a:p>
        </p:txBody>
      </p:sp>
      <p:sp>
        <p:nvSpPr>
          <p:cNvPr id="184" name="antenna-with-signal_74024">
            <a:extLst>
              <a:ext uri="{FF2B5EF4-FFF2-40B4-BE49-F238E27FC236}">
                <a16:creationId xmlns:a16="http://schemas.microsoft.com/office/drawing/2014/main" id="{595D9035-A893-4698-83CE-14FCAB7B14F8}"/>
              </a:ext>
            </a:extLst>
          </p:cNvPr>
          <p:cNvSpPr>
            <a:spLocks noChangeAspect="1"/>
          </p:cNvSpPr>
          <p:nvPr/>
        </p:nvSpPr>
        <p:spPr bwMode="auto">
          <a:xfrm>
            <a:off x="1769889" y="5536358"/>
            <a:ext cx="157940" cy="268233"/>
          </a:xfrm>
          <a:custGeom>
            <a:avLst/>
            <a:gdLst>
              <a:gd name="connsiteX0" fmla="*/ 168920 w 337966"/>
              <a:gd name="connsiteY0" fmla="*/ 358540 h 604363"/>
              <a:gd name="connsiteX1" fmla="*/ 100839 w 337966"/>
              <a:gd name="connsiteY1" fmla="*/ 369869 h 604363"/>
              <a:gd name="connsiteX2" fmla="*/ 63111 w 337966"/>
              <a:gd name="connsiteY2" fmla="*/ 485700 h 604363"/>
              <a:gd name="connsiteX3" fmla="*/ 168920 w 337966"/>
              <a:gd name="connsiteY3" fmla="*/ 462194 h 604363"/>
              <a:gd name="connsiteX4" fmla="*/ 274728 w 337966"/>
              <a:gd name="connsiteY4" fmla="*/ 485700 h 604363"/>
              <a:gd name="connsiteX5" fmla="*/ 237142 w 337966"/>
              <a:gd name="connsiteY5" fmla="*/ 369869 h 604363"/>
              <a:gd name="connsiteX6" fmla="*/ 168920 w 337966"/>
              <a:gd name="connsiteY6" fmla="*/ 358540 h 604363"/>
              <a:gd name="connsiteX7" fmla="*/ 168920 w 337966"/>
              <a:gd name="connsiteY7" fmla="*/ 160580 h 604363"/>
              <a:gd name="connsiteX8" fmla="*/ 111477 w 337966"/>
              <a:gd name="connsiteY8" fmla="*/ 337017 h 604363"/>
              <a:gd name="connsiteX9" fmla="*/ 168920 w 337966"/>
              <a:gd name="connsiteY9" fmla="*/ 330220 h 604363"/>
              <a:gd name="connsiteX10" fmla="*/ 226363 w 337966"/>
              <a:gd name="connsiteY10" fmla="*/ 337017 h 604363"/>
              <a:gd name="connsiteX11" fmla="*/ 168920 w 337966"/>
              <a:gd name="connsiteY11" fmla="*/ 62591 h 604363"/>
              <a:gd name="connsiteX12" fmla="*/ 147219 w 337966"/>
              <a:gd name="connsiteY12" fmla="*/ 84256 h 604363"/>
              <a:gd name="connsiteX13" fmla="*/ 168920 w 337966"/>
              <a:gd name="connsiteY13" fmla="*/ 105779 h 604363"/>
              <a:gd name="connsiteX14" fmla="*/ 190620 w 337966"/>
              <a:gd name="connsiteY14" fmla="*/ 84256 h 604363"/>
              <a:gd name="connsiteX15" fmla="*/ 168920 w 337966"/>
              <a:gd name="connsiteY15" fmla="*/ 62591 h 604363"/>
              <a:gd name="connsiteX16" fmla="*/ 168920 w 337966"/>
              <a:gd name="connsiteY16" fmla="*/ 34270 h 604363"/>
              <a:gd name="connsiteX17" fmla="*/ 218987 w 337966"/>
              <a:gd name="connsiteY17" fmla="*/ 84256 h 604363"/>
              <a:gd name="connsiteX18" fmla="*/ 188777 w 337966"/>
              <a:gd name="connsiteY18" fmla="*/ 129993 h 604363"/>
              <a:gd name="connsiteX19" fmla="*/ 313874 w 337966"/>
              <a:gd name="connsiteY19" fmla="*/ 514162 h 604363"/>
              <a:gd name="connsiteX20" fmla="*/ 314442 w 337966"/>
              <a:gd name="connsiteY20" fmla="*/ 515861 h 604363"/>
              <a:gd name="connsiteX21" fmla="*/ 337277 w 337966"/>
              <a:gd name="connsiteY21" fmla="*/ 585813 h 604363"/>
              <a:gd name="connsiteX22" fmla="*/ 328058 w 337966"/>
              <a:gd name="connsiteY22" fmla="*/ 603655 h 604363"/>
              <a:gd name="connsiteX23" fmla="*/ 323661 w 337966"/>
              <a:gd name="connsiteY23" fmla="*/ 604363 h 604363"/>
              <a:gd name="connsiteX24" fmla="*/ 310187 w 337966"/>
              <a:gd name="connsiteY24" fmla="*/ 594592 h 604363"/>
              <a:gd name="connsiteX25" fmla="*/ 288486 w 337966"/>
              <a:gd name="connsiteY25" fmla="*/ 527756 h 604363"/>
              <a:gd name="connsiteX26" fmla="*/ 168920 w 337966"/>
              <a:gd name="connsiteY26" fmla="*/ 490514 h 604363"/>
              <a:gd name="connsiteX27" fmla="*/ 49353 w 337966"/>
              <a:gd name="connsiteY27" fmla="*/ 527756 h 604363"/>
              <a:gd name="connsiteX28" fmla="*/ 27653 w 337966"/>
              <a:gd name="connsiteY28" fmla="*/ 594592 h 604363"/>
              <a:gd name="connsiteX29" fmla="*/ 9782 w 337966"/>
              <a:gd name="connsiteY29" fmla="*/ 603655 h 604363"/>
              <a:gd name="connsiteX30" fmla="*/ 704 w 337966"/>
              <a:gd name="connsiteY30" fmla="*/ 585813 h 604363"/>
              <a:gd name="connsiteX31" fmla="*/ 23398 w 337966"/>
              <a:gd name="connsiteY31" fmla="*/ 516003 h 604363"/>
              <a:gd name="connsiteX32" fmla="*/ 23965 w 337966"/>
              <a:gd name="connsiteY32" fmla="*/ 514020 h 604363"/>
              <a:gd name="connsiteX33" fmla="*/ 149063 w 337966"/>
              <a:gd name="connsiteY33" fmla="*/ 129993 h 604363"/>
              <a:gd name="connsiteX34" fmla="*/ 118852 w 337966"/>
              <a:gd name="connsiteY34" fmla="*/ 84256 h 604363"/>
              <a:gd name="connsiteX35" fmla="*/ 168920 w 337966"/>
              <a:gd name="connsiteY35" fmla="*/ 34270 h 604363"/>
              <a:gd name="connsiteX36" fmla="*/ 94727 w 337966"/>
              <a:gd name="connsiteY36" fmla="*/ 28009 h 604363"/>
              <a:gd name="connsiteX37" fmla="*/ 95578 w 337966"/>
              <a:gd name="connsiteY37" fmla="*/ 47981 h 604363"/>
              <a:gd name="connsiteX38" fmla="*/ 83809 w 337966"/>
              <a:gd name="connsiteY38" fmla="*/ 82117 h 604363"/>
              <a:gd name="connsiteX39" fmla="*/ 95436 w 337966"/>
              <a:gd name="connsiteY39" fmla="*/ 116111 h 604363"/>
              <a:gd name="connsiteX40" fmla="*/ 94444 w 337966"/>
              <a:gd name="connsiteY40" fmla="*/ 136083 h 604363"/>
              <a:gd name="connsiteX41" fmla="*/ 84944 w 337966"/>
              <a:gd name="connsiteY41" fmla="*/ 139624 h 604363"/>
              <a:gd name="connsiteX42" fmla="*/ 74309 w 337966"/>
              <a:gd name="connsiteY42" fmla="*/ 134950 h 604363"/>
              <a:gd name="connsiteX43" fmla="*/ 55451 w 337966"/>
              <a:gd name="connsiteY43" fmla="*/ 82117 h 604363"/>
              <a:gd name="connsiteX44" fmla="*/ 74735 w 337966"/>
              <a:gd name="connsiteY44" fmla="*/ 28859 h 604363"/>
              <a:gd name="connsiteX45" fmla="*/ 94727 w 337966"/>
              <a:gd name="connsiteY45" fmla="*/ 28009 h 604363"/>
              <a:gd name="connsiteX46" fmla="*/ 241562 w 337966"/>
              <a:gd name="connsiteY46" fmla="*/ 27868 h 604363"/>
              <a:gd name="connsiteX47" fmla="*/ 261555 w 337966"/>
              <a:gd name="connsiteY47" fmla="*/ 29001 h 604363"/>
              <a:gd name="connsiteX48" fmla="*/ 280413 w 337966"/>
              <a:gd name="connsiteY48" fmla="*/ 81834 h 604363"/>
              <a:gd name="connsiteX49" fmla="*/ 261130 w 337966"/>
              <a:gd name="connsiteY49" fmla="*/ 135091 h 604363"/>
              <a:gd name="connsiteX50" fmla="*/ 250779 w 337966"/>
              <a:gd name="connsiteY50" fmla="*/ 139624 h 604363"/>
              <a:gd name="connsiteX51" fmla="*/ 241137 w 337966"/>
              <a:gd name="connsiteY51" fmla="*/ 135941 h 604363"/>
              <a:gd name="connsiteX52" fmla="*/ 240286 w 337966"/>
              <a:gd name="connsiteY52" fmla="*/ 115970 h 604363"/>
              <a:gd name="connsiteX53" fmla="*/ 252055 w 337966"/>
              <a:gd name="connsiteY53" fmla="*/ 81834 h 604363"/>
              <a:gd name="connsiteX54" fmla="*/ 240428 w 337966"/>
              <a:gd name="connsiteY54" fmla="*/ 47839 h 604363"/>
              <a:gd name="connsiteX55" fmla="*/ 241562 w 337966"/>
              <a:gd name="connsiteY55" fmla="*/ 27868 h 604363"/>
              <a:gd name="connsiteX56" fmla="*/ 284673 w 337966"/>
              <a:gd name="connsiteY56" fmla="*/ 3663 h 604363"/>
              <a:gd name="connsiteX57" fmla="*/ 304649 w 337966"/>
              <a:gd name="connsiteY57" fmla="*/ 4654 h 604363"/>
              <a:gd name="connsiteX58" fmla="*/ 333126 w 337966"/>
              <a:gd name="connsiteY58" fmla="*/ 81692 h 604363"/>
              <a:gd name="connsiteX59" fmla="*/ 304224 w 337966"/>
              <a:gd name="connsiteY59" fmla="*/ 159297 h 604363"/>
              <a:gd name="connsiteX60" fmla="*/ 293740 w 337966"/>
              <a:gd name="connsiteY60" fmla="*/ 163970 h 604363"/>
              <a:gd name="connsiteX61" fmla="*/ 284106 w 337966"/>
              <a:gd name="connsiteY61" fmla="*/ 160288 h 604363"/>
              <a:gd name="connsiteX62" fmla="*/ 283256 w 337966"/>
              <a:gd name="connsiteY62" fmla="*/ 140320 h 604363"/>
              <a:gd name="connsiteX63" fmla="*/ 304791 w 337966"/>
              <a:gd name="connsiteY63" fmla="*/ 81692 h 604363"/>
              <a:gd name="connsiteX64" fmla="*/ 283681 w 337966"/>
              <a:gd name="connsiteY64" fmla="*/ 23630 h 604363"/>
              <a:gd name="connsiteX65" fmla="*/ 284673 w 337966"/>
              <a:gd name="connsiteY65" fmla="*/ 3663 h 604363"/>
              <a:gd name="connsiteX66" fmla="*/ 51750 w 337966"/>
              <a:gd name="connsiteY66" fmla="*/ 3663 h 604363"/>
              <a:gd name="connsiteX67" fmla="*/ 52601 w 337966"/>
              <a:gd name="connsiteY67" fmla="*/ 23630 h 604363"/>
              <a:gd name="connsiteX68" fmla="*/ 31039 w 337966"/>
              <a:gd name="connsiteY68" fmla="*/ 82259 h 604363"/>
              <a:gd name="connsiteX69" fmla="*/ 52176 w 337966"/>
              <a:gd name="connsiteY69" fmla="*/ 140320 h 604363"/>
              <a:gd name="connsiteX70" fmla="*/ 51183 w 337966"/>
              <a:gd name="connsiteY70" fmla="*/ 160288 h 604363"/>
              <a:gd name="connsiteX71" fmla="*/ 41679 w 337966"/>
              <a:gd name="connsiteY71" fmla="*/ 163970 h 604363"/>
              <a:gd name="connsiteX72" fmla="*/ 31181 w 337966"/>
              <a:gd name="connsiteY72" fmla="*/ 159297 h 604363"/>
              <a:gd name="connsiteX73" fmla="*/ 2668 w 337966"/>
              <a:gd name="connsiteY73" fmla="*/ 82259 h 604363"/>
              <a:gd name="connsiteX74" fmla="*/ 31607 w 337966"/>
              <a:gd name="connsiteY74" fmla="*/ 4654 h 604363"/>
              <a:gd name="connsiteX75" fmla="*/ 51750 w 337966"/>
              <a:gd name="connsiteY75" fmla="*/ 3663 h 60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7966" h="604363">
                <a:moveTo>
                  <a:pt x="168920" y="358540"/>
                </a:moveTo>
                <a:cubicBezTo>
                  <a:pt x="145092" y="358540"/>
                  <a:pt x="121689" y="362505"/>
                  <a:pt x="100839" y="369869"/>
                </a:cubicBezTo>
                <a:lnTo>
                  <a:pt x="63111" y="485700"/>
                </a:lnTo>
                <a:cubicBezTo>
                  <a:pt x="93606" y="470548"/>
                  <a:pt x="130341" y="462194"/>
                  <a:pt x="168920" y="462194"/>
                </a:cubicBezTo>
                <a:cubicBezTo>
                  <a:pt x="207499" y="462194"/>
                  <a:pt x="244376" y="470548"/>
                  <a:pt x="274728" y="485700"/>
                </a:cubicBezTo>
                <a:lnTo>
                  <a:pt x="237142" y="369869"/>
                </a:lnTo>
                <a:cubicBezTo>
                  <a:pt x="216292" y="362505"/>
                  <a:pt x="192890" y="358540"/>
                  <a:pt x="168920" y="358540"/>
                </a:cubicBezTo>
                <a:close/>
                <a:moveTo>
                  <a:pt x="168920" y="160580"/>
                </a:moveTo>
                <a:lnTo>
                  <a:pt x="111477" y="337017"/>
                </a:lnTo>
                <a:cubicBezTo>
                  <a:pt x="129773" y="332485"/>
                  <a:pt x="149347" y="330220"/>
                  <a:pt x="168920" y="330220"/>
                </a:cubicBezTo>
                <a:cubicBezTo>
                  <a:pt x="188635" y="330220"/>
                  <a:pt x="208066" y="332485"/>
                  <a:pt x="226363" y="337017"/>
                </a:cubicBezTo>
                <a:close/>
                <a:moveTo>
                  <a:pt x="168920" y="62591"/>
                </a:moveTo>
                <a:cubicBezTo>
                  <a:pt x="157006" y="62591"/>
                  <a:pt x="147219" y="72220"/>
                  <a:pt x="147219" y="84256"/>
                </a:cubicBezTo>
                <a:cubicBezTo>
                  <a:pt x="147219" y="96150"/>
                  <a:pt x="157006" y="105779"/>
                  <a:pt x="168920" y="105779"/>
                </a:cubicBezTo>
                <a:cubicBezTo>
                  <a:pt x="180834" y="105779"/>
                  <a:pt x="190620" y="96150"/>
                  <a:pt x="190620" y="84256"/>
                </a:cubicBezTo>
                <a:cubicBezTo>
                  <a:pt x="190620" y="72220"/>
                  <a:pt x="180834" y="62591"/>
                  <a:pt x="168920" y="62591"/>
                </a:cubicBezTo>
                <a:close/>
                <a:moveTo>
                  <a:pt x="168920" y="34270"/>
                </a:moveTo>
                <a:cubicBezTo>
                  <a:pt x="196577" y="34270"/>
                  <a:pt x="218987" y="56643"/>
                  <a:pt x="218987" y="84256"/>
                </a:cubicBezTo>
                <a:cubicBezTo>
                  <a:pt x="218987" y="104647"/>
                  <a:pt x="206506" y="122347"/>
                  <a:pt x="188777" y="129993"/>
                </a:cubicBezTo>
                <a:lnTo>
                  <a:pt x="313874" y="514162"/>
                </a:lnTo>
                <a:cubicBezTo>
                  <a:pt x="314158" y="514728"/>
                  <a:pt x="314300" y="515295"/>
                  <a:pt x="314442" y="515861"/>
                </a:cubicBezTo>
                <a:lnTo>
                  <a:pt x="337277" y="585813"/>
                </a:lnTo>
                <a:cubicBezTo>
                  <a:pt x="339688" y="593318"/>
                  <a:pt x="335575" y="601248"/>
                  <a:pt x="328058" y="603655"/>
                </a:cubicBezTo>
                <a:cubicBezTo>
                  <a:pt x="326639" y="604221"/>
                  <a:pt x="325221" y="604363"/>
                  <a:pt x="323661" y="604363"/>
                </a:cubicBezTo>
                <a:cubicBezTo>
                  <a:pt x="317704" y="604363"/>
                  <a:pt x="312172" y="600540"/>
                  <a:pt x="310187" y="594592"/>
                </a:cubicBezTo>
                <a:lnTo>
                  <a:pt x="288486" y="527756"/>
                </a:lnTo>
                <a:cubicBezTo>
                  <a:pt x="258984" y="503966"/>
                  <a:pt x="215725" y="490514"/>
                  <a:pt x="168920" y="490514"/>
                </a:cubicBezTo>
                <a:cubicBezTo>
                  <a:pt x="122114" y="490514"/>
                  <a:pt x="78855" y="504108"/>
                  <a:pt x="49353" y="527756"/>
                </a:cubicBezTo>
                <a:lnTo>
                  <a:pt x="27653" y="594592"/>
                </a:lnTo>
                <a:cubicBezTo>
                  <a:pt x="25242" y="602097"/>
                  <a:pt x="17157" y="606062"/>
                  <a:pt x="9782" y="603655"/>
                </a:cubicBezTo>
                <a:cubicBezTo>
                  <a:pt x="2264" y="601248"/>
                  <a:pt x="-1707" y="593318"/>
                  <a:pt x="704" y="585813"/>
                </a:cubicBezTo>
                <a:lnTo>
                  <a:pt x="23398" y="516003"/>
                </a:lnTo>
                <a:cubicBezTo>
                  <a:pt x="23540" y="515295"/>
                  <a:pt x="23823" y="514728"/>
                  <a:pt x="23965" y="514020"/>
                </a:cubicBezTo>
                <a:lnTo>
                  <a:pt x="149063" y="129993"/>
                </a:lnTo>
                <a:cubicBezTo>
                  <a:pt x="131334" y="122347"/>
                  <a:pt x="118852" y="104647"/>
                  <a:pt x="118852" y="84256"/>
                </a:cubicBezTo>
                <a:cubicBezTo>
                  <a:pt x="118852" y="56643"/>
                  <a:pt x="141404" y="34270"/>
                  <a:pt x="168920" y="34270"/>
                </a:cubicBezTo>
                <a:close/>
                <a:moveTo>
                  <a:pt x="94727" y="28009"/>
                </a:moveTo>
                <a:cubicBezTo>
                  <a:pt x="100541" y="33250"/>
                  <a:pt x="100966" y="42174"/>
                  <a:pt x="95578" y="47981"/>
                </a:cubicBezTo>
                <a:cubicBezTo>
                  <a:pt x="88914" y="55346"/>
                  <a:pt x="83809" y="70077"/>
                  <a:pt x="83809" y="82117"/>
                </a:cubicBezTo>
                <a:cubicBezTo>
                  <a:pt x="83809" y="94157"/>
                  <a:pt x="88772" y="108746"/>
                  <a:pt x="95436" y="116111"/>
                </a:cubicBezTo>
                <a:cubicBezTo>
                  <a:pt x="100683" y="121919"/>
                  <a:pt x="100257" y="130842"/>
                  <a:pt x="94444" y="136083"/>
                </a:cubicBezTo>
                <a:cubicBezTo>
                  <a:pt x="91608" y="138491"/>
                  <a:pt x="88205" y="139624"/>
                  <a:pt x="84944" y="139624"/>
                </a:cubicBezTo>
                <a:cubicBezTo>
                  <a:pt x="80974" y="139624"/>
                  <a:pt x="77145" y="138066"/>
                  <a:pt x="74309" y="134950"/>
                </a:cubicBezTo>
                <a:cubicBezTo>
                  <a:pt x="61265" y="120502"/>
                  <a:pt x="55451" y="97981"/>
                  <a:pt x="55451" y="82117"/>
                </a:cubicBezTo>
                <a:cubicBezTo>
                  <a:pt x="55451" y="66111"/>
                  <a:pt x="61406" y="43448"/>
                  <a:pt x="74735" y="28859"/>
                </a:cubicBezTo>
                <a:cubicBezTo>
                  <a:pt x="79981" y="23052"/>
                  <a:pt x="88914" y="22627"/>
                  <a:pt x="94727" y="28009"/>
                </a:cubicBezTo>
                <a:close/>
                <a:moveTo>
                  <a:pt x="241562" y="27868"/>
                </a:moveTo>
                <a:cubicBezTo>
                  <a:pt x="247376" y="22627"/>
                  <a:pt x="256309" y="23194"/>
                  <a:pt x="261555" y="29001"/>
                </a:cubicBezTo>
                <a:cubicBezTo>
                  <a:pt x="274600" y="43448"/>
                  <a:pt x="280413" y="65970"/>
                  <a:pt x="280413" y="81834"/>
                </a:cubicBezTo>
                <a:cubicBezTo>
                  <a:pt x="280413" y="97839"/>
                  <a:pt x="274458" y="120502"/>
                  <a:pt x="261130" y="135091"/>
                </a:cubicBezTo>
                <a:cubicBezTo>
                  <a:pt x="258436" y="138066"/>
                  <a:pt x="254607" y="139624"/>
                  <a:pt x="250779" y="139624"/>
                </a:cubicBezTo>
                <a:cubicBezTo>
                  <a:pt x="247376" y="139624"/>
                  <a:pt x="243831" y="138491"/>
                  <a:pt x="241137" y="135941"/>
                </a:cubicBezTo>
                <a:cubicBezTo>
                  <a:pt x="235324" y="130700"/>
                  <a:pt x="235040" y="121777"/>
                  <a:pt x="240286" y="115970"/>
                </a:cubicBezTo>
                <a:cubicBezTo>
                  <a:pt x="246951" y="108604"/>
                  <a:pt x="252055" y="93873"/>
                  <a:pt x="252055" y="81834"/>
                </a:cubicBezTo>
                <a:cubicBezTo>
                  <a:pt x="252055" y="69794"/>
                  <a:pt x="247092" y="55205"/>
                  <a:pt x="240428" y="47839"/>
                </a:cubicBezTo>
                <a:cubicBezTo>
                  <a:pt x="235182" y="42032"/>
                  <a:pt x="235749" y="33109"/>
                  <a:pt x="241562" y="27868"/>
                </a:cubicBezTo>
                <a:close/>
                <a:moveTo>
                  <a:pt x="284673" y="3663"/>
                </a:moveTo>
                <a:cubicBezTo>
                  <a:pt x="290482" y="-1577"/>
                  <a:pt x="299407" y="-1152"/>
                  <a:pt x="304649" y="4654"/>
                </a:cubicBezTo>
                <a:cubicBezTo>
                  <a:pt x="322217" y="24197"/>
                  <a:pt x="333126" y="53653"/>
                  <a:pt x="333126" y="81692"/>
                </a:cubicBezTo>
                <a:cubicBezTo>
                  <a:pt x="333126" y="110015"/>
                  <a:pt x="322075" y="139754"/>
                  <a:pt x="304224" y="159297"/>
                </a:cubicBezTo>
                <a:cubicBezTo>
                  <a:pt x="301391" y="162412"/>
                  <a:pt x="297565" y="163970"/>
                  <a:pt x="293740" y="163970"/>
                </a:cubicBezTo>
                <a:cubicBezTo>
                  <a:pt x="290340" y="163970"/>
                  <a:pt x="286940" y="162695"/>
                  <a:pt x="284106" y="160288"/>
                </a:cubicBezTo>
                <a:cubicBezTo>
                  <a:pt x="278439" y="155048"/>
                  <a:pt x="278014" y="145985"/>
                  <a:pt x="283256" y="140320"/>
                </a:cubicBezTo>
                <a:cubicBezTo>
                  <a:pt x="296432" y="125876"/>
                  <a:pt x="304791" y="102934"/>
                  <a:pt x="304791" y="81692"/>
                </a:cubicBezTo>
                <a:cubicBezTo>
                  <a:pt x="304791" y="60733"/>
                  <a:pt x="296574" y="37933"/>
                  <a:pt x="283681" y="23630"/>
                </a:cubicBezTo>
                <a:cubicBezTo>
                  <a:pt x="278439" y="17824"/>
                  <a:pt x="278864" y="8902"/>
                  <a:pt x="284673" y="3663"/>
                </a:cubicBezTo>
                <a:close/>
                <a:moveTo>
                  <a:pt x="51750" y="3663"/>
                </a:moveTo>
                <a:cubicBezTo>
                  <a:pt x="57425" y="8902"/>
                  <a:pt x="57850" y="17966"/>
                  <a:pt x="52601" y="23630"/>
                </a:cubicBezTo>
                <a:cubicBezTo>
                  <a:pt x="39551" y="38075"/>
                  <a:pt x="31039" y="61016"/>
                  <a:pt x="31039" y="82259"/>
                </a:cubicBezTo>
                <a:cubicBezTo>
                  <a:pt x="31039" y="103218"/>
                  <a:pt x="39267" y="126017"/>
                  <a:pt x="52176" y="140320"/>
                </a:cubicBezTo>
                <a:cubicBezTo>
                  <a:pt x="57425" y="146127"/>
                  <a:pt x="56999" y="155048"/>
                  <a:pt x="51183" y="160288"/>
                </a:cubicBezTo>
                <a:cubicBezTo>
                  <a:pt x="48488" y="162695"/>
                  <a:pt x="45083" y="163970"/>
                  <a:pt x="41679" y="163970"/>
                </a:cubicBezTo>
                <a:cubicBezTo>
                  <a:pt x="37848" y="163970"/>
                  <a:pt x="34018" y="162412"/>
                  <a:pt x="31181" y="159297"/>
                </a:cubicBezTo>
                <a:cubicBezTo>
                  <a:pt x="13591" y="139754"/>
                  <a:pt x="2668" y="110298"/>
                  <a:pt x="2668" y="82259"/>
                </a:cubicBezTo>
                <a:cubicBezTo>
                  <a:pt x="2668" y="53936"/>
                  <a:pt x="13733" y="24197"/>
                  <a:pt x="31607" y="4654"/>
                </a:cubicBezTo>
                <a:cubicBezTo>
                  <a:pt x="36997" y="-1152"/>
                  <a:pt x="45934" y="-1577"/>
                  <a:pt x="51750" y="3663"/>
                </a:cubicBezTo>
                <a:close/>
              </a:path>
            </a:pathLst>
          </a:custGeom>
          <a:solidFill>
            <a:sysClr val="window" lastClr="FFFFFF">
              <a:lumMod val="25000"/>
            </a:sysClr>
          </a:solidFill>
          <a:ln>
            <a:solidFill>
              <a:srgbClr val="1F497D">
                <a:lumMod val="60000"/>
                <a:lumOff val="40000"/>
              </a:srgbClr>
            </a:solidFill>
          </a:ln>
        </p:spPr>
        <p:txBody>
          <a:bodyPr/>
          <a:lstStyle/>
          <a:p>
            <a:endParaRPr lang="zh-CN" altLang="en-US"/>
          </a:p>
        </p:txBody>
      </p:sp>
      <p:grpSp>
        <p:nvGrpSpPr>
          <p:cNvPr id="185" name="组合 184">
            <a:extLst>
              <a:ext uri="{FF2B5EF4-FFF2-40B4-BE49-F238E27FC236}">
                <a16:creationId xmlns:a16="http://schemas.microsoft.com/office/drawing/2014/main" id="{69F7F9FB-0B52-4387-A5B7-D0B089F23261}"/>
              </a:ext>
            </a:extLst>
          </p:cNvPr>
          <p:cNvGrpSpPr/>
          <p:nvPr/>
        </p:nvGrpSpPr>
        <p:grpSpPr>
          <a:xfrm>
            <a:off x="1245658" y="4674250"/>
            <a:ext cx="759540" cy="312769"/>
            <a:chOff x="12699545" y="2270689"/>
            <a:chExt cx="1519237" cy="725975"/>
          </a:xfrm>
        </p:grpSpPr>
        <p:sp>
          <p:nvSpPr>
            <p:cNvPr id="186"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1"/>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dirty="0">
                <a:latin typeface="Helvetica Neue Medium"/>
                <a:sym typeface="Helvetica Neue Medium"/>
              </a:endParaRPr>
            </a:p>
          </p:txBody>
        </p:sp>
        <p:sp>
          <p:nvSpPr>
            <p:cNvPr id="187"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1"/>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sp>
        <p:nvSpPr>
          <p:cNvPr id="188" name="文本框 187"/>
          <p:cNvSpPr txBox="1"/>
          <p:nvPr/>
        </p:nvSpPr>
        <p:spPr>
          <a:xfrm>
            <a:off x="1380011" y="4754915"/>
            <a:ext cx="474810" cy="215444"/>
          </a:xfrm>
          <a:prstGeom prst="rect">
            <a:avLst/>
          </a:prstGeom>
          <a:noFill/>
        </p:spPr>
        <p:txBody>
          <a:bodyPr wrap="none" rtlCol="0">
            <a:spAutoFit/>
          </a:bodyPr>
          <a:lstStyle/>
          <a:p>
            <a:r>
              <a:rPr lang="en-US" altLang="zh-CN" sz="800" b="1" dirty="0" smtClean="0">
                <a:latin typeface="Arial" panose="020B0604020202020204" pitchFamily="34" charset="0"/>
                <a:cs typeface="Arial" panose="020B0604020202020204" pitchFamily="34" charset="0"/>
              </a:rPr>
              <a:t>Cloud</a:t>
            </a:r>
            <a:endParaRPr lang="zh-CN" altLang="en-US" sz="800" b="1" dirty="0">
              <a:latin typeface="Arial" panose="020B0604020202020204" pitchFamily="34" charset="0"/>
              <a:cs typeface="Arial" panose="020B0604020202020204" pitchFamily="34" charset="0"/>
            </a:endParaRPr>
          </a:p>
        </p:txBody>
      </p:sp>
      <p:grpSp>
        <p:nvGrpSpPr>
          <p:cNvPr id="11" name="组合 10"/>
          <p:cNvGrpSpPr/>
          <p:nvPr/>
        </p:nvGrpSpPr>
        <p:grpSpPr>
          <a:xfrm>
            <a:off x="1882081" y="4696487"/>
            <a:ext cx="261610" cy="217181"/>
            <a:chOff x="1707381" y="4610239"/>
            <a:chExt cx="261610" cy="217181"/>
          </a:xfrm>
        </p:grpSpPr>
        <p:pic>
          <p:nvPicPr>
            <p:cNvPr id="1026" name="Picture 2" descr="https://t8.baidu.com/it/u=2398567664,3869086822&amp;fm=193"/>
            <p:cNvPicPr>
              <a:picLocks noChangeAspect="1" noChangeArrowheads="1"/>
            </p:cNvPicPr>
            <p:nvPr/>
          </p:nvPicPr>
          <p:blipFill rotWithShape="1">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9" name="文本框 188"/>
            <p:cNvSpPr txBox="1"/>
            <p:nvPr/>
          </p:nvSpPr>
          <p:spPr>
            <a:xfrm>
              <a:off x="1707381" y="4610239"/>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sp>
        <p:nvSpPr>
          <p:cNvPr id="4" name="椭圆 3"/>
          <p:cNvSpPr/>
          <p:nvPr/>
        </p:nvSpPr>
        <p:spPr bwMode="auto">
          <a:xfrm>
            <a:off x="1094105" y="5079722"/>
            <a:ext cx="1051294" cy="367363"/>
          </a:xfrm>
          <a:prstGeom prst="ellipse">
            <a:avLst/>
          </a:prstGeom>
          <a:solidFill>
            <a:schemeClr val="bg1">
              <a:lumMod val="85000"/>
            </a:schemeClr>
          </a:solidFill>
          <a:ln w="9525" cap="flat" cmpd="sng" algn="ctr">
            <a:noFill/>
            <a:prstDash val="solid"/>
            <a:round/>
            <a:headEnd type="none" w="med" len="med"/>
            <a:tailEnd type="none" w="med" len="med"/>
          </a:ln>
          <a:effectLst>
            <a:softEdge rad="12700"/>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195" name="KSO_Shape">
            <a:extLst>
              <a:ext uri="{FF2B5EF4-FFF2-40B4-BE49-F238E27FC236}">
                <a16:creationId xmlns:a16="http://schemas.microsoft.com/office/drawing/2014/main" id="{D520A70E-C316-4E64-AD40-8D411648B1A2}"/>
              </a:ext>
            </a:extLst>
          </p:cNvPr>
          <p:cNvSpPr/>
          <p:nvPr/>
        </p:nvSpPr>
        <p:spPr bwMode="auto">
          <a:xfrm>
            <a:off x="1499246" y="5938172"/>
            <a:ext cx="227858" cy="152863"/>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1F497D">
              <a:lumMod val="60000"/>
              <a:lumOff val="40000"/>
            </a:srgb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endParaRPr>
          </a:p>
        </p:txBody>
      </p:sp>
      <p:sp>
        <p:nvSpPr>
          <p:cNvPr id="198" name="KSO_Shape">
            <a:extLst>
              <a:ext uri="{FF2B5EF4-FFF2-40B4-BE49-F238E27FC236}">
                <a16:creationId xmlns:a16="http://schemas.microsoft.com/office/drawing/2014/main" id="{D520A70E-C316-4E64-AD40-8D411648B1A2}"/>
              </a:ext>
            </a:extLst>
          </p:cNvPr>
          <p:cNvSpPr/>
          <p:nvPr/>
        </p:nvSpPr>
        <p:spPr bwMode="auto">
          <a:xfrm>
            <a:off x="1931701" y="5938809"/>
            <a:ext cx="227858" cy="152863"/>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1F497D">
              <a:lumMod val="60000"/>
              <a:lumOff val="40000"/>
            </a:srgb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endParaRPr>
          </a:p>
        </p:txBody>
      </p:sp>
      <p:pic>
        <p:nvPicPr>
          <p:cNvPr id="199" name="图片 198"/>
          <p:cNvPicPr>
            <a:picLocks noChangeAspect="1"/>
          </p:cNvPicPr>
          <p:nvPr/>
        </p:nvPicPr>
        <p:blipFill>
          <a:blip r:embed="rId6"/>
          <a:stretch>
            <a:fillRect/>
          </a:stretch>
        </p:blipFill>
        <p:spPr>
          <a:xfrm>
            <a:off x="1233609" y="5163625"/>
            <a:ext cx="435645" cy="111090"/>
          </a:xfrm>
          <a:prstGeom prst="rect">
            <a:avLst/>
          </a:prstGeom>
        </p:spPr>
      </p:pic>
      <p:pic>
        <p:nvPicPr>
          <p:cNvPr id="200" name="图片 199"/>
          <p:cNvPicPr>
            <a:picLocks noChangeAspect="1"/>
          </p:cNvPicPr>
          <p:nvPr/>
        </p:nvPicPr>
        <p:blipFill>
          <a:blip r:embed="rId6"/>
          <a:stretch>
            <a:fillRect/>
          </a:stretch>
        </p:blipFill>
        <p:spPr>
          <a:xfrm>
            <a:off x="1372462" y="5222315"/>
            <a:ext cx="435645" cy="111090"/>
          </a:xfrm>
          <a:prstGeom prst="rect">
            <a:avLst/>
          </a:prstGeom>
        </p:spPr>
      </p:pic>
      <p:pic>
        <p:nvPicPr>
          <p:cNvPr id="201" name="图片 200"/>
          <p:cNvPicPr>
            <a:picLocks noChangeAspect="1"/>
          </p:cNvPicPr>
          <p:nvPr/>
        </p:nvPicPr>
        <p:blipFill>
          <a:blip r:embed="rId6"/>
          <a:stretch>
            <a:fillRect/>
          </a:stretch>
        </p:blipFill>
        <p:spPr>
          <a:xfrm>
            <a:off x="1589450" y="5286412"/>
            <a:ext cx="435645" cy="111090"/>
          </a:xfrm>
          <a:prstGeom prst="rect">
            <a:avLst/>
          </a:prstGeom>
        </p:spPr>
      </p:pic>
      <p:sp>
        <p:nvSpPr>
          <p:cNvPr id="202" name="文本框 201"/>
          <p:cNvSpPr txBox="1"/>
          <p:nvPr/>
        </p:nvSpPr>
        <p:spPr>
          <a:xfrm>
            <a:off x="818467" y="5155681"/>
            <a:ext cx="396262" cy="215444"/>
          </a:xfrm>
          <a:prstGeom prst="rect">
            <a:avLst/>
          </a:prstGeom>
          <a:noFill/>
        </p:spPr>
        <p:txBody>
          <a:bodyPr wrap="none" rtlCol="0">
            <a:spAutoFit/>
          </a:bodyPr>
          <a:lstStyle/>
          <a:p>
            <a:r>
              <a:rPr lang="en-US" altLang="zh-CN" sz="800" b="1" dirty="0" smtClean="0">
                <a:latin typeface="Arial" panose="020B0604020202020204" pitchFamily="34" charset="0"/>
                <a:cs typeface="Arial" panose="020B0604020202020204" pitchFamily="34" charset="0"/>
              </a:rPr>
              <a:t>5GC</a:t>
            </a:r>
            <a:endParaRPr lang="zh-CN" altLang="en-US" sz="800" b="1" dirty="0">
              <a:latin typeface="Arial" panose="020B0604020202020204" pitchFamily="34" charset="0"/>
              <a:cs typeface="Arial" panose="020B0604020202020204" pitchFamily="34" charset="0"/>
            </a:endParaRPr>
          </a:p>
        </p:txBody>
      </p:sp>
      <p:cxnSp>
        <p:nvCxnSpPr>
          <p:cNvPr id="7" name="直接连接符 6"/>
          <p:cNvCxnSpPr>
            <a:stCxn id="182" idx="16"/>
            <a:endCxn id="4" idx="4"/>
          </p:cNvCxnSpPr>
          <p:nvPr/>
        </p:nvCxnSpPr>
        <p:spPr bwMode="auto">
          <a:xfrm flipV="1">
            <a:off x="1372433" y="5447085"/>
            <a:ext cx="247319" cy="104483"/>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203" name="直接连接符 202"/>
          <p:cNvCxnSpPr>
            <a:stCxn id="184" idx="16"/>
            <a:endCxn id="4" idx="4"/>
          </p:cNvCxnSpPr>
          <p:nvPr/>
        </p:nvCxnSpPr>
        <p:spPr bwMode="auto">
          <a:xfrm flipH="1" flipV="1">
            <a:off x="1619752" y="5447085"/>
            <a:ext cx="229078" cy="104483"/>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204" name="直接连接符 203"/>
          <p:cNvCxnSpPr/>
          <p:nvPr/>
        </p:nvCxnSpPr>
        <p:spPr bwMode="auto">
          <a:xfrm flipV="1">
            <a:off x="2115100" y="5176388"/>
            <a:ext cx="247319" cy="104483"/>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205" name="矩形 204"/>
          <p:cNvSpPr/>
          <p:nvPr/>
        </p:nvSpPr>
        <p:spPr bwMode="auto">
          <a:xfrm>
            <a:off x="2187768" y="4953388"/>
            <a:ext cx="554633" cy="224731"/>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800" b="0" i="0" u="none" strike="noStrike" cap="none" normalizeH="0" baseline="0" dirty="0" smtClean="0">
                <a:ln>
                  <a:noFill/>
                </a:ln>
                <a:solidFill>
                  <a:schemeClr val="tx1"/>
                </a:solidFill>
                <a:effectLst/>
                <a:latin typeface="Arial" panose="020B0604020202020204" pitchFamily="34" charset="0"/>
              </a:rPr>
              <a:t>NWDAF</a:t>
            </a:r>
            <a:endParaRPr kumimoji="0" lang="zh-CN" altLang="en-US" sz="800" b="0" i="0" u="none" strike="noStrike" cap="none" normalizeH="0" baseline="0" dirty="0" smtClean="0">
              <a:ln>
                <a:noFill/>
              </a:ln>
              <a:solidFill>
                <a:schemeClr val="tx1"/>
              </a:solidFill>
              <a:effectLst/>
              <a:latin typeface="Arial" panose="020B0604020202020204" pitchFamily="34" charset="0"/>
            </a:endParaRPr>
          </a:p>
        </p:txBody>
      </p:sp>
      <p:grpSp>
        <p:nvGrpSpPr>
          <p:cNvPr id="210" name="组合 209"/>
          <p:cNvGrpSpPr/>
          <p:nvPr/>
        </p:nvGrpSpPr>
        <p:grpSpPr>
          <a:xfrm>
            <a:off x="2533086" y="4781955"/>
            <a:ext cx="261610" cy="217181"/>
            <a:chOff x="1707381" y="4610239"/>
            <a:chExt cx="261610" cy="217181"/>
          </a:xfrm>
        </p:grpSpPr>
        <p:pic>
          <p:nvPicPr>
            <p:cNvPr id="211" name="Picture 2" descr="https://t8.baidu.com/it/u=2398567664,3869086822&amp;fm=193"/>
            <p:cNvPicPr>
              <a:picLocks noChangeAspect="1" noChangeArrowheads="1"/>
            </p:cNvPicPr>
            <p:nvPr/>
          </p:nvPicPr>
          <p:blipFill rotWithShape="1">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2" name="文本框 211"/>
            <p:cNvSpPr txBox="1"/>
            <p:nvPr/>
          </p:nvSpPr>
          <p:spPr>
            <a:xfrm>
              <a:off x="1707381" y="4610239"/>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cxnSp>
        <p:nvCxnSpPr>
          <p:cNvPr id="214" name="直接连接符 213"/>
          <p:cNvCxnSpPr>
            <a:stCxn id="4" idx="0"/>
            <a:endCxn id="188" idx="2"/>
          </p:cNvCxnSpPr>
          <p:nvPr/>
        </p:nvCxnSpPr>
        <p:spPr bwMode="auto">
          <a:xfrm flipH="1" flipV="1">
            <a:off x="1617416" y="4970359"/>
            <a:ext cx="2336" cy="109363"/>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215" name="下箭头 214"/>
          <p:cNvSpPr/>
          <p:nvPr/>
        </p:nvSpPr>
        <p:spPr bwMode="auto">
          <a:xfrm rot="16200000">
            <a:off x="2973915" y="5183174"/>
            <a:ext cx="148996" cy="256159"/>
          </a:xfrm>
          <a:prstGeom prst="downArrow">
            <a:avLst>
              <a:gd name="adj1" fmla="val 50000"/>
              <a:gd name="adj2" fmla="val 84095"/>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219" name="KSO_Shape">
            <a:extLst>
              <a:ext uri="{FF2B5EF4-FFF2-40B4-BE49-F238E27FC236}">
                <a16:creationId xmlns:a16="http://schemas.microsoft.com/office/drawing/2014/main" id="{D520A70E-C316-4E64-AD40-8D411648B1A2}"/>
              </a:ext>
            </a:extLst>
          </p:cNvPr>
          <p:cNvSpPr/>
          <p:nvPr/>
        </p:nvSpPr>
        <p:spPr bwMode="auto">
          <a:xfrm>
            <a:off x="3859063" y="5865165"/>
            <a:ext cx="227858" cy="152863"/>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1F497D">
              <a:lumMod val="60000"/>
              <a:lumOff val="40000"/>
            </a:srgb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endParaRPr>
          </a:p>
        </p:txBody>
      </p:sp>
      <p:sp>
        <p:nvSpPr>
          <p:cNvPr id="220" name="antenna-with-signal_74024">
            <a:extLst>
              <a:ext uri="{FF2B5EF4-FFF2-40B4-BE49-F238E27FC236}">
                <a16:creationId xmlns:a16="http://schemas.microsoft.com/office/drawing/2014/main" id="{595D9035-A893-4698-83CE-14FCAB7B14F8}"/>
              </a:ext>
            </a:extLst>
          </p:cNvPr>
          <p:cNvSpPr>
            <a:spLocks noChangeAspect="1"/>
          </p:cNvSpPr>
          <p:nvPr/>
        </p:nvSpPr>
        <p:spPr bwMode="auto">
          <a:xfrm>
            <a:off x="4058449" y="5461772"/>
            <a:ext cx="157940" cy="268233"/>
          </a:xfrm>
          <a:custGeom>
            <a:avLst/>
            <a:gdLst>
              <a:gd name="connsiteX0" fmla="*/ 168920 w 337966"/>
              <a:gd name="connsiteY0" fmla="*/ 358540 h 604363"/>
              <a:gd name="connsiteX1" fmla="*/ 100839 w 337966"/>
              <a:gd name="connsiteY1" fmla="*/ 369869 h 604363"/>
              <a:gd name="connsiteX2" fmla="*/ 63111 w 337966"/>
              <a:gd name="connsiteY2" fmla="*/ 485700 h 604363"/>
              <a:gd name="connsiteX3" fmla="*/ 168920 w 337966"/>
              <a:gd name="connsiteY3" fmla="*/ 462194 h 604363"/>
              <a:gd name="connsiteX4" fmla="*/ 274728 w 337966"/>
              <a:gd name="connsiteY4" fmla="*/ 485700 h 604363"/>
              <a:gd name="connsiteX5" fmla="*/ 237142 w 337966"/>
              <a:gd name="connsiteY5" fmla="*/ 369869 h 604363"/>
              <a:gd name="connsiteX6" fmla="*/ 168920 w 337966"/>
              <a:gd name="connsiteY6" fmla="*/ 358540 h 604363"/>
              <a:gd name="connsiteX7" fmla="*/ 168920 w 337966"/>
              <a:gd name="connsiteY7" fmla="*/ 160580 h 604363"/>
              <a:gd name="connsiteX8" fmla="*/ 111477 w 337966"/>
              <a:gd name="connsiteY8" fmla="*/ 337017 h 604363"/>
              <a:gd name="connsiteX9" fmla="*/ 168920 w 337966"/>
              <a:gd name="connsiteY9" fmla="*/ 330220 h 604363"/>
              <a:gd name="connsiteX10" fmla="*/ 226363 w 337966"/>
              <a:gd name="connsiteY10" fmla="*/ 337017 h 604363"/>
              <a:gd name="connsiteX11" fmla="*/ 168920 w 337966"/>
              <a:gd name="connsiteY11" fmla="*/ 62591 h 604363"/>
              <a:gd name="connsiteX12" fmla="*/ 147219 w 337966"/>
              <a:gd name="connsiteY12" fmla="*/ 84256 h 604363"/>
              <a:gd name="connsiteX13" fmla="*/ 168920 w 337966"/>
              <a:gd name="connsiteY13" fmla="*/ 105779 h 604363"/>
              <a:gd name="connsiteX14" fmla="*/ 190620 w 337966"/>
              <a:gd name="connsiteY14" fmla="*/ 84256 h 604363"/>
              <a:gd name="connsiteX15" fmla="*/ 168920 w 337966"/>
              <a:gd name="connsiteY15" fmla="*/ 62591 h 604363"/>
              <a:gd name="connsiteX16" fmla="*/ 168920 w 337966"/>
              <a:gd name="connsiteY16" fmla="*/ 34270 h 604363"/>
              <a:gd name="connsiteX17" fmla="*/ 218987 w 337966"/>
              <a:gd name="connsiteY17" fmla="*/ 84256 h 604363"/>
              <a:gd name="connsiteX18" fmla="*/ 188777 w 337966"/>
              <a:gd name="connsiteY18" fmla="*/ 129993 h 604363"/>
              <a:gd name="connsiteX19" fmla="*/ 313874 w 337966"/>
              <a:gd name="connsiteY19" fmla="*/ 514162 h 604363"/>
              <a:gd name="connsiteX20" fmla="*/ 314442 w 337966"/>
              <a:gd name="connsiteY20" fmla="*/ 515861 h 604363"/>
              <a:gd name="connsiteX21" fmla="*/ 337277 w 337966"/>
              <a:gd name="connsiteY21" fmla="*/ 585813 h 604363"/>
              <a:gd name="connsiteX22" fmla="*/ 328058 w 337966"/>
              <a:gd name="connsiteY22" fmla="*/ 603655 h 604363"/>
              <a:gd name="connsiteX23" fmla="*/ 323661 w 337966"/>
              <a:gd name="connsiteY23" fmla="*/ 604363 h 604363"/>
              <a:gd name="connsiteX24" fmla="*/ 310187 w 337966"/>
              <a:gd name="connsiteY24" fmla="*/ 594592 h 604363"/>
              <a:gd name="connsiteX25" fmla="*/ 288486 w 337966"/>
              <a:gd name="connsiteY25" fmla="*/ 527756 h 604363"/>
              <a:gd name="connsiteX26" fmla="*/ 168920 w 337966"/>
              <a:gd name="connsiteY26" fmla="*/ 490514 h 604363"/>
              <a:gd name="connsiteX27" fmla="*/ 49353 w 337966"/>
              <a:gd name="connsiteY27" fmla="*/ 527756 h 604363"/>
              <a:gd name="connsiteX28" fmla="*/ 27653 w 337966"/>
              <a:gd name="connsiteY28" fmla="*/ 594592 h 604363"/>
              <a:gd name="connsiteX29" fmla="*/ 9782 w 337966"/>
              <a:gd name="connsiteY29" fmla="*/ 603655 h 604363"/>
              <a:gd name="connsiteX30" fmla="*/ 704 w 337966"/>
              <a:gd name="connsiteY30" fmla="*/ 585813 h 604363"/>
              <a:gd name="connsiteX31" fmla="*/ 23398 w 337966"/>
              <a:gd name="connsiteY31" fmla="*/ 516003 h 604363"/>
              <a:gd name="connsiteX32" fmla="*/ 23965 w 337966"/>
              <a:gd name="connsiteY32" fmla="*/ 514020 h 604363"/>
              <a:gd name="connsiteX33" fmla="*/ 149063 w 337966"/>
              <a:gd name="connsiteY33" fmla="*/ 129993 h 604363"/>
              <a:gd name="connsiteX34" fmla="*/ 118852 w 337966"/>
              <a:gd name="connsiteY34" fmla="*/ 84256 h 604363"/>
              <a:gd name="connsiteX35" fmla="*/ 168920 w 337966"/>
              <a:gd name="connsiteY35" fmla="*/ 34270 h 604363"/>
              <a:gd name="connsiteX36" fmla="*/ 94727 w 337966"/>
              <a:gd name="connsiteY36" fmla="*/ 28009 h 604363"/>
              <a:gd name="connsiteX37" fmla="*/ 95578 w 337966"/>
              <a:gd name="connsiteY37" fmla="*/ 47981 h 604363"/>
              <a:gd name="connsiteX38" fmla="*/ 83809 w 337966"/>
              <a:gd name="connsiteY38" fmla="*/ 82117 h 604363"/>
              <a:gd name="connsiteX39" fmla="*/ 95436 w 337966"/>
              <a:gd name="connsiteY39" fmla="*/ 116111 h 604363"/>
              <a:gd name="connsiteX40" fmla="*/ 94444 w 337966"/>
              <a:gd name="connsiteY40" fmla="*/ 136083 h 604363"/>
              <a:gd name="connsiteX41" fmla="*/ 84944 w 337966"/>
              <a:gd name="connsiteY41" fmla="*/ 139624 h 604363"/>
              <a:gd name="connsiteX42" fmla="*/ 74309 w 337966"/>
              <a:gd name="connsiteY42" fmla="*/ 134950 h 604363"/>
              <a:gd name="connsiteX43" fmla="*/ 55451 w 337966"/>
              <a:gd name="connsiteY43" fmla="*/ 82117 h 604363"/>
              <a:gd name="connsiteX44" fmla="*/ 74735 w 337966"/>
              <a:gd name="connsiteY44" fmla="*/ 28859 h 604363"/>
              <a:gd name="connsiteX45" fmla="*/ 94727 w 337966"/>
              <a:gd name="connsiteY45" fmla="*/ 28009 h 604363"/>
              <a:gd name="connsiteX46" fmla="*/ 241562 w 337966"/>
              <a:gd name="connsiteY46" fmla="*/ 27868 h 604363"/>
              <a:gd name="connsiteX47" fmla="*/ 261555 w 337966"/>
              <a:gd name="connsiteY47" fmla="*/ 29001 h 604363"/>
              <a:gd name="connsiteX48" fmla="*/ 280413 w 337966"/>
              <a:gd name="connsiteY48" fmla="*/ 81834 h 604363"/>
              <a:gd name="connsiteX49" fmla="*/ 261130 w 337966"/>
              <a:gd name="connsiteY49" fmla="*/ 135091 h 604363"/>
              <a:gd name="connsiteX50" fmla="*/ 250779 w 337966"/>
              <a:gd name="connsiteY50" fmla="*/ 139624 h 604363"/>
              <a:gd name="connsiteX51" fmla="*/ 241137 w 337966"/>
              <a:gd name="connsiteY51" fmla="*/ 135941 h 604363"/>
              <a:gd name="connsiteX52" fmla="*/ 240286 w 337966"/>
              <a:gd name="connsiteY52" fmla="*/ 115970 h 604363"/>
              <a:gd name="connsiteX53" fmla="*/ 252055 w 337966"/>
              <a:gd name="connsiteY53" fmla="*/ 81834 h 604363"/>
              <a:gd name="connsiteX54" fmla="*/ 240428 w 337966"/>
              <a:gd name="connsiteY54" fmla="*/ 47839 h 604363"/>
              <a:gd name="connsiteX55" fmla="*/ 241562 w 337966"/>
              <a:gd name="connsiteY55" fmla="*/ 27868 h 604363"/>
              <a:gd name="connsiteX56" fmla="*/ 284673 w 337966"/>
              <a:gd name="connsiteY56" fmla="*/ 3663 h 604363"/>
              <a:gd name="connsiteX57" fmla="*/ 304649 w 337966"/>
              <a:gd name="connsiteY57" fmla="*/ 4654 h 604363"/>
              <a:gd name="connsiteX58" fmla="*/ 333126 w 337966"/>
              <a:gd name="connsiteY58" fmla="*/ 81692 h 604363"/>
              <a:gd name="connsiteX59" fmla="*/ 304224 w 337966"/>
              <a:gd name="connsiteY59" fmla="*/ 159297 h 604363"/>
              <a:gd name="connsiteX60" fmla="*/ 293740 w 337966"/>
              <a:gd name="connsiteY60" fmla="*/ 163970 h 604363"/>
              <a:gd name="connsiteX61" fmla="*/ 284106 w 337966"/>
              <a:gd name="connsiteY61" fmla="*/ 160288 h 604363"/>
              <a:gd name="connsiteX62" fmla="*/ 283256 w 337966"/>
              <a:gd name="connsiteY62" fmla="*/ 140320 h 604363"/>
              <a:gd name="connsiteX63" fmla="*/ 304791 w 337966"/>
              <a:gd name="connsiteY63" fmla="*/ 81692 h 604363"/>
              <a:gd name="connsiteX64" fmla="*/ 283681 w 337966"/>
              <a:gd name="connsiteY64" fmla="*/ 23630 h 604363"/>
              <a:gd name="connsiteX65" fmla="*/ 284673 w 337966"/>
              <a:gd name="connsiteY65" fmla="*/ 3663 h 604363"/>
              <a:gd name="connsiteX66" fmla="*/ 51750 w 337966"/>
              <a:gd name="connsiteY66" fmla="*/ 3663 h 604363"/>
              <a:gd name="connsiteX67" fmla="*/ 52601 w 337966"/>
              <a:gd name="connsiteY67" fmla="*/ 23630 h 604363"/>
              <a:gd name="connsiteX68" fmla="*/ 31039 w 337966"/>
              <a:gd name="connsiteY68" fmla="*/ 82259 h 604363"/>
              <a:gd name="connsiteX69" fmla="*/ 52176 w 337966"/>
              <a:gd name="connsiteY69" fmla="*/ 140320 h 604363"/>
              <a:gd name="connsiteX70" fmla="*/ 51183 w 337966"/>
              <a:gd name="connsiteY70" fmla="*/ 160288 h 604363"/>
              <a:gd name="connsiteX71" fmla="*/ 41679 w 337966"/>
              <a:gd name="connsiteY71" fmla="*/ 163970 h 604363"/>
              <a:gd name="connsiteX72" fmla="*/ 31181 w 337966"/>
              <a:gd name="connsiteY72" fmla="*/ 159297 h 604363"/>
              <a:gd name="connsiteX73" fmla="*/ 2668 w 337966"/>
              <a:gd name="connsiteY73" fmla="*/ 82259 h 604363"/>
              <a:gd name="connsiteX74" fmla="*/ 31607 w 337966"/>
              <a:gd name="connsiteY74" fmla="*/ 4654 h 604363"/>
              <a:gd name="connsiteX75" fmla="*/ 51750 w 337966"/>
              <a:gd name="connsiteY75" fmla="*/ 3663 h 60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7966" h="604363">
                <a:moveTo>
                  <a:pt x="168920" y="358540"/>
                </a:moveTo>
                <a:cubicBezTo>
                  <a:pt x="145092" y="358540"/>
                  <a:pt x="121689" y="362505"/>
                  <a:pt x="100839" y="369869"/>
                </a:cubicBezTo>
                <a:lnTo>
                  <a:pt x="63111" y="485700"/>
                </a:lnTo>
                <a:cubicBezTo>
                  <a:pt x="93606" y="470548"/>
                  <a:pt x="130341" y="462194"/>
                  <a:pt x="168920" y="462194"/>
                </a:cubicBezTo>
                <a:cubicBezTo>
                  <a:pt x="207499" y="462194"/>
                  <a:pt x="244376" y="470548"/>
                  <a:pt x="274728" y="485700"/>
                </a:cubicBezTo>
                <a:lnTo>
                  <a:pt x="237142" y="369869"/>
                </a:lnTo>
                <a:cubicBezTo>
                  <a:pt x="216292" y="362505"/>
                  <a:pt x="192890" y="358540"/>
                  <a:pt x="168920" y="358540"/>
                </a:cubicBezTo>
                <a:close/>
                <a:moveTo>
                  <a:pt x="168920" y="160580"/>
                </a:moveTo>
                <a:lnTo>
                  <a:pt x="111477" y="337017"/>
                </a:lnTo>
                <a:cubicBezTo>
                  <a:pt x="129773" y="332485"/>
                  <a:pt x="149347" y="330220"/>
                  <a:pt x="168920" y="330220"/>
                </a:cubicBezTo>
                <a:cubicBezTo>
                  <a:pt x="188635" y="330220"/>
                  <a:pt x="208066" y="332485"/>
                  <a:pt x="226363" y="337017"/>
                </a:cubicBezTo>
                <a:close/>
                <a:moveTo>
                  <a:pt x="168920" y="62591"/>
                </a:moveTo>
                <a:cubicBezTo>
                  <a:pt x="157006" y="62591"/>
                  <a:pt x="147219" y="72220"/>
                  <a:pt x="147219" y="84256"/>
                </a:cubicBezTo>
                <a:cubicBezTo>
                  <a:pt x="147219" y="96150"/>
                  <a:pt x="157006" y="105779"/>
                  <a:pt x="168920" y="105779"/>
                </a:cubicBezTo>
                <a:cubicBezTo>
                  <a:pt x="180834" y="105779"/>
                  <a:pt x="190620" y="96150"/>
                  <a:pt x="190620" y="84256"/>
                </a:cubicBezTo>
                <a:cubicBezTo>
                  <a:pt x="190620" y="72220"/>
                  <a:pt x="180834" y="62591"/>
                  <a:pt x="168920" y="62591"/>
                </a:cubicBezTo>
                <a:close/>
                <a:moveTo>
                  <a:pt x="168920" y="34270"/>
                </a:moveTo>
                <a:cubicBezTo>
                  <a:pt x="196577" y="34270"/>
                  <a:pt x="218987" y="56643"/>
                  <a:pt x="218987" y="84256"/>
                </a:cubicBezTo>
                <a:cubicBezTo>
                  <a:pt x="218987" y="104647"/>
                  <a:pt x="206506" y="122347"/>
                  <a:pt x="188777" y="129993"/>
                </a:cubicBezTo>
                <a:lnTo>
                  <a:pt x="313874" y="514162"/>
                </a:lnTo>
                <a:cubicBezTo>
                  <a:pt x="314158" y="514728"/>
                  <a:pt x="314300" y="515295"/>
                  <a:pt x="314442" y="515861"/>
                </a:cubicBezTo>
                <a:lnTo>
                  <a:pt x="337277" y="585813"/>
                </a:lnTo>
                <a:cubicBezTo>
                  <a:pt x="339688" y="593318"/>
                  <a:pt x="335575" y="601248"/>
                  <a:pt x="328058" y="603655"/>
                </a:cubicBezTo>
                <a:cubicBezTo>
                  <a:pt x="326639" y="604221"/>
                  <a:pt x="325221" y="604363"/>
                  <a:pt x="323661" y="604363"/>
                </a:cubicBezTo>
                <a:cubicBezTo>
                  <a:pt x="317704" y="604363"/>
                  <a:pt x="312172" y="600540"/>
                  <a:pt x="310187" y="594592"/>
                </a:cubicBezTo>
                <a:lnTo>
                  <a:pt x="288486" y="527756"/>
                </a:lnTo>
                <a:cubicBezTo>
                  <a:pt x="258984" y="503966"/>
                  <a:pt x="215725" y="490514"/>
                  <a:pt x="168920" y="490514"/>
                </a:cubicBezTo>
                <a:cubicBezTo>
                  <a:pt x="122114" y="490514"/>
                  <a:pt x="78855" y="504108"/>
                  <a:pt x="49353" y="527756"/>
                </a:cubicBezTo>
                <a:lnTo>
                  <a:pt x="27653" y="594592"/>
                </a:lnTo>
                <a:cubicBezTo>
                  <a:pt x="25242" y="602097"/>
                  <a:pt x="17157" y="606062"/>
                  <a:pt x="9782" y="603655"/>
                </a:cubicBezTo>
                <a:cubicBezTo>
                  <a:pt x="2264" y="601248"/>
                  <a:pt x="-1707" y="593318"/>
                  <a:pt x="704" y="585813"/>
                </a:cubicBezTo>
                <a:lnTo>
                  <a:pt x="23398" y="516003"/>
                </a:lnTo>
                <a:cubicBezTo>
                  <a:pt x="23540" y="515295"/>
                  <a:pt x="23823" y="514728"/>
                  <a:pt x="23965" y="514020"/>
                </a:cubicBezTo>
                <a:lnTo>
                  <a:pt x="149063" y="129993"/>
                </a:lnTo>
                <a:cubicBezTo>
                  <a:pt x="131334" y="122347"/>
                  <a:pt x="118852" y="104647"/>
                  <a:pt x="118852" y="84256"/>
                </a:cubicBezTo>
                <a:cubicBezTo>
                  <a:pt x="118852" y="56643"/>
                  <a:pt x="141404" y="34270"/>
                  <a:pt x="168920" y="34270"/>
                </a:cubicBezTo>
                <a:close/>
                <a:moveTo>
                  <a:pt x="94727" y="28009"/>
                </a:moveTo>
                <a:cubicBezTo>
                  <a:pt x="100541" y="33250"/>
                  <a:pt x="100966" y="42174"/>
                  <a:pt x="95578" y="47981"/>
                </a:cubicBezTo>
                <a:cubicBezTo>
                  <a:pt x="88914" y="55346"/>
                  <a:pt x="83809" y="70077"/>
                  <a:pt x="83809" y="82117"/>
                </a:cubicBezTo>
                <a:cubicBezTo>
                  <a:pt x="83809" y="94157"/>
                  <a:pt x="88772" y="108746"/>
                  <a:pt x="95436" y="116111"/>
                </a:cubicBezTo>
                <a:cubicBezTo>
                  <a:pt x="100683" y="121919"/>
                  <a:pt x="100257" y="130842"/>
                  <a:pt x="94444" y="136083"/>
                </a:cubicBezTo>
                <a:cubicBezTo>
                  <a:pt x="91608" y="138491"/>
                  <a:pt x="88205" y="139624"/>
                  <a:pt x="84944" y="139624"/>
                </a:cubicBezTo>
                <a:cubicBezTo>
                  <a:pt x="80974" y="139624"/>
                  <a:pt x="77145" y="138066"/>
                  <a:pt x="74309" y="134950"/>
                </a:cubicBezTo>
                <a:cubicBezTo>
                  <a:pt x="61265" y="120502"/>
                  <a:pt x="55451" y="97981"/>
                  <a:pt x="55451" y="82117"/>
                </a:cubicBezTo>
                <a:cubicBezTo>
                  <a:pt x="55451" y="66111"/>
                  <a:pt x="61406" y="43448"/>
                  <a:pt x="74735" y="28859"/>
                </a:cubicBezTo>
                <a:cubicBezTo>
                  <a:pt x="79981" y="23052"/>
                  <a:pt x="88914" y="22627"/>
                  <a:pt x="94727" y="28009"/>
                </a:cubicBezTo>
                <a:close/>
                <a:moveTo>
                  <a:pt x="241562" y="27868"/>
                </a:moveTo>
                <a:cubicBezTo>
                  <a:pt x="247376" y="22627"/>
                  <a:pt x="256309" y="23194"/>
                  <a:pt x="261555" y="29001"/>
                </a:cubicBezTo>
                <a:cubicBezTo>
                  <a:pt x="274600" y="43448"/>
                  <a:pt x="280413" y="65970"/>
                  <a:pt x="280413" y="81834"/>
                </a:cubicBezTo>
                <a:cubicBezTo>
                  <a:pt x="280413" y="97839"/>
                  <a:pt x="274458" y="120502"/>
                  <a:pt x="261130" y="135091"/>
                </a:cubicBezTo>
                <a:cubicBezTo>
                  <a:pt x="258436" y="138066"/>
                  <a:pt x="254607" y="139624"/>
                  <a:pt x="250779" y="139624"/>
                </a:cubicBezTo>
                <a:cubicBezTo>
                  <a:pt x="247376" y="139624"/>
                  <a:pt x="243831" y="138491"/>
                  <a:pt x="241137" y="135941"/>
                </a:cubicBezTo>
                <a:cubicBezTo>
                  <a:pt x="235324" y="130700"/>
                  <a:pt x="235040" y="121777"/>
                  <a:pt x="240286" y="115970"/>
                </a:cubicBezTo>
                <a:cubicBezTo>
                  <a:pt x="246951" y="108604"/>
                  <a:pt x="252055" y="93873"/>
                  <a:pt x="252055" y="81834"/>
                </a:cubicBezTo>
                <a:cubicBezTo>
                  <a:pt x="252055" y="69794"/>
                  <a:pt x="247092" y="55205"/>
                  <a:pt x="240428" y="47839"/>
                </a:cubicBezTo>
                <a:cubicBezTo>
                  <a:pt x="235182" y="42032"/>
                  <a:pt x="235749" y="33109"/>
                  <a:pt x="241562" y="27868"/>
                </a:cubicBezTo>
                <a:close/>
                <a:moveTo>
                  <a:pt x="284673" y="3663"/>
                </a:moveTo>
                <a:cubicBezTo>
                  <a:pt x="290482" y="-1577"/>
                  <a:pt x="299407" y="-1152"/>
                  <a:pt x="304649" y="4654"/>
                </a:cubicBezTo>
                <a:cubicBezTo>
                  <a:pt x="322217" y="24197"/>
                  <a:pt x="333126" y="53653"/>
                  <a:pt x="333126" y="81692"/>
                </a:cubicBezTo>
                <a:cubicBezTo>
                  <a:pt x="333126" y="110015"/>
                  <a:pt x="322075" y="139754"/>
                  <a:pt x="304224" y="159297"/>
                </a:cubicBezTo>
                <a:cubicBezTo>
                  <a:pt x="301391" y="162412"/>
                  <a:pt x="297565" y="163970"/>
                  <a:pt x="293740" y="163970"/>
                </a:cubicBezTo>
                <a:cubicBezTo>
                  <a:pt x="290340" y="163970"/>
                  <a:pt x="286940" y="162695"/>
                  <a:pt x="284106" y="160288"/>
                </a:cubicBezTo>
                <a:cubicBezTo>
                  <a:pt x="278439" y="155048"/>
                  <a:pt x="278014" y="145985"/>
                  <a:pt x="283256" y="140320"/>
                </a:cubicBezTo>
                <a:cubicBezTo>
                  <a:pt x="296432" y="125876"/>
                  <a:pt x="304791" y="102934"/>
                  <a:pt x="304791" y="81692"/>
                </a:cubicBezTo>
                <a:cubicBezTo>
                  <a:pt x="304791" y="60733"/>
                  <a:pt x="296574" y="37933"/>
                  <a:pt x="283681" y="23630"/>
                </a:cubicBezTo>
                <a:cubicBezTo>
                  <a:pt x="278439" y="17824"/>
                  <a:pt x="278864" y="8902"/>
                  <a:pt x="284673" y="3663"/>
                </a:cubicBezTo>
                <a:close/>
                <a:moveTo>
                  <a:pt x="51750" y="3663"/>
                </a:moveTo>
                <a:cubicBezTo>
                  <a:pt x="57425" y="8902"/>
                  <a:pt x="57850" y="17966"/>
                  <a:pt x="52601" y="23630"/>
                </a:cubicBezTo>
                <a:cubicBezTo>
                  <a:pt x="39551" y="38075"/>
                  <a:pt x="31039" y="61016"/>
                  <a:pt x="31039" y="82259"/>
                </a:cubicBezTo>
                <a:cubicBezTo>
                  <a:pt x="31039" y="103218"/>
                  <a:pt x="39267" y="126017"/>
                  <a:pt x="52176" y="140320"/>
                </a:cubicBezTo>
                <a:cubicBezTo>
                  <a:pt x="57425" y="146127"/>
                  <a:pt x="56999" y="155048"/>
                  <a:pt x="51183" y="160288"/>
                </a:cubicBezTo>
                <a:cubicBezTo>
                  <a:pt x="48488" y="162695"/>
                  <a:pt x="45083" y="163970"/>
                  <a:pt x="41679" y="163970"/>
                </a:cubicBezTo>
                <a:cubicBezTo>
                  <a:pt x="37848" y="163970"/>
                  <a:pt x="34018" y="162412"/>
                  <a:pt x="31181" y="159297"/>
                </a:cubicBezTo>
                <a:cubicBezTo>
                  <a:pt x="13591" y="139754"/>
                  <a:pt x="2668" y="110298"/>
                  <a:pt x="2668" y="82259"/>
                </a:cubicBezTo>
                <a:cubicBezTo>
                  <a:pt x="2668" y="53936"/>
                  <a:pt x="13733" y="24197"/>
                  <a:pt x="31607" y="4654"/>
                </a:cubicBezTo>
                <a:cubicBezTo>
                  <a:pt x="36997" y="-1152"/>
                  <a:pt x="45934" y="-1577"/>
                  <a:pt x="51750" y="3663"/>
                </a:cubicBezTo>
                <a:close/>
              </a:path>
            </a:pathLst>
          </a:custGeom>
          <a:solidFill>
            <a:sysClr val="window" lastClr="FFFFFF">
              <a:lumMod val="25000"/>
            </a:sysClr>
          </a:solidFill>
          <a:ln>
            <a:solidFill>
              <a:srgbClr val="1F497D">
                <a:lumMod val="60000"/>
                <a:lumOff val="40000"/>
              </a:srgbClr>
            </a:solidFill>
          </a:ln>
        </p:spPr>
        <p:txBody>
          <a:bodyPr/>
          <a:lstStyle/>
          <a:p>
            <a:endParaRPr lang="zh-CN" altLang="en-US"/>
          </a:p>
        </p:txBody>
      </p:sp>
      <p:sp>
        <p:nvSpPr>
          <p:cNvPr id="221" name="antenna-with-signal_74024">
            <a:extLst>
              <a:ext uri="{FF2B5EF4-FFF2-40B4-BE49-F238E27FC236}">
                <a16:creationId xmlns:a16="http://schemas.microsoft.com/office/drawing/2014/main" id="{595D9035-A893-4698-83CE-14FCAB7B14F8}"/>
              </a:ext>
            </a:extLst>
          </p:cNvPr>
          <p:cNvSpPr>
            <a:spLocks noChangeAspect="1"/>
          </p:cNvSpPr>
          <p:nvPr/>
        </p:nvSpPr>
        <p:spPr bwMode="auto">
          <a:xfrm>
            <a:off x="4534846" y="5461772"/>
            <a:ext cx="157940" cy="268233"/>
          </a:xfrm>
          <a:custGeom>
            <a:avLst/>
            <a:gdLst>
              <a:gd name="connsiteX0" fmla="*/ 168920 w 337966"/>
              <a:gd name="connsiteY0" fmla="*/ 358540 h 604363"/>
              <a:gd name="connsiteX1" fmla="*/ 100839 w 337966"/>
              <a:gd name="connsiteY1" fmla="*/ 369869 h 604363"/>
              <a:gd name="connsiteX2" fmla="*/ 63111 w 337966"/>
              <a:gd name="connsiteY2" fmla="*/ 485700 h 604363"/>
              <a:gd name="connsiteX3" fmla="*/ 168920 w 337966"/>
              <a:gd name="connsiteY3" fmla="*/ 462194 h 604363"/>
              <a:gd name="connsiteX4" fmla="*/ 274728 w 337966"/>
              <a:gd name="connsiteY4" fmla="*/ 485700 h 604363"/>
              <a:gd name="connsiteX5" fmla="*/ 237142 w 337966"/>
              <a:gd name="connsiteY5" fmla="*/ 369869 h 604363"/>
              <a:gd name="connsiteX6" fmla="*/ 168920 w 337966"/>
              <a:gd name="connsiteY6" fmla="*/ 358540 h 604363"/>
              <a:gd name="connsiteX7" fmla="*/ 168920 w 337966"/>
              <a:gd name="connsiteY7" fmla="*/ 160580 h 604363"/>
              <a:gd name="connsiteX8" fmla="*/ 111477 w 337966"/>
              <a:gd name="connsiteY8" fmla="*/ 337017 h 604363"/>
              <a:gd name="connsiteX9" fmla="*/ 168920 w 337966"/>
              <a:gd name="connsiteY9" fmla="*/ 330220 h 604363"/>
              <a:gd name="connsiteX10" fmla="*/ 226363 w 337966"/>
              <a:gd name="connsiteY10" fmla="*/ 337017 h 604363"/>
              <a:gd name="connsiteX11" fmla="*/ 168920 w 337966"/>
              <a:gd name="connsiteY11" fmla="*/ 62591 h 604363"/>
              <a:gd name="connsiteX12" fmla="*/ 147219 w 337966"/>
              <a:gd name="connsiteY12" fmla="*/ 84256 h 604363"/>
              <a:gd name="connsiteX13" fmla="*/ 168920 w 337966"/>
              <a:gd name="connsiteY13" fmla="*/ 105779 h 604363"/>
              <a:gd name="connsiteX14" fmla="*/ 190620 w 337966"/>
              <a:gd name="connsiteY14" fmla="*/ 84256 h 604363"/>
              <a:gd name="connsiteX15" fmla="*/ 168920 w 337966"/>
              <a:gd name="connsiteY15" fmla="*/ 62591 h 604363"/>
              <a:gd name="connsiteX16" fmla="*/ 168920 w 337966"/>
              <a:gd name="connsiteY16" fmla="*/ 34270 h 604363"/>
              <a:gd name="connsiteX17" fmla="*/ 218987 w 337966"/>
              <a:gd name="connsiteY17" fmla="*/ 84256 h 604363"/>
              <a:gd name="connsiteX18" fmla="*/ 188777 w 337966"/>
              <a:gd name="connsiteY18" fmla="*/ 129993 h 604363"/>
              <a:gd name="connsiteX19" fmla="*/ 313874 w 337966"/>
              <a:gd name="connsiteY19" fmla="*/ 514162 h 604363"/>
              <a:gd name="connsiteX20" fmla="*/ 314442 w 337966"/>
              <a:gd name="connsiteY20" fmla="*/ 515861 h 604363"/>
              <a:gd name="connsiteX21" fmla="*/ 337277 w 337966"/>
              <a:gd name="connsiteY21" fmla="*/ 585813 h 604363"/>
              <a:gd name="connsiteX22" fmla="*/ 328058 w 337966"/>
              <a:gd name="connsiteY22" fmla="*/ 603655 h 604363"/>
              <a:gd name="connsiteX23" fmla="*/ 323661 w 337966"/>
              <a:gd name="connsiteY23" fmla="*/ 604363 h 604363"/>
              <a:gd name="connsiteX24" fmla="*/ 310187 w 337966"/>
              <a:gd name="connsiteY24" fmla="*/ 594592 h 604363"/>
              <a:gd name="connsiteX25" fmla="*/ 288486 w 337966"/>
              <a:gd name="connsiteY25" fmla="*/ 527756 h 604363"/>
              <a:gd name="connsiteX26" fmla="*/ 168920 w 337966"/>
              <a:gd name="connsiteY26" fmla="*/ 490514 h 604363"/>
              <a:gd name="connsiteX27" fmla="*/ 49353 w 337966"/>
              <a:gd name="connsiteY27" fmla="*/ 527756 h 604363"/>
              <a:gd name="connsiteX28" fmla="*/ 27653 w 337966"/>
              <a:gd name="connsiteY28" fmla="*/ 594592 h 604363"/>
              <a:gd name="connsiteX29" fmla="*/ 9782 w 337966"/>
              <a:gd name="connsiteY29" fmla="*/ 603655 h 604363"/>
              <a:gd name="connsiteX30" fmla="*/ 704 w 337966"/>
              <a:gd name="connsiteY30" fmla="*/ 585813 h 604363"/>
              <a:gd name="connsiteX31" fmla="*/ 23398 w 337966"/>
              <a:gd name="connsiteY31" fmla="*/ 516003 h 604363"/>
              <a:gd name="connsiteX32" fmla="*/ 23965 w 337966"/>
              <a:gd name="connsiteY32" fmla="*/ 514020 h 604363"/>
              <a:gd name="connsiteX33" fmla="*/ 149063 w 337966"/>
              <a:gd name="connsiteY33" fmla="*/ 129993 h 604363"/>
              <a:gd name="connsiteX34" fmla="*/ 118852 w 337966"/>
              <a:gd name="connsiteY34" fmla="*/ 84256 h 604363"/>
              <a:gd name="connsiteX35" fmla="*/ 168920 w 337966"/>
              <a:gd name="connsiteY35" fmla="*/ 34270 h 604363"/>
              <a:gd name="connsiteX36" fmla="*/ 94727 w 337966"/>
              <a:gd name="connsiteY36" fmla="*/ 28009 h 604363"/>
              <a:gd name="connsiteX37" fmla="*/ 95578 w 337966"/>
              <a:gd name="connsiteY37" fmla="*/ 47981 h 604363"/>
              <a:gd name="connsiteX38" fmla="*/ 83809 w 337966"/>
              <a:gd name="connsiteY38" fmla="*/ 82117 h 604363"/>
              <a:gd name="connsiteX39" fmla="*/ 95436 w 337966"/>
              <a:gd name="connsiteY39" fmla="*/ 116111 h 604363"/>
              <a:gd name="connsiteX40" fmla="*/ 94444 w 337966"/>
              <a:gd name="connsiteY40" fmla="*/ 136083 h 604363"/>
              <a:gd name="connsiteX41" fmla="*/ 84944 w 337966"/>
              <a:gd name="connsiteY41" fmla="*/ 139624 h 604363"/>
              <a:gd name="connsiteX42" fmla="*/ 74309 w 337966"/>
              <a:gd name="connsiteY42" fmla="*/ 134950 h 604363"/>
              <a:gd name="connsiteX43" fmla="*/ 55451 w 337966"/>
              <a:gd name="connsiteY43" fmla="*/ 82117 h 604363"/>
              <a:gd name="connsiteX44" fmla="*/ 74735 w 337966"/>
              <a:gd name="connsiteY44" fmla="*/ 28859 h 604363"/>
              <a:gd name="connsiteX45" fmla="*/ 94727 w 337966"/>
              <a:gd name="connsiteY45" fmla="*/ 28009 h 604363"/>
              <a:gd name="connsiteX46" fmla="*/ 241562 w 337966"/>
              <a:gd name="connsiteY46" fmla="*/ 27868 h 604363"/>
              <a:gd name="connsiteX47" fmla="*/ 261555 w 337966"/>
              <a:gd name="connsiteY47" fmla="*/ 29001 h 604363"/>
              <a:gd name="connsiteX48" fmla="*/ 280413 w 337966"/>
              <a:gd name="connsiteY48" fmla="*/ 81834 h 604363"/>
              <a:gd name="connsiteX49" fmla="*/ 261130 w 337966"/>
              <a:gd name="connsiteY49" fmla="*/ 135091 h 604363"/>
              <a:gd name="connsiteX50" fmla="*/ 250779 w 337966"/>
              <a:gd name="connsiteY50" fmla="*/ 139624 h 604363"/>
              <a:gd name="connsiteX51" fmla="*/ 241137 w 337966"/>
              <a:gd name="connsiteY51" fmla="*/ 135941 h 604363"/>
              <a:gd name="connsiteX52" fmla="*/ 240286 w 337966"/>
              <a:gd name="connsiteY52" fmla="*/ 115970 h 604363"/>
              <a:gd name="connsiteX53" fmla="*/ 252055 w 337966"/>
              <a:gd name="connsiteY53" fmla="*/ 81834 h 604363"/>
              <a:gd name="connsiteX54" fmla="*/ 240428 w 337966"/>
              <a:gd name="connsiteY54" fmla="*/ 47839 h 604363"/>
              <a:gd name="connsiteX55" fmla="*/ 241562 w 337966"/>
              <a:gd name="connsiteY55" fmla="*/ 27868 h 604363"/>
              <a:gd name="connsiteX56" fmla="*/ 284673 w 337966"/>
              <a:gd name="connsiteY56" fmla="*/ 3663 h 604363"/>
              <a:gd name="connsiteX57" fmla="*/ 304649 w 337966"/>
              <a:gd name="connsiteY57" fmla="*/ 4654 h 604363"/>
              <a:gd name="connsiteX58" fmla="*/ 333126 w 337966"/>
              <a:gd name="connsiteY58" fmla="*/ 81692 h 604363"/>
              <a:gd name="connsiteX59" fmla="*/ 304224 w 337966"/>
              <a:gd name="connsiteY59" fmla="*/ 159297 h 604363"/>
              <a:gd name="connsiteX60" fmla="*/ 293740 w 337966"/>
              <a:gd name="connsiteY60" fmla="*/ 163970 h 604363"/>
              <a:gd name="connsiteX61" fmla="*/ 284106 w 337966"/>
              <a:gd name="connsiteY61" fmla="*/ 160288 h 604363"/>
              <a:gd name="connsiteX62" fmla="*/ 283256 w 337966"/>
              <a:gd name="connsiteY62" fmla="*/ 140320 h 604363"/>
              <a:gd name="connsiteX63" fmla="*/ 304791 w 337966"/>
              <a:gd name="connsiteY63" fmla="*/ 81692 h 604363"/>
              <a:gd name="connsiteX64" fmla="*/ 283681 w 337966"/>
              <a:gd name="connsiteY64" fmla="*/ 23630 h 604363"/>
              <a:gd name="connsiteX65" fmla="*/ 284673 w 337966"/>
              <a:gd name="connsiteY65" fmla="*/ 3663 h 604363"/>
              <a:gd name="connsiteX66" fmla="*/ 51750 w 337966"/>
              <a:gd name="connsiteY66" fmla="*/ 3663 h 604363"/>
              <a:gd name="connsiteX67" fmla="*/ 52601 w 337966"/>
              <a:gd name="connsiteY67" fmla="*/ 23630 h 604363"/>
              <a:gd name="connsiteX68" fmla="*/ 31039 w 337966"/>
              <a:gd name="connsiteY68" fmla="*/ 82259 h 604363"/>
              <a:gd name="connsiteX69" fmla="*/ 52176 w 337966"/>
              <a:gd name="connsiteY69" fmla="*/ 140320 h 604363"/>
              <a:gd name="connsiteX70" fmla="*/ 51183 w 337966"/>
              <a:gd name="connsiteY70" fmla="*/ 160288 h 604363"/>
              <a:gd name="connsiteX71" fmla="*/ 41679 w 337966"/>
              <a:gd name="connsiteY71" fmla="*/ 163970 h 604363"/>
              <a:gd name="connsiteX72" fmla="*/ 31181 w 337966"/>
              <a:gd name="connsiteY72" fmla="*/ 159297 h 604363"/>
              <a:gd name="connsiteX73" fmla="*/ 2668 w 337966"/>
              <a:gd name="connsiteY73" fmla="*/ 82259 h 604363"/>
              <a:gd name="connsiteX74" fmla="*/ 31607 w 337966"/>
              <a:gd name="connsiteY74" fmla="*/ 4654 h 604363"/>
              <a:gd name="connsiteX75" fmla="*/ 51750 w 337966"/>
              <a:gd name="connsiteY75" fmla="*/ 3663 h 60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7966" h="604363">
                <a:moveTo>
                  <a:pt x="168920" y="358540"/>
                </a:moveTo>
                <a:cubicBezTo>
                  <a:pt x="145092" y="358540"/>
                  <a:pt x="121689" y="362505"/>
                  <a:pt x="100839" y="369869"/>
                </a:cubicBezTo>
                <a:lnTo>
                  <a:pt x="63111" y="485700"/>
                </a:lnTo>
                <a:cubicBezTo>
                  <a:pt x="93606" y="470548"/>
                  <a:pt x="130341" y="462194"/>
                  <a:pt x="168920" y="462194"/>
                </a:cubicBezTo>
                <a:cubicBezTo>
                  <a:pt x="207499" y="462194"/>
                  <a:pt x="244376" y="470548"/>
                  <a:pt x="274728" y="485700"/>
                </a:cubicBezTo>
                <a:lnTo>
                  <a:pt x="237142" y="369869"/>
                </a:lnTo>
                <a:cubicBezTo>
                  <a:pt x="216292" y="362505"/>
                  <a:pt x="192890" y="358540"/>
                  <a:pt x="168920" y="358540"/>
                </a:cubicBezTo>
                <a:close/>
                <a:moveTo>
                  <a:pt x="168920" y="160580"/>
                </a:moveTo>
                <a:lnTo>
                  <a:pt x="111477" y="337017"/>
                </a:lnTo>
                <a:cubicBezTo>
                  <a:pt x="129773" y="332485"/>
                  <a:pt x="149347" y="330220"/>
                  <a:pt x="168920" y="330220"/>
                </a:cubicBezTo>
                <a:cubicBezTo>
                  <a:pt x="188635" y="330220"/>
                  <a:pt x="208066" y="332485"/>
                  <a:pt x="226363" y="337017"/>
                </a:cubicBezTo>
                <a:close/>
                <a:moveTo>
                  <a:pt x="168920" y="62591"/>
                </a:moveTo>
                <a:cubicBezTo>
                  <a:pt x="157006" y="62591"/>
                  <a:pt x="147219" y="72220"/>
                  <a:pt x="147219" y="84256"/>
                </a:cubicBezTo>
                <a:cubicBezTo>
                  <a:pt x="147219" y="96150"/>
                  <a:pt x="157006" y="105779"/>
                  <a:pt x="168920" y="105779"/>
                </a:cubicBezTo>
                <a:cubicBezTo>
                  <a:pt x="180834" y="105779"/>
                  <a:pt x="190620" y="96150"/>
                  <a:pt x="190620" y="84256"/>
                </a:cubicBezTo>
                <a:cubicBezTo>
                  <a:pt x="190620" y="72220"/>
                  <a:pt x="180834" y="62591"/>
                  <a:pt x="168920" y="62591"/>
                </a:cubicBezTo>
                <a:close/>
                <a:moveTo>
                  <a:pt x="168920" y="34270"/>
                </a:moveTo>
                <a:cubicBezTo>
                  <a:pt x="196577" y="34270"/>
                  <a:pt x="218987" y="56643"/>
                  <a:pt x="218987" y="84256"/>
                </a:cubicBezTo>
                <a:cubicBezTo>
                  <a:pt x="218987" y="104647"/>
                  <a:pt x="206506" y="122347"/>
                  <a:pt x="188777" y="129993"/>
                </a:cubicBezTo>
                <a:lnTo>
                  <a:pt x="313874" y="514162"/>
                </a:lnTo>
                <a:cubicBezTo>
                  <a:pt x="314158" y="514728"/>
                  <a:pt x="314300" y="515295"/>
                  <a:pt x="314442" y="515861"/>
                </a:cubicBezTo>
                <a:lnTo>
                  <a:pt x="337277" y="585813"/>
                </a:lnTo>
                <a:cubicBezTo>
                  <a:pt x="339688" y="593318"/>
                  <a:pt x="335575" y="601248"/>
                  <a:pt x="328058" y="603655"/>
                </a:cubicBezTo>
                <a:cubicBezTo>
                  <a:pt x="326639" y="604221"/>
                  <a:pt x="325221" y="604363"/>
                  <a:pt x="323661" y="604363"/>
                </a:cubicBezTo>
                <a:cubicBezTo>
                  <a:pt x="317704" y="604363"/>
                  <a:pt x="312172" y="600540"/>
                  <a:pt x="310187" y="594592"/>
                </a:cubicBezTo>
                <a:lnTo>
                  <a:pt x="288486" y="527756"/>
                </a:lnTo>
                <a:cubicBezTo>
                  <a:pt x="258984" y="503966"/>
                  <a:pt x="215725" y="490514"/>
                  <a:pt x="168920" y="490514"/>
                </a:cubicBezTo>
                <a:cubicBezTo>
                  <a:pt x="122114" y="490514"/>
                  <a:pt x="78855" y="504108"/>
                  <a:pt x="49353" y="527756"/>
                </a:cubicBezTo>
                <a:lnTo>
                  <a:pt x="27653" y="594592"/>
                </a:lnTo>
                <a:cubicBezTo>
                  <a:pt x="25242" y="602097"/>
                  <a:pt x="17157" y="606062"/>
                  <a:pt x="9782" y="603655"/>
                </a:cubicBezTo>
                <a:cubicBezTo>
                  <a:pt x="2264" y="601248"/>
                  <a:pt x="-1707" y="593318"/>
                  <a:pt x="704" y="585813"/>
                </a:cubicBezTo>
                <a:lnTo>
                  <a:pt x="23398" y="516003"/>
                </a:lnTo>
                <a:cubicBezTo>
                  <a:pt x="23540" y="515295"/>
                  <a:pt x="23823" y="514728"/>
                  <a:pt x="23965" y="514020"/>
                </a:cubicBezTo>
                <a:lnTo>
                  <a:pt x="149063" y="129993"/>
                </a:lnTo>
                <a:cubicBezTo>
                  <a:pt x="131334" y="122347"/>
                  <a:pt x="118852" y="104647"/>
                  <a:pt x="118852" y="84256"/>
                </a:cubicBezTo>
                <a:cubicBezTo>
                  <a:pt x="118852" y="56643"/>
                  <a:pt x="141404" y="34270"/>
                  <a:pt x="168920" y="34270"/>
                </a:cubicBezTo>
                <a:close/>
                <a:moveTo>
                  <a:pt x="94727" y="28009"/>
                </a:moveTo>
                <a:cubicBezTo>
                  <a:pt x="100541" y="33250"/>
                  <a:pt x="100966" y="42174"/>
                  <a:pt x="95578" y="47981"/>
                </a:cubicBezTo>
                <a:cubicBezTo>
                  <a:pt x="88914" y="55346"/>
                  <a:pt x="83809" y="70077"/>
                  <a:pt x="83809" y="82117"/>
                </a:cubicBezTo>
                <a:cubicBezTo>
                  <a:pt x="83809" y="94157"/>
                  <a:pt x="88772" y="108746"/>
                  <a:pt x="95436" y="116111"/>
                </a:cubicBezTo>
                <a:cubicBezTo>
                  <a:pt x="100683" y="121919"/>
                  <a:pt x="100257" y="130842"/>
                  <a:pt x="94444" y="136083"/>
                </a:cubicBezTo>
                <a:cubicBezTo>
                  <a:pt x="91608" y="138491"/>
                  <a:pt x="88205" y="139624"/>
                  <a:pt x="84944" y="139624"/>
                </a:cubicBezTo>
                <a:cubicBezTo>
                  <a:pt x="80974" y="139624"/>
                  <a:pt x="77145" y="138066"/>
                  <a:pt x="74309" y="134950"/>
                </a:cubicBezTo>
                <a:cubicBezTo>
                  <a:pt x="61265" y="120502"/>
                  <a:pt x="55451" y="97981"/>
                  <a:pt x="55451" y="82117"/>
                </a:cubicBezTo>
                <a:cubicBezTo>
                  <a:pt x="55451" y="66111"/>
                  <a:pt x="61406" y="43448"/>
                  <a:pt x="74735" y="28859"/>
                </a:cubicBezTo>
                <a:cubicBezTo>
                  <a:pt x="79981" y="23052"/>
                  <a:pt x="88914" y="22627"/>
                  <a:pt x="94727" y="28009"/>
                </a:cubicBezTo>
                <a:close/>
                <a:moveTo>
                  <a:pt x="241562" y="27868"/>
                </a:moveTo>
                <a:cubicBezTo>
                  <a:pt x="247376" y="22627"/>
                  <a:pt x="256309" y="23194"/>
                  <a:pt x="261555" y="29001"/>
                </a:cubicBezTo>
                <a:cubicBezTo>
                  <a:pt x="274600" y="43448"/>
                  <a:pt x="280413" y="65970"/>
                  <a:pt x="280413" y="81834"/>
                </a:cubicBezTo>
                <a:cubicBezTo>
                  <a:pt x="280413" y="97839"/>
                  <a:pt x="274458" y="120502"/>
                  <a:pt x="261130" y="135091"/>
                </a:cubicBezTo>
                <a:cubicBezTo>
                  <a:pt x="258436" y="138066"/>
                  <a:pt x="254607" y="139624"/>
                  <a:pt x="250779" y="139624"/>
                </a:cubicBezTo>
                <a:cubicBezTo>
                  <a:pt x="247376" y="139624"/>
                  <a:pt x="243831" y="138491"/>
                  <a:pt x="241137" y="135941"/>
                </a:cubicBezTo>
                <a:cubicBezTo>
                  <a:pt x="235324" y="130700"/>
                  <a:pt x="235040" y="121777"/>
                  <a:pt x="240286" y="115970"/>
                </a:cubicBezTo>
                <a:cubicBezTo>
                  <a:pt x="246951" y="108604"/>
                  <a:pt x="252055" y="93873"/>
                  <a:pt x="252055" y="81834"/>
                </a:cubicBezTo>
                <a:cubicBezTo>
                  <a:pt x="252055" y="69794"/>
                  <a:pt x="247092" y="55205"/>
                  <a:pt x="240428" y="47839"/>
                </a:cubicBezTo>
                <a:cubicBezTo>
                  <a:pt x="235182" y="42032"/>
                  <a:pt x="235749" y="33109"/>
                  <a:pt x="241562" y="27868"/>
                </a:cubicBezTo>
                <a:close/>
                <a:moveTo>
                  <a:pt x="284673" y="3663"/>
                </a:moveTo>
                <a:cubicBezTo>
                  <a:pt x="290482" y="-1577"/>
                  <a:pt x="299407" y="-1152"/>
                  <a:pt x="304649" y="4654"/>
                </a:cubicBezTo>
                <a:cubicBezTo>
                  <a:pt x="322217" y="24197"/>
                  <a:pt x="333126" y="53653"/>
                  <a:pt x="333126" y="81692"/>
                </a:cubicBezTo>
                <a:cubicBezTo>
                  <a:pt x="333126" y="110015"/>
                  <a:pt x="322075" y="139754"/>
                  <a:pt x="304224" y="159297"/>
                </a:cubicBezTo>
                <a:cubicBezTo>
                  <a:pt x="301391" y="162412"/>
                  <a:pt x="297565" y="163970"/>
                  <a:pt x="293740" y="163970"/>
                </a:cubicBezTo>
                <a:cubicBezTo>
                  <a:pt x="290340" y="163970"/>
                  <a:pt x="286940" y="162695"/>
                  <a:pt x="284106" y="160288"/>
                </a:cubicBezTo>
                <a:cubicBezTo>
                  <a:pt x="278439" y="155048"/>
                  <a:pt x="278014" y="145985"/>
                  <a:pt x="283256" y="140320"/>
                </a:cubicBezTo>
                <a:cubicBezTo>
                  <a:pt x="296432" y="125876"/>
                  <a:pt x="304791" y="102934"/>
                  <a:pt x="304791" y="81692"/>
                </a:cubicBezTo>
                <a:cubicBezTo>
                  <a:pt x="304791" y="60733"/>
                  <a:pt x="296574" y="37933"/>
                  <a:pt x="283681" y="23630"/>
                </a:cubicBezTo>
                <a:cubicBezTo>
                  <a:pt x="278439" y="17824"/>
                  <a:pt x="278864" y="8902"/>
                  <a:pt x="284673" y="3663"/>
                </a:cubicBezTo>
                <a:close/>
                <a:moveTo>
                  <a:pt x="51750" y="3663"/>
                </a:moveTo>
                <a:cubicBezTo>
                  <a:pt x="57425" y="8902"/>
                  <a:pt x="57850" y="17966"/>
                  <a:pt x="52601" y="23630"/>
                </a:cubicBezTo>
                <a:cubicBezTo>
                  <a:pt x="39551" y="38075"/>
                  <a:pt x="31039" y="61016"/>
                  <a:pt x="31039" y="82259"/>
                </a:cubicBezTo>
                <a:cubicBezTo>
                  <a:pt x="31039" y="103218"/>
                  <a:pt x="39267" y="126017"/>
                  <a:pt x="52176" y="140320"/>
                </a:cubicBezTo>
                <a:cubicBezTo>
                  <a:pt x="57425" y="146127"/>
                  <a:pt x="56999" y="155048"/>
                  <a:pt x="51183" y="160288"/>
                </a:cubicBezTo>
                <a:cubicBezTo>
                  <a:pt x="48488" y="162695"/>
                  <a:pt x="45083" y="163970"/>
                  <a:pt x="41679" y="163970"/>
                </a:cubicBezTo>
                <a:cubicBezTo>
                  <a:pt x="37848" y="163970"/>
                  <a:pt x="34018" y="162412"/>
                  <a:pt x="31181" y="159297"/>
                </a:cubicBezTo>
                <a:cubicBezTo>
                  <a:pt x="13591" y="139754"/>
                  <a:pt x="2668" y="110298"/>
                  <a:pt x="2668" y="82259"/>
                </a:cubicBezTo>
                <a:cubicBezTo>
                  <a:pt x="2668" y="53936"/>
                  <a:pt x="13733" y="24197"/>
                  <a:pt x="31607" y="4654"/>
                </a:cubicBezTo>
                <a:cubicBezTo>
                  <a:pt x="36997" y="-1152"/>
                  <a:pt x="45934" y="-1577"/>
                  <a:pt x="51750" y="3663"/>
                </a:cubicBezTo>
                <a:close/>
              </a:path>
            </a:pathLst>
          </a:custGeom>
          <a:solidFill>
            <a:sysClr val="window" lastClr="FFFFFF">
              <a:lumMod val="25000"/>
            </a:sysClr>
          </a:solidFill>
          <a:ln>
            <a:solidFill>
              <a:srgbClr val="1F497D">
                <a:lumMod val="60000"/>
                <a:lumOff val="40000"/>
              </a:srgbClr>
            </a:solidFill>
          </a:ln>
        </p:spPr>
        <p:txBody>
          <a:bodyPr/>
          <a:lstStyle/>
          <a:p>
            <a:endParaRPr lang="zh-CN" altLang="en-US"/>
          </a:p>
        </p:txBody>
      </p:sp>
      <p:grpSp>
        <p:nvGrpSpPr>
          <p:cNvPr id="224" name="组合 223">
            <a:extLst>
              <a:ext uri="{FF2B5EF4-FFF2-40B4-BE49-F238E27FC236}">
                <a16:creationId xmlns:a16="http://schemas.microsoft.com/office/drawing/2014/main" id="{69F7F9FB-0B52-4387-A5B7-D0B089F23261}"/>
              </a:ext>
            </a:extLst>
          </p:cNvPr>
          <p:cNvGrpSpPr/>
          <p:nvPr/>
        </p:nvGrpSpPr>
        <p:grpSpPr>
          <a:xfrm>
            <a:off x="4010615" y="4599664"/>
            <a:ext cx="759540" cy="312769"/>
            <a:chOff x="12699545" y="2270689"/>
            <a:chExt cx="1519237" cy="725975"/>
          </a:xfrm>
        </p:grpSpPr>
        <p:sp>
          <p:nvSpPr>
            <p:cNvPr id="226"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1"/>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dirty="0">
                <a:latin typeface="Helvetica Neue Medium"/>
                <a:sym typeface="Helvetica Neue Medium"/>
              </a:endParaRPr>
            </a:p>
          </p:txBody>
        </p:sp>
        <p:sp>
          <p:nvSpPr>
            <p:cNvPr id="227"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1"/>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sp>
        <p:nvSpPr>
          <p:cNvPr id="228" name="文本框 227"/>
          <p:cNvSpPr txBox="1"/>
          <p:nvPr/>
        </p:nvSpPr>
        <p:spPr>
          <a:xfrm>
            <a:off x="4144968" y="4680329"/>
            <a:ext cx="474810" cy="215444"/>
          </a:xfrm>
          <a:prstGeom prst="rect">
            <a:avLst/>
          </a:prstGeom>
          <a:noFill/>
        </p:spPr>
        <p:txBody>
          <a:bodyPr wrap="none" rtlCol="0">
            <a:spAutoFit/>
          </a:bodyPr>
          <a:lstStyle/>
          <a:p>
            <a:r>
              <a:rPr lang="en-US" altLang="zh-CN" sz="800" b="1" dirty="0" smtClean="0">
                <a:latin typeface="Arial" panose="020B0604020202020204" pitchFamily="34" charset="0"/>
                <a:cs typeface="Arial" panose="020B0604020202020204" pitchFamily="34" charset="0"/>
              </a:rPr>
              <a:t>Cloud</a:t>
            </a:r>
            <a:endParaRPr lang="zh-CN" altLang="en-US" sz="800" b="1" dirty="0">
              <a:latin typeface="Arial" panose="020B0604020202020204" pitchFamily="34" charset="0"/>
              <a:cs typeface="Arial" panose="020B0604020202020204" pitchFamily="34" charset="0"/>
            </a:endParaRPr>
          </a:p>
        </p:txBody>
      </p:sp>
      <p:grpSp>
        <p:nvGrpSpPr>
          <p:cNvPr id="229" name="组合 228"/>
          <p:cNvGrpSpPr/>
          <p:nvPr/>
        </p:nvGrpSpPr>
        <p:grpSpPr>
          <a:xfrm>
            <a:off x="4512805" y="4551125"/>
            <a:ext cx="261610" cy="217181"/>
            <a:chOff x="1707381" y="4610239"/>
            <a:chExt cx="261610" cy="217181"/>
          </a:xfrm>
        </p:grpSpPr>
        <p:pic>
          <p:nvPicPr>
            <p:cNvPr id="231" name="Picture 2" descr="https://t8.baidu.com/it/u=2398567664,3869086822&amp;fm=193"/>
            <p:cNvPicPr>
              <a:picLocks noChangeAspect="1" noChangeArrowheads="1"/>
            </p:cNvPicPr>
            <p:nvPr/>
          </p:nvPicPr>
          <p:blipFill rotWithShape="1">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3" name="文本框 232"/>
            <p:cNvSpPr txBox="1"/>
            <p:nvPr/>
          </p:nvSpPr>
          <p:spPr>
            <a:xfrm>
              <a:off x="1707381" y="4610239"/>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sp>
        <p:nvSpPr>
          <p:cNvPr id="238" name="椭圆 237"/>
          <p:cNvSpPr/>
          <p:nvPr/>
        </p:nvSpPr>
        <p:spPr bwMode="auto">
          <a:xfrm>
            <a:off x="3859062" y="5005136"/>
            <a:ext cx="1051294" cy="367363"/>
          </a:xfrm>
          <a:prstGeom prst="ellipse">
            <a:avLst/>
          </a:prstGeom>
          <a:solidFill>
            <a:schemeClr val="bg1">
              <a:lumMod val="85000"/>
            </a:schemeClr>
          </a:solidFill>
          <a:ln w="9525" cap="flat" cmpd="sng" algn="ctr">
            <a:noFill/>
            <a:prstDash val="solid"/>
            <a:round/>
            <a:headEnd type="none" w="med" len="med"/>
            <a:tailEnd type="none" w="med" len="med"/>
          </a:ln>
          <a:effectLst>
            <a:softEdge rad="12700"/>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239" name="KSO_Shape">
            <a:extLst>
              <a:ext uri="{FF2B5EF4-FFF2-40B4-BE49-F238E27FC236}">
                <a16:creationId xmlns:a16="http://schemas.microsoft.com/office/drawing/2014/main" id="{D520A70E-C316-4E64-AD40-8D411648B1A2}"/>
              </a:ext>
            </a:extLst>
          </p:cNvPr>
          <p:cNvSpPr/>
          <p:nvPr/>
        </p:nvSpPr>
        <p:spPr bwMode="auto">
          <a:xfrm>
            <a:off x="4264203" y="5863586"/>
            <a:ext cx="227858" cy="152863"/>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1F497D">
              <a:lumMod val="60000"/>
              <a:lumOff val="40000"/>
            </a:srgb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endParaRPr>
          </a:p>
        </p:txBody>
      </p:sp>
      <p:sp>
        <p:nvSpPr>
          <p:cNvPr id="240" name="KSO_Shape">
            <a:extLst>
              <a:ext uri="{FF2B5EF4-FFF2-40B4-BE49-F238E27FC236}">
                <a16:creationId xmlns:a16="http://schemas.microsoft.com/office/drawing/2014/main" id="{D520A70E-C316-4E64-AD40-8D411648B1A2}"/>
              </a:ext>
            </a:extLst>
          </p:cNvPr>
          <p:cNvSpPr/>
          <p:nvPr/>
        </p:nvSpPr>
        <p:spPr bwMode="auto">
          <a:xfrm>
            <a:off x="4696658" y="5864223"/>
            <a:ext cx="227858" cy="152863"/>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1F497D">
              <a:lumMod val="60000"/>
              <a:lumOff val="40000"/>
            </a:srgb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endParaRPr>
          </a:p>
        </p:txBody>
      </p:sp>
      <p:pic>
        <p:nvPicPr>
          <p:cNvPr id="241" name="图片 240"/>
          <p:cNvPicPr>
            <a:picLocks noChangeAspect="1"/>
          </p:cNvPicPr>
          <p:nvPr/>
        </p:nvPicPr>
        <p:blipFill>
          <a:blip r:embed="rId6"/>
          <a:stretch>
            <a:fillRect/>
          </a:stretch>
        </p:blipFill>
        <p:spPr>
          <a:xfrm>
            <a:off x="3998566" y="5089039"/>
            <a:ext cx="435645" cy="111090"/>
          </a:xfrm>
          <a:prstGeom prst="rect">
            <a:avLst/>
          </a:prstGeom>
        </p:spPr>
      </p:pic>
      <p:pic>
        <p:nvPicPr>
          <p:cNvPr id="242" name="图片 241"/>
          <p:cNvPicPr>
            <a:picLocks noChangeAspect="1"/>
          </p:cNvPicPr>
          <p:nvPr/>
        </p:nvPicPr>
        <p:blipFill>
          <a:blip r:embed="rId6"/>
          <a:stretch>
            <a:fillRect/>
          </a:stretch>
        </p:blipFill>
        <p:spPr>
          <a:xfrm>
            <a:off x="4137419" y="5147729"/>
            <a:ext cx="435645" cy="111090"/>
          </a:xfrm>
          <a:prstGeom prst="rect">
            <a:avLst/>
          </a:prstGeom>
        </p:spPr>
      </p:pic>
      <p:pic>
        <p:nvPicPr>
          <p:cNvPr id="243" name="图片 242"/>
          <p:cNvPicPr>
            <a:picLocks noChangeAspect="1"/>
          </p:cNvPicPr>
          <p:nvPr/>
        </p:nvPicPr>
        <p:blipFill>
          <a:blip r:embed="rId6"/>
          <a:stretch>
            <a:fillRect/>
          </a:stretch>
        </p:blipFill>
        <p:spPr>
          <a:xfrm>
            <a:off x="4354407" y="5211826"/>
            <a:ext cx="435645" cy="111090"/>
          </a:xfrm>
          <a:prstGeom prst="rect">
            <a:avLst/>
          </a:prstGeom>
        </p:spPr>
      </p:pic>
      <p:cxnSp>
        <p:nvCxnSpPr>
          <p:cNvPr id="244" name="直接连接符 243"/>
          <p:cNvCxnSpPr>
            <a:stCxn id="220" idx="16"/>
            <a:endCxn id="238" idx="4"/>
          </p:cNvCxnSpPr>
          <p:nvPr/>
        </p:nvCxnSpPr>
        <p:spPr bwMode="auto">
          <a:xfrm flipV="1">
            <a:off x="4137390" y="5372499"/>
            <a:ext cx="247319" cy="104483"/>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245" name="直接连接符 244"/>
          <p:cNvCxnSpPr>
            <a:stCxn id="221" idx="16"/>
            <a:endCxn id="238" idx="4"/>
          </p:cNvCxnSpPr>
          <p:nvPr/>
        </p:nvCxnSpPr>
        <p:spPr bwMode="auto">
          <a:xfrm flipH="1" flipV="1">
            <a:off x="4384709" y="5372499"/>
            <a:ext cx="229078" cy="104483"/>
          </a:xfrm>
          <a:prstGeom prst="line">
            <a:avLst/>
          </a:prstGeom>
          <a:solidFill>
            <a:schemeClr val="accent1"/>
          </a:solidFill>
          <a:ln w="9525" cap="flat" cmpd="sng" algn="ctr">
            <a:solidFill>
              <a:schemeClr val="tx1"/>
            </a:solidFill>
            <a:prstDash val="solid"/>
            <a:round/>
            <a:headEnd type="none" w="med" len="med"/>
            <a:tailEnd type="none" w="med" len="med"/>
          </a:ln>
        </p:spPr>
      </p:cxnSp>
      <p:grpSp>
        <p:nvGrpSpPr>
          <p:cNvPr id="248" name="组合 247"/>
          <p:cNvGrpSpPr/>
          <p:nvPr/>
        </p:nvGrpSpPr>
        <p:grpSpPr>
          <a:xfrm>
            <a:off x="4550750" y="4962334"/>
            <a:ext cx="261610" cy="217181"/>
            <a:chOff x="1707381" y="4610239"/>
            <a:chExt cx="261610" cy="217181"/>
          </a:xfrm>
        </p:grpSpPr>
        <p:pic>
          <p:nvPicPr>
            <p:cNvPr id="249" name="Picture 2" descr="https://t8.baidu.com/it/u=2398567664,3869086822&amp;fm=193"/>
            <p:cNvPicPr>
              <a:picLocks noChangeAspect="1" noChangeArrowheads="1"/>
            </p:cNvPicPr>
            <p:nvPr/>
          </p:nvPicPr>
          <p:blipFill rotWithShape="1">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50" name="文本框 249"/>
            <p:cNvSpPr txBox="1"/>
            <p:nvPr/>
          </p:nvSpPr>
          <p:spPr>
            <a:xfrm>
              <a:off x="1707381" y="4610239"/>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cxnSp>
        <p:nvCxnSpPr>
          <p:cNvPr id="251" name="直接连接符 250"/>
          <p:cNvCxnSpPr>
            <a:stCxn id="238" idx="0"/>
            <a:endCxn id="228" idx="2"/>
          </p:cNvCxnSpPr>
          <p:nvPr/>
        </p:nvCxnSpPr>
        <p:spPr bwMode="auto">
          <a:xfrm flipH="1" flipV="1">
            <a:off x="4382373" y="4895773"/>
            <a:ext cx="2336" cy="109363"/>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252" name="文本框 251"/>
          <p:cNvSpPr txBox="1"/>
          <p:nvPr/>
        </p:nvSpPr>
        <p:spPr>
          <a:xfrm>
            <a:off x="3598068" y="5098068"/>
            <a:ext cx="396262" cy="215444"/>
          </a:xfrm>
          <a:prstGeom prst="rect">
            <a:avLst/>
          </a:prstGeom>
          <a:noFill/>
        </p:spPr>
        <p:txBody>
          <a:bodyPr wrap="none" rtlCol="0">
            <a:spAutoFit/>
          </a:bodyPr>
          <a:lstStyle/>
          <a:p>
            <a:r>
              <a:rPr lang="en-US" altLang="zh-CN" sz="800" b="1" dirty="0">
                <a:latin typeface="Arial" panose="020B0604020202020204" pitchFamily="34" charset="0"/>
                <a:cs typeface="Arial" panose="020B0604020202020204" pitchFamily="34" charset="0"/>
              </a:rPr>
              <a:t>6</a:t>
            </a:r>
            <a:r>
              <a:rPr lang="en-US" altLang="zh-CN" sz="800" b="1" dirty="0" smtClean="0">
                <a:latin typeface="Arial" panose="020B0604020202020204" pitchFamily="34" charset="0"/>
                <a:cs typeface="Arial" panose="020B0604020202020204" pitchFamily="34" charset="0"/>
              </a:rPr>
              <a:t>GC</a:t>
            </a:r>
            <a:endParaRPr lang="zh-CN" altLang="en-US" sz="800" b="1" dirty="0">
              <a:latin typeface="Arial" panose="020B0604020202020204" pitchFamily="34" charset="0"/>
              <a:cs typeface="Arial" panose="020B0604020202020204" pitchFamily="34" charset="0"/>
            </a:endParaRPr>
          </a:p>
        </p:txBody>
      </p:sp>
      <p:cxnSp>
        <p:nvCxnSpPr>
          <p:cNvPr id="17" name="曲线连接符 16"/>
          <p:cNvCxnSpPr/>
          <p:nvPr/>
        </p:nvCxnSpPr>
        <p:spPr bwMode="auto">
          <a:xfrm rot="5400000">
            <a:off x="3633328" y="5202270"/>
            <a:ext cx="904445" cy="311368"/>
          </a:xfrm>
          <a:prstGeom prst="curvedConnector3">
            <a:avLst>
              <a:gd name="adj1" fmla="val 50000"/>
            </a:avLst>
          </a:prstGeom>
          <a:solidFill>
            <a:schemeClr val="accent1"/>
          </a:solidFill>
          <a:ln w="9525" cap="flat" cmpd="sng" algn="ctr">
            <a:solidFill>
              <a:srgbClr val="FF0000"/>
            </a:solidFill>
            <a:prstDash val="solid"/>
            <a:round/>
            <a:headEnd type="triangle" w="sm" len="sm"/>
            <a:tailEnd type="triangle" w="sm" len="sm"/>
          </a:ln>
        </p:spPr>
      </p:cxnSp>
      <p:sp>
        <p:nvSpPr>
          <p:cNvPr id="253" name="文本框 252"/>
          <p:cNvSpPr txBox="1"/>
          <p:nvPr/>
        </p:nvSpPr>
        <p:spPr>
          <a:xfrm>
            <a:off x="3260745" y="5395021"/>
            <a:ext cx="795411" cy="215444"/>
          </a:xfrm>
          <a:prstGeom prst="rect">
            <a:avLst/>
          </a:prstGeom>
          <a:noFill/>
        </p:spPr>
        <p:txBody>
          <a:bodyPr wrap="none" rtlCol="0">
            <a:spAutoFit/>
          </a:bodyPr>
          <a:lstStyle/>
          <a:p>
            <a:r>
              <a:rPr lang="en-US" altLang="zh-CN" sz="800" dirty="0" smtClean="0">
                <a:solidFill>
                  <a:srgbClr val="FF0000"/>
                </a:solidFill>
                <a:latin typeface="Arial" panose="020B0604020202020204" pitchFamily="34" charset="0"/>
                <a:cs typeface="Arial" panose="020B0604020202020204" pitchFamily="34" charset="0"/>
              </a:rPr>
              <a:t>AI Work Flow</a:t>
            </a:r>
            <a:endParaRPr lang="zh-CN" altLang="en-US" sz="800" dirty="0">
              <a:solidFill>
                <a:srgbClr val="FF0000"/>
              </a:solidFill>
              <a:latin typeface="Arial" panose="020B0604020202020204" pitchFamily="34" charset="0"/>
              <a:cs typeface="Arial" panose="020B0604020202020204" pitchFamily="34" charset="0"/>
            </a:endParaRPr>
          </a:p>
        </p:txBody>
      </p:sp>
      <p:grpSp>
        <p:nvGrpSpPr>
          <p:cNvPr id="254" name="组合 253"/>
          <p:cNvGrpSpPr/>
          <p:nvPr/>
        </p:nvGrpSpPr>
        <p:grpSpPr>
          <a:xfrm>
            <a:off x="4132140" y="5418789"/>
            <a:ext cx="261610" cy="217181"/>
            <a:chOff x="1707381" y="4610239"/>
            <a:chExt cx="261610" cy="217181"/>
          </a:xfrm>
        </p:grpSpPr>
        <p:pic>
          <p:nvPicPr>
            <p:cNvPr id="255" name="Picture 2" descr="https://t8.baidu.com/it/u=2398567664,3869086822&amp;fm=193"/>
            <p:cNvPicPr>
              <a:picLocks noChangeAspect="1" noChangeArrowheads="1"/>
            </p:cNvPicPr>
            <p:nvPr/>
          </p:nvPicPr>
          <p:blipFill rotWithShape="1">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56" name="文本框 255"/>
            <p:cNvSpPr txBox="1"/>
            <p:nvPr/>
          </p:nvSpPr>
          <p:spPr>
            <a:xfrm>
              <a:off x="1707381" y="4610239"/>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grpSp>
        <p:nvGrpSpPr>
          <p:cNvPr id="257" name="组合 256"/>
          <p:cNvGrpSpPr/>
          <p:nvPr/>
        </p:nvGrpSpPr>
        <p:grpSpPr>
          <a:xfrm>
            <a:off x="4626456" y="5411472"/>
            <a:ext cx="261610" cy="217181"/>
            <a:chOff x="1707381" y="4610239"/>
            <a:chExt cx="261610" cy="217181"/>
          </a:xfrm>
        </p:grpSpPr>
        <p:pic>
          <p:nvPicPr>
            <p:cNvPr id="258" name="Picture 2" descr="https://t8.baidu.com/it/u=2398567664,3869086822&amp;fm=193"/>
            <p:cNvPicPr>
              <a:picLocks noChangeAspect="1" noChangeArrowheads="1"/>
            </p:cNvPicPr>
            <p:nvPr/>
          </p:nvPicPr>
          <p:blipFill rotWithShape="1">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59" name="文本框 258"/>
            <p:cNvSpPr txBox="1"/>
            <p:nvPr/>
          </p:nvSpPr>
          <p:spPr>
            <a:xfrm>
              <a:off x="1707381" y="4610239"/>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grpSp>
        <p:nvGrpSpPr>
          <p:cNvPr id="260" name="组合 259"/>
          <p:cNvGrpSpPr/>
          <p:nvPr/>
        </p:nvGrpSpPr>
        <p:grpSpPr>
          <a:xfrm>
            <a:off x="3954745" y="5876928"/>
            <a:ext cx="261610" cy="217181"/>
            <a:chOff x="1707381" y="4610239"/>
            <a:chExt cx="261610" cy="217181"/>
          </a:xfrm>
        </p:grpSpPr>
        <p:pic>
          <p:nvPicPr>
            <p:cNvPr id="261" name="Picture 2" descr="https://t8.baidu.com/it/u=2398567664,3869086822&amp;fm=193"/>
            <p:cNvPicPr>
              <a:picLocks noChangeAspect="1" noChangeArrowheads="1"/>
            </p:cNvPicPr>
            <p:nvPr/>
          </p:nvPicPr>
          <p:blipFill rotWithShape="1">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62" name="文本框 261"/>
            <p:cNvSpPr txBox="1"/>
            <p:nvPr/>
          </p:nvSpPr>
          <p:spPr>
            <a:xfrm>
              <a:off x="1707381" y="4610239"/>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grpSp>
        <p:nvGrpSpPr>
          <p:cNvPr id="263" name="组合 262"/>
          <p:cNvGrpSpPr/>
          <p:nvPr/>
        </p:nvGrpSpPr>
        <p:grpSpPr>
          <a:xfrm>
            <a:off x="4390857" y="5876928"/>
            <a:ext cx="261610" cy="217181"/>
            <a:chOff x="1707381" y="4610239"/>
            <a:chExt cx="261610" cy="217181"/>
          </a:xfrm>
        </p:grpSpPr>
        <p:pic>
          <p:nvPicPr>
            <p:cNvPr id="264" name="Picture 2" descr="https://t8.baidu.com/it/u=2398567664,3869086822&amp;fm=193"/>
            <p:cNvPicPr>
              <a:picLocks noChangeAspect="1" noChangeArrowheads="1"/>
            </p:cNvPicPr>
            <p:nvPr/>
          </p:nvPicPr>
          <p:blipFill rotWithShape="1">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65" name="文本框 264"/>
            <p:cNvSpPr txBox="1"/>
            <p:nvPr/>
          </p:nvSpPr>
          <p:spPr>
            <a:xfrm>
              <a:off x="1707381" y="4610239"/>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grpSp>
        <p:nvGrpSpPr>
          <p:cNvPr id="266" name="组合 265"/>
          <p:cNvGrpSpPr/>
          <p:nvPr/>
        </p:nvGrpSpPr>
        <p:grpSpPr>
          <a:xfrm>
            <a:off x="4818340" y="5866692"/>
            <a:ext cx="261610" cy="217181"/>
            <a:chOff x="1707381" y="4610239"/>
            <a:chExt cx="261610" cy="217181"/>
          </a:xfrm>
        </p:grpSpPr>
        <p:pic>
          <p:nvPicPr>
            <p:cNvPr id="267" name="Picture 2" descr="https://t8.baidu.com/it/u=2398567664,3869086822&amp;fm=193"/>
            <p:cNvPicPr>
              <a:picLocks noChangeAspect="1" noChangeArrowheads="1"/>
            </p:cNvPicPr>
            <p:nvPr/>
          </p:nvPicPr>
          <p:blipFill rotWithShape="1">
            <a:blip r:embed="rId5"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68" name="文本框 267"/>
            <p:cNvSpPr txBox="1"/>
            <p:nvPr/>
          </p:nvSpPr>
          <p:spPr>
            <a:xfrm>
              <a:off x="1707381" y="4610239"/>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pic>
        <p:nvPicPr>
          <p:cNvPr id="97" name="图片 96" descr="Rockefeller Institute: Déjà Vu Artificial Intelligence – What Can We Learn from the Digital ..."/>
          <p:cNvPicPr>
            <a:picLocks noChangeAspect="1"/>
          </p:cNvPicPr>
          <p:nvPr/>
        </p:nvPicPr>
        <p:blipFill>
          <a:blip r:embed="rId7" cstate="print">
            <a:extLst>
              <a:ext uri="{28A0092B-C50C-407E-A947-70E740481C1C}">
                <a14:useLocalDpi xmlns:a14="http://schemas.microsoft.com/office/drawing/2010/main" val="0"/>
              </a:ext>
            </a:extLst>
          </a:blip>
          <a:srcRect l="15298" r="21815" b="14576"/>
          <a:stretch>
            <a:fillRect/>
          </a:stretch>
        </p:blipFill>
        <p:spPr>
          <a:xfrm>
            <a:off x="9336276" y="5545795"/>
            <a:ext cx="648000" cy="620591"/>
          </a:xfrm>
          <a:custGeom>
            <a:avLst/>
            <a:gdLst>
              <a:gd name="connsiteX0" fmla="*/ 1119614 w 2239228"/>
              <a:gd name="connsiteY0" fmla="*/ 0 h 2144514"/>
              <a:gd name="connsiteX1" fmla="*/ 2239228 w 2239228"/>
              <a:gd name="connsiteY1" fmla="*/ 1072257 h 2144514"/>
              <a:gd name="connsiteX2" fmla="*/ 1119614 w 2239228"/>
              <a:gd name="connsiteY2" fmla="*/ 2144514 h 2144514"/>
              <a:gd name="connsiteX3" fmla="*/ 0 w 2239228"/>
              <a:gd name="connsiteY3" fmla="*/ 1072257 h 2144514"/>
              <a:gd name="connsiteX4" fmla="*/ 1119614 w 2239228"/>
              <a:gd name="connsiteY4" fmla="*/ 0 h 2144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228" h="2144514">
                <a:moveTo>
                  <a:pt x="1119614" y="0"/>
                </a:moveTo>
                <a:cubicBezTo>
                  <a:pt x="1737960" y="0"/>
                  <a:pt x="2239228" y="480066"/>
                  <a:pt x="2239228" y="1072257"/>
                </a:cubicBezTo>
                <a:cubicBezTo>
                  <a:pt x="2239228" y="1664448"/>
                  <a:pt x="1737960" y="2144514"/>
                  <a:pt x="1119614" y="2144514"/>
                </a:cubicBezTo>
                <a:cubicBezTo>
                  <a:pt x="501268" y="2144514"/>
                  <a:pt x="0" y="1664448"/>
                  <a:pt x="0" y="1072257"/>
                </a:cubicBezTo>
                <a:cubicBezTo>
                  <a:pt x="0" y="480066"/>
                  <a:pt x="501268" y="0"/>
                  <a:pt x="1119614" y="0"/>
                </a:cubicBezTo>
                <a:close/>
              </a:path>
            </a:pathLst>
          </a:custGeom>
          <a:effectLst>
            <a:outerShdw blurRad="50800" dist="38100" dir="2700000" algn="tl" rotWithShape="0">
              <a:prstClr val="black">
                <a:alpha val="40000"/>
              </a:prstClr>
            </a:outerShdw>
            <a:softEdge rad="31750"/>
          </a:effectLst>
          <a:scene3d>
            <a:camera prst="perspectiveFront"/>
            <a:lightRig rig="threePt" dir="t"/>
          </a:scene3d>
        </p:spPr>
      </p:pic>
      <p:sp>
        <p:nvSpPr>
          <p:cNvPr id="98" name="矩形 97"/>
          <p:cNvSpPr/>
          <p:nvPr/>
        </p:nvSpPr>
        <p:spPr bwMode="auto">
          <a:xfrm>
            <a:off x="8783140" y="5827224"/>
            <a:ext cx="194300" cy="45719"/>
          </a:xfrm>
          <a:prstGeom prst="rect">
            <a:avLst/>
          </a:prstGeom>
          <a:solidFill>
            <a:srgbClr val="FFC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99" name="矩形 98"/>
          <p:cNvSpPr/>
          <p:nvPr/>
        </p:nvSpPr>
        <p:spPr bwMode="auto">
          <a:xfrm rot="5400000">
            <a:off x="8792524" y="5826413"/>
            <a:ext cx="184415" cy="45719"/>
          </a:xfrm>
          <a:prstGeom prst="rect">
            <a:avLst/>
          </a:prstGeom>
          <a:solidFill>
            <a:srgbClr val="FFC00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102" name="下箭头 101"/>
          <p:cNvSpPr/>
          <p:nvPr/>
        </p:nvSpPr>
        <p:spPr bwMode="auto">
          <a:xfrm rot="10800000">
            <a:off x="8835233" y="5485305"/>
            <a:ext cx="133494" cy="145500"/>
          </a:xfrm>
          <a:prstGeom prst="downArrow">
            <a:avLst>
              <a:gd name="adj1" fmla="val 50000"/>
              <a:gd name="adj2" fmla="val 69178"/>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103" name="文本框 102"/>
          <p:cNvSpPr txBox="1"/>
          <p:nvPr/>
        </p:nvSpPr>
        <p:spPr>
          <a:xfrm>
            <a:off x="8893268" y="4529013"/>
            <a:ext cx="1278776" cy="861774"/>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zh-CN"/>
            </a:defPPr>
            <a:lvl1pPr>
              <a:defRPr sz="1000">
                <a:latin typeface="Arial" panose="020B0604020202020204" pitchFamily="34" charset="0"/>
                <a:cs typeface="Arial" panose="020B0604020202020204" pitchFamily="34" charset="0"/>
              </a:defRPr>
            </a:lvl1pPr>
          </a:lstStyle>
          <a:p>
            <a:pPr>
              <a:lnSpc>
                <a:spcPts val="1000"/>
              </a:lnSpc>
            </a:pPr>
            <a:r>
              <a:rPr lang="en-US" altLang="zh-CN" sz="800" b="1" dirty="0" smtClean="0">
                <a:solidFill>
                  <a:srgbClr val="FF0000"/>
                </a:solidFill>
                <a:latin typeface="微软雅黑" panose="020B0503020204020204" pitchFamily="34" charset="-122"/>
                <a:ea typeface="微软雅黑" panose="020B0503020204020204" pitchFamily="34" charset="-122"/>
              </a:rPr>
              <a:t>Computation</a:t>
            </a:r>
          </a:p>
          <a:p>
            <a:pPr>
              <a:lnSpc>
                <a:spcPts val="1000"/>
              </a:lnSpc>
            </a:pPr>
            <a:r>
              <a:rPr lang="en-US" altLang="zh-CN" sz="800" dirty="0">
                <a:latin typeface="微软雅黑" panose="020B0503020204020204" pitchFamily="34" charset="-122"/>
                <a:ea typeface="微软雅黑" panose="020B0503020204020204" pitchFamily="34" charset="-122"/>
              </a:rPr>
              <a:t>· Distributed </a:t>
            </a:r>
            <a:r>
              <a:rPr lang="en-US" altLang="zh-CN" sz="800" dirty="0" smtClean="0">
                <a:latin typeface="微软雅黑" panose="020B0503020204020204" pitchFamily="34" charset="-122"/>
                <a:ea typeface="微软雅黑" panose="020B0503020204020204" pitchFamily="34" charset="-122"/>
              </a:rPr>
              <a:t>Computing Power</a:t>
            </a:r>
          </a:p>
          <a:p>
            <a:pPr>
              <a:lnSpc>
                <a:spcPts val="1000"/>
              </a:lnSpc>
            </a:pPr>
            <a:r>
              <a:rPr lang="en-US" altLang="zh-CN" sz="800" dirty="0">
                <a:latin typeface="微软雅黑" panose="020B0503020204020204" pitchFamily="34" charset="-122"/>
                <a:ea typeface="微软雅黑" panose="020B0503020204020204" pitchFamily="34" charset="-122"/>
              </a:rPr>
              <a:t>· Computing </a:t>
            </a:r>
            <a:r>
              <a:rPr lang="en-US" altLang="zh-CN" sz="800" dirty="0" smtClean="0">
                <a:latin typeface="微软雅黑" panose="020B0503020204020204" pitchFamily="34" charset="-122"/>
                <a:ea typeface="微软雅黑" panose="020B0503020204020204" pitchFamily="34" charset="-122"/>
              </a:rPr>
              <a:t>latency</a:t>
            </a:r>
          </a:p>
          <a:p>
            <a:pPr>
              <a:lnSpc>
                <a:spcPts val="1000"/>
              </a:lnSpc>
            </a:pPr>
            <a:r>
              <a:rPr lang="en-US" altLang="zh-CN" sz="800" dirty="0">
                <a:latin typeface="微软雅黑" panose="020B0503020204020204" pitchFamily="34" charset="-122"/>
                <a:ea typeface="微软雅黑" panose="020B0503020204020204" pitchFamily="34" charset="-122"/>
              </a:rPr>
              <a:t> </a:t>
            </a:r>
            <a:r>
              <a:rPr lang="en-US" altLang="zh-CN" sz="800" dirty="0" smtClean="0">
                <a:latin typeface="微软雅黑" panose="020B0503020204020204" pitchFamily="34" charset="-122"/>
                <a:ea typeface="微软雅黑" panose="020B0503020204020204" pitchFamily="34" charset="-122"/>
              </a:rPr>
              <a:t> …</a:t>
            </a:r>
          </a:p>
          <a:p>
            <a:pPr>
              <a:lnSpc>
                <a:spcPts val="1000"/>
              </a:lnSpc>
            </a:pPr>
            <a:endParaRPr lang="en-US" altLang="zh-CN" sz="800" dirty="0" smtClean="0">
              <a:latin typeface="微软雅黑" panose="020B0503020204020204" pitchFamily="34" charset="-122"/>
              <a:ea typeface="微软雅黑" panose="020B0503020204020204" pitchFamily="34" charset="-122"/>
            </a:endParaRPr>
          </a:p>
        </p:txBody>
      </p:sp>
      <p:sp>
        <p:nvSpPr>
          <p:cNvPr id="104" name="文本框 103"/>
          <p:cNvSpPr txBox="1"/>
          <p:nvPr/>
        </p:nvSpPr>
        <p:spPr>
          <a:xfrm>
            <a:off x="7510688" y="4529199"/>
            <a:ext cx="1340375" cy="861774"/>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zh-CN"/>
            </a:defPPr>
            <a:lvl1pPr>
              <a:defRPr sz="1000">
                <a:latin typeface="Arial" panose="020B0604020202020204" pitchFamily="34" charset="0"/>
                <a:cs typeface="Arial" panose="020B0604020202020204" pitchFamily="34" charset="0"/>
              </a:defRPr>
            </a:lvl1pPr>
          </a:lstStyle>
          <a:p>
            <a:pPr>
              <a:lnSpc>
                <a:spcPts val="1000"/>
              </a:lnSpc>
            </a:pPr>
            <a:r>
              <a:rPr lang="en-US" altLang="zh-CN" sz="800" b="1" dirty="0" smtClean="0">
                <a:solidFill>
                  <a:srgbClr val="FF0000"/>
                </a:solidFill>
                <a:latin typeface="微软雅黑" panose="020B0503020204020204" pitchFamily="34" charset="-122"/>
                <a:ea typeface="微软雅黑" panose="020B0503020204020204" pitchFamily="34" charset="-122"/>
              </a:rPr>
              <a:t>Data</a:t>
            </a:r>
          </a:p>
          <a:p>
            <a:pPr>
              <a:lnSpc>
                <a:spcPts val="1000"/>
              </a:lnSpc>
            </a:pPr>
            <a:r>
              <a:rPr lang="en-US" altLang="zh-CN" sz="800" dirty="0">
                <a:latin typeface="微软雅黑" panose="020B0503020204020204" pitchFamily="34" charset="-122"/>
                <a:ea typeface="微软雅黑" panose="020B0503020204020204" pitchFamily="34" charset="-122"/>
              </a:rPr>
              <a:t>· </a:t>
            </a:r>
            <a:r>
              <a:rPr lang="en-US" altLang="zh-CN" sz="800" dirty="0" smtClean="0">
                <a:latin typeface="微软雅黑" panose="020B0503020204020204" pitchFamily="34" charset="-122"/>
                <a:ea typeface="微软雅黑" panose="020B0503020204020204" pitchFamily="34" charset="-122"/>
              </a:rPr>
              <a:t>Cross-domain data transmission</a:t>
            </a:r>
          </a:p>
          <a:p>
            <a:pPr>
              <a:lnSpc>
                <a:spcPts val="1000"/>
              </a:lnSpc>
            </a:pPr>
            <a:r>
              <a:rPr lang="en-US" altLang="zh-CN" sz="800" dirty="0">
                <a:latin typeface="微软雅黑" panose="020B0503020204020204" pitchFamily="34" charset="-122"/>
                <a:ea typeface="微软雅黑" panose="020B0503020204020204" pitchFamily="34" charset="-122"/>
              </a:rPr>
              <a:t>· </a:t>
            </a:r>
            <a:r>
              <a:rPr lang="en-US" altLang="zh-CN" sz="800" dirty="0" smtClean="0">
                <a:latin typeface="微软雅黑" panose="020B0503020204020204" pitchFamily="34" charset="-122"/>
                <a:ea typeface="微软雅黑" panose="020B0503020204020204" pitchFamily="34" charset="-122"/>
              </a:rPr>
              <a:t>Big data transmission</a:t>
            </a:r>
          </a:p>
          <a:p>
            <a:pPr>
              <a:lnSpc>
                <a:spcPts val="1000"/>
              </a:lnSpc>
            </a:pPr>
            <a:r>
              <a:rPr lang="en-US" altLang="zh-CN" sz="800" dirty="0">
                <a:latin typeface="微软雅黑" panose="020B0503020204020204" pitchFamily="34" charset="-122"/>
                <a:ea typeface="微软雅黑" panose="020B0503020204020204" pitchFamily="34" charset="-122"/>
              </a:rPr>
              <a:t>· </a:t>
            </a:r>
            <a:r>
              <a:rPr lang="en-US" altLang="zh-CN" sz="800" dirty="0" smtClean="0">
                <a:latin typeface="微软雅黑" panose="020B0503020204020204" pitchFamily="34" charset="-122"/>
                <a:ea typeface="微软雅黑" panose="020B0503020204020204" pitchFamily="34" charset="-122"/>
              </a:rPr>
              <a:t>Real-time data processing…</a:t>
            </a:r>
          </a:p>
        </p:txBody>
      </p:sp>
      <p:sp>
        <p:nvSpPr>
          <p:cNvPr id="105" name="文本框 104"/>
          <p:cNvSpPr txBox="1"/>
          <p:nvPr/>
        </p:nvSpPr>
        <p:spPr>
          <a:xfrm>
            <a:off x="6045424" y="4531055"/>
            <a:ext cx="1431970" cy="861774"/>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defPPr>
              <a:defRPr lang="zh-CN"/>
            </a:defPPr>
            <a:lvl1pPr>
              <a:defRPr sz="1000">
                <a:latin typeface="Arial" panose="020B0604020202020204" pitchFamily="34" charset="0"/>
                <a:cs typeface="Arial" panose="020B0604020202020204" pitchFamily="34" charset="0"/>
              </a:defRPr>
            </a:lvl1pPr>
          </a:lstStyle>
          <a:p>
            <a:pPr>
              <a:lnSpc>
                <a:spcPts val="1000"/>
              </a:lnSpc>
            </a:pPr>
            <a:r>
              <a:rPr lang="en-US" altLang="zh-CN" sz="800" b="1" dirty="0" smtClean="0">
                <a:solidFill>
                  <a:srgbClr val="FF0000"/>
                </a:solidFill>
                <a:latin typeface="微软雅黑" panose="020B0503020204020204" pitchFamily="34" charset="-122"/>
                <a:ea typeface="微软雅黑" panose="020B0503020204020204" pitchFamily="34" charset="-122"/>
              </a:rPr>
              <a:t>Connection</a:t>
            </a:r>
          </a:p>
          <a:p>
            <a:pPr>
              <a:lnSpc>
                <a:spcPts val="1000"/>
              </a:lnSpc>
            </a:pPr>
            <a:r>
              <a:rPr lang="en-US" altLang="zh-CN" sz="800" dirty="0" smtClean="0">
                <a:latin typeface="微软雅黑" panose="020B0503020204020204" pitchFamily="34" charset="-122"/>
                <a:ea typeface="微软雅黑" panose="020B0503020204020204" pitchFamily="34" charset="-122"/>
              </a:rPr>
              <a:t>· E2E AI work flow</a:t>
            </a:r>
          </a:p>
          <a:p>
            <a:pPr>
              <a:lnSpc>
                <a:spcPts val="1000"/>
              </a:lnSpc>
            </a:pPr>
            <a:r>
              <a:rPr lang="en-US" altLang="zh-CN" sz="800" dirty="0">
                <a:latin typeface="微软雅黑" panose="020B0503020204020204" pitchFamily="34" charset="-122"/>
                <a:ea typeface="微软雅黑" panose="020B0503020204020204" pitchFamily="34" charset="-122"/>
              </a:rPr>
              <a:t>· </a:t>
            </a:r>
            <a:r>
              <a:rPr lang="en-US" altLang="zh-CN" sz="800" dirty="0" smtClean="0">
                <a:latin typeface="微软雅黑" panose="020B0503020204020204" pitchFamily="34" charset="-122"/>
                <a:ea typeface="微软雅黑" panose="020B0503020204020204" pitchFamily="34" charset="-122"/>
              </a:rPr>
              <a:t>Multi-hop Data processing</a:t>
            </a:r>
          </a:p>
          <a:p>
            <a:pPr>
              <a:lnSpc>
                <a:spcPts val="1000"/>
              </a:lnSpc>
            </a:pPr>
            <a:r>
              <a:rPr lang="en-US" altLang="zh-CN" sz="800" dirty="0" smtClean="0">
                <a:latin typeface="微软雅黑" panose="020B0503020204020204" pitchFamily="34" charset="-122"/>
                <a:ea typeface="微软雅黑" panose="020B0503020204020204" pitchFamily="34" charset="-122"/>
              </a:rPr>
              <a:t>· Low-latency connection </a:t>
            </a:r>
          </a:p>
          <a:p>
            <a:pPr>
              <a:lnSpc>
                <a:spcPts val="1000"/>
              </a:lnSpc>
            </a:pPr>
            <a:r>
              <a:rPr lang="en-US" altLang="zh-CN" sz="800" dirty="0" smtClean="0">
                <a:latin typeface="微软雅黑" panose="020B0503020204020204" pitchFamily="34" charset="-122"/>
                <a:ea typeface="微软雅黑" panose="020B0503020204020204" pitchFamily="34" charset="-122"/>
              </a:rPr>
              <a:t>  …</a:t>
            </a:r>
          </a:p>
        </p:txBody>
      </p:sp>
      <p:sp>
        <p:nvSpPr>
          <p:cNvPr id="2" name="矩形 1"/>
          <p:cNvSpPr/>
          <p:nvPr/>
        </p:nvSpPr>
        <p:spPr bwMode="auto">
          <a:xfrm>
            <a:off x="5996367" y="4491060"/>
            <a:ext cx="5501366" cy="991917"/>
          </a:xfrm>
          <a:prstGeom prst="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0818055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圆角矩形 89"/>
          <p:cNvSpPr/>
          <p:nvPr/>
        </p:nvSpPr>
        <p:spPr bwMode="auto">
          <a:xfrm>
            <a:off x="636576" y="2092046"/>
            <a:ext cx="10728684" cy="1976190"/>
          </a:xfrm>
          <a:prstGeom prst="roundRect">
            <a:avLst/>
          </a:prstGeom>
          <a:solidFill>
            <a:schemeClr val="accent3">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2" name="椭圆 1"/>
          <p:cNvSpPr/>
          <p:nvPr/>
        </p:nvSpPr>
        <p:spPr bwMode="auto">
          <a:xfrm>
            <a:off x="991424" y="2493942"/>
            <a:ext cx="1887902" cy="1172398"/>
          </a:xfrm>
          <a:prstGeom prst="ellipse">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6" name="标题 1"/>
          <p:cNvSpPr txBox="1"/>
          <p:nvPr/>
        </p:nvSpPr>
        <p:spPr bwMode="auto">
          <a:xfrm>
            <a:off x="371991" y="164702"/>
            <a:ext cx="975106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pPr algn="l"/>
            <a:r>
              <a:rPr lang="en-US" altLang="zh-CN" sz="2400" b="1" kern="0" dirty="0"/>
              <a:t>Building block </a:t>
            </a:r>
            <a:r>
              <a:rPr lang="en-US" altLang="zh-CN" sz="2400" b="1" kern="0" dirty="0" smtClean="0"/>
              <a:t>2: Integrated AI with 6G System</a:t>
            </a:r>
            <a:endParaRPr lang="en-US" altLang="zh-CN" sz="2400" b="1" kern="0" dirty="0"/>
          </a:p>
        </p:txBody>
      </p:sp>
      <p:sp>
        <p:nvSpPr>
          <p:cNvPr id="29"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S1-240111</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SA1#105, 26 Feb </a:t>
            </a:r>
            <a:r>
              <a:rPr lang="en-GB" altLang="en-US" sz="1065" dirty="0">
                <a:solidFill>
                  <a:schemeClr val="bg1"/>
                </a:solidFill>
                <a:latin typeface="Arial" panose="020B0604020202020204" pitchFamily="34" charset="0"/>
              </a:rPr>
              <a:t>- </a:t>
            </a:r>
            <a:r>
              <a:rPr lang="en-GB" altLang="en-US" sz="1065" dirty="0" smtClean="0">
                <a:solidFill>
                  <a:schemeClr val="bg1"/>
                </a:solidFill>
                <a:latin typeface="Arial" panose="020B0604020202020204" pitchFamily="34" charset="0"/>
              </a:rPr>
              <a:t>1 Mar 2024, Athens</a:t>
            </a:r>
            <a:endParaRPr lang="en-GB" altLang="en-US" sz="1065" dirty="0">
              <a:solidFill>
                <a:schemeClr val="bg1"/>
              </a:solidFill>
              <a:latin typeface="Arial" panose="020B0604020202020204" pitchFamily="34" charset="0"/>
            </a:endParaRPr>
          </a:p>
        </p:txBody>
      </p:sp>
      <p:sp>
        <p:nvSpPr>
          <p:cNvPr id="52" name="文本框 51"/>
          <p:cNvSpPr txBox="1"/>
          <p:nvPr/>
        </p:nvSpPr>
        <p:spPr>
          <a:xfrm>
            <a:off x="636576" y="1391193"/>
            <a:ext cx="5730081" cy="430887"/>
          </a:xfrm>
          <a:prstGeom prst="rect">
            <a:avLst/>
          </a:prstGeom>
          <a:noFill/>
        </p:spPr>
        <p:txBody>
          <a:bodyPr wrap="square" rtlCol="0">
            <a:spAutoFit/>
          </a:bodyPr>
          <a:lstStyle/>
          <a:p>
            <a:r>
              <a:rPr lang="en-US" altLang="zh-CN" sz="2200" dirty="0" smtClean="0">
                <a:solidFill>
                  <a:srgbClr val="FF0000"/>
                </a:solidFill>
              </a:rPr>
              <a:t>Use Case 1</a:t>
            </a:r>
            <a:r>
              <a:rPr lang="zh-CN" altLang="en-US" sz="2200" dirty="0" smtClean="0"/>
              <a:t>：</a:t>
            </a:r>
            <a:r>
              <a:rPr lang="en-US" altLang="zh-CN" sz="2200" dirty="0" smtClean="0"/>
              <a:t>Network AI assisted sensing</a:t>
            </a:r>
            <a:endParaRPr lang="zh-CN" altLang="en-US" sz="2200" dirty="0"/>
          </a:p>
        </p:txBody>
      </p:sp>
      <p:pic>
        <p:nvPicPr>
          <p:cNvPr id="53" name="Picture 2" descr="https://img2.baidu.com/it/u=2210913207,3882304568&amp;fm=253&amp;fmt=auto&amp;app=138&amp;f=JPEG?w=720&amp;h=480"/>
          <p:cNvPicPr>
            <a:picLocks noChangeAspect="1" noChangeArrowheads="1"/>
          </p:cNvPicPr>
          <p:nvPr/>
        </p:nvPicPr>
        <p:blipFill rotWithShape="1">
          <a:blip r:embed="rId4" cstate="print">
            <a:clrChange>
              <a:clrFrom>
                <a:srgbClr val="FFFEFC"/>
              </a:clrFrom>
              <a:clrTo>
                <a:srgbClr val="FFFEFC">
                  <a:alpha val="0"/>
                </a:srgbClr>
              </a:clrTo>
            </a:clrChange>
            <a:extLst>
              <a:ext uri="{28A0092B-C50C-407E-A947-70E740481C1C}">
                <a14:useLocalDpi xmlns:a14="http://schemas.microsoft.com/office/drawing/2010/main" val="0"/>
              </a:ext>
            </a:extLst>
          </a:blip>
          <a:srcRect l="10392" t="29736" r="9878" b="24203"/>
          <a:stretch/>
        </p:blipFill>
        <p:spPr bwMode="auto">
          <a:xfrm>
            <a:off x="1448850" y="2593200"/>
            <a:ext cx="621116" cy="23921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descr="https://img2.baidu.com/it/u=1849347788,286447429&amp;fm=253&amp;fmt=auto&amp;app=138&amp;f=JPEG?w=405&amp;h=500"/>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9192" t="9600" r="28612" b="13793"/>
          <a:stretch/>
        </p:blipFill>
        <p:spPr bwMode="auto">
          <a:xfrm>
            <a:off x="1327521" y="3037021"/>
            <a:ext cx="209051" cy="378785"/>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6" descr="https://img95.699pic.com/xsj/15/4t/23.jpg%21/fw/700/watermark/url/L3hzai93YXRlcl9kZXRhaWwyLnBuZw/align/southeast"/>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21078" t="27775" r="20325" b="21108"/>
          <a:stretch/>
        </p:blipFill>
        <p:spPr bwMode="auto">
          <a:xfrm>
            <a:off x="2242652" y="2815282"/>
            <a:ext cx="317043" cy="276570"/>
          </a:xfrm>
          <a:prstGeom prst="rect">
            <a:avLst/>
          </a:prstGeom>
          <a:noFill/>
          <a:extLst>
            <a:ext uri="{909E8E84-426E-40DD-AFC4-6F175D3DCCD1}">
              <a14:hiddenFill xmlns:a14="http://schemas.microsoft.com/office/drawing/2010/main">
                <a:solidFill>
                  <a:srgbClr val="FFFFFF"/>
                </a:solidFill>
              </a14:hiddenFill>
            </a:ext>
          </a:extLst>
        </p:spPr>
      </p:pic>
      <p:pic>
        <p:nvPicPr>
          <p:cNvPr id="56" name="图片 55"/>
          <p:cNvPicPr>
            <a:picLocks noChangeAspect="1"/>
          </p:cNvPicPr>
          <p:nvPr/>
        </p:nvPicPr>
        <p:blipFill>
          <a:blip r:embed="rId7"/>
          <a:stretch>
            <a:fillRect/>
          </a:stretch>
        </p:blipFill>
        <p:spPr>
          <a:xfrm rot="2100000">
            <a:off x="3059941" y="2688178"/>
            <a:ext cx="362788" cy="154521"/>
          </a:xfrm>
          <a:prstGeom prst="rect">
            <a:avLst/>
          </a:prstGeom>
        </p:spPr>
      </p:pic>
      <p:pic>
        <p:nvPicPr>
          <p:cNvPr id="57" name="图片 56"/>
          <p:cNvPicPr>
            <a:picLocks noChangeAspect="1"/>
          </p:cNvPicPr>
          <p:nvPr/>
        </p:nvPicPr>
        <p:blipFill>
          <a:blip r:embed="rId7"/>
          <a:stretch>
            <a:fillRect/>
          </a:stretch>
        </p:blipFill>
        <p:spPr>
          <a:xfrm rot="-2100000">
            <a:off x="3024694" y="3214534"/>
            <a:ext cx="372197" cy="158528"/>
          </a:xfrm>
          <a:prstGeom prst="rect">
            <a:avLst/>
          </a:prstGeom>
        </p:spPr>
      </p:pic>
      <p:pic>
        <p:nvPicPr>
          <p:cNvPr id="58" name="图片 57"/>
          <p:cNvPicPr>
            <a:picLocks noChangeAspect="1"/>
          </p:cNvPicPr>
          <p:nvPr/>
        </p:nvPicPr>
        <p:blipFill>
          <a:blip r:embed="rId8"/>
          <a:stretch>
            <a:fillRect/>
          </a:stretch>
        </p:blipFill>
        <p:spPr>
          <a:xfrm>
            <a:off x="3365048" y="2549247"/>
            <a:ext cx="617173" cy="962064"/>
          </a:xfrm>
          <a:prstGeom prst="rect">
            <a:avLst/>
          </a:prstGeom>
        </p:spPr>
      </p:pic>
      <p:pic>
        <p:nvPicPr>
          <p:cNvPr id="59" name="图片 58"/>
          <p:cNvPicPr>
            <a:picLocks noChangeAspect="1"/>
          </p:cNvPicPr>
          <p:nvPr/>
        </p:nvPicPr>
        <p:blipFill>
          <a:blip r:embed="rId7"/>
          <a:stretch>
            <a:fillRect/>
          </a:stretch>
        </p:blipFill>
        <p:spPr>
          <a:xfrm>
            <a:off x="3018693" y="2942461"/>
            <a:ext cx="362787" cy="154521"/>
          </a:xfrm>
          <a:prstGeom prst="rect">
            <a:avLst/>
          </a:prstGeom>
        </p:spPr>
      </p:pic>
      <p:grpSp>
        <p:nvGrpSpPr>
          <p:cNvPr id="60" name="组合 59">
            <a:extLst>
              <a:ext uri="{FF2B5EF4-FFF2-40B4-BE49-F238E27FC236}">
                <a16:creationId xmlns:a16="http://schemas.microsoft.com/office/drawing/2014/main" id="{69F7F9FB-0B52-4387-A5B7-D0B089F23261}"/>
              </a:ext>
            </a:extLst>
          </p:cNvPr>
          <p:cNvGrpSpPr/>
          <p:nvPr/>
        </p:nvGrpSpPr>
        <p:grpSpPr>
          <a:xfrm>
            <a:off x="5306959" y="2430638"/>
            <a:ext cx="2703475" cy="1278067"/>
            <a:chOff x="12699545" y="2270689"/>
            <a:chExt cx="1519237" cy="725975"/>
          </a:xfrm>
        </p:grpSpPr>
        <p:sp>
          <p:nvSpPr>
            <p:cNvPr id="61"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dirty="0">
                <a:latin typeface="Helvetica Neue Medium"/>
                <a:sym typeface="Helvetica Neue Medium"/>
              </a:endParaRPr>
            </a:p>
          </p:txBody>
        </p:sp>
        <p:sp>
          <p:nvSpPr>
            <p:cNvPr id="62"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sp>
        <p:nvSpPr>
          <p:cNvPr id="63" name="矩形 62"/>
          <p:cNvSpPr/>
          <p:nvPr/>
        </p:nvSpPr>
        <p:spPr bwMode="auto">
          <a:xfrm>
            <a:off x="5692007" y="3062179"/>
            <a:ext cx="861393" cy="473806"/>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Sensing Function</a:t>
            </a:r>
            <a:endParaRPr kumimoji="0" lang="zh-CN" altLang="en-US" sz="12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cxnSp>
        <p:nvCxnSpPr>
          <p:cNvPr id="64" name="直接箭头连接符 63"/>
          <p:cNvCxnSpPr/>
          <p:nvPr/>
        </p:nvCxnSpPr>
        <p:spPr bwMode="auto">
          <a:xfrm>
            <a:off x="3982221" y="3153083"/>
            <a:ext cx="1405216" cy="0"/>
          </a:xfrm>
          <a:prstGeom prst="straightConnector1">
            <a:avLst/>
          </a:prstGeom>
          <a:solidFill>
            <a:schemeClr val="accent1"/>
          </a:solidFill>
          <a:ln w="19050" cap="flat" cmpd="sng" algn="ctr">
            <a:solidFill>
              <a:schemeClr val="tx1"/>
            </a:solidFill>
            <a:prstDash val="solid"/>
            <a:round/>
            <a:headEnd type="none" w="med" len="med"/>
            <a:tailEnd type="triangle"/>
          </a:ln>
        </p:spPr>
      </p:cxnSp>
      <p:sp>
        <p:nvSpPr>
          <p:cNvPr id="65" name="矩形 64"/>
          <p:cNvSpPr/>
          <p:nvPr/>
        </p:nvSpPr>
        <p:spPr bwMode="auto">
          <a:xfrm>
            <a:off x="6771855" y="3041674"/>
            <a:ext cx="919155" cy="471956"/>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AI Function</a:t>
            </a:r>
            <a:endParaRPr kumimoji="0" lang="zh-CN" altLang="en-US" sz="12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sp>
        <p:nvSpPr>
          <p:cNvPr id="21" name="弧形 20"/>
          <p:cNvSpPr/>
          <p:nvPr/>
        </p:nvSpPr>
        <p:spPr bwMode="auto">
          <a:xfrm rot="19633446">
            <a:off x="6514634" y="3218105"/>
            <a:ext cx="265055" cy="227365"/>
          </a:xfrm>
          <a:prstGeom prst="arc">
            <a:avLst/>
          </a:prstGeom>
          <a:noFill/>
          <a:ln w="9525" cap="flat" cmpd="sng" algn="ctr">
            <a:solidFill>
              <a:schemeClr val="tx1"/>
            </a:solidFill>
            <a:prstDash val="solid"/>
            <a:round/>
            <a:headEnd type="none" w="med" len="med"/>
            <a:tailEnd type="triangle" w="sm" len="sm"/>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67" name="弧形 66"/>
          <p:cNvSpPr/>
          <p:nvPr/>
        </p:nvSpPr>
        <p:spPr bwMode="auto">
          <a:xfrm rot="8526475">
            <a:off x="6558981" y="3120765"/>
            <a:ext cx="265055" cy="227365"/>
          </a:xfrm>
          <a:prstGeom prst="arc">
            <a:avLst/>
          </a:prstGeom>
          <a:noFill/>
          <a:ln w="9525" cap="flat" cmpd="sng" algn="ctr">
            <a:solidFill>
              <a:schemeClr val="tx1"/>
            </a:solidFill>
            <a:prstDash val="solid"/>
            <a:round/>
            <a:headEnd type="none" w="med" len="med"/>
            <a:tailEnd type="triangle" w="sm" len="sm"/>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grpSp>
        <p:nvGrpSpPr>
          <p:cNvPr id="68" name="组合 67">
            <a:extLst>
              <a:ext uri="{FF2B5EF4-FFF2-40B4-BE49-F238E27FC236}">
                <a16:creationId xmlns:a16="http://schemas.microsoft.com/office/drawing/2014/main" id="{69F7F9FB-0B52-4387-A5B7-D0B089F23261}"/>
              </a:ext>
            </a:extLst>
          </p:cNvPr>
          <p:cNvGrpSpPr/>
          <p:nvPr/>
        </p:nvGrpSpPr>
        <p:grpSpPr>
          <a:xfrm>
            <a:off x="9306085" y="2627850"/>
            <a:ext cx="1580920" cy="833352"/>
            <a:chOff x="12699545" y="2270689"/>
            <a:chExt cx="1519237" cy="725975"/>
          </a:xfrm>
        </p:grpSpPr>
        <p:sp>
          <p:nvSpPr>
            <p:cNvPr id="69"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1"/>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dirty="0">
                <a:latin typeface="Helvetica Neue Medium"/>
                <a:sym typeface="Helvetica Neue Medium"/>
              </a:endParaRPr>
            </a:p>
          </p:txBody>
        </p:sp>
        <p:sp>
          <p:nvSpPr>
            <p:cNvPr id="70"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1"/>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sp>
        <p:nvSpPr>
          <p:cNvPr id="71" name="文本框 70"/>
          <p:cNvSpPr txBox="1"/>
          <p:nvPr/>
        </p:nvSpPr>
        <p:spPr>
          <a:xfrm>
            <a:off x="9485918" y="2905017"/>
            <a:ext cx="1221251" cy="523220"/>
          </a:xfrm>
          <a:prstGeom prst="rect">
            <a:avLst/>
          </a:prstGeom>
          <a:noFill/>
        </p:spPr>
        <p:txBody>
          <a:bodyPr wrap="square" rtlCol="0">
            <a:spAutoFit/>
          </a:bodyPr>
          <a:lstStyle>
            <a:defPPr>
              <a:defRPr lang="zh-CN"/>
            </a:defPPr>
            <a:lvl1pPr>
              <a:defRPr sz="1400">
                <a:latin typeface="微软雅黑" panose="020B0503020204020204" pitchFamily="34" charset="-122"/>
                <a:ea typeface="微软雅黑" panose="020B0503020204020204" pitchFamily="34" charset="-122"/>
              </a:defRPr>
            </a:lvl1pPr>
          </a:lstStyle>
          <a:p>
            <a:pPr algn="ctr"/>
            <a:r>
              <a:rPr lang="en-US" altLang="zh-CN" dirty="0">
                <a:latin typeface="Arial" panose="020B0604020202020204" pitchFamily="34" charset="0"/>
                <a:cs typeface="Arial" panose="020B0604020202020204" pitchFamily="34" charset="0"/>
              </a:rPr>
              <a:t>Application Server</a:t>
            </a:r>
            <a:endParaRPr lang="zh-CN" altLang="en-US" dirty="0">
              <a:latin typeface="Arial" panose="020B0604020202020204" pitchFamily="34" charset="0"/>
              <a:cs typeface="Arial" panose="020B0604020202020204" pitchFamily="34" charset="0"/>
            </a:endParaRPr>
          </a:p>
        </p:txBody>
      </p:sp>
      <p:cxnSp>
        <p:nvCxnSpPr>
          <p:cNvPr id="72" name="直接箭头连接符 71"/>
          <p:cNvCxnSpPr/>
          <p:nvPr/>
        </p:nvCxnSpPr>
        <p:spPr bwMode="auto">
          <a:xfrm>
            <a:off x="7963426" y="3136522"/>
            <a:ext cx="1190530" cy="0"/>
          </a:xfrm>
          <a:prstGeom prst="straightConnector1">
            <a:avLst/>
          </a:prstGeom>
          <a:solidFill>
            <a:schemeClr val="accent1"/>
          </a:solidFill>
          <a:ln w="19050" cap="flat" cmpd="sng" algn="ctr">
            <a:solidFill>
              <a:schemeClr val="tx1"/>
            </a:solidFill>
            <a:prstDash val="solid"/>
            <a:round/>
            <a:headEnd type="none" w="med" len="med"/>
            <a:tailEnd type="triangle"/>
          </a:ln>
        </p:spPr>
      </p:cxnSp>
      <p:sp>
        <p:nvSpPr>
          <p:cNvPr id="75" name="文本框 74"/>
          <p:cNvSpPr txBox="1"/>
          <p:nvPr/>
        </p:nvSpPr>
        <p:spPr>
          <a:xfrm>
            <a:off x="8033497" y="2871767"/>
            <a:ext cx="1233030"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Sensing results</a:t>
            </a:r>
            <a:endParaRPr lang="zh-CN" altLang="en-US" sz="1200" dirty="0">
              <a:latin typeface="Arial" panose="020B0604020202020204" pitchFamily="34" charset="0"/>
              <a:cs typeface="Arial" panose="020B0604020202020204" pitchFamily="34" charset="0"/>
            </a:endParaRPr>
          </a:p>
        </p:txBody>
      </p:sp>
      <p:sp>
        <p:nvSpPr>
          <p:cNvPr id="76" name="文本框 75"/>
          <p:cNvSpPr txBox="1"/>
          <p:nvPr/>
        </p:nvSpPr>
        <p:spPr>
          <a:xfrm>
            <a:off x="6408131" y="2584926"/>
            <a:ext cx="553357" cy="307777"/>
          </a:xfrm>
          <a:prstGeom prst="rect">
            <a:avLst/>
          </a:prstGeom>
          <a:noFill/>
        </p:spPr>
        <p:txBody>
          <a:bodyPr wrap="none" rtlCol="0">
            <a:spAutoFit/>
          </a:bodyPr>
          <a:lstStyle/>
          <a:p>
            <a:r>
              <a:rPr lang="en-US" altLang="zh-CN" sz="1400" dirty="0">
                <a:latin typeface="Arial" panose="020B0604020202020204" pitchFamily="34" charset="0"/>
                <a:ea typeface="微软雅黑" panose="020B0503020204020204" pitchFamily="34" charset="-122"/>
                <a:cs typeface="Arial" panose="020B0604020202020204" pitchFamily="34" charset="0"/>
              </a:rPr>
              <a:t>6GC</a:t>
            </a:r>
            <a:endParaRPr lang="zh-CN" altLang="en-US" sz="1400" dirty="0">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78"/>
          <p:cNvSpPr txBox="1"/>
          <p:nvPr/>
        </p:nvSpPr>
        <p:spPr>
          <a:xfrm>
            <a:off x="3825018" y="2881340"/>
            <a:ext cx="1848598" cy="276999"/>
          </a:xfrm>
          <a:prstGeom prst="rect">
            <a:avLst/>
          </a:prstGeom>
          <a:noFill/>
        </p:spPr>
        <p:txBody>
          <a:bodyPr wrap="square" rtlCol="0">
            <a:spAutoFit/>
          </a:bodyPr>
          <a:lstStyle/>
          <a:p>
            <a:r>
              <a:rPr lang="en-US" altLang="zh-CN" sz="1200" dirty="0" smtClean="0">
                <a:latin typeface="Arial" panose="020B0604020202020204" pitchFamily="34" charset="0"/>
                <a:cs typeface="Arial" panose="020B0604020202020204" pitchFamily="34" charset="0"/>
              </a:rPr>
              <a:t>Processed sensing data</a:t>
            </a:r>
            <a:endParaRPr lang="zh-CN" altLang="en-US" sz="1200" dirty="0">
              <a:latin typeface="Arial" panose="020B0604020202020204" pitchFamily="34" charset="0"/>
              <a:cs typeface="Arial" panose="020B0604020202020204" pitchFamily="34" charset="0"/>
            </a:endParaRPr>
          </a:p>
        </p:txBody>
      </p:sp>
      <p:sp>
        <p:nvSpPr>
          <p:cNvPr id="85" name="文本框 84"/>
          <p:cNvSpPr txBox="1"/>
          <p:nvPr/>
        </p:nvSpPr>
        <p:spPr>
          <a:xfrm>
            <a:off x="2456021" y="3502298"/>
            <a:ext cx="1369286" cy="276999"/>
          </a:xfrm>
          <a:prstGeom prst="rect">
            <a:avLst/>
          </a:prstGeom>
          <a:noFill/>
        </p:spPr>
        <p:txBody>
          <a:bodyPr wrap="none" rtlCol="0">
            <a:spAutoFit/>
          </a:bodyPr>
          <a:lstStyle/>
          <a:p>
            <a:r>
              <a:rPr lang="en-US" altLang="zh-CN" sz="1200" dirty="0" smtClean="0">
                <a:latin typeface="Arial" panose="020B0604020202020204" pitchFamily="34" charset="0"/>
                <a:cs typeface="Arial" panose="020B0604020202020204" pitchFamily="34" charset="0"/>
              </a:rPr>
              <a:t>Sensing raw data</a:t>
            </a:r>
            <a:endParaRPr lang="zh-CN" altLang="en-US" sz="1200" dirty="0">
              <a:latin typeface="Arial" panose="020B0604020202020204" pitchFamily="34" charset="0"/>
              <a:cs typeface="Arial" panose="020B0604020202020204" pitchFamily="34" charset="0"/>
            </a:endParaRPr>
          </a:p>
        </p:txBody>
      </p:sp>
      <p:grpSp>
        <p:nvGrpSpPr>
          <p:cNvPr id="176" name="组合 175"/>
          <p:cNvGrpSpPr/>
          <p:nvPr/>
        </p:nvGrpSpPr>
        <p:grpSpPr>
          <a:xfrm flipH="1">
            <a:off x="3740177" y="2495517"/>
            <a:ext cx="388359" cy="316103"/>
            <a:chOff x="1664051" y="4611547"/>
            <a:chExt cx="268019" cy="218909"/>
          </a:xfrm>
        </p:grpSpPr>
        <p:pic>
          <p:nvPicPr>
            <p:cNvPr id="177" name="Picture 2" descr="https://t8.baidu.com/it/u=2398567664,3869086822&amp;fm=193"/>
            <p:cNvPicPr>
              <a:picLocks noChangeAspect="1" noChangeArrowheads="1"/>
            </p:cNvPicPr>
            <p:nvPr/>
          </p:nvPicPr>
          <p:blipFill rotWithShape="1">
            <a:blip r:embed="rId9"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8" name="文本框 177"/>
            <p:cNvSpPr txBox="1"/>
            <p:nvPr/>
          </p:nvSpPr>
          <p:spPr>
            <a:xfrm>
              <a:off x="1664051" y="4645790"/>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grpSp>
        <p:nvGrpSpPr>
          <p:cNvPr id="179" name="组合 178"/>
          <p:cNvGrpSpPr/>
          <p:nvPr/>
        </p:nvGrpSpPr>
        <p:grpSpPr>
          <a:xfrm flipH="1">
            <a:off x="6933289" y="2499179"/>
            <a:ext cx="388359" cy="316103"/>
            <a:chOff x="1664051" y="4611547"/>
            <a:chExt cx="268019" cy="218909"/>
          </a:xfrm>
        </p:grpSpPr>
        <p:pic>
          <p:nvPicPr>
            <p:cNvPr id="180" name="Picture 2" descr="https://t8.baidu.com/it/u=2398567664,3869086822&amp;fm=193"/>
            <p:cNvPicPr>
              <a:picLocks noChangeAspect="1" noChangeArrowheads="1"/>
            </p:cNvPicPr>
            <p:nvPr/>
          </p:nvPicPr>
          <p:blipFill rotWithShape="1">
            <a:blip r:embed="rId9"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81" name="文本框 180"/>
            <p:cNvSpPr txBox="1"/>
            <p:nvPr/>
          </p:nvSpPr>
          <p:spPr>
            <a:xfrm>
              <a:off x="1664051" y="4645790"/>
              <a:ext cx="261610" cy="184666"/>
            </a:xfrm>
            <a:prstGeom prst="rect">
              <a:avLst/>
            </a:prstGeom>
            <a:noFill/>
          </p:spPr>
          <p:txBody>
            <a:bodyPr wrap="none" rtlCol="0">
              <a:spAutoFit/>
            </a:bodyPr>
            <a:lstStyle/>
            <a:p>
              <a:r>
                <a:rPr lang="en-US" altLang="zh-CN" sz="600" b="1" dirty="0" smtClean="0">
                  <a:solidFill>
                    <a:srgbClr val="FF0000"/>
                  </a:solidFill>
                  <a:latin typeface="Arial" panose="020B0604020202020204" pitchFamily="34" charset="0"/>
                  <a:cs typeface="Arial" panose="020B0604020202020204" pitchFamily="34" charset="0"/>
                </a:rPr>
                <a:t>AI</a:t>
              </a:r>
              <a:endParaRPr lang="zh-CN" altLang="en-US" sz="600" b="1" dirty="0">
                <a:solidFill>
                  <a:srgbClr val="FF0000"/>
                </a:solidFill>
                <a:latin typeface="Arial" panose="020B0604020202020204" pitchFamily="34" charset="0"/>
                <a:cs typeface="Arial" panose="020B0604020202020204" pitchFamily="34" charset="0"/>
              </a:endParaRPr>
            </a:p>
          </p:txBody>
        </p:sp>
      </p:grpSp>
      <p:sp>
        <p:nvSpPr>
          <p:cNvPr id="182" name="文本框 181"/>
          <p:cNvSpPr txBox="1"/>
          <p:nvPr/>
        </p:nvSpPr>
        <p:spPr>
          <a:xfrm>
            <a:off x="636576" y="4332991"/>
            <a:ext cx="10728684" cy="2123658"/>
          </a:xfrm>
          <a:prstGeom prst="rect">
            <a:avLst/>
          </a:prstGeom>
          <a:noFill/>
        </p:spPr>
        <p:txBody>
          <a:bodyPr wrap="square" rtlCol="0">
            <a:spAutoFit/>
          </a:bodyPr>
          <a:lstStyle/>
          <a:p>
            <a:r>
              <a:rPr lang="en-US" altLang="zh-CN" sz="2200" dirty="0" smtClean="0"/>
              <a:t>SA1 has specified the use cases and KPIs of integrated sensing with 5GS in TR 22.837. </a:t>
            </a:r>
          </a:p>
          <a:p>
            <a:r>
              <a:rPr lang="en-US" altLang="zh-CN" sz="2200" dirty="0" smtClean="0"/>
              <a:t>6GS need to study new KPIs (e.g. lower e2e latency including computing</a:t>
            </a:r>
            <a:r>
              <a:rPr lang="en-US" altLang="zh-CN" sz="2200" dirty="0"/>
              <a:t> </a:t>
            </a:r>
            <a:r>
              <a:rPr lang="en-US" altLang="zh-CN" sz="2200" dirty="0" smtClean="0"/>
              <a:t>and training latency,  higher accuracy…) with the integration with AI technology for various sensing scenarios (e.g. object detection</a:t>
            </a:r>
            <a:r>
              <a:rPr lang="en-US" altLang="zh-CN" sz="2200" dirty="0"/>
              <a:t>, trajectory </a:t>
            </a:r>
            <a:r>
              <a:rPr lang="en-US" altLang="zh-CN" sz="2200" dirty="0" smtClean="0"/>
              <a:t>tracking…). The network AI entity need to collect sensing model training data and transfer raw/processed (4~800M bps) sensing data. Big data transfer on the network side is needed.</a:t>
            </a:r>
            <a:endParaRPr lang="zh-CN" altLang="en-US" sz="2200" dirty="0"/>
          </a:p>
        </p:txBody>
      </p:sp>
      <p:pic>
        <p:nvPicPr>
          <p:cNvPr id="3" name="图片 2"/>
          <p:cNvPicPr>
            <a:picLocks noChangeAspect="1"/>
          </p:cNvPicPr>
          <p:nvPr/>
        </p:nvPicPr>
        <p:blipFill>
          <a:blip r:embed="rId10">
            <a:clrChange>
              <a:clrFrom>
                <a:srgbClr val="FFFFFF"/>
              </a:clrFrom>
              <a:clrTo>
                <a:srgbClr val="FFFFFF">
                  <a:alpha val="0"/>
                </a:srgbClr>
              </a:clrTo>
            </a:clrChange>
          </a:blip>
          <a:stretch>
            <a:fillRect/>
          </a:stretch>
        </p:blipFill>
        <p:spPr>
          <a:xfrm>
            <a:off x="1798479" y="3187467"/>
            <a:ext cx="576474" cy="315050"/>
          </a:xfrm>
          <a:prstGeom prst="rect">
            <a:avLst/>
          </a:prstGeom>
        </p:spPr>
      </p:pic>
    </p:spTree>
    <p:extLst>
      <p:ext uri="{BB962C8B-B14F-4D97-AF65-F5344CB8AC3E}">
        <p14:creationId xmlns:p14="http://schemas.microsoft.com/office/powerpoint/2010/main" val="3596573482"/>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圆角矩形 208"/>
          <p:cNvSpPr/>
          <p:nvPr/>
        </p:nvSpPr>
        <p:spPr bwMode="auto">
          <a:xfrm>
            <a:off x="955400" y="1832014"/>
            <a:ext cx="9924467" cy="1934961"/>
          </a:xfrm>
          <a:prstGeom prst="roundRect">
            <a:avLst/>
          </a:prstGeom>
          <a:solidFill>
            <a:schemeClr val="accent3">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191" name="六边形 190"/>
          <p:cNvSpPr/>
          <p:nvPr/>
        </p:nvSpPr>
        <p:spPr>
          <a:xfrm>
            <a:off x="3572156" y="2295135"/>
            <a:ext cx="912982" cy="633033"/>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190" name="六边形 189"/>
          <p:cNvSpPr/>
          <p:nvPr/>
        </p:nvSpPr>
        <p:spPr>
          <a:xfrm>
            <a:off x="3561381" y="2961882"/>
            <a:ext cx="912982" cy="633033"/>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6" name="标题 1"/>
          <p:cNvSpPr txBox="1"/>
          <p:nvPr/>
        </p:nvSpPr>
        <p:spPr bwMode="auto">
          <a:xfrm>
            <a:off x="371991" y="164702"/>
            <a:ext cx="975106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pPr algn="l"/>
            <a:r>
              <a:rPr lang="en-US" altLang="zh-CN" sz="2400" b="1" kern="0" dirty="0"/>
              <a:t>Building block </a:t>
            </a:r>
            <a:r>
              <a:rPr lang="en-US" altLang="zh-CN" sz="2400" b="1" kern="0" dirty="0" smtClean="0"/>
              <a:t>2: Integrated AI with 6G system</a:t>
            </a:r>
            <a:endParaRPr lang="en-US" altLang="zh-CN" sz="2400" b="1" kern="0" dirty="0"/>
          </a:p>
        </p:txBody>
      </p:sp>
      <p:sp>
        <p:nvSpPr>
          <p:cNvPr id="29"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S1-240111</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SA1#105, 26 Feb </a:t>
            </a:r>
            <a:r>
              <a:rPr lang="en-GB" altLang="en-US" sz="1065" dirty="0">
                <a:solidFill>
                  <a:schemeClr val="bg1"/>
                </a:solidFill>
                <a:latin typeface="Arial" panose="020B0604020202020204" pitchFamily="34" charset="0"/>
              </a:rPr>
              <a:t>- </a:t>
            </a:r>
            <a:r>
              <a:rPr lang="en-GB" altLang="en-US" sz="1065" dirty="0" smtClean="0">
                <a:solidFill>
                  <a:schemeClr val="bg1"/>
                </a:solidFill>
                <a:latin typeface="Arial" panose="020B0604020202020204" pitchFamily="34" charset="0"/>
              </a:rPr>
              <a:t>1 Mar 2024, Athens</a:t>
            </a:r>
            <a:endParaRPr lang="en-GB" altLang="en-US" sz="1065" dirty="0">
              <a:solidFill>
                <a:schemeClr val="bg1"/>
              </a:solidFill>
              <a:latin typeface="Arial" panose="020B0604020202020204" pitchFamily="34" charset="0"/>
            </a:endParaRPr>
          </a:p>
        </p:txBody>
      </p:sp>
      <p:sp>
        <p:nvSpPr>
          <p:cNvPr id="80" name="文本框 79"/>
          <p:cNvSpPr txBox="1"/>
          <p:nvPr/>
        </p:nvSpPr>
        <p:spPr>
          <a:xfrm>
            <a:off x="738161" y="5313489"/>
            <a:ext cx="10701778" cy="646331"/>
          </a:xfrm>
          <a:prstGeom prst="rect">
            <a:avLst/>
          </a:prstGeom>
          <a:noFill/>
        </p:spPr>
        <p:txBody>
          <a:bodyPr wrap="square" rtlCol="0">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Approach for R20 Part 2</a:t>
            </a:r>
            <a:r>
              <a:rPr lang="zh-CN" altLang="en-US" dirty="0" smtClean="0">
                <a:solidFill>
                  <a:srgbClr val="FF0000"/>
                </a:solidFill>
                <a:latin typeface="微软雅黑" panose="020B0503020204020204" pitchFamily="34" charset="-122"/>
                <a:ea typeface="微软雅黑" panose="020B0503020204020204" pitchFamily="34" charset="-122"/>
              </a:rPr>
              <a:t>：</a:t>
            </a:r>
            <a:endParaRPr lang="en-US" altLang="zh-CN" dirty="0" smtClean="0">
              <a:solidFill>
                <a:srgbClr val="FF0000"/>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en-US" altLang="zh-CN" dirty="0" smtClean="0">
                <a:latin typeface="微软雅黑" panose="020B0503020204020204" pitchFamily="34" charset="-122"/>
                <a:ea typeface="微软雅黑" panose="020B0503020204020204" pitchFamily="34" charset="-122"/>
                <a:cs typeface="MS PGothic" panose="020B0600070205080204" charset="-128"/>
              </a:rPr>
              <a:t>One “Umbrella” SID including Integrated </a:t>
            </a:r>
            <a:r>
              <a:rPr lang="en-US" altLang="zh-CN" dirty="0">
                <a:latin typeface="微软雅黑" panose="020B0503020204020204" pitchFamily="34" charset="-122"/>
                <a:ea typeface="微软雅黑" panose="020B0503020204020204" pitchFamily="34" charset="-122"/>
                <a:cs typeface="MS PGothic" panose="020B0600070205080204" charset="-128"/>
              </a:rPr>
              <a:t>AI with 6G </a:t>
            </a:r>
            <a:r>
              <a:rPr lang="en-US" altLang="zh-CN" dirty="0" smtClean="0">
                <a:latin typeface="微软雅黑" panose="020B0503020204020204" pitchFamily="34" charset="-122"/>
                <a:ea typeface="微软雅黑" panose="020B0503020204020204" pitchFamily="34" charset="-122"/>
                <a:cs typeface="MS PGothic" panose="020B0600070205080204" charset="-128"/>
              </a:rPr>
              <a:t>system </a:t>
            </a:r>
            <a:r>
              <a:rPr lang="en-US" altLang="zh-CN" dirty="0">
                <a:latin typeface="微软雅黑" panose="020B0503020204020204" pitchFamily="34" charset="-122"/>
                <a:ea typeface="微软雅黑" panose="020B0503020204020204" pitchFamily="34" charset="-122"/>
                <a:cs typeface="MS PGothic" panose="020B0600070205080204" charset="-128"/>
              </a:rPr>
              <a:t>as </a:t>
            </a:r>
            <a:r>
              <a:rPr lang="en-US" altLang="zh-CN" dirty="0" smtClean="0">
                <a:latin typeface="微软雅黑" panose="020B0503020204020204" pitchFamily="34" charset="-122"/>
                <a:ea typeface="微软雅黑" panose="020B0503020204020204" pitchFamily="34" charset="-122"/>
                <a:cs typeface="MS PGothic" panose="020B0600070205080204" charset="-128"/>
              </a:rPr>
              <a:t>one of the building blocks</a:t>
            </a:r>
          </a:p>
        </p:txBody>
      </p:sp>
      <p:sp>
        <p:nvSpPr>
          <p:cNvPr id="84" name="文本框 83"/>
          <p:cNvSpPr txBox="1"/>
          <p:nvPr/>
        </p:nvSpPr>
        <p:spPr>
          <a:xfrm>
            <a:off x="955400" y="1192062"/>
            <a:ext cx="5730081" cy="430887"/>
          </a:xfrm>
          <a:prstGeom prst="rect">
            <a:avLst/>
          </a:prstGeom>
          <a:noFill/>
        </p:spPr>
        <p:txBody>
          <a:bodyPr wrap="square" rtlCol="0">
            <a:spAutoFit/>
          </a:bodyPr>
          <a:lstStyle/>
          <a:p>
            <a:r>
              <a:rPr lang="en-US" altLang="zh-CN" sz="2200" dirty="0" smtClean="0">
                <a:solidFill>
                  <a:srgbClr val="FF0000"/>
                </a:solidFill>
              </a:rPr>
              <a:t>Use Case </a:t>
            </a:r>
            <a:r>
              <a:rPr lang="en-US" altLang="zh-CN" sz="2200" dirty="0">
                <a:solidFill>
                  <a:srgbClr val="FF0000"/>
                </a:solidFill>
              </a:rPr>
              <a:t>2</a:t>
            </a:r>
            <a:r>
              <a:rPr lang="zh-CN" altLang="en-US" sz="2200" dirty="0" smtClean="0"/>
              <a:t>：</a:t>
            </a:r>
            <a:r>
              <a:rPr lang="en-US" altLang="zh-CN" sz="2200" dirty="0" smtClean="0"/>
              <a:t>AI assisted energy saving</a:t>
            </a:r>
            <a:endParaRPr lang="zh-CN" altLang="en-US" sz="2200" dirty="0"/>
          </a:p>
        </p:txBody>
      </p:sp>
      <p:grpSp>
        <p:nvGrpSpPr>
          <p:cNvPr id="94" name="组合 93">
            <a:extLst>
              <a:ext uri="{FF2B5EF4-FFF2-40B4-BE49-F238E27FC236}">
                <a16:creationId xmlns:a16="http://schemas.microsoft.com/office/drawing/2014/main" id="{69F7F9FB-0B52-4387-A5B7-D0B089F23261}"/>
              </a:ext>
            </a:extLst>
          </p:cNvPr>
          <p:cNvGrpSpPr/>
          <p:nvPr/>
        </p:nvGrpSpPr>
        <p:grpSpPr>
          <a:xfrm>
            <a:off x="5788459" y="2207038"/>
            <a:ext cx="2585192" cy="1227380"/>
            <a:chOff x="12699545" y="2270689"/>
            <a:chExt cx="1519237" cy="725975"/>
          </a:xfrm>
        </p:grpSpPr>
        <p:sp>
          <p:nvSpPr>
            <p:cNvPr id="95"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dirty="0">
                <a:latin typeface="Helvetica Neue Medium"/>
                <a:sym typeface="Helvetica Neue Medium"/>
              </a:endParaRPr>
            </a:p>
          </p:txBody>
        </p:sp>
        <p:sp>
          <p:nvSpPr>
            <p:cNvPr id="96"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sp>
        <p:nvSpPr>
          <p:cNvPr id="97" name="文本框 96"/>
          <p:cNvSpPr txBox="1"/>
          <p:nvPr/>
        </p:nvSpPr>
        <p:spPr>
          <a:xfrm>
            <a:off x="6825215" y="2362864"/>
            <a:ext cx="553357" cy="307777"/>
          </a:xfrm>
          <a:prstGeom prst="rect">
            <a:avLst/>
          </a:prstGeom>
          <a:noFill/>
        </p:spPr>
        <p:txBody>
          <a:bodyPr wrap="none" rtlCol="0">
            <a:sp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en-US" altLang="zh-CN" dirty="0">
                <a:latin typeface="Arial" panose="020B0604020202020204" pitchFamily="34" charset="0"/>
                <a:cs typeface="Arial" panose="020B0604020202020204" pitchFamily="34" charset="0"/>
              </a:rPr>
              <a:t>6GC</a:t>
            </a:r>
            <a:endParaRPr lang="zh-CN" altLang="en-US" dirty="0">
              <a:latin typeface="Arial" panose="020B0604020202020204" pitchFamily="34" charset="0"/>
              <a:cs typeface="Arial" panose="020B0604020202020204" pitchFamily="34" charset="0"/>
            </a:endParaRPr>
          </a:p>
        </p:txBody>
      </p:sp>
      <p:grpSp>
        <p:nvGrpSpPr>
          <p:cNvPr id="98" name="组合 97"/>
          <p:cNvGrpSpPr/>
          <p:nvPr/>
        </p:nvGrpSpPr>
        <p:grpSpPr>
          <a:xfrm>
            <a:off x="1464031" y="2405082"/>
            <a:ext cx="562155" cy="868356"/>
            <a:chOff x="195943" y="1072088"/>
            <a:chExt cx="2351315" cy="3317940"/>
          </a:xfrm>
        </p:grpSpPr>
        <p:pic>
          <p:nvPicPr>
            <p:cNvPr id="99"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0" b="100000" l="10000" r="87692"/>
                      </a14:imgEffect>
                    </a14:imgLayer>
                  </a14:imgProps>
                </a:ext>
                <a:ext uri="{28A0092B-C50C-407E-A947-70E740481C1C}">
                  <a14:useLocalDpi xmlns:a14="http://schemas.microsoft.com/office/drawing/2010/main" val="0"/>
                </a:ext>
              </a:extLst>
            </a:blip>
            <a:srcRect l="15872" r="15175"/>
            <a:stretch>
              <a:fillRect/>
            </a:stretch>
          </p:blipFill>
          <p:spPr bwMode="auto">
            <a:xfrm>
              <a:off x="195943" y="1072088"/>
              <a:ext cx="2351315" cy="3317940"/>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6248" y="1476694"/>
              <a:ext cx="1410454" cy="2508727"/>
            </a:xfrm>
            <a:prstGeom prst="rect">
              <a:avLst/>
            </a:prstGeom>
          </p:spPr>
        </p:pic>
        <p:pic>
          <p:nvPicPr>
            <p:cNvPr id="101" name="Picture 42" descr="https://img1.baidu.com/it/u=3679854175,1425897491&amp;fm=253&amp;fmt=auto&amp;app=138&amp;f=JPEG?w=610&amp;h=29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85339" y="1238848"/>
              <a:ext cx="367096" cy="177530"/>
            </a:xfrm>
            <a:prstGeom prst="rect">
              <a:avLst/>
            </a:prstGeom>
            <a:noFill/>
            <a:extLst>
              <a:ext uri="{909E8E84-426E-40DD-AFC4-6F175D3DCCD1}">
                <a14:hiddenFill xmlns:a14="http://schemas.microsoft.com/office/drawing/2010/main">
                  <a:solidFill>
                    <a:srgbClr val="FFFFFF"/>
                  </a:solidFill>
                </a14:hiddenFill>
              </a:ext>
            </a:extLst>
          </p:spPr>
        </p:pic>
      </p:grpSp>
      <p:sp>
        <p:nvSpPr>
          <p:cNvPr id="103" name="六边形 102"/>
          <p:cNvSpPr/>
          <p:nvPr/>
        </p:nvSpPr>
        <p:spPr>
          <a:xfrm>
            <a:off x="4336910" y="2630645"/>
            <a:ext cx="912982" cy="633033"/>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sp>
        <p:nvSpPr>
          <p:cNvPr id="104" name="六边形 103"/>
          <p:cNvSpPr/>
          <p:nvPr/>
        </p:nvSpPr>
        <p:spPr>
          <a:xfrm>
            <a:off x="2764360" y="2569441"/>
            <a:ext cx="912982" cy="633033"/>
          </a:xfrm>
          <a:prstGeom prst="hexagon">
            <a:avLst/>
          </a:prstGeom>
          <a:solidFill>
            <a:sysClr val="window" lastClr="FFFFFF">
              <a:lumMod val="85000"/>
            </a:sysClr>
          </a:solidFill>
          <a:ln w="19050" cap="flat" cmpd="sng" algn="ctr">
            <a:solidFill>
              <a:sysClr val="window" lastClr="FFFFFF"/>
            </a:solidFill>
            <a:prstDash val="solid"/>
            <a:miter lim="800000"/>
          </a:ln>
          <a:effectLst/>
        </p:spPr>
        <p:style>
          <a:lnRef idx="3">
            <a:sysClr val="window" lastClr="FFFFFF"/>
          </a:lnRef>
          <a:fillRef idx="1">
            <a:srgbClr val="70AD47"/>
          </a:fillRef>
          <a:effectRef idx="1">
            <a:srgbClr val="70AD47"/>
          </a:effectRef>
          <a:fontRef idx="minor">
            <a:sysClr val="window" lastClr="FFFFFF"/>
          </a:fontRef>
        </p:style>
        <p:txBody>
          <a:bodyPr wrap="none" rtlCol="0" anchor="ctr"/>
          <a:lstStyle/>
          <a:p>
            <a:pPr algn="ctr"/>
            <a:endParaRPr lang="en-US" altLang="zh-CN" sz="400" dirty="0">
              <a:solidFill>
                <a:sysClr val="windowText" lastClr="000000"/>
              </a:solidFill>
              <a:latin typeface="Arial" panose="020B0604020202020204" pitchFamily="34" charset="0"/>
              <a:cs typeface="Arial" panose="020B0604020202020204" pitchFamily="34" charset="0"/>
            </a:endParaRPr>
          </a:p>
        </p:txBody>
      </p:sp>
      <p:grpSp>
        <p:nvGrpSpPr>
          <p:cNvPr id="105" name="Group 135"/>
          <p:cNvGrpSpPr/>
          <p:nvPr/>
        </p:nvGrpSpPr>
        <p:grpSpPr>
          <a:xfrm>
            <a:off x="4646542" y="2775214"/>
            <a:ext cx="273251" cy="373167"/>
            <a:chOff x="973137" y="1085850"/>
            <a:chExt cx="427038" cy="885825"/>
          </a:xfrm>
          <a:solidFill>
            <a:schemeClr val="bg1"/>
          </a:solidFill>
        </p:grpSpPr>
        <p:sp>
          <p:nvSpPr>
            <p:cNvPr id="106"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7"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8"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09"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0"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1"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2"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3"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4"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5"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6"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7"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8"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19"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0"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1"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122" name="Group 135"/>
          <p:cNvGrpSpPr/>
          <p:nvPr/>
        </p:nvGrpSpPr>
        <p:grpSpPr>
          <a:xfrm>
            <a:off x="3144503" y="2659354"/>
            <a:ext cx="273251" cy="373167"/>
            <a:chOff x="973137" y="1085850"/>
            <a:chExt cx="427038" cy="885825"/>
          </a:xfrm>
          <a:solidFill>
            <a:schemeClr val="bg1"/>
          </a:solidFill>
        </p:grpSpPr>
        <p:sp>
          <p:nvSpPr>
            <p:cNvPr id="123"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4"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5"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6"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7"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8"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29"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0"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1"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2"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3"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4"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5"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6"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7"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8"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139" name="Group 135"/>
          <p:cNvGrpSpPr/>
          <p:nvPr/>
        </p:nvGrpSpPr>
        <p:grpSpPr>
          <a:xfrm>
            <a:off x="3890260" y="3062588"/>
            <a:ext cx="273251" cy="373167"/>
            <a:chOff x="973137" y="1085850"/>
            <a:chExt cx="427038" cy="885825"/>
          </a:xfrm>
          <a:solidFill>
            <a:schemeClr val="bg1"/>
          </a:solidFill>
        </p:grpSpPr>
        <p:sp>
          <p:nvSpPr>
            <p:cNvPr id="140"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1"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2"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3"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4"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5"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6"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7"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8"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9"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0"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1"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2"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3"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4"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5"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156" name="Group 135"/>
          <p:cNvGrpSpPr/>
          <p:nvPr/>
        </p:nvGrpSpPr>
        <p:grpSpPr>
          <a:xfrm>
            <a:off x="3904063" y="2413144"/>
            <a:ext cx="273251" cy="373167"/>
            <a:chOff x="973137" y="1085850"/>
            <a:chExt cx="427038" cy="885825"/>
          </a:xfrm>
          <a:solidFill>
            <a:schemeClr val="bg1"/>
          </a:solidFill>
        </p:grpSpPr>
        <p:sp>
          <p:nvSpPr>
            <p:cNvPr id="157" name="Freeform 55"/>
            <p:cNvSpPr/>
            <p:nvPr/>
          </p:nvSpPr>
          <p:spPr bwMode="auto">
            <a:xfrm>
              <a:off x="973137" y="1250950"/>
              <a:ext cx="207963" cy="717550"/>
            </a:xfrm>
            <a:custGeom>
              <a:avLst/>
              <a:gdLst>
                <a:gd name="T0" fmla="*/ 0 w 131"/>
                <a:gd name="T1" fmla="*/ 2147483647 h 452"/>
                <a:gd name="T2" fmla="*/ 2147483647 w 131"/>
                <a:gd name="T3" fmla="*/ 2147483647 h 452"/>
                <a:gd name="T4" fmla="*/ 2147483647 w 131"/>
                <a:gd name="T5" fmla="*/ 2147483647 h 452"/>
                <a:gd name="T6" fmla="*/ 2147483647 w 131"/>
                <a:gd name="T7" fmla="*/ 2147483647 h 452"/>
                <a:gd name="T8" fmla="*/ 2147483647 w 131"/>
                <a:gd name="T9" fmla="*/ 2147483647 h 452"/>
                <a:gd name="T10" fmla="*/ 2147483647 w 131"/>
                <a:gd name="T11" fmla="*/ 2147483647 h 452"/>
                <a:gd name="T12" fmla="*/ 2147483647 w 131"/>
                <a:gd name="T13" fmla="*/ 0 h 452"/>
                <a:gd name="T14" fmla="*/ 0 w 131"/>
                <a:gd name="T15" fmla="*/ 2147483647 h 452"/>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452"/>
                <a:gd name="T26" fmla="*/ 131 w 131"/>
                <a:gd name="T27" fmla="*/ 452 h 4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452">
                  <a:moveTo>
                    <a:pt x="0" y="411"/>
                  </a:moveTo>
                  <a:lnTo>
                    <a:pt x="14" y="415"/>
                  </a:lnTo>
                  <a:lnTo>
                    <a:pt x="34" y="355"/>
                  </a:lnTo>
                  <a:lnTo>
                    <a:pt x="121" y="383"/>
                  </a:lnTo>
                  <a:lnTo>
                    <a:pt x="121" y="450"/>
                  </a:lnTo>
                  <a:lnTo>
                    <a:pt x="131" y="452"/>
                  </a:lnTo>
                  <a:lnTo>
                    <a:pt x="131" y="0"/>
                  </a:lnTo>
                  <a:lnTo>
                    <a:pt x="0" y="411"/>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8" name="Freeform 56"/>
            <p:cNvSpPr/>
            <p:nvPr/>
          </p:nvSpPr>
          <p:spPr bwMode="auto">
            <a:xfrm>
              <a:off x="1193800" y="1250950"/>
              <a:ext cx="206375" cy="720725"/>
            </a:xfrm>
            <a:custGeom>
              <a:avLst/>
              <a:gdLst>
                <a:gd name="T0" fmla="*/ 0 w 130"/>
                <a:gd name="T1" fmla="*/ 0 h 454"/>
                <a:gd name="T2" fmla="*/ 0 w 130"/>
                <a:gd name="T3" fmla="*/ 2147483647 h 454"/>
                <a:gd name="T4" fmla="*/ 2147483647 w 130"/>
                <a:gd name="T5" fmla="*/ 2147483647 h 454"/>
                <a:gd name="T6" fmla="*/ 2147483647 w 130"/>
                <a:gd name="T7" fmla="*/ 2147483647 h 454"/>
                <a:gd name="T8" fmla="*/ 2147483647 w 130"/>
                <a:gd name="T9" fmla="*/ 2147483647 h 454"/>
                <a:gd name="T10" fmla="*/ 2147483647 w 130"/>
                <a:gd name="T11" fmla="*/ 2147483647 h 454"/>
                <a:gd name="T12" fmla="*/ 2147483647 w 130"/>
                <a:gd name="T13" fmla="*/ 2147483647 h 454"/>
                <a:gd name="T14" fmla="*/ 0 w 130"/>
                <a:gd name="T15" fmla="*/ 0 h 454"/>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54"/>
                <a:gd name="T26" fmla="*/ 130 w 130"/>
                <a:gd name="T27" fmla="*/ 454 h 4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54">
                  <a:moveTo>
                    <a:pt x="0" y="0"/>
                  </a:moveTo>
                  <a:lnTo>
                    <a:pt x="0" y="454"/>
                  </a:lnTo>
                  <a:lnTo>
                    <a:pt x="12" y="450"/>
                  </a:lnTo>
                  <a:lnTo>
                    <a:pt x="12" y="383"/>
                  </a:lnTo>
                  <a:lnTo>
                    <a:pt x="98" y="355"/>
                  </a:lnTo>
                  <a:lnTo>
                    <a:pt x="116" y="418"/>
                  </a:lnTo>
                  <a:lnTo>
                    <a:pt x="130" y="411"/>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59" name="Freeform 57"/>
            <p:cNvSpPr/>
            <p:nvPr/>
          </p:nvSpPr>
          <p:spPr bwMode="auto">
            <a:xfrm>
              <a:off x="1108075" y="1381125"/>
              <a:ext cx="57150" cy="201613"/>
            </a:xfrm>
            <a:custGeom>
              <a:avLst/>
              <a:gdLst>
                <a:gd name="T0" fmla="*/ 2147483647 w 36"/>
                <a:gd name="T1" fmla="*/ 2147483647 h 127"/>
                <a:gd name="T2" fmla="*/ 0 w 36"/>
                <a:gd name="T3" fmla="*/ 2147483647 h 127"/>
                <a:gd name="T4" fmla="*/ 2147483647 w 36"/>
                <a:gd name="T5" fmla="*/ 0 h 127"/>
                <a:gd name="T6" fmla="*/ 2147483647 w 36"/>
                <a:gd name="T7" fmla="*/ 2147483647 h 127"/>
                <a:gd name="T8" fmla="*/ 0 60000 65536"/>
                <a:gd name="T9" fmla="*/ 0 60000 65536"/>
                <a:gd name="T10" fmla="*/ 0 60000 65536"/>
                <a:gd name="T11" fmla="*/ 0 60000 65536"/>
                <a:gd name="T12" fmla="*/ 0 w 36"/>
                <a:gd name="T13" fmla="*/ 0 h 127"/>
                <a:gd name="T14" fmla="*/ 36 w 36"/>
                <a:gd name="T15" fmla="*/ 127 h 127"/>
              </a:gdLst>
              <a:ahLst/>
              <a:cxnLst>
                <a:cxn ang="T8">
                  <a:pos x="T0" y="T1"/>
                </a:cxn>
                <a:cxn ang="T9">
                  <a:pos x="T2" y="T3"/>
                </a:cxn>
                <a:cxn ang="T10">
                  <a:pos x="T4" y="T5"/>
                </a:cxn>
                <a:cxn ang="T11">
                  <a:pos x="T6" y="T7"/>
                </a:cxn>
              </a:cxnLst>
              <a:rect l="T12" t="T13" r="T14" b="T15"/>
              <a:pathLst>
                <a:path w="36" h="127">
                  <a:moveTo>
                    <a:pt x="36" y="127"/>
                  </a:moveTo>
                  <a:lnTo>
                    <a:pt x="0" y="115"/>
                  </a:lnTo>
                  <a:lnTo>
                    <a:pt x="36" y="0"/>
                  </a:lnTo>
                  <a:lnTo>
                    <a:pt x="36"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0" name="Freeform 58"/>
            <p:cNvSpPr/>
            <p:nvPr/>
          </p:nvSpPr>
          <p:spPr bwMode="auto">
            <a:xfrm>
              <a:off x="1036637" y="1595437"/>
              <a:ext cx="128588" cy="228600"/>
            </a:xfrm>
            <a:custGeom>
              <a:avLst/>
              <a:gdLst>
                <a:gd name="T0" fmla="*/ 2147483647 w 81"/>
                <a:gd name="T1" fmla="*/ 2147483647 h 144"/>
                <a:gd name="T2" fmla="*/ 0 w 81"/>
                <a:gd name="T3" fmla="*/ 2147483647 h 144"/>
                <a:gd name="T4" fmla="*/ 2147483647 w 81"/>
                <a:gd name="T5" fmla="*/ 0 h 144"/>
                <a:gd name="T6" fmla="*/ 2147483647 w 81"/>
                <a:gd name="T7" fmla="*/ 2147483647 h 144"/>
                <a:gd name="T8" fmla="*/ 2147483647 w 81"/>
                <a:gd name="T9" fmla="*/ 2147483647 h 144"/>
                <a:gd name="T10" fmla="*/ 0 60000 65536"/>
                <a:gd name="T11" fmla="*/ 0 60000 65536"/>
                <a:gd name="T12" fmla="*/ 0 60000 65536"/>
                <a:gd name="T13" fmla="*/ 0 60000 65536"/>
                <a:gd name="T14" fmla="*/ 0 60000 65536"/>
                <a:gd name="T15" fmla="*/ 0 w 81"/>
                <a:gd name="T16" fmla="*/ 0 h 144"/>
                <a:gd name="T17" fmla="*/ 81 w 81"/>
                <a:gd name="T18" fmla="*/ 144 h 144"/>
              </a:gdLst>
              <a:ahLst/>
              <a:cxnLst>
                <a:cxn ang="T10">
                  <a:pos x="T0" y="T1"/>
                </a:cxn>
                <a:cxn ang="T11">
                  <a:pos x="T2" y="T3"/>
                </a:cxn>
                <a:cxn ang="T12">
                  <a:pos x="T4" y="T5"/>
                </a:cxn>
                <a:cxn ang="T13">
                  <a:pos x="T6" y="T7"/>
                </a:cxn>
                <a:cxn ang="T14">
                  <a:pos x="T8" y="T9"/>
                </a:cxn>
              </a:cxnLst>
              <a:rect l="T15" t="T16" r="T17" b="T18"/>
              <a:pathLst>
                <a:path w="81" h="144">
                  <a:moveTo>
                    <a:pt x="81" y="144"/>
                  </a:moveTo>
                  <a:lnTo>
                    <a:pt x="0" y="120"/>
                  </a:lnTo>
                  <a:lnTo>
                    <a:pt x="39" y="0"/>
                  </a:lnTo>
                  <a:lnTo>
                    <a:pt x="81" y="14"/>
                  </a:lnTo>
                  <a:lnTo>
                    <a:pt x="81"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1" name="Freeform 59"/>
            <p:cNvSpPr/>
            <p:nvPr/>
          </p:nvSpPr>
          <p:spPr bwMode="auto">
            <a:xfrm>
              <a:off x="1092200" y="1595437"/>
              <a:ext cx="76200" cy="228600"/>
            </a:xfrm>
            <a:custGeom>
              <a:avLst/>
              <a:gdLst>
                <a:gd name="T0" fmla="*/ 0 w 48"/>
                <a:gd name="T1" fmla="*/ 0 h 144"/>
                <a:gd name="T2" fmla="*/ 2147483647 w 48"/>
                <a:gd name="T3" fmla="*/ 2147483647 h 144"/>
                <a:gd name="T4" fmla="*/ 2147483647 w 48"/>
                <a:gd name="T5" fmla="*/ 2147483647 h 144"/>
                <a:gd name="T6" fmla="*/ 2147483647 w 48"/>
                <a:gd name="T7" fmla="*/ 0 h 144"/>
                <a:gd name="T8" fmla="*/ 0 w 48"/>
                <a:gd name="T9" fmla="*/ 0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0"/>
                  </a:moveTo>
                  <a:lnTo>
                    <a:pt x="44" y="144"/>
                  </a:lnTo>
                  <a:lnTo>
                    <a:pt x="48" y="144"/>
                  </a:lnTo>
                  <a:lnTo>
                    <a:pt x="6" y="0"/>
                  </a:lnTo>
                  <a:lnTo>
                    <a:pt x="0"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2" name="Freeform 60"/>
            <p:cNvSpPr/>
            <p:nvPr/>
          </p:nvSpPr>
          <p:spPr bwMode="auto">
            <a:xfrm>
              <a:off x="1033462" y="1614487"/>
              <a:ext cx="134938" cy="171450"/>
            </a:xfrm>
            <a:custGeom>
              <a:avLst/>
              <a:gdLst>
                <a:gd name="T0" fmla="*/ 0 w 85"/>
                <a:gd name="T1" fmla="*/ 2147483647 h 108"/>
                <a:gd name="T2" fmla="*/ 2147483647 w 85"/>
                <a:gd name="T3" fmla="*/ 2147483647 h 108"/>
                <a:gd name="T4" fmla="*/ 2147483647 w 85"/>
                <a:gd name="T5" fmla="*/ 2147483647 h 108"/>
                <a:gd name="T6" fmla="*/ 2147483647 w 85"/>
                <a:gd name="T7" fmla="*/ 0 h 108"/>
                <a:gd name="T8" fmla="*/ 0 w 85"/>
                <a:gd name="T9" fmla="*/ 2147483647 h 108"/>
                <a:gd name="T10" fmla="*/ 0 60000 65536"/>
                <a:gd name="T11" fmla="*/ 0 60000 65536"/>
                <a:gd name="T12" fmla="*/ 0 60000 65536"/>
                <a:gd name="T13" fmla="*/ 0 60000 65536"/>
                <a:gd name="T14" fmla="*/ 0 60000 65536"/>
                <a:gd name="T15" fmla="*/ 0 w 85"/>
                <a:gd name="T16" fmla="*/ 0 h 108"/>
                <a:gd name="T17" fmla="*/ 85 w 85"/>
                <a:gd name="T18" fmla="*/ 108 h 108"/>
              </a:gdLst>
              <a:ahLst/>
              <a:cxnLst>
                <a:cxn ang="T10">
                  <a:pos x="T0" y="T1"/>
                </a:cxn>
                <a:cxn ang="T11">
                  <a:pos x="T2" y="T3"/>
                </a:cxn>
                <a:cxn ang="T12">
                  <a:pos x="T4" y="T5"/>
                </a:cxn>
                <a:cxn ang="T13">
                  <a:pos x="T6" y="T7"/>
                </a:cxn>
                <a:cxn ang="T14">
                  <a:pos x="T8" y="T9"/>
                </a:cxn>
              </a:cxnLst>
              <a:rect l="T15" t="T16" r="T17" b="T18"/>
              <a:pathLst>
                <a:path w="85" h="108">
                  <a:moveTo>
                    <a:pt x="0" y="106"/>
                  </a:moveTo>
                  <a:lnTo>
                    <a:pt x="4" y="108"/>
                  </a:lnTo>
                  <a:lnTo>
                    <a:pt x="85" y="2"/>
                  </a:lnTo>
                  <a:lnTo>
                    <a:pt x="81" y="0"/>
                  </a:lnTo>
                  <a:lnTo>
                    <a:pt x="0" y="10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3" name="Freeform 61"/>
            <p:cNvSpPr/>
            <p:nvPr/>
          </p:nvSpPr>
          <p:spPr bwMode="auto">
            <a:xfrm>
              <a:off x="1104900" y="1503362"/>
              <a:ext cx="66675" cy="63500"/>
            </a:xfrm>
            <a:custGeom>
              <a:avLst/>
              <a:gdLst>
                <a:gd name="T0" fmla="*/ 0 w 42"/>
                <a:gd name="T1" fmla="*/ 2147483647 h 40"/>
                <a:gd name="T2" fmla="*/ 2147483647 w 42"/>
                <a:gd name="T3" fmla="*/ 2147483647 h 40"/>
                <a:gd name="T4" fmla="*/ 2147483647 w 42"/>
                <a:gd name="T5" fmla="*/ 2147483647 h 40"/>
                <a:gd name="T6" fmla="*/ 2147483647 w 42"/>
                <a:gd name="T7" fmla="*/ 0 h 40"/>
                <a:gd name="T8" fmla="*/ 0 w 42"/>
                <a:gd name="T9" fmla="*/ 2147483647 h 40"/>
                <a:gd name="T10" fmla="*/ 0 60000 65536"/>
                <a:gd name="T11" fmla="*/ 0 60000 65536"/>
                <a:gd name="T12" fmla="*/ 0 60000 65536"/>
                <a:gd name="T13" fmla="*/ 0 60000 65536"/>
                <a:gd name="T14" fmla="*/ 0 60000 65536"/>
                <a:gd name="T15" fmla="*/ 0 w 42"/>
                <a:gd name="T16" fmla="*/ 0 h 40"/>
                <a:gd name="T17" fmla="*/ 42 w 42"/>
                <a:gd name="T18" fmla="*/ 40 h 40"/>
              </a:gdLst>
              <a:ahLst/>
              <a:cxnLst>
                <a:cxn ang="T10">
                  <a:pos x="T0" y="T1"/>
                </a:cxn>
                <a:cxn ang="T11">
                  <a:pos x="T2" y="T3"/>
                </a:cxn>
                <a:cxn ang="T12">
                  <a:pos x="T4" y="T5"/>
                </a:cxn>
                <a:cxn ang="T13">
                  <a:pos x="T6" y="T7"/>
                </a:cxn>
                <a:cxn ang="T14">
                  <a:pos x="T8" y="T9"/>
                </a:cxn>
              </a:cxnLst>
              <a:rect l="T15" t="T16" r="T17" b="T18"/>
              <a:pathLst>
                <a:path w="42" h="40">
                  <a:moveTo>
                    <a:pt x="0" y="36"/>
                  </a:moveTo>
                  <a:lnTo>
                    <a:pt x="4" y="40"/>
                  </a:lnTo>
                  <a:lnTo>
                    <a:pt x="42" y="4"/>
                  </a:lnTo>
                  <a:lnTo>
                    <a:pt x="40" y="0"/>
                  </a:lnTo>
                  <a:lnTo>
                    <a:pt x="0" y="3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4" name="Freeform 62"/>
            <p:cNvSpPr/>
            <p:nvPr/>
          </p:nvSpPr>
          <p:spPr bwMode="auto">
            <a:xfrm>
              <a:off x="11176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4"/>
                  </a:moveTo>
                  <a:lnTo>
                    <a:pt x="28" y="54"/>
                  </a:lnTo>
                  <a:lnTo>
                    <a:pt x="32" y="52"/>
                  </a:lnTo>
                  <a:lnTo>
                    <a:pt x="6" y="0"/>
                  </a:lnTo>
                  <a:lnTo>
                    <a:pt x="0" y="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5" name="Freeform 63"/>
            <p:cNvSpPr/>
            <p:nvPr/>
          </p:nvSpPr>
          <p:spPr bwMode="auto">
            <a:xfrm>
              <a:off x="1212850" y="1381125"/>
              <a:ext cx="53975" cy="201613"/>
            </a:xfrm>
            <a:custGeom>
              <a:avLst/>
              <a:gdLst>
                <a:gd name="T0" fmla="*/ 0 w 34"/>
                <a:gd name="T1" fmla="*/ 2147483647 h 127"/>
                <a:gd name="T2" fmla="*/ 2147483647 w 34"/>
                <a:gd name="T3" fmla="*/ 2147483647 h 127"/>
                <a:gd name="T4" fmla="*/ 0 w 34"/>
                <a:gd name="T5" fmla="*/ 0 h 127"/>
                <a:gd name="T6" fmla="*/ 0 w 34"/>
                <a:gd name="T7" fmla="*/ 2147483647 h 127"/>
                <a:gd name="T8" fmla="*/ 0 60000 65536"/>
                <a:gd name="T9" fmla="*/ 0 60000 65536"/>
                <a:gd name="T10" fmla="*/ 0 60000 65536"/>
                <a:gd name="T11" fmla="*/ 0 60000 65536"/>
                <a:gd name="T12" fmla="*/ 0 w 34"/>
                <a:gd name="T13" fmla="*/ 0 h 127"/>
                <a:gd name="T14" fmla="*/ 34 w 34"/>
                <a:gd name="T15" fmla="*/ 127 h 127"/>
              </a:gdLst>
              <a:ahLst/>
              <a:cxnLst>
                <a:cxn ang="T8">
                  <a:pos x="T0" y="T1"/>
                </a:cxn>
                <a:cxn ang="T9">
                  <a:pos x="T2" y="T3"/>
                </a:cxn>
                <a:cxn ang="T10">
                  <a:pos x="T4" y="T5"/>
                </a:cxn>
                <a:cxn ang="T11">
                  <a:pos x="T6" y="T7"/>
                </a:cxn>
              </a:cxnLst>
              <a:rect l="T12" t="T13" r="T14" b="T15"/>
              <a:pathLst>
                <a:path w="34" h="127">
                  <a:moveTo>
                    <a:pt x="0" y="127"/>
                  </a:moveTo>
                  <a:lnTo>
                    <a:pt x="34" y="115"/>
                  </a:lnTo>
                  <a:lnTo>
                    <a:pt x="0" y="0"/>
                  </a:lnTo>
                  <a:lnTo>
                    <a:pt x="0" y="127"/>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6" name="Freeform 64"/>
            <p:cNvSpPr/>
            <p:nvPr/>
          </p:nvSpPr>
          <p:spPr bwMode="auto">
            <a:xfrm>
              <a:off x="1212850" y="1595437"/>
              <a:ext cx="127000" cy="228600"/>
            </a:xfrm>
            <a:custGeom>
              <a:avLst/>
              <a:gdLst>
                <a:gd name="T0" fmla="*/ 0 w 80"/>
                <a:gd name="T1" fmla="*/ 2147483647 h 144"/>
                <a:gd name="T2" fmla="*/ 2147483647 w 80"/>
                <a:gd name="T3" fmla="*/ 2147483647 h 144"/>
                <a:gd name="T4" fmla="*/ 2147483647 w 80"/>
                <a:gd name="T5" fmla="*/ 0 h 144"/>
                <a:gd name="T6" fmla="*/ 0 w 80"/>
                <a:gd name="T7" fmla="*/ 2147483647 h 144"/>
                <a:gd name="T8" fmla="*/ 0 w 80"/>
                <a:gd name="T9" fmla="*/ 2147483647 h 144"/>
                <a:gd name="T10" fmla="*/ 0 60000 65536"/>
                <a:gd name="T11" fmla="*/ 0 60000 65536"/>
                <a:gd name="T12" fmla="*/ 0 60000 65536"/>
                <a:gd name="T13" fmla="*/ 0 60000 65536"/>
                <a:gd name="T14" fmla="*/ 0 60000 65536"/>
                <a:gd name="T15" fmla="*/ 0 w 80"/>
                <a:gd name="T16" fmla="*/ 0 h 144"/>
                <a:gd name="T17" fmla="*/ 80 w 80"/>
                <a:gd name="T18" fmla="*/ 144 h 144"/>
              </a:gdLst>
              <a:ahLst/>
              <a:cxnLst>
                <a:cxn ang="T10">
                  <a:pos x="T0" y="T1"/>
                </a:cxn>
                <a:cxn ang="T11">
                  <a:pos x="T2" y="T3"/>
                </a:cxn>
                <a:cxn ang="T12">
                  <a:pos x="T4" y="T5"/>
                </a:cxn>
                <a:cxn ang="T13">
                  <a:pos x="T6" y="T7"/>
                </a:cxn>
                <a:cxn ang="T14">
                  <a:pos x="T8" y="T9"/>
                </a:cxn>
              </a:cxnLst>
              <a:rect l="T15" t="T16" r="T17" b="T18"/>
              <a:pathLst>
                <a:path w="80" h="144">
                  <a:moveTo>
                    <a:pt x="0" y="144"/>
                  </a:moveTo>
                  <a:lnTo>
                    <a:pt x="80" y="120"/>
                  </a:lnTo>
                  <a:lnTo>
                    <a:pt x="42" y="0"/>
                  </a:lnTo>
                  <a:lnTo>
                    <a:pt x="0" y="14"/>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7" name="Freeform 65"/>
            <p:cNvSpPr/>
            <p:nvPr/>
          </p:nvSpPr>
          <p:spPr bwMode="auto">
            <a:xfrm>
              <a:off x="1206500" y="1595437"/>
              <a:ext cx="76200" cy="228600"/>
            </a:xfrm>
            <a:custGeom>
              <a:avLst/>
              <a:gdLst>
                <a:gd name="T0" fmla="*/ 0 w 48"/>
                <a:gd name="T1" fmla="*/ 2147483647 h 144"/>
                <a:gd name="T2" fmla="*/ 2147483647 w 48"/>
                <a:gd name="T3" fmla="*/ 2147483647 h 144"/>
                <a:gd name="T4" fmla="*/ 2147483647 w 48"/>
                <a:gd name="T5" fmla="*/ 0 h 144"/>
                <a:gd name="T6" fmla="*/ 2147483647 w 48"/>
                <a:gd name="T7" fmla="*/ 0 h 144"/>
                <a:gd name="T8" fmla="*/ 0 w 48"/>
                <a:gd name="T9" fmla="*/ 2147483647 h 144"/>
                <a:gd name="T10" fmla="*/ 0 60000 65536"/>
                <a:gd name="T11" fmla="*/ 0 60000 65536"/>
                <a:gd name="T12" fmla="*/ 0 60000 65536"/>
                <a:gd name="T13" fmla="*/ 0 60000 65536"/>
                <a:gd name="T14" fmla="*/ 0 60000 65536"/>
                <a:gd name="T15" fmla="*/ 0 w 48"/>
                <a:gd name="T16" fmla="*/ 0 h 144"/>
                <a:gd name="T17" fmla="*/ 48 w 48"/>
                <a:gd name="T18" fmla="*/ 144 h 144"/>
              </a:gdLst>
              <a:ahLst/>
              <a:cxnLst>
                <a:cxn ang="T10">
                  <a:pos x="T0" y="T1"/>
                </a:cxn>
                <a:cxn ang="T11">
                  <a:pos x="T2" y="T3"/>
                </a:cxn>
                <a:cxn ang="T12">
                  <a:pos x="T4" y="T5"/>
                </a:cxn>
                <a:cxn ang="T13">
                  <a:pos x="T6" y="T7"/>
                </a:cxn>
                <a:cxn ang="T14">
                  <a:pos x="T8" y="T9"/>
                </a:cxn>
              </a:cxnLst>
              <a:rect l="T15" t="T16" r="T17" b="T18"/>
              <a:pathLst>
                <a:path w="48" h="144">
                  <a:moveTo>
                    <a:pt x="0" y="144"/>
                  </a:moveTo>
                  <a:lnTo>
                    <a:pt x="6" y="144"/>
                  </a:lnTo>
                  <a:lnTo>
                    <a:pt x="48" y="0"/>
                  </a:lnTo>
                  <a:lnTo>
                    <a:pt x="44" y="0"/>
                  </a:lnTo>
                  <a:lnTo>
                    <a:pt x="0" y="144"/>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8" name="Freeform 66"/>
            <p:cNvSpPr/>
            <p:nvPr/>
          </p:nvSpPr>
          <p:spPr bwMode="auto">
            <a:xfrm>
              <a:off x="1209675" y="1614487"/>
              <a:ext cx="133350" cy="171450"/>
            </a:xfrm>
            <a:custGeom>
              <a:avLst/>
              <a:gdLst>
                <a:gd name="T0" fmla="*/ 0 w 84"/>
                <a:gd name="T1" fmla="*/ 2147483647 h 108"/>
                <a:gd name="T2" fmla="*/ 2147483647 w 84"/>
                <a:gd name="T3" fmla="*/ 2147483647 h 108"/>
                <a:gd name="T4" fmla="*/ 2147483647 w 84"/>
                <a:gd name="T5" fmla="*/ 2147483647 h 108"/>
                <a:gd name="T6" fmla="*/ 2147483647 w 84"/>
                <a:gd name="T7" fmla="*/ 0 h 108"/>
                <a:gd name="T8" fmla="*/ 0 w 84"/>
                <a:gd name="T9" fmla="*/ 2147483647 h 108"/>
                <a:gd name="T10" fmla="*/ 0 60000 65536"/>
                <a:gd name="T11" fmla="*/ 0 60000 65536"/>
                <a:gd name="T12" fmla="*/ 0 60000 65536"/>
                <a:gd name="T13" fmla="*/ 0 60000 65536"/>
                <a:gd name="T14" fmla="*/ 0 60000 65536"/>
                <a:gd name="T15" fmla="*/ 0 w 84"/>
                <a:gd name="T16" fmla="*/ 0 h 108"/>
                <a:gd name="T17" fmla="*/ 84 w 84"/>
                <a:gd name="T18" fmla="*/ 108 h 108"/>
              </a:gdLst>
              <a:ahLst/>
              <a:cxnLst>
                <a:cxn ang="T10">
                  <a:pos x="T0" y="T1"/>
                </a:cxn>
                <a:cxn ang="T11">
                  <a:pos x="T2" y="T3"/>
                </a:cxn>
                <a:cxn ang="T12">
                  <a:pos x="T4" y="T5"/>
                </a:cxn>
                <a:cxn ang="T13">
                  <a:pos x="T6" y="T7"/>
                </a:cxn>
                <a:cxn ang="T14">
                  <a:pos x="T8" y="T9"/>
                </a:cxn>
              </a:cxnLst>
              <a:rect l="T15" t="T16" r="T17" b="T18"/>
              <a:pathLst>
                <a:path w="84" h="108">
                  <a:moveTo>
                    <a:pt x="0" y="2"/>
                  </a:moveTo>
                  <a:lnTo>
                    <a:pt x="78" y="108"/>
                  </a:lnTo>
                  <a:lnTo>
                    <a:pt x="84" y="106"/>
                  </a:lnTo>
                  <a:lnTo>
                    <a:pt x="4" y="0"/>
                  </a:lnTo>
                  <a:lnTo>
                    <a:pt x="0" y="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69" name="Freeform 67"/>
            <p:cNvSpPr/>
            <p:nvPr/>
          </p:nvSpPr>
          <p:spPr bwMode="auto">
            <a:xfrm>
              <a:off x="1206500" y="1503362"/>
              <a:ext cx="63500" cy="63500"/>
            </a:xfrm>
            <a:custGeom>
              <a:avLst/>
              <a:gdLst>
                <a:gd name="T0" fmla="*/ 0 w 40"/>
                <a:gd name="T1" fmla="*/ 2147483647 h 40"/>
                <a:gd name="T2" fmla="*/ 2147483647 w 40"/>
                <a:gd name="T3" fmla="*/ 2147483647 h 40"/>
                <a:gd name="T4" fmla="*/ 2147483647 w 40"/>
                <a:gd name="T5" fmla="*/ 2147483647 h 40"/>
                <a:gd name="T6" fmla="*/ 2147483647 w 40"/>
                <a:gd name="T7" fmla="*/ 0 h 40"/>
                <a:gd name="T8" fmla="*/ 0 w 40"/>
                <a:gd name="T9" fmla="*/ 2147483647 h 40"/>
                <a:gd name="T10" fmla="*/ 0 60000 65536"/>
                <a:gd name="T11" fmla="*/ 0 60000 65536"/>
                <a:gd name="T12" fmla="*/ 0 60000 65536"/>
                <a:gd name="T13" fmla="*/ 0 60000 65536"/>
                <a:gd name="T14" fmla="*/ 0 60000 65536"/>
                <a:gd name="T15" fmla="*/ 0 w 40"/>
                <a:gd name="T16" fmla="*/ 0 h 40"/>
                <a:gd name="T17" fmla="*/ 40 w 40"/>
                <a:gd name="T18" fmla="*/ 40 h 40"/>
              </a:gdLst>
              <a:ahLst/>
              <a:cxnLst>
                <a:cxn ang="T10">
                  <a:pos x="T0" y="T1"/>
                </a:cxn>
                <a:cxn ang="T11">
                  <a:pos x="T2" y="T3"/>
                </a:cxn>
                <a:cxn ang="T12">
                  <a:pos x="T4" y="T5"/>
                </a:cxn>
                <a:cxn ang="T13">
                  <a:pos x="T6" y="T7"/>
                </a:cxn>
                <a:cxn ang="T14">
                  <a:pos x="T8" y="T9"/>
                </a:cxn>
              </a:cxnLst>
              <a:rect l="T15" t="T16" r="T17" b="T18"/>
              <a:pathLst>
                <a:path w="40" h="40">
                  <a:moveTo>
                    <a:pt x="0" y="6"/>
                  </a:moveTo>
                  <a:lnTo>
                    <a:pt x="36" y="40"/>
                  </a:lnTo>
                  <a:lnTo>
                    <a:pt x="40" y="36"/>
                  </a:lnTo>
                  <a:lnTo>
                    <a:pt x="4" y="0"/>
                  </a:lnTo>
                  <a:lnTo>
                    <a:pt x="0" y="6"/>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0" name="Freeform 68"/>
            <p:cNvSpPr/>
            <p:nvPr/>
          </p:nvSpPr>
          <p:spPr bwMode="auto">
            <a:xfrm>
              <a:off x="1206500" y="1497012"/>
              <a:ext cx="50800" cy="85725"/>
            </a:xfrm>
            <a:custGeom>
              <a:avLst/>
              <a:gdLst>
                <a:gd name="T0" fmla="*/ 0 w 32"/>
                <a:gd name="T1" fmla="*/ 2147483647 h 54"/>
                <a:gd name="T2" fmla="*/ 2147483647 w 32"/>
                <a:gd name="T3" fmla="*/ 2147483647 h 54"/>
                <a:gd name="T4" fmla="*/ 2147483647 w 32"/>
                <a:gd name="T5" fmla="*/ 2147483647 h 54"/>
                <a:gd name="T6" fmla="*/ 2147483647 w 32"/>
                <a:gd name="T7" fmla="*/ 0 h 54"/>
                <a:gd name="T8" fmla="*/ 0 w 32"/>
                <a:gd name="T9" fmla="*/ 2147483647 h 54"/>
                <a:gd name="T10" fmla="*/ 0 60000 65536"/>
                <a:gd name="T11" fmla="*/ 0 60000 65536"/>
                <a:gd name="T12" fmla="*/ 0 60000 65536"/>
                <a:gd name="T13" fmla="*/ 0 60000 65536"/>
                <a:gd name="T14" fmla="*/ 0 60000 65536"/>
                <a:gd name="T15" fmla="*/ 0 w 32"/>
                <a:gd name="T16" fmla="*/ 0 h 54"/>
                <a:gd name="T17" fmla="*/ 32 w 32"/>
                <a:gd name="T18" fmla="*/ 54 h 54"/>
              </a:gdLst>
              <a:ahLst/>
              <a:cxnLst>
                <a:cxn ang="T10">
                  <a:pos x="T0" y="T1"/>
                </a:cxn>
                <a:cxn ang="T11">
                  <a:pos x="T2" y="T3"/>
                </a:cxn>
                <a:cxn ang="T12">
                  <a:pos x="T4" y="T5"/>
                </a:cxn>
                <a:cxn ang="T13">
                  <a:pos x="T6" y="T7"/>
                </a:cxn>
                <a:cxn ang="T14">
                  <a:pos x="T8" y="T9"/>
                </a:cxn>
              </a:cxnLst>
              <a:rect l="T15" t="T16" r="T17" b="T18"/>
              <a:pathLst>
                <a:path w="32" h="54">
                  <a:moveTo>
                    <a:pt x="0" y="52"/>
                  </a:moveTo>
                  <a:lnTo>
                    <a:pt x="6" y="54"/>
                  </a:lnTo>
                  <a:lnTo>
                    <a:pt x="32" y="2"/>
                  </a:lnTo>
                  <a:lnTo>
                    <a:pt x="26" y="0"/>
                  </a:lnTo>
                  <a:lnTo>
                    <a:pt x="0" y="52"/>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1" name="Freeform 69"/>
            <p:cNvSpPr>
              <a:spLocks noEditPoints="1"/>
            </p:cNvSpPr>
            <p:nvPr/>
          </p:nvSpPr>
          <p:spPr bwMode="auto">
            <a:xfrm>
              <a:off x="1042987" y="1085850"/>
              <a:ext cx="290513" cy="190500"/>
            </a:xfrm>
            <a:custGeom>
              <a:avLst/>
              <a:gdLst>
                <a:gd name="T0" fmla="*/ 2147483647 w 91"/>
                <a:gd name="T1" fmla="*/ 2147483647 h 60"/>
                <a:gd name="T2" fmla="*/ 2147483647 w 91"/>
                <a:gd name="T3" fmla="*/ 2147483647 h 60"/>
                <a:gd name="T4" fmla="*/ 2147483647 w 91"/>
                <a:gd name="T5" fmla="*/ 2147483647 h 60"/>
                <a:gd name="T6" fmla="*/ 2147483647 w 91"/>
                <a:gd name="T7" fmla="*/ 2147483647 h 60"/>
                <a:gd name="T8" fmla="*/ 2147483647 w 91"/>
                <a:gd name="T9" fmla="*/ 2147483647 h 60"/>
                <a:gd name="T10" fmla="*/ 2147483647 w 91"/>
                <a:gd name="T11" fmla="*/ 2147483647 h 60"/>
                <a:gd name="T12" fmla="*/ 2147483647 w 91"/>
                <a:gd name="T13" fmla="*/ 2147483647 h 60"/>
                <a:gd name="T14" fmla="*/ 2147483647 w 91"/>
                <a:gd name="T15" fmla="*/ 2147483647 h 60"/>
                <a:gd name="T16" fmla="*/ 2147483647 w 91"/>
                <a:gd name="T17" fmla="*/ 2147483647 h 60"/>
                <a:gd name="T18" fmla="*/ 2147483647 w 91"/>
                <a:gd name="T19" fmla="*/ 2147483647 h 60"/>
                <a:gd name="T20" fmla="*/ 2147483647 w 91"/>
                <a:gd name="T21" fmla="*/ 2147483647 h 60"/>
                <a:gd name="T22" fmla="*/ 2147483647 w 91"/>
                <a:gd name="T23" fmla="*/ 2147483647 h 60"/>
                <a:gd name="T24" fmla="*/ 2147483647 w 91"/>
                <a:gd name="T25" fmla="*/ 2147483647 h 60"/>
                <a:gd name="T26" fmla="*/ 2147483647 w 91"/>
                <a:gd name="T27" fmla="*/ 2147483647 h 60"/>
                <a:gd name="T28" fmla="*/ 2147483647 w 91"/>
                <a:gd name="T29" fmla="*/ 2147483647 h 60"/>
                <a:gd name="T30" fmla="*/ 2147483647 w 91"/>
                <a:gd name="T31" fmla="*/ 2147483647 h 60"/>
                <a:gd name="T32" fmla="*/ 2147483647 w 91"/>
                <a:gd name="T33" fmla="*/ 2147483647 h 60"/>
                <a:gd name="T34" fmla="*/ 2147483647 w 91"/>
                <a:gd name="T35" fmla="*/ 2147483647 h 60"/>
                <a:gd name="T36" fmla="*/ 2147483647 w 91"/>
                <a:gd name="T37" fmla="*/ 2147483647 h 60"/>
                <a:gd name="T38" fmla="*/ 2147483647 w 91"/>
                <a:gd name="T39" fmla="*/ 2147483647 h 60"/>
                <a:gd name="T40" fmla="*/ 2147483647 w 91"/>
                <a:gd name="T41" fmla="*/ 2147483647 h 60"/>
                <a:gd name="T42" fmla="*/ 2147483647 w 91"/>
                <a:gd name="T43" fmla="*/ 0 h 60"/>
                <a:gd name="T44" fmla="*/ 0 w 91"/>
                <a:gd name="T45" fmla="*/ 2147483647 h 60"/>
                <a:gd name="T46" fmla="*/ 2147483647 w 91"/>
                <a:gd name="T47" fmla="*/ 2147483647 h 60"/>
                <a:gd name="T48" fmla="*/ 2147483647 w 91"/>
                <a:gd name="T49" fmla="*/ 2147483647 h 60"/>
                <a:gd name="T50" fmla="*/ 2147483647 w 91"/>
                <a:gd name="T51" fmla="*/ 2147483647 h 60"/>
                <a:gd name="T52" fmla="*/ 2147483647 w 91"/>
                <a:gd name="T53" fmla="*/ 2147483647 h 60"/>
                <a:gd name="T54" fmla="*/ 2147483647 w 91"/>
                <a:gd name="T55" fmla="*/ 0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60"/>
                <a:gd name="T86" fmla="*/ 91 w 91"/>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60">
                  <a:moveTo>
                    <a:pt x="62" y="16"/>
                  </a:moveTo>
                  <a:cubicBezTo>
                    <a:pt x="65" y="20"/>
                    <a:pt x="67" y="25"/>
                    <a:pt x="67" y="30"/>
                  </a:cubicBezTo>
                  <a:cubicBezTo>
                    <a:pt x="67" y="35"/>
                    <a:pt x="65" y="40"/>
                    <a:pt x="62" y="44"/>
                  </a:cubicBezTo>
                  <a:cubicBezTo>
                    <a:pt x="66" y="47"/>
                    <a:pt x="66" y="47"/>
                    <a:pt x="66" y="47"/>
                  </a:cubicBezTo>
                  <a:cubicBezTo>
                    <a:pt x="70" y="43"/>
                    <a:pt x="72" y="37"/>
                    <a:pt x="72" y="30"/>
                  </a:cubicBezTo>
                  <a:cubicBezTo>
                    <a:pt x="72" y="24"/>
                    <a:pt x="70" y="18"/>
                    <a:pt x="66" y="13"/>
                  </a:cubicBezTo>
                  <a:lnTo>
                    <a:pt x="62" y="16"/>
                  </a:lnTo>
                  <a:close/>
                  <a:moveTo>
                    <a:pt x="76" y="4"/>
                  </a:moveTo>
                  <a:cubicBezTo>
                    <a:pt x="82" y="11"/>
                    <a:pt x="86" y="20"/>
                    <a:pt x="86" y="30"/>
                  </a:cubicBezTo>
                  <a:cubicBezTo>
                    <a:pt x="86" y="40"/>
                    <a:pt x="82" y="49"/>
                    <a:pt x="76" y="56"/>
                  </a:cubicBezTo>
                  <a:cubicBezTo>
                    <a:pt x="80" y="59"/>
                    <a:pt x="80" y="59"/>
                    <a:pt x="80" y="59"/>
                  </a:cubicBezTo>
                  <a:cubicBezTo>
                    <a:pt x="87" y="51"/>
                    <a:pt x="91" y="41"/>
                    <a:pt x="91" y="30"/>
                  </a:cubicBezTo>
                  <a:cubicBezTo>
                    <a:pt x="91" y="19"/>
                    <a:pt x="87" y="9"/>
                    <a:pt x="80" y="1"/>
                  </a:cubicBezTo>
                  <a:lnTo>
                    <a:pt x="76" y="4"/>
                  </a:lnTo>
                  <a:close/>
                  <a:moveTo>
                    <a:pt x="25" y="12"/>
                  </a:moveTo>
                  <a:cubicBezTo>
                    <a:pt x="21" y="17"/>
                    <a:pt x="19" y="23"/>
                    <a:pt x="19" y="30"/>
                  </a:cubicBezTo>
                  <a:cubicBezTo>
                    <a:pt x="19" y="37"/>
                    <a:pt x="21" y="43"/>
                    <a:pt x="25" y="48"/>
                  </a:cubicBezTo>
                  <a:cubicBezTo>
                    <a:pt x="29" y="44"/>
                    <a:pt x="29" y="44"/>
                    <a:pt x="29" y="44"/>
                  </a:cubicBezTo>
                  <a:cubicBezTo>
                    <a:pt x="26" y="41"/>
                    <a:pt x="24" y="36"/>
                    <a:pt x="24" y="30"/>
                  </a:cubicBezTo>
                  <a:cubicBezTo>
                    <a:pt x="24" y="25"/>
                    <a:pt x="26" y="20"/>
                    <a:pt x="29" y="16"/>
                  </a:cubicBezTo>
                  <a:lnTo>
                    <a:pt x="25" y="12"/>
                  </a:lnTo>
                  <a:close/>
                  <a:moveTo>
                    <a:pt x="12" y="0"/>
                  </a:moveTo>
                  <a:cubicBezTo>
                    <a:pt x="5" y="8"/>
                    <a:pt x="0" y="19"/>
                    <a:pt x="0" y="30"/>
                  </a:cubicBezTo>
                  <a:cubicBezTo>
                    <a:pt x="0" y="42"/>
                    <a:pt x="5" y="52"/>
                    <a:pt x="12" y="60"/>
                  </a:cubicBezTo>
                  <a:cubicBezTo>
                    <a:pt x="16" y="57"/>
                    <a:pt x="16" y="57"/>
                    <a:pt x="16" y="57"/>
                  </a:cubicBezTo>
                  <a:cubicBezTo>
                    <a:pt x="9" y="50"/>
                    <a:pt x="6" y="40"/>
                    <a:pt x="6" y="30"/>
                  </a:cubicBezTo>
                  <a:cubicBezTo>
                    <a:pt x="6" y="20"/>
                    <a:pt x="9" y="11"/>
                    <a:pt x="16" y="4"/>
                  </a:cubicBezTo>
                  <a:lnTo>
                    <a:pt x="12" y="0"/>
                  </a:lnTo>
                  <a:close/>
                </a:path>
              </a:pathLst>
            </a:cu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2" name="Oval 70"/>
            <p:cNvSpPr>
              <a:spLocks noChangeArrowheads="1"/>
            </p:cNvSpPr>
            <p:nvPr/>
          </p:nvSpPr>
          <p:spPr bwMode="auto">
            <a:xfrm>
              <a:off x="1158875" y="1149350"/>
              <a:ext cx="63500" cy="63500"/>
            </a:xfrm>
            <a:prstGeom prst="ellipse">
              <a:avLst/>
            </a:prstGeom>
            <a:grpFill/>
            <a:ln w="9525">
              <a:solidFill>
                <a:schemeClr val="tx2"/>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grpSp>
      <p:grpSp>
        <p:nvGrpSpPr>
          <p:cNvPr id="192" name="组合 191">
            <a:extLst>
              <a:ext uri="{FF2B5EF4-FFF2-40B4-BE49-F238E27FC236}">
                <a16:creationId xmlns:a16="http://schemas.microsoft.com/office/drawing/2014/main" id="{69F7F9FB-0B52-4387-A5B7-D0B089F23261}"/>
              </a:ext>
            </a:extLst>
          </p:cNvPr>
          <p:cNvGrpSpPr/>
          <p:nvPr/>
        </p:nvGrpSpPr>
        <p:grpSpPr>
          <a:xfrm>
            <a:off x="9190646" y="2488838"/>
            <a:ext cx="1305332" cy="643301"/>
            <a:chOff x="12699545" y="2270689"/>
            <a:chExt cx="1519237" cy="725975"/>
          </a:xfrm>
        </p:grpSpPr>
        <p:sp>
          <p:nvSpPr>
            <p:cNvPr id="193"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1"/>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dirty="0">
                <a:latin typeface="Helvetica Neue Medium"/>
                <a:sym typeface="Helvetica Neue Medium"/>
              </a:endParaRPr>
            </a:p>
          </p:txBody>
        </p:sp>
        <p:sp>
          <p:nvSpPr>
            <p:cNvPr id="194"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1"/>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sp>
        <p:nvSpPr>
          <p:cNvPr id="196" name="矩形 195"/>
          <p:cNvSpPr/>
          <p:nvPr/>
        </p:nvSpPr>
        <p:spPr bwMode="auto">
          <a:xfrm>
            <a:off x="6159047" y="2744698"/>
            <a:ext cx="829008" cy="440520"/>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Arial" panose="020B0604020202020204" pitchFamily="34" charset="0"/>
              </a:rPr>
              <a:t>AI Function</a:t>
            </a:r>
            <a:endParaRPr kumimoji="0" lang="zh-CN" altLang="en-US" sz="1200" b="0" i="0" u="none" strike="noStrike" cap="none" normalizeH="0" baseline="0" dirty="0" smtClean="0">
              <a:ln>
                <a:noFill/>
              </a:ln>
              <a:solidFill>
                <a:schemeClr val="tx1"/>
              </a:solidFill>
              <a:effectLst/>
              <a:latin typeface="Arial" panose="020B0604020202020204" pitchFamily="34" charset="0"/>
            </a:endParaRPr>
          </a:p>
        </p:txBody>
      </p:sp>
      <p:sp>
        <p:nvSpPr>
          <p:cNvPr id="197" name="文本框 196"/>
          <p:cNvSpPr txBox="1"/>
          <p:nvPr/>
        </p:nvSpPr>
        <p:spPr>
          <a:xfrm>
            <a:off x="9664857" y="2555563"/>
            <a:ext cx="405880" cy="276999"/>
          </a:xfrm>
          <a:prstGeom prst="rect">
            <a:avLst/>
          </a:prstGeom>
          <a:noFill/>
        </p:spPr>
        <p:txBody>
          <a:bodyPr wrap="none" rtlCol="0">
            <a:spAutoFit/>
          </a:bodyPr>
          <a:lstStyle/>
          <a:p>
            <a:r>
              <a:rPr lang="en-US" altLang="zh-CN" sz="1200" dirty="0" smtClean="0">
                <a:latin typeface="Arial" panose="020B0604020202020204" pitchFamily="34" charset="0"/>
                <a:ea typeface="微软雅黑" panose="020B0503020204020204" pitchFamily="34" charset="-122"/>
                <a:cs typeface="Arial" panose="020B0604020202020204" pitchFamily="34" charset="0"/>
              </a:rPr>
              <a:t>DN</a:t>
            </a:r>
            <a:endParaRPr lang="zh-CN" altLang="en-US" sz="1200" dirty="0">
              <a:latin typeface="Arial" panose="020B0604020202020204" pitchFamily="34" charset="0"/>
              <a:ea typeface="微软雅黑" panose="020B0503020204020204" pitchFamily="34" charset="-122"/>
              <a:cs typeface="Arial" panose="020B0604020202020204" pitchFamily="34" charset="0"/>
            </a:endParaRPr>
          </a:p>
        </p:txBody>
      </p:sp>
      <p:pic>
        <p:nvPicPr>
          <p:cNvPr id="206" name="图片 205"/>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foregroundMark x1="24049" y1="45245" x2="24049" y2="45245"/>
                        <a14:foregroundMark x1="45992" y1="33919" x2="45992" y2="33919"/>
                        <a14:foregroundMark x1="40972" y1="36644" x2="40972" y2="36644"/>
                        <a14:foregroundMark x1="39069" y1="37614" x2="39069" y2="37614"/>
                        <a14:foregroundMark x1="42267" y1="36099" x2="42267" y2="36099"/>
                        <a14:foregroundMark x1="30850" y1="41187" x2="30850" y2="41187"/>
                        <a14:foregroundMark x1="29190" y1="41975" x2="29190" y2="41975"/>
                        <a14:foregroundMark x1="26397" y1="43307" x2="26397" y2="43307"/>
                        <a14:foregroundMark x1="22874" y1="45790" x2="22874" y2="45790"/>
                        <a14:foregroundMark x1="17935" y1="47184" x2="17935" y2="47184"/>
                        <a14:foregroundMark x1="19150" y1="46457" x2="19150" y2="46457"/>
                        <a14:foregroundMark x1="20607" y1="46154" x2="20607" y2="46154"/>
                        <a14:foregroundMark x1="33401" y1="40157" x2="33401" y2="40157"/>
                        <a14:foregroundMark x1="35385" y1="39188" x2="35385" y2="39188"/>
                        <a14:foregroundMark x1="36964" y1="38340" x2="36964" y2="38340"/>
                        <a14:foregroundMark x1="39757" y1="37008" x2="39757" y2="37008"/>
                        <a14:foregroundMark x1="31943" y1="40824" x2="31943" y2="40824"/>
                        <a14:foregroundMark x1="17976" y1="60690" x2="17976" y2="60690"/>
                      </a14:backgroundRemoval>
                    </a14:imgEffect>
                  </a14:imgLayer>
                </a14:imgProps>
              </a:ext>
              <a:ext uri="{28A0092B-C50C-407E-A947-70E740481C1C}">
                <a14:useLocalDpi xmlns:a14="http://schemas.microsoft.com/office/drawing/2010/main" val="0"/>
              </a:ext>
            </a:extLst>
          </a:blip>
          <a:srcRect l="14026" t="29298" r="9922" b="31178"/>
          <a:stretch>
            <a:fillRect/>
          </a:stretch>
        </p:blipFill>
        <p:spPr>
          <a:xfrm>
            <a:off x="9526321" y="2877966"/>
            <a:ext cx="704553" cy="244714"/>
          </a:xfrm>
          <a:prstGeom prst="rect">
            <a:avLst/>
          </a:prstGeom>
        </p:spPr>
      </p:pic>
      <p:sp>
        <p:nvSpPr>
          <p:cNvPr id="207" name="847982307"/>
          <p:cNvSpPr txBox="1"/>
          <p:nvPr/>
        </p:nvSpPr>
        <p:spPr>
          <a:xfrm>
            <a:off x="9662146" y="2789177"/>
            <a:ext cx="649384" cy="246221"/>
          </a:xfrm>
          <a:prstGeom prst="rect">
            <a:avLst/>
          </a:prstGeom>
          <a:noFill/>
          <a:ln>
            <a:noFill/>
            <a:prstDash val="solid"/>
          </a:ln>
        </p:spPr>
        <p:txBody>
          <a:bodyPr wrap="square" rtlCol="0">
            <a:spAutoFit/>
          </a:bodyPr>
          <a:lstStyle/>
          <a:p>
            <a:pPr defTabSz="1219200" fontAlgn="auto">
              <a:spcBef>
                <a:spcPts val="0"/>
              </a:spcBef>
              <a:spcAft>
                <a:spcPts val="0"/>
              </a:spcAft>
            </a:pPr>
            <a:r>
              <a:rPr lang="en-US" altLang="zh-CN" sz="1000" dirty="0" smtClean="0">
                <a:latin typeface="微软雅黑" panose="020B0503020204020204" pitchFamily="34" charset="-122"/>
                <a:ea typeface="微软雅黑" panose="020B0503020204020204" pitchFamily="34" charset="-122"/>
                <a:cs typeface="Arial" panose="020B0604020202020204" pitchFamily="34" charset="0"/>
              </a:rPr>
              <a:t>App</a:t>
            </a:r>
            <a:endParaRPr lang="zh-CN" altLang="en-US" sz="10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08" name="矩形 207"/>
          <p:cNvSpPr/>
          <p:nvPr/>
        </p:nvSpPr>
        <p:spPr bwMode="auto">
          <a:xfrm>
            <a:off x="7187456" y="2744698"/>
            <a:ext cx="825687" cy="446453"/>
          </a:xfrm>
          <a:prstGeom prst="rect">
            <a:avLst/>
          </a:prstGeom>
          <a:solidFill>
            <a:schemeClr val="bg1">
              <a:lumMod val="95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200" b="0" i="0" u="none" strike="noStrike" cap="none" normalizeH="0" baseline="0" dirty="0" smtClean="0">
                <a:ln>
                  <a:noFill/>
                </a:ln>
                <a:solidFill>
                  <a:schemeClr val="tx1"/>
                </a:solidFill>
                <a:effectLst/>
                <a:latin typeface="Arial" panose="020B0604020202020204" pitchFamily="34" charset="0"/>
              </a:rPr>
              <a:t>Other NFs</a:t>
            </a:r>
            <a:endParaRPr kumimoji="0" lang="zh-CN" altLang="en-US" sz="1200" b="0" i="0" u="none" strike="noStrike" cap="none" normalizeH="0" baseline="0" dirty="0" smtClean="0">
              <a:ln>
                <a:noFill/>
              </a:ln>
              <a:solidFill>
                <a:schemeClr val="tx1"/>
              </a:solidFill>
              <a:effectLst/>
              <a:latin typeface="Arial" panose="020B0604020202020204" pitchFamily="34" charset="0"/>
            </a:endParaRPr>
          </a:p>
        </p:txBody>
      </p:sp>
      <p:cxnSp>
        <p:nvCxnSpPr>
          <p:cNvPr id="1033" name="直接连接符 1032"/>
          <p:cNvCxnSpPr/>
          <p:nvPr/>
        </p:nvCxnSpPr>
        <p:spPr bwMode="auto">
          <a:xfrm>
            <a:off x="6988055" y="2965425"/>
            <a:ext cx="235654" cy="0"/>
          </a:xfrm>
          <a:prstGeom prst="line">
            <a:avLst/>
          </a:prstGeom>
          <a:solidFill>
            <a:schemeClr val="accent1"/>
          </a:solidFill>
          <a:ln w="28575" cap="flat" cmpd="sng" algn="ctr">
            <a:solidFill>
              <a:srgbClr val="92D050"/>
            </a:solidFill>
            <a:prstDash val="solid"/>
            <a:round/>
            <a:headEnd type="triangle" w="med" len="med"/>
            <a:tailEnd type="triangle" w="med" len="med"/>
          </a:ln>
        </p:spPr>
      </p:cxnSp>
      <p:cxnSp>
        <p:nvCxnSpPr>
          <p:cNvPr id="216" name="直接连接符 215"/>
          <p:cNvCxnSpPr/>
          <p:nvPr/>
        </p:nvCxnSpPr>
        <p:spPr bwMode="auto">
          <a:xfrm>
            <a:off x="8373651" y="2948422"/>
            <a:ext cx="816995" cy="0"/>
          </a:xfrm>
          <a:prstGeom prst="line">
            <a:avLst/>
          </a:prstGeom>
          <a:solidFill>
            <a:schemeClr val="accent1"/>
          </a:solidFill>
          <a:ln w="28575" cap="flat" cmpd="sng" algn="ctr">
            <a:solidFill>
              <a:srgbClr val="92D050"/>
            </a:solidFill>
            <a:prstDash val="solid"/>
            <a:round/>
            <a:headEnd type="triangle" w="med" len="med"/>
            <a:tailEnd type="triangle" w="med" len="med"/>
          </a:ln>
        </p:spPr>
      </p:cxnSp>
      <p:cxnSp>
        <p:nvCxnSpPr>
          <p:cNvPr id="217" name="直接连接符 216"/>
          <p:cNvCxnSpPr/>
          <p:nvPr/>
        </p:nvCxnSpPr>
        <p:spPr bwMode="auto">
          <a:xfrm>
            <a:off x="5249892" y="2995904"/>
            <a:ext cx="493153" cy="0"/>
          </a:xfrm>
          <a:prstGeom prst="line">
            <a:avLst/>
          </a:prstGeom>
          <a:solidFill>
            <a:schemeClr val="accent1"/>
          </a:solidFill>
          <a:ln w="28575" cap="flat" cmpd="sng" algn="ctr">
            <a:solidFill>
              <a:srgbClr val="92D050"/>
            </a:solidFill>
            <a:prstDash val="solid"/>
            <a:round/>
            <a:headEnd type="triangle" w="med" len="med"/>
            <a:tailEnd type="triangle" w="med" len="med"/>
          </a:ln>
        </p:spPr>
      </p:cxnSp>
      <p:cxnSp>
        <p:nvCxnSpPr>
          <p:cNvPr id="218" name="直接连接符 217"/>
          <p:cNvCxnSpPr/>
          <p:nvPr/>
        </p:nvCxnSpPr>
        <p:spPr bwMode="auto">
          <a:xfrm>
            <a:off x="2087209" y="2692033"/>
            <a:ext cx="7103437" cy="0"/>
          </a:xfrm>
          <a:prstGeom prst="line">
            <a:avLst/>
          </a:prstGeom>
          <a:solidFill>
            <a:schemeClr val="accent1"/>
          </a:solidFill>
          <a:ln w="28575" cap="flat" cmpd="sng" algn="ctr">
            <a:solidFill>
              <a:srgbClr val="00B0F0"/>
            </a:solidFill>
            <a:prstDash val="dash"/>
            <a:round/>
            <a:headEnd type="triangle" w="med" len="med"/>
            <a:tailEnd type="triangle" w="med" len="med"/>
          </a:ln>
        </p:spPr>
      </p:cxnSp>
      <p:grpSp>
        <p:nvGrpSpPr>
          <p:cNvPr id="173" name="组合 172"/>
          <p:cNvGrpSpPr/>
          <p:nvPr/>
        </p:nvGrpSpPr>
        <p:grpSpPr>
          <a:xfrm flipH="1">
            <a:off x="4576511" y="2221331"/>
            <a:ext cx="394953" cy="487802"/>
            <a:chOff x="1744954" y="4611547"/>
            <a:chExt cx="187116" cy="215873"/>
          </a:xfrm>
        </p:grpSpPr>
        <p:pic>
          <p:nvPicPr>
            <p:cNvPr id="174" name="Picture 2" descr="https://t8.baidu.com/it/u=2398567664,3869086822&amp;fm=193"/>
            <p:cNvPicPr>
              <a:picLocks noChangeAspect="1" noChangeArrowheads="1"/>
            </p:cNvPicPr>
            <p:nvPr/>
          </p:nvPicPr>
          <p:blipFill rotWithShape="1">
            <a:blip r:embed="rId10"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5" name="文本框 174"/>
            <p:cNvSpPr txBox="1"/>
            <p:nvPr/>
          </p:nvSpPr>
          <p:spPr>
            <a:xfrm>
              <a:off x="1786547" y="4627845"/>
              <a:ext cx="114887" cy="86037"/>
            </a:xfrm>
            <a:prstGeom prst="rect">
              <a:avLst/>
            </a:prstGeom>
            <a:noFill/>
          </p:spPr>
          <p:txBody>
            <a:bodyPr wrap="none" rtlCol="0">
              <a:spAutoFit/>
            </a:bodyPr>
            <a:lstStyle/>
            <a:p>
              <a:r>
                <a:rPr lang="en-US" altLang="zh-CN" sz="1100" b="1" dirty="0" smtClean="0">
                  <a:solidFill>
                    <a:srgbClr val="FF0000"/>
                  </a:solidFill>
                  <a:latin typeface="Arial" panose="020B0604020202020204" pitchFamily="34" charset="0"/>
                  <a:cs typeface="Arial" panose="020B0604020202020204" pitchFamily="34" charset="0"/>
                </a:rPr>
                <a:t>AI</a:t>
              </a:r>
              <a:endParaRPr lang="zh-CN" altLang="en-US" sz="1100" b="1" dirty="0">
                <a:solidFill>
                  <a:srgbClr val="FF0000"/>
                </a:solidFill>
                <a:latin typeface="Arial" panose="020B0604020202020204" pitchFamily="34" charset="0"/>
                <a:cs typeface="Arial" panose="020B0604020202020204" pitchFamily="34" charset="0"/>
              </a:endParaRPr>
            </a:p>
          </p:txBody>
        </p:sp>
      </p:grpSp>
      <p:grpSp>
        <p:nvGrpSpPr>
          <p:cNvPr id="176" name="组合 175"/>
          <p:cNvGrpSpPr/>
          <p:nvPr/>
        </p:nvGrpSpPr>
        <p:grpSpPr>
          <a:xfrm flipH="1">
            <a:off x="7271213" y="1976287"/>
            <a:ext cx="394953" cy="487802"/>
            <a:chOff x="1744954" y="4611547"/>
            <a:chExt cx="187116" cy="215873"/>
          </a:xfrm>
        </p:grpSpPr>
        <p:pic>
          <p:nvPicPr>
            <p:cNvPr id="177" name="Picture 2" descr="https://t8.baidu.com/it/u=2398567664,3869086822&amp;fm=193"/>
            <p:cNvPicPr>
              <a:picLocks noChangeAspect="1" noChangeArrowheads="1"/>
            </p:cNvPicPr>
            <p:nvPr/>
          </p:nvPicPr>
          <p:blipFill rotWithShape="1">
            <a:blip r:embed="rId10"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4533"/>
            <a:stretch/>
          </p:blipFill>
          <p:spPr bwMode="auto">
            <a:xfrm>
              <a:off x="1744954" y="4611547"/>
              <a:ext cx="187116" cy="215873"/>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8" name="文本框 177"/>
            <p:cNvSpPr txBox="1"/>
            <p:nvPr/>
          </p:nvSpPr>
          <p:spPr>
            <a:xfrm>
              <a:off x="1786547" y="4627845"/>
              <a:ext cx="114887" cy="86037"/>
            </a:xfrm>
            <a:prstGeom prst="rect">
              <a:avLst/>
            </a:prstGeom>
            <a:noFill/>
          </p:spPr>
          <p:txBody>
            <a:bodyPr wrap="none" rtlCol="0">
              <a:spAutoFit/>
            </a:bodyPr>
            <a:lstStyle/>
            <a:p>
              <a:r>
                <a:rPr lang="en-US" altLang="zh-CN" sz="1100" b="1" dirty="0" smtClean="0">
                  <a:solidFill>
                    <a:srgbClr val="FF0000"/>
                  </a:solidFill>
                  <a:latin typeface="Arial" panose="020B0604020202020204" pitchFamily="34" charset="0"/>
                  <a:cs typeface="Arial" panose="020B0604020202020204" pitchFamily="34" charset="0"/>
                </a:rPr>
                <a:t>AI</a:t>
              </a:r>
              <a:endParaRPr lang="zh-CN" altLang="en-US" sz="1100" b="1" dirty="0">
                <a:solidFill>
                  <a:srgbClr val="FF0000"/>
                </a:solidFill>
                <a:latin typeface="Arial" panose="020B0604020202020204" pitchFamily="34" charset="0"/>
                <a:cs typeface="Arial" panose="020B0604020202020204" pitchFamily="34" charset="0"/>
              </a:endParaRPr>
            </a:p>
          </p:txBody>
        </p:sp>
      </p:grpSp>
      <p:sp>
        <p:nvSpPr>
          <p:cNvPr id="179" name="文本框 178"/>
          <p:cNvSpPr txBox="1"/>
          <p:nvPr/>
        </p:nvSpPr>
        <p:spPr>
          <a:xfrm>
            <a:off x="858615" y="3884984"/>
            <a:ext cx="10118036" cy="1107996"/>
          </a:xfrm>
          <a:prstGeom prst="rect">
            <a:avLst/>
          </a:prstGeom>
          <a:noFill/>
        </p:spPr>
        <p:txBody>
          <a:bodyPr wrap="square" rtlCol="0">
            <a:spAutoFit/>
          </a:bodyPr>
          <a:lstStyle/>
          <a:p>
            <a:r>
              <a:rPr lang="en-US" altLang="zh-CN" sz="2200" dirty="0" smtClean="0"/>
              <a:t>6GS can leverage AI technology to dynamically change the energy saving states and improve energy efficiency taking multiple factors </a:t>
            </a:r>
            <a:r>
              <a:rPr lang="en-US" altLang="zh-CN" sz="2200" dirty="0"/>
              <a:t>into consideration (e.g. characteristics of the traffic, energy efficiency </a:t>
            </a:r>
            <a:r>
              <a:rPr lang="en-US" altLang="zh-CN" sz="2200" dirty="0" smtClean="0"/>
              <a:t>requirement, etc.) leveraging AI technology.</a:t>
            </a:r>
            <a:endParaRPr lang="zh-CN" altLang="en-US" sz="2200" dirty="0"/>
          </a:p>
        </p:txBody>
      </p:sp>
    </p:spTree>
    <p:extLst>
      <p:ext uri="{BB962C8B-B14F-4D97-AF65-F5344CB8AC3E}">
        <p14:creationId xmlns:p14="http://schemas.microsoft.com/office/powerpoint/2010/main" val="1848571341"/>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28600"/>
            <a:ext cx="11250385" cy="416379"/>
          </a:xfrm>
        </p:spPr>
        <p:txBody>
          <a:bodyPr/>
          <a:lstStyle/>
          <a:p>
            <a:pPr algn="l"/>
            <a:r>
              <a:rPr lang="en-US" altLang="zh-CN" sz="2800" b="1" dirty="0"/>
              <a:t>Building block</a:t>
            </a:r>
            <a:r>
              <a:rPr lang="en-US" altLang="zh-CN" sz="2800" b="1" dirty="0" smtClean="0"/>
              <a:t> 3</a:t>
            </a:r>
            <a:r>
              <a:rPr lang="en-US" altLang="zh-CN" sz="2800" b="1" dirty="0"/>
              <a:t>: Immersive Communication</a:t>
            </a:r>
          </a:p>
        </p:txBody>
      </p:sp>
      <p:sp>
        <p:nvSpPr>
          <p:cNvPr id="4" name="圆角矩形 3"/>
          <p:cNvSpPr/>
          <p:nvPr/>
        </p:nvSpPr>
        <p:spPr bwMode="auto">
          <a:xfrm>
            <a:off x="5203825" y="1285495"/>
            <a:ext cx="6658882" cy="2576212"/>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5" name="文本框 4"/>
          <p:cNvSpPr txBox="1"/>
          <p:nvPr/>
        </p:nvSpPr>
        <p:spPr>
          <a:xfrm>
            <a:off x="5506219" y="1314560"/>
            <a:ext cx="5445578" cy="338554"/>
          </a:xfrm>
          <a:prstGeom prst="rect">
            <a:avLst/>
          </a:prstGeom>
          <a:noFill/>
        </p:spPr>
        <p:txBody>
          <a:bodyPr wrap="square" rtlCol="0">
            <a:spAutoFit/>
          </a:bodyPr>
          <a:lstStyle/>
          <a:p>
            <a:r>
              <a:rPr lang="en-US" altLang="zh-CN" sz="1600" dirty="0" smtClean="0"/>
              <a:t>Use case 1</a:t>
            </a:r>
            <a:r>
              <a:rPr lang="zh-CN" altLang="en-US" sz="1600" dirty="0" smtClean="0"/>
              <a:t>：</a:t>
            </a:r>
            <a:r>
              <a:rPr lang="en-US" altLang="zh-CN" sz="1600" dirty="0"/>
              <a:t>Service awareness and differentiated forwarding</a:t>
            </a:r>
            <a:endParaRPr lang="zh-CN" altLang="en-US" sz="1600" dirty="0"/>
          </a:p>
        </p:txBody>
      </p:sp>
      <p:sp>
        <p:nvSpPr>
          <p:cNvPr id="6" name="圆角矩形 5"/>
          <p:cNvSpPr/>
          <p:nvPr/>
        </p:nvSpPr>
        <p:spPr bwMode="auto">
          <a:xfrm>
            <a:off x="5138510" y="4016831"/>
            <a:ext cx="6658882" cy="2326820"/>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7" name="文本框 6"/>
          <p:cNvSpPr txBox="1"/>
          <p:nvPr/>
        </p:nvSpPr>
        <p:spPr>
          <a:xfrm>
            <a:off x="5304065" y="4101192"/>
            <a:ext cx="6192957" cy="584775"/>
          </a:xfrm>
          <a:prstGeom prst="rect">
            <a:avLst/>
          </a:prstGeom>
          <a:noFill/>
        </p:spPr>
        <p:txBody>
          <a:bodyPr wrap="square" rtlCol="0">
            <a:spAutoFit/>
          </a:bodyPr>
          <a:lstStyle/>
          <a:p>
            <a:r>
              <a:rPr lang="en-US" altLang="zh-CN" sz="1600" dirty="0" smtClean="0"/>
              <a:t>Use case  2 </a:t>
            </a:r>
            <a:r>
              <a:rPr lang="zh-CN" altLang="en-US" sz="1600" dirty="0" smtClean="0"/>
              <a:t>：</a:t>
            </a:r>
            <a:r>
              <a:rPr lang="en-US" altLang="zh-CN" sz="1600" dirty="0" smtClean="0"/>
              <a:t>Cache bottleneck when MEC deployed, the balance between content storage and forwarding bandwidth</a:t>
            </a:r>
            <a:endParaRPr lang="zh-CN" altLang="en-US" sz="1600" dirty="0"/>
          </a:p>
        </p:txBody>
      </p:sp>
      <p:grpSp>
        <p:nvGrpSpPr>
          <p:cNvPr id="21" name="组合 20"/>
          <p:cNvGrpSpPr/>
          <p:nvPr/>
        </p:nvGrpSpPr>
        <p:grpSpPr>
          <a:xfrm>
            <a:off x="5630554" y="2227092"/>
            <a:ext cx="3031754" cy="1299877"/>
            <a:chOff x="6577610" y="2455694"/>
            <a:chExt cx="2429041" cy="927793"/>
          </a:xfrm>
        </p:grpSpPr>
        <p:sp>
          <p:nvSpPr>
            <p:cNvPr id="8" name="椭圆 7"/>
            <p:cNvSpPr/>
            <p:nvPr/>
          </p:nvSpPr>
          <p:spPr>
            <a:xfrm>
              <a:off x="7284502" y="2812480"/>
              <a:ext cx="1133155" cy="3836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69F7F9FB-0B52-4387-A5B7-D0B089F23261}"/>
                </a:ext>
              </a:extLst>
            </p:cNvPr>
            <p:cNvGrpSpPr/>
            <p:nvPr/>
          </p:nvGrpSpPr>
          <p:grpSpPr>
            <a:xfrm>
              <a:off x="8099005" y="2765151"/>
              <a:ext cx="907646" cy="442685"/>
              <a:chOff x="12699545" y="2270689"/>
              <a:chExt cx="1519237" cy="725975"/>
            </a:xfrm>
          </p:grpSpPr>
          <p:sp>
            <p:nvSpPr>
              <p:cNvPr id="10"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a:latin typeface="Helvetica Neue Medium"/>
                  <a:sym typeface="Helvetica Neue Medium"/>
                </a:endParaRPr>
              </a:p>
            </p:txBody>
          </p:sp>
          <p:sp>
            <p:nvSpPr>
              <p:cNvPr id="11"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pic>
          <p:nvPicPr>
            <p:cNvPr id="12" name="图片 11">
              <a:extLst>
                <a:ext uri="{FF2B5EF4-FFF2-40B4-BE49-F238E27FC236}">
                  <a16:creationId xmlns:a16="http://schemas.microsoft.com/office/drawing/2014/main" id="{FD4AC0F3-A1A2-46E4-9754-DF3652D648A0}"/>
                </a:ext>
              </a:extLst>
            </p:cNvPr>
            <p:cNvPicPr>
              <a:picLocks noChangeAspect="1" noChangeArrowheads="1"/>
            </p:cNvPicPr>
            <p:nvPr/>
          </p:nvPicPr>
          <p:blipFill>
            <a:blip r:embed="rId2" cstate="print"/>
            <a:srcRect/>
            <a:stretch>
              <a:fillRect/>
            </a:stretch>
          </p:blipFill>
          <p:spPr bwMode="auto">
            <a:xfrm>
              <a:off x="8428671" y="2971607"/>
              <a:ext cx="265197" cy="162696"/>
            </a:xfrm>
            <a:prstGeom prst="rect">
              <a:avLst/>
            </a:prstGeom>
            <a:noFill/>
            <a:ln w="9525">
              <a:noFill/>
              <a:miter lim="800000"/>
              <a:headEnd/>
              <a:tailEnd/>
            </a:ln>
          </p:spPr>
        </p:pic>
        <p:sp>
          <p:nvSpPr>
            <p:cNvPr id="13" name="smartphone_129658">
              <a:extLst>
                <a:ext uri="{FF2B5EF4-FFF2-40B4-BE49-F238E27FC236}">
                  <a16:creationId xmlns:a16="http://schemas.microsoft.com/office/drawing/2014/main" id="{BE2BF5EE-F22E-4C2B-8698-16073CBF035A}"/>
                </a:ext>
              </a:extLst>
            </p:cNvPr>
            <p:cNvSpPr>
              <a:spLocks noChangeAspect="1"/>
            </p:cNvSpPr>
            <p:nvPr/>
          </p:nvSpPr>
          <p:spPr bwMode="auto">
            <a:xfrm>
              <a:off x="6601012" y="2455694"/>
              <a:ext cx="181271" cy="302090"/>
            </a:xfrm>
            <a:custGeom>
              <a:avLst/>
              <a:gdLst>
                <a:gd name="connsiteX0" fmla="*/ 191005 w 382041"/>
                <a:gd name="connsiteY0" fmla="*/ 540213 h 604181"/>
                <a:gd name="connsiteX1" fmla="*/ 185563 w 382041"/>
                <a:gd name="connsiteY1" fmla="*/ 545753 h 604181"/>
                <a:gd name="connsiteX2" fmla="*/ 191005 w 382041"/>
                <a:gd name="connsiteY2" fmla="*/ 551293 h 604181"/>
                <a:gd name="connsiteX3" fmla="*/ 196549 w 382041"/>
                <a:gd name="connsiteY3" fmla="*/ 545753 h 604181"/>
                <a:gd name="connsiteX4" fmla="*/ 191005 w 382041"/>
                <a:gd name="connsiteY4" fmla="*/ 540213 h 604181"/>
                <a:gd name="connsiteX5" fmla="*/ 191005 w 382041"/>
                <a:gd name="connsiteY5" fmla="*/ 520067 h 604181"/>
                <a:gd name="connsiteX6" fmla="*/ 216706 w 382041"/>
                <a:gd name="connsiteY6" fmla="*/ 545753 h 604181"/>
                <a:gd name="connsiteX7" fmla="*/ 191005 w 382041"/>
                <a:gd name="connsiteY7" fmla="*/ 571439 h 604181"/>
                <a:gd name="connsiteX8" fmla="*/ 165405 w 382041"/>
                <a:gd name="connsiteY8" fmla="*/ 545753 h 604181"/>
                <a:gd name="connsiteX9" fmla="*/ 191005 w 382041"/>
                <a:gd name="connsiteY9" fmla="*/ 520067 h 604181"/>
                <a:gd name="connsiteX10" fmla="*/ 326381 w 382041"/>
                <a:gd name="connsiteY10" fmla="*/ 364980 h 604181"/>
                <a:gd name="connsiteX11" fmla="*/ 252676 w 382041"/>
                <a:gd name="connsiteY11" fmla="*/ 492239 h 604181"/>
                <a:gd name="connsiteX12" fmla="*/ 326381 w 382041"/>
                <a:gd name="connsiteY12" fmla="*/ 492239 h 604181"/>
                <a:gd name="connsiteX13" fmla="*/ 203977 w 382041"/>
                <a:gd name="connsiteY13" fmla="*/ 111871 h 604181"/>
                <a:gd name="connsiteX14" fmla="*/ 55659 w 382041"/>
                <a:gd name="connsiteY14" fmla="*/ 368201 h 604181"/>
                <a:gd name="connsiteX15" fmla="*/ 55659 w 382041"/>
                <a:gd name="connsiteY15" fmla="*/ 492239 h 604181"/>
                <a:gd name="connsiteX16" fmla="*/ 229385 w 382041"/>
                <a:gd name="connsiteY16" fmla="*/ 492239 h 604181"/>
                <a:gd name="connsiteX17" fmla="*/ 326381 w 382041"/>
                <a:gd name="connsiteY17" fmla="*/ 324708 h 604181"/>
                <a:gd name="connsiteX18" fmla="*/ 326381 w 382041"/>
                <a:gd name="connsiteY18" fmla="*/ 111871 h 604181"/>
                <a:gd name="connsiteX19" fmla="*/ 153260 w 382041"/>
                <a:gd name="connsiteY19" fmla="*/ 111871 h 604181"/>
                <a:gd name="connsiteX20" fmla="*/ 55659 w 382041"/>
                <a:gd name="connsiteY20" fmla="*/ 280610 h 604181"/>
                <a:gd name="connsiteX21" fmla="*/ 55659 w 382041"/>
                <a:gd name="connsiteY21" fmla="*/ 327929 h 604181"/>
                <a:gd name="connsiteX22" fmla="*/ 180685 w 382041"/>
                <a:gd name="connsiteY22" fmla="*/ 111871 h 604181"/>
                <a:gd name="connsiteX23" fmla="*/ 55659 w 382041"/>
                <a:gd name="connsiteY23" fmla="*/ 111871 h 604181"/>
                <a:gd name="connsiteX24" fmla="*/ 55659 w 382041"/>
                <a:gd name="connsiteY24" fmla="*/ 240338 h 604181"/>
                <a:gd name="connsiteX25" fmla="*/ 129969 w 382041"/>
                <a:gd name="connsiteY25" fmla="*/ 111871 h 604181"/>
                <a:gd name="connsiteX26" fmla="*/ 45576 w 382041"/>
                <a:gd name="connsiteY26" fmla="*/ 91735 h 604181"/>
                <a:gd name="connsiteX27" fmla="*/ 336464 w 382041"/>
                <a:gd name="connsiteY27" fmla="*/ 91735 h 604181"/>
                <a:gd name="connsiteX28" fmla="*/ 346546 w 382041"/>
                <a:gd name="connsiteY28" fmla="*/ 101803 h 604181"/>
                <a:gd name="connsiteX29" fmla="*/ 346546 w 382041"/>
                <a:gd name="connsiteY29" fmla="*/ 502307 h 604181"/>
                <a:gd name="connsiteX30" fmla="*/ 336464 w 382041"/>
                <a:gd name="connsiteY30" fmla="*/ 512375 h 604181"/>
                <a:gd name="connsiteX31" fmla="*/ 45576 w 382041"/>
                <a:gd name="connsiteY31" fmla="*/ 512375 h 604181"/>
                <a:gd name="connsiteX32" fmla="*/ 35494 w 382041"/>
                <a:gd name="connsiteY32" fmla="*/ 502307 h 604181"/>
                <a:gd name="connsiteX33" fmla="*/ 35494 w 382041"/>
                <a:gd name="connsiteY33" fmla="*/ 101803 h 604181"/>
                <a:gd name="connsiteX34" fmla="*/ 45576 w 382041"/>
                <a:gd name="connsiteY34" fmla="*/ 91735 h 604181"/>
                <a:gd name="connsiteX35" fmla="*/ 154807 w 382041"/>
                <a:gd name="connsiteY35" fmla="*/ 46785 h 604181"/>
                <a:gd name="connsiteX36" fmla="*/ 227164 w 382041"/>
                <a:gd name="connsiteY36" fmla="*/ 46785 h 604181"/>
                <a:gd name="connsiteX37" fmla="*/ 237241 w 382041"/>
                <a:gd name="connsiteY37" fmla="*/ 56876 h 604181"/>
                <a:gd name="connsiteX38" fmla="*/ 227164 w 382041"/>
                <a:gd name="connsiteY38" fmla="*/ 66967 h 604181"/>
                <a:gd name="connsiteX39" fmla="*/ 154807 w 382041"/>
                <a:gd name="connsiteY39" fmla="*/ 66967 h 604181"/>
                <a:gd name="connsiteX40" fmla="*/ 144730 w 382041"/>
                <a:gd name="connsiteY40" fmla="*/ 56876 h 604181"/>
                <a:gd name="connsiteX41" fmla="*/ 154807 w 382041"/>
                <a:gd name="connsiteY41" fmla="*/ 46785 h 604181"/>
                <a:gd name="connsiteX42" fmla="*/ 39626 w 382041"/>
                <a:gd name="connsiteY42" fmla="*/ 20136 h 604181"/>
                <a:gd name="connsiteX43" fmla="*/ 20166 w 382041"/>
                <a:gd name="connsiteY43" fmla="*/ 39567 h 604181"/>
                <a:gd name="connsiteX44" fmla="*/ 20166 w 382041"/>
                <a:gd name="connsiteY44" fmla="*/ 564614 h 604181"/>
                <a:gd name="connsiteX45" fmla="*/ 39626 w 382041"/>
                <a:gd name="connsiteY45" fmla="*/ 584045 h 604181"/>
                <a:gd name="connsiteX46" fmla="*/ 342315 w 382041"/>
                <a:gd name="connsiteY46" fmla="*/ 584045 h 604181"/>
                <a:gd name="connsiteX47" fmla="*/ 361875 w 382041"/>
                <a:gd name="connsiteY47" fmla="*/ 564614 h 604181"/>
                <a:gd name="connsiteX48" fmla="*/ 361875 w 382041"/>
                <a:gd name="connsiteY48" fmla="*/ 39567 h 604181"/>
                <a:gd name="connsiteX49" fmla="*/ 342315 w 382041"/>
                <a:gd name="connsiteY49" fmla="*/ 20136 h 604181"/>
                <a:gd name="connsiteX50" fmla="*/ 39626 w 382041"/>
                <a:gd name="connsiteY50" fmla="*/ 0 h 604181"/>
                <a:gd name="connsiteX51" fmla="*/ 342315 w 382041"/>
                <a:gd name="connsiteY51" fmla="*/ 0 h 604181"/>
                <a:gd name="connsiteX52" fmla="*/ 382041 w 382041"/>
                <a:gd name="connsiteY52" fmla="*/ 39567 h 604181"/>
                <a:gd name="connsiteX53" fmla="*/ 382041 w 382041"/>
                <a:gd name="connsiteY53" fmla="*/ 564614 h 604181"/>
                <a:gd name="connsiteX54" fmla="*/ 342315 w 382041"/>
                <a:gd name="connsiteY54" fmla="*/ 604181 h 604181"/>
                <a:gd name="connsiteX55" fmla="*/ 39626 w 382041"/>
                <a:gd name="connsiteY55" fmla="*/ 604181 h 604181"/>
                <a:gd name="connsiteX56" fmla="*/ 0 w 382041"/>
                <a:gd name="connsiteY56" fmla="*/ 564614 h 604181"/>
                <a:gd name="connsiteX57" fmla="*/ 0 w 382041"/>
                <a:gd name="connsiteY57" fmla="*/ 39567 h 604181"/>
                <a:gd name="connsiteX58" fmla="*/ 39626 w 382041"/>
                <a:gd name="connsiteY58" fmla="*/ 0 h 60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82041" h="604181">
                  <a:moveTo>
                    <a:pt x="191005" y="540213"/>
                  </a:moveTo>
                  <a:cubicBezTo>
                    <a:pt x="187982" y="540213"/>
                    <a:pt x="185563" y="542731"/>
                    <a:pt x="185563" y="545753"/>
                  </a:cubicBezTo>
                  <a:cubicBezTo>
                    <a:pt x="185563" y="548876"/>
                    <a:pt x="187982" y="551293"/>
                    <a:pt x="191005" y="551293"/>
                  </a:cubicBezTo>
                  <a:cubicBezTo>
                    <a:pt x="194130" y="551293"/>
                    <a:pt x="196549" y="548876"/>
                    <a:pt x="196549" y="545753"/>
                  </a:cubicBezTo>
                  <a:cubicBezTo>
                    <a:pt x="196549" y="542731"/>
                    <a:pt x="194130" y="540213"/>
                    <a:pt x="191005" y="540213"/>
                  </a:cubicBezTo>
                  <a:close/>
                  <a:moveTo>
                    <a:pt x="191005" y="520067"/>
                  </a:moveTo>
                  <a:cubicBezTo>
                    <a:pt x="205216" y="520067"/>
                    <a:pt x="216706" y="531651"/>
                    <a:pt x="216706" y="545753"/>
                  </a:cubicBezTo>
                  <a:cubicBezTo>
                    <a:pt x="216706" y="559956"/>
                    <a:pt x="205216" y="571439"/>
                    <a:pt x="191005" y="571439"/>
                  </a:cubicBezTo>
                  <a:cubicBezTo>
                    <a:pt x="176895" y="571439"/>
                    <a:pt x="165405" y="559956"/>
                    <a:pt x="165405" y="545753"/>
                  </a:cubicBezTo>
                  <a:cubicBezTo>
                    <a:pt x="165405" y="531651"/>
                    <a:pt x="176895" y="520067"/>
                    <a:pt x="191005" y="520067"/>
                  </a:cubicBezTo>
                  <a:close/>
                  <a:moveTo>
                    <a:pt x="326381" y="364980"/>
                  </a:moveTo>
                  <a:lnTo>
                    <a:pt x="252676" y="492239"/>
                  </a:lnTo>
                  <a:lnTo>
                    <a:pt x="326381" y="492239"/>
                  </a:lnTo>
                  <a:close/>
                  <a:moveTo>
                    <a:pt x="203977" y="111871"/>
                  </a:moveTo>
                  <a:lnTo>
                    <a:pt x="55659" y="368201"/>
                  </a:lnTo>
                  <a:lnTo>
                    <a:pt x="55659" y="492239"/>
                  </a:lnTo>
                  <a:lnTo>
                    <a:pt x="229385" y="492239"/>
                  </a:lnTo>
                  <a:lnTo>
                    <a:pt x="326381" y="324708"/>
                  </a:lnTo>
                  <a:lnTo>
                    <a:pt x="326381" y="111871"/>
                  </a:lnTo>
                  <a:close/>
                  <a:moveTo>
                    <a:pt x="153260" y="111871"/>
                  </a:moveTo>
                  <a:lnTo>
                    <a:pt x="55659" y="280610"/>
                  </a:lnTo>
                  <a:lnTo>
                    <a:pt x="55659" y="327929"/>
                  </a:lnTo>
                  <a:lnTo>
                    <a:pt x="180685" y="111871"/>
                  </a:lnTo>
                  <a:close/>
                  <a:moveTo>
                    <a:pt x="55659" y="111871"/>
                  </a:moveTo>
                  <a:lnTo>
                    <a:pt x="55659" y="240338"/>
                  </a:lnTo>
                  <a:lnTo>
                    <a:pt x="129969" y="111871"/>
                  </a:lnTo>
                  <a:close/>
                  <a:moveTo>
                    <a:pt x="45576" y="91735"/>
                  </a:moveTo>
                  <a:lnTo>
                    <a:pt x="336464" y="91735"/>
                  </a:lnTo>
                  <a:cubicBezTo>
                    <a:pt x="342009" y="91735"/>
                    <a:pt x="346546" y="96265"/>
                    <a:pt x="346546" y="101803"/>
                  </a:cubicBezTo>
                  <a:lnTo>
                    <a:pt x="346546" y="502307"/>
                  </a:lnTo>
                  <a:cubicBezTo>
                    <a:pt x="346546" y="507945"/>
                    <a:pt x="342009" y="512375"/>
                    <a:pt x="336464" y="512375"/>
                  </a:cubicBezTo>
                  <a:lnTo>
                    <a:pt x="45576" y="512375"/>
                  </a:lnTo>
                  <a:cubicBezTo>
                    <a:pt x="40031" y="512375"/>
                    <a:pt x="35494" y="507945"/>
                    <a:pt x="35494" y="502307"/>
                  </a:cubicBezTo>
                  <a:lnTo>
                    <a:pt x="35494" y="101803"/>
                  </a:lnTo>
                  <a:cubicBezTo>
                    <a:pt x="35494" y="96265"/>
                    <a:pt x="40031" y="91735"/>
                    <a:pt x="45576" y="91735"/>
                  </a:cubicBezTo>
                  <a:close/>
                  <a:moveTo>
                    <a:pt x="154807" y="46785"/>
                  </a:moveTo>
                  <a:lnTo>
                    <a:pt x="227164" y="46785"/>
                  </a:lnTo>
                  <a:cubicBezTo>
                    <a:pt x="232807" y="46785"/>
                    <a:pt x="237241" y="51225"/>
                    <a:pt x="237241" y="56876"/>
                  </a:cubicBezTo>
                  <a:cubicBezTo>
                    <a:pt x="237241" y="62426"/>
                    <a:pt x="232807" y="66967"/>
                    <a:pt x="227164" y="66967"/>
                  </a:cubicBezTo>
                  <a:lnTo>
                    <a:pt x="154807" y="66967"/>
                  </a:lnTo>
                  <a:cubicBezTo>
                    <a:pt x="149265" y="66967"/>
                    <a:pt x="144730" y="62426"/>
                    <a:pt x="144730" y="56876"/>
                  </a:cubicBezTo>
                  <a:cubicBezTo>
                    <a:pt x="144730" y="51225"/>
                    <a:pt x="149265" y="46785"/>
                    <a:pt x="154807" y="46785"/>
                  </a:cubicBezTo>
                  <a:close/>
                  <a:moveTo>
                    <a:pt x="39626" y="20136"/>
                  </a:moveTo>
                  <a:cubicBezTo>
                    <a:pt x="28938" y="20136"/>
                    <a:pt x="20166" y="28895"/>
                    <a:pt x="20166" y="39567"/>
                  </a:cubicBezTo>
                  <a:lnTo>
                    <a:pt x="20166" y="564614"/>
                  </a:lnTo>
                  <a:cubicBezTo>
                    <a:pt x="20166" y="575286"/>
                    <a:pt x="28938" y="584045"/>
                    <a:pt x="39626" y="584045"/>
                  </a:cubicBezTo>
                  <a:lnTo>
                    <a:pt x="342315" y="584045"/>
                  </a:lnTo>
                  <a:cubicBezTo>
                    <a:pt x="353103" y="584045"/>
                    <a:pt x="361875" y="575286"/>
                    <a:pt x="361875" y="564614"/>
                  </a:cubicBezTo>
                  <a:lnTo>
                    <a:pt x="361875" y="39567"/>
                  </a:lnTo>
                  <a:cubicBezTo>
                    <a:pt x="361875" y="28895"/>
                    <a:pt x="353103" y="20136"/>
                    <a:pt x="342315" y="20136"/>
                  </a:cubicBezTo>
                  <a:close/>
                  <a:moveTo>
                    <a:pt x="39626" y="0"/>
                  </a:moveTo>
                  <a:lnTo>
                    <a:pt x="342315" y="0"/>
                  </a:lnTo>
                  <a:cubicBezTo>
                    <a:pt x="364195" y="0"/>
                    <a:pt x="382041" y="17719"/>
                    <a:pt x="382041" y="39567"/>
                  </a:cubicBezTo>
                  <a:lnTo>
                    <a:pt x="382041" y="564614"/>
                  </a:lnTo>
                  <a:cubicBezTo>
                    <a:pt x="382041" y="586462"/>
                    <a:pt x="364195" y="604181"/>
                    <a:pt x="342315" y="604181"/>
                  </a:cubicBezTo>
                  <a:lnTo>
                    <a:pt x="39626" y="604181"/>
                  </a:lnTo>
                  <a:cubicBezTo>
                    <a:pt x="17846" y="604181"/>
                    <a:pt x="0" y="586462"/>
                    <a:pt x="0" y="564614"/>
                  </a:cubicBezTo>
                  <a:lnTo>
                    <a:pt x="0" y="39567"/>
                  </a:lnTo>
                  <a:cubicBezTo>
                    <a:pt x="0" y="17719"/>
                    <a:pt x="17846" y="0"/>
                    <a:pt x="39626" y="0"/>
                  </a:cubicBezTo>
                  <a:close/>
                </a:path>
              </a:pathLst>
            </a:custGeom>
            <a:solidFill>
              <a:sysClr val="window" lastClr="FFFFFF">
                <a:lumMod val="25000"/>
              </a:sysClr>
            </a:solidFill>
            <a:ln>
              <a:solidFill>
                <a:srgbClr val="1F497D">
                  <a:lumMod val="60000"/>
                  <a:lumOff val="40000"/>
                </a:srgbClr>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 name="KSO_Shape">
              <a:extLst>
                <a:ext uri="{FF2B5EF4-FFF2-40B4-BE49-F238E27FC236}">
                  <a16:creationId xmlns:a16="http://schemas.microsoft.com/office/drawing/2014/main" id="{D520A70E-C316-4E64-AD40-8D411648B1A2}"/>
                </a:ext>
              </a:extLst>
            </p:cNvPr>
            <p:cNvSpPr/>
            <p:nvPr/>
          </p:nvSpPr>
          <p:spPr bwMode="auto">
            <a:xfrm>
              <a:off x="6577610" y="2795368"/>
              <a:ext cx="258475" cy="237305"/>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1F497D">
                <a:lumMod val="60000"/>
                <a:lumOff val="40000"/>
              </a:srgb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endParaRPr>
            </a:p>
          </p:txBody>
        </p:sp>
        <p:sp>
          <p:nvSpPr>
            <p:cNvPr id="15" name="antenna-with-signal_74024">
              <a:extLst>
                <a:ext uri="{FF2B5EF4-FFF2-40B4-BE49-F238E27FC236}">
                  <a16:creationId xmlns:a16="http://schemas.microsoft.com/office/drawing/2014/main" id="{595D9035-A893-4698-83CE-14FCAB7B14F8}"/>
                </a:ext>
              </a:extLst>
            </p:cNvPr>
            <p:cNvSpPr>
              <a:spLocks noChangeAspect="1"/>
            </p:cNvSpPr>
            <p:nvPr/>
          </p:nvSpPr>
          <p:spPr bwMode="auto">
            <a:xfrm>
              <a:off x="7070323" y="2567274"/>
              <a:ext cx="214374" cy="324340"/>
            </a:xfrm>
            <a:custGeom>
              <a:avLst/>
              <a:gdLst>
                <a:gd name="connsiteX0" fmla="*/ 168920 w 337966"/>
                <a:gd name="connsiteY0" fmla="*/ 358540 h 604363"/>
                <a:gd name="connsiteX1" fmla="*/ 100839 w 337966"/>
                <a:gd name="connsiteY1" fmla="*/ 369869 h 604363"/>
                <a:gd name="connsiteX2" fmla="*/ 63111 w 337966"/>
                <a:gd name="connsiteY2" fmla="*/ 485700 h 604363"/>
                <a:gd name="connsiteX3" fmla="*/ 168920 w 337966"/>
                <a:gd name="connsiteY3" fmla="*/ 462194 h 604363"/>
                <a:gd name="connsiteX4" fmla="*/ 274728 w 337966"/>
                <a:gd name="connsiteY4" fmla="*/ 485700 h 604363"/>
                <a:gd name="connsiteX5" fmla="*/ 237142 w 337966"/>
                <a:gd name="connsiteY5" fmla="*/ 369869 h 604363"/>
                <a:gd name="connsiteX6" fmla="*/ 168920 w 337966"/>
                <a:gd name="connsiteY6" fmla="*/ 358540 h 604363"/>
                <a:gd name="connsiteX7" fmla="*/ 168920 w 337966"/>
                <a:gd name="connsiteY7" fmla="*/ 160580 h 604363"/>
                <a:gd name="connsiteX8" fmla="*/ 111477 w 337966"/>
                <a:gd name="connsiteY8" fmla="*/ 337017 h 604363"/>
                <a:gd name="connsiteX9" fmla="*/ 168920 w 337966"/>
                <a:gd name="connsiteY9" fmla="*/ 330220 h 604363"/>
                <a:gd name="connsiteX10" fmla="*/ 226363 w 337966"/>
                <a:gd name="connsiteY10" fmla="*/ 337017 h 604363"/>
                <a:gd name="connsiteX11" fmla="*/ 168920 w 337966"/>
                <a:gd name="connsiteY11" fmla="*/ 62591 h 604363"/>
                <a:gd name="connsiteX12" fmla="*/ 147219 w 337966"/>
                <a:gd name="connsiteY12" fmla="*/ 84256 h 604363"/>
                <a:gd name="connsiteX13" fmla="*/ 168920 w 337966"/>
                <a:gd name="connsiteY13" fmla="*/ 105779 h 604363"/>
                <a:gd name="connsiteX14" fmla="*/ 190620 w 337966"/>
                <a:gd name="connsiteY14" fmla="*/ 84256 h 604363"/>
                <a:gd name="connsiteX15" fmla="*/ 168920 w 337966"/>
                <a:gd name="connsiteY15" fmla="*/ 62591 h 604363"/>
                <a:gd name="connsiteX16" fmla="*/ 168920 w 337966"/>
                <a:gd name="connsiteY16" fmla="*/ 34270 h 604363"/>
                <a:gd name="connsiteX17" fmla="*/ 218987 w 337966"/>
                <a:gd name="connsiteY17" fmla="*/ 84256 h 604363"/>
                <a:gd name="connsiteX18" fmla="*/ 188777 w 337966"/>
                <a:gd name="connsiteY18" fmla="*/ 129993 h 604363"/>
                <a:gd name="connsiteX19" fmla="*/ 313874 w 337966"/>
                <a:gd name="connsiteY19" fmla="*/ 514162 h 604363"/>
                <a:gd name="connsiteX20" fmla="*/ 314442 w 337966"/>
                <a:gd name="connsiteY20" fmla="*/ 515861 h 604363"/>
                <a:gd name="connsiteX21" fmla="*/ 337277 w 337966"/>
                <a:gd name="connsiteY21" fmla="*/ 585813 h 604363"/>
                <a:gd name="connsiteX22" fmla="*/ 328058 w 337966"/>
                <a:gd name="connsiteY22" fmla="*/ 603655 h 604363"/>
                <a:gd name="connsiteX23" fmla="*/ 323661 w 337966"/>
                <a:gd name="connsiteY23" fmla="*/ 604363 h 604363"/>
                <a:gd name="connsiteX24" fmla="*/ 310187 w 337966"/>
                <a:gd name="connsiteY24" fmla="*/ 594592 h 604363"/>
                <a:gd name="connsiteX25" fmla="*/ 288486 w 337966"/>
                <a:gd name="connsiteY25" fmla="*/ 527756 h 604363"/>
                <a:gd name="connsiteX26" fmla="*/ 168920 w 337966"/>
                <a:gd name="connsiteY26" fmla="*/ 490514 h 604363"/>
                <a:gd name="connsiteX27" fmla="*/ 49353 w 337966"/>
                <a:gd name="connsiteY27" fmla="*/ 527756 h 604363"/>
                <a:gd name="connsiteX28" fmla="*/ 27653 w 337966"/>
                <a:gd name="connsiteY28" fmla="*/ 594592 h 604363"/>
                <a:gd name="connsiteX29" fmla="*/ 9782 w 337966"/>
                <a:gd name="connsiteY29" fmla="*/ 603655 h 604363"/>
                <a:gd name="connsiteX30" fmla="*/ 704 w 337966"/>
                <a:gd name="connsiteY30" fmla="*/ 585813 h 604363"/>
                <a:gd name="connsiteX31" fmla="*/ 23398 w 337966"/>
                <a:gd name="connsiteY31" fmla="*/ 516003 h 604363"/>
                <a:gd name="connsiteX32" fmla="*/ 23965 w 337966"/>
                <a:gd name="connsiteY32" fmla="*/ 514020 h 604363"/>
                <a:gd name="connsiteX33" fmla="*/ 149063 w 337966"/>
                <a:gd name="connsiteY33" fmla="*/ 129993 h 604363"/>
                <a:gd name="connsiteX34" fmla="*/ 118852 w 337966"/>
                <a:gd name="connsiteY34" fmla="*/ 84256 h 604363"/>
                <a:gd name="connsiteX35" fmla="*/ 168920 w 337966"/>
                <a:gd name="connsiteY35" fmla="*/ 34270 h 604363"/>
                <a:gd name="connsiteX36" fmla="*/ 94727 w 337966"/>
                <a:gd name="connsiteY36" fmla="*/ 28009 h 604363"/>
                <a:gd name="connsiteX37" fmla="*/ 95578 w 337966"/>
                <a:gd name="connsiteY37" fmla="*/ 47981 h 604363"/>
                <a:gd name="connsiteX38" fmla="*/ 83809 w 337966"/>
                <a:gd name="connsiteY38" fmla="*/ 82117 h 604363"/>
                <a:gd name="connsiteX39" fmla="*/ 95436 w 337966"/>
                <a:gd name="connsiteY39" fmla="*/ 116111 h 604363"/>
                <a:gd name="connsiteX40" fmla="*/ 94444 w 337966"/>
                <a:gd name="connsiteY40" fmla="*/ 136083 h 604363"/>
                <a:gd name="connsiteX41" fmla="*/ 84944 w 337966"/>
                <a:gd name="connsiteY41" fmla="*/ 139624 h 604363"/>
                <a:gd name="connsiteX42" fmla="*/ 74309 w 337966"/>
                <a:gd name="connsiteY42" fmla="*/ 134950 h 604363"/>
                <a:gd name="connsiteX43" fmla="*/ 55451 w 337966"/>
                <a:gd name="connsiteY43" fmla="*/ 82117 h 604363"/>
                <a:gd name="connsiteX44" fmla="*/ 74735 w 337966"/>
                <a:gd name="connsiteY44" fmla="*/ 28859 h 604363"/>
                <a:gd name="connsiteX45" fmla="*/ 94727 w 337966"/>
                <a:gd name="connsiteY45" fmla="*/ 28009 h 604363"/>
                <a:gd name="connsiteX46" fmla="*/ 241562 w 337966"/>
                <a:gd name="connsiteY46" fmla="*/ 27868 h 604363"/>
                <a:gd name="connsiteX47" fmla="*/ 261555 w 337966"/>
                <a:gd name="connsiteY47" fmla="*/ 29001 h 604363"/>
                <a:gd name="connsiteX48" fmla="*/ 280413 w 337966"/>
                <a:gd name="connsiteY48" fmla="*/ 81834 h 604363"/>
                <a:gd name="connsiteX49" fmla="*/ 261130 w 337966"/>
                <a:gd name="connsiteY49" fmla="*/ 135091 h 604363"/>
                <a:gd name="connsiteX50" fmla="*/ 250779 w 337966"/>
                <a:gd name="connsiteY50" fmla="*/ 139624 h 604363"/>
                <a:gd name="connsiteX51" fmla="*/ 241137 w 337966"/>
                <a:gd name="connsiteY51" fmla="*/ 135941 h 604363"/>
                <a:gd name="connsiteX52" fmla="*/ 240286 w 337966"/>
                <a:gd name="connsiteY52" fmla="*/ 115970 h 604363"/>
                <a:gd name="connsiteX53" fmla="*/ 252055 w 337966"/>
                <a:gd name="connsiteY53" fmla="*/ 81834 h 604363"/>
                <a:gd name="connsiteX54" fmla="*/ 240428 w 337966"/>
                <a:gd name="connsiteY54" fmla="*/ 47839 h 604363"/>
                <a:gd name="connsiteX55" fmla="*/ 241562 w 337966"/>
                <a:gd name="connsiteY55" fmla="*/ 27868 h 604363"/>
                <a:gd name="connsiteX56" fmla="*/ 284673 w 337966"/>
                <a:gd name="connsiteY56" fmla="*/ 3663 h 604363"/>
                <a:gd name="connsiteX57" fmla="*/ 304649 w 337966"/>
                <a:gd name="connsiteY57" fmla="*/ 4654 h 604363"/>
                <a:gd name="connsiteX58" fmla="*/ 333126 w 337966"/>
                <a:gd name="connsiteY58" fmla="*/ 81692 h 604363"/>
                <a:gd name="connsiteX59" fmla="*/ 304224 w 337966"/>
                <a:gd name="connsiteY59" fmla="*/ 159297 h 604363"/>
                <a:gd name="connsiteX60" fmla="*/ 293740 w 337966"/>
                <a:gd name="connsiteY60" fmla="*/ 163970 h 604363"/>
                <a:gd name="connsiteX61" fmla="*/ 284106 w 337966"/>
                <a:gd name="connsiteY61" fmla="*/ 160288 h 604363"/>
                <a:gd name="connsiteX62" fmla="*/ 283256 w 337966"/>
                <a:gd name="connsiteY62" fmla="*/ 140320 h 604363"/>
                <a:gd name="connsiteX63" fmla="*/ 304791 w 337966"/>
                <a:gd name="connsiteY63" fmla="*/ 81692 h 604363"/>
                <a:gd name="connsiteX64" fmla="*/ 283681 w 337966"/>
                <a:gd name="connsiteY64" fmla="*/ 23630 h 604363"/>
                <a:gd name="connsiteX65" fmla="*/ 284673 w 337966"/>
                <a:gd name="connsiteY65" fmla="*/ 3663 h 604363"/>
                <a:gd name="connsiteX66" fmla="*/ 51750 w 337966"/>
                <a:gd name="connsiteY66" fmla="*/ 3663 h 604363"/>
                <a:gd name="connsiteX67" fmla="*/ 52601 w 337966"/>
                <a:gd name="connsiteY67" fmla="*/ 23630 h 604363"/>
                <a:gd name="connsiteX68" fmla="*/ 31039 w 337966"/>
                <a:gd name="connsiteY68" fmla="*/ 82259 h 604363"/>
                <a:gd name="connsiteX69" fmla="*/ 52176 w 337966"/>
                <a:gd name="connsiteY69" fmla="*/ 140320 h 604363"/>
                <a:gd name="connsiteX70" fmla="*/ 51183 w 337966"/>
                <a:gd name="connsiteY70" fmla="*/ 160288 h 604363"/>
                <a:gd name="connsiteX71" fmla="*/ 41679 w 337966"/>
                <a:gd name="connsiteY71" fmla="*/ 163970 h 604363"/>
                <a:gd name="connsiteX72" fmla="*/ 31181 w 337966"/>
                <a:gd name="connsiteY72" fmla="*/ 159297 h 604363"/>
                <a:gd name="connsiteX73" fmla="*/ 2668 w 337966"/>
                <a:gd name="connsiteY73" fmla="*/ 82259 h 604363"/>
                <a:gd name="connsiteX74" fmla="*/ 31607 w 337966"/>
                <a:gd name="connsiteY74" fmla="*/ 4654 h 604363"/>
                <a:gd name="connsiteX75" fmla="*/ 51750 w 337966"/>
                <a:gd name="connsiteY75" fmla="*/ 3663 h 60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7966" h="604363">
                  <a:moveTo>
                    <a:pt x="168920" y="358540"/>
                  </a:moveTo>
                  <a:cubicBezTo>
                    <a:pt x="145092" y="358540"/>
                    <a:pt x="121689" y="362505"/>
                    <a:pt x="100839" y="369869"/>
                  </a:cubicBezTo>
                  <a:lnTo>
                    <a:pt x="63111" y="485700"/>
                  </a:lnTo>
                  <a:cubicBezTo>
                    <a:pt x="93606" y="470548"/>
                    <a:pt x="130341" y="462194"/>
                    <a:pt x="168920" y="462194"/>
                  </a:cubicBezTo>
                  <a:cubicBezTo>
                    <a:pt x="207499" y="462194"/>
                    <a:pt x="244376" y="470548"/>
                    <a:pt x="274728" y="485700"/>
                  </a:cubicBezTo>
                  <a:lnTo>
                    <a:pt x="237142" y="369869"/>
                  </a:lnTo>
                  <a:cubicBezTo>
                    <a:pt x="216292" y="362505"/>
                    <a:pt x="192890" y="358540"/>
                    <a:pt x="168920" y="358540"/>
                  </a:cubicBezTo>
                  <a:close/>
                  <a:moveTo>
                    <a:pt x="168920" y="160580"/>
                  </a:moveTo>
                  <a:lnTo>
                    <a:pt x="111477" y="337017"/>
                  </a:lnTo>
                  <a:cubicBezTo>
                    <a:pt x="129773" y="332485"/>
                    <a:pt x="149347" y="330220"/>
                    <a:pt x="168920" y="330220"/>
                  </a:cubicBezTo>
                  <a:cubicBezTo>
                    <a:pt x="188635" y="330220"/>
                    <a:pt x="208066" y="332485"/>
                    <a:pt x="226363" y="337017"/>
                  </a:cubicBezTo>
                  <a:close/>
                  <a:moveTo>
                    <a:pt x="168920" y="62591"/>
                  </a:moveTo>
                  <a:cubicBezTo>
                    <a:pt x="157006" y="62591"/>
                    <a:pt x="147219" y="72220"/>
                    <a:pt x="147219" y="84256"/>
                  </a:cubicBezTo>
                  <a:cubicBezTo>
                    <a:pt x="147219" y="96150"/>
                    <a:pt x="157006" y="105779"/>
                    <a:pt x="168920" y="105779"/>
                  </a:cubicBezTo>
                  <a:cubicBezTo>
                    <a:pt x="180834" y="105779"/>
                    <a:pt x="190620" y="96150"/>
                    <a:pt x="190620" y="84256"/>
                  </a:cubicBezTo>
                  <a:cubicBezTo>
                    <a:pt x="190620" y="72220"/>
                    <a:pt x="180834" y="62591"/>
                    <a:pt x="168920" y="62591"/>
                  </a:cubicBezTo>
                  <a:close/>
                  <a:moveTo>
                    <a:pt x="168920" y="34270"/>
                  </a:moveTo>
                  <a:cubicBezTo>
                    <a:pt x="196577" y="34270"/>
                    <a:pt x="218987" y="56643"/>
                    <a:pt x="218987" y="84256"/>
                  </a:cubicBezTo>
                  <a:cubicBezTo>
                    <a:pt x="218987" y="104647"/>
                    <a:pt x="206506" y="122347"/>
                    <a:pt x="188777" y="129993"/>
                  </a:cubicBezTo>
                  <a:lnTo>
                    <a:pt x="313874" y="514162"/>
                  </a:lnTo>
                  <a:cubicBezTo>
                    <a:pt x="314158" y="514728"/>
                    <a:pt x="314300" y="515295"/>
                    <a:pt x="314442" y="515861"/>
                  </a:cubicBezTo>
                  <a:lnTo>
                    <a:pt x="337277" y="585813"/>
                  </a:lnTo>
                  <a:cubicBezTo>
                    <a:pt x="339688" y="593318"/>
                    <a:pt x="335575" y="601248"/>
                    <a:pt x="328058" y="603655"/>
                  </a:cubicBezTo>
                  <a:cubicBezTo>
                    <a:pt x="326639" y="604221"/>
                    <a:pt x="325221" y="604363"/>
                    <a:pt x="323661" y="604363"/>
                  </a:cubicBezTo>
                  <a:cubicBezTo>
                    <a:pt x="317704" y="604363"/>
                    <a:pt x="312172" y="600540"/>
                    <a:pt x="310187" y="594592"/>
                  </a:cubicBezTo>
                  <a:lnTo>
                    <a:pt x="288486" y="527756"/>
                  </a:lnTo>
                  <a:cubicBezTo>
                    <a:pt x="258984" y="503966"/>
                    <a:pt x="215725" y="490514"/>
                    <a:pt x="168920" y="490514"/>
                  </a:cubicBezTo>
                  <a:cubicBezTo>
                    <a:pt x="122114" y="490514"/>
                    <a:pt x="78855" y="504108"/>
                    <a:pt x="49353" y="527756"/>
                  </a:cubicBezTo>
                  <a:lnTo>
                    <a:pt x="27653" y="594592"/>
                  </a:lnTo>
                  <a:cubicBezTo>
                    <a:pt x="25242" y="602097"/>
                    <a:pt x="17157" y="606062"/>
                    <a:pt x="9782" y="603655"/>
                  </a:cubicBezTo>
                  <a:cubicBezTo>
                    <a:pt x="2264" y="601248"/>
                    <a:pt x="-1707" y="593318"/>
                    <a:pt x="704" y="585813"/>
                  </a:cubicBezTo>
                  <a:lnTo>
                    <a:pt x="23398" y="516003"/>
                  </a:lnTo>
                  <a:cubicBezTo>
                    <a:pt x="23540" y="515295"/>
                    <a:pt x="23823" y="514728"/>
                    <a:pt x="23965" y="514020"/>
                  </a:cubicBezTo>
                  <a:lnTo>
                    <a:pt x="149063" y="129993"/>
                  </a:lnTo>
                  <a:cubicBezTo>
                    <a:pt x="131334" y="122347"/>
                    <a:pt x="118852" y="104647"/>
                    <a:pt x="118852" y="84256"/>
                  </a:cubicBezTo>
                  <a:cubicBezTo>
                    <a:pt x="118852" y="56643"/>
                    <a:pt x="141404" y="34270"/>
                    <a:pt x="168920" y="34270"/>
                  </a:cubicBezTo>
                  <a:close/>
                  <a:moveTo>
                    <a:pt x="94727" y="28009"/>
                  </a:moveTo>
                  <a:cubicBezTo>
                    <a:pt x="100541" y="33250"/>
                    <a:pt x="100966" y="42174"/>
                    <a:pt x="95578" y="47981"/>
                  </a:cubicBezTo>
                  <a:cubicBezTo>
                    <a:pt x="88914" y="55346"/>
                    <a:pt x="83809" y="70077"/>
                    <a:pt x="83809" y="82117"/>
                  </a:cubicBezTo>
                  <a:cubicBezTo>
                    <a:pt x="83809" y="94157"/>
                    <a:pt x="88772" y="108746"/>
                    <a:pt x="95436" y="116111"/>
                  </a:cubicBezTo>
                  <a:cubicBezTo>
                    <a:pt x="100683" y="121919"/>
                    <a:pt x="100257" y="130842"/>
                    <a:pt x="94444" y="136083"/>
                  </a:cubicBezTo>
                  <a:cubicBezTo>
                    <a:pt x="91608" y="138491"/>
                    <a:pt x="88205" y="139624"/>
                    <a:pt x="84944" y="139624"/>
                  </a:cubicBezTo>
                  <a:cubicBezTo>
                    <a:pt x="80974" y="139624"/>
                    <a:pt x="77145" y="138066"/>
                    <a:pt x="74309" y="134950"/>
                  </a:cubicBezTo>
                  <a:cubicBezTo>
                    <a:pt x="61265" y="120502"/>
                    <a:pt x="55451" y="97981"/>
                    <a:pt x="55451" y="82117"/>
                  </a:cubicBezTo>
                  <a:cubicBezTo>
                    <a:pt x="55451" y="66111"/>
                    <a:pt x="61406" y="43448"/>
                    <a:pt x="74735" y="28859"/>
                  </a:cubicBezTo>
                  <a:cubicBezTo>
                    <a:pt x="79981" y="23052"/>
                    <a:pt x="88914" y="22627"/>
                    <a:pt x="94727" y="28009"/>
                  </a:cubicBezTo>
                  <a:close/>
                  <a:moveTo>
                    <a:pt x="241562" y="27868"/>
                  </a:moveTo>
                  <a:cubicBezTo>
                    <a:pt x="247376" y="22627"/>
                    <a:pt x="256309" y="23194"/>
                    <a:pt x="261555" y="29001"/>
                  </a:cubicBezTo>
                  <a:cubicBezTo>
                    <a:pt x="274600" y="43448"/>
                    <a:pt x="280413" y="65970"/>
                    <a:pt x="280413" y="81834"/>
                  </a:cubicBezTo>
                  <a:cubicBezTo>
                    <a:pt x="280413" y="97839"/>
                    <a:pt x="274458" y="120502"/>
                    <a:pt x="261130" y="135091"/>
                  </a:cubicBezTo>
                  <a:cubicBezTo>
                    <a:pt x="258436" y="138066"/>
                    <a:pt x="254607" y="139624"/>
                    <a:pt x="250779" y="139624"/>
                  </a:cubicBezTo>
                  <a:cubicBezTo>
                    <a:pt x="247376" y="139624"/>
                    <a:pt x="243831" y="138491"/>
                    <a:pt x="241137" y="135941"/>
                  </a:cubicBezTo>
                  <a:cubicBezTo>
                    <a:pt x="235324" y="130700"/>
                    <a:pt x="235040" y="121777"/>
                    <a:pt x="240286" y="115970"/>
                  </a:cubicBezTo>
                  <a:cubicBezTo>
                    <a:pt x="246951" y="108604"/>
                    <a:pt x="252055" y="93873"/>
                    <a:pt x="252055" y="81834"/>
                  </a:cubicBezTo>
                  <a:cubicBezTo>
                    <a:pt x="252055" y="69794"/>
                    <a:pt x="247092" y="55205"/>
                    <a:pt x="240428" y="47839"/>
                  </a:cubicBezTo>
                  <a:cubicBezTo>
                    <a:pt x="235182" y="42032"/>
                    <a:pt x="235749" y="33109"/>
                    <a:pt x="241562" y="27868"/>
                  </a:cubicBezTo>
                  <a:close/>
                  <a:moveTo>
                    <a:pt x="284673" y="3663"/>
                  </a:moveTo>
                  <a:cubicBezTo>
                    <a:pt x="290482" y="-1577"/>
                    <a:pt x="299407" y="-1152"/>
                    <a:pt x="304649" y="4654"/>
                  </a:cubicBezTo>
                  <a:cubicBezTo>
                    <a:pt x="322217" y="24197"/>
                    <a:pt x="333126" y="53653"/>
                    <a:pt x="333126" y="81692"/>
                  </a:cubicBezTo>
                  <a:cubicBezTo>
                    <a:pt x="333126" y="110015"/>
                    <a:pt x="322075" y="139754"/>
                    <a:pt x="304224" y="159297"/>
                  </a:cubicBezTo>
                  <a:cubicBezTo>
                    <a:pt x="301391" y="162412"/>
                    <a:pt x="297565" y="163970"/>
                    <a:pt x="293740" y="163970"/>
                  </a:cubicBezTo>
                  <a:cubicBezTo>
                    <a:pt x="290340" y="163970"/>
                    <a:pt x="286940" y="162695"/>
                    <a:pt x="284106" y="160288"/>
                  </a:cubicBezTo>
                  <a:cubicBezTo>
                    <a:pt x="278439" y="155048"/>
                    <a:pt x="278014" y="145985"/>
                    <a:pt x="283256" y="140320"/>
                  </a:cubicBezTo>
                  <a:cubicBezTo>
                    <a:pt x="296432" y="125876"/>
                    <a:pt x="304791" y="102934"/>
                    <a:pt x="304791" y="81692"/>
                  </a:cubicBezTo>
                  <a:cubicBezTo>
                    <a:pt x="304791" y="60733"/>
                    <a:pt x="296574" y="37933"/>
                    <a:pt x="283681" y="23630"/>
                  </a:cubicBezTo>
                  <a:cubicBezTo>
                    <a:pt x="278439" y="17824"/>
                    <a:pt x="278864" y="8902"/>
                    <a:pt x="284673" y="3663"/>
                  </a:cubicBezTo>
                  <a:close/>
                  <a:moveTo>
                    <a:pt x="51750" y="3663"/>
                  </a:moveTo>
                  <a:cubicBezTo>
                    <a:pt x="57425" y="8902"/>
                    <a:pt x="57850" y="17966"/>
                    <a:pt x="52601" y="23630"/>
                  </a:cubicBezTo>
                  <a:cubicBezTo>
                    <a:pt x="39551" y="38075"/>
                    <a:pt x="31039" y="61016"/>
                    <a:pt x="31039" y="82259"/>
                  </a:cubicBezTo>
                  <a:cubicBezTo>
                    <a:pt x="31039" y="103218"/>
                    <a:pt x="39267" y="126017"/>
                    <a:pt x="52176" y="140320"/>
                  </a:cubicBezTo>
                  <a:cubicBezTo>
                    <a:pt x="57425" y="146127"/>
                    <a:pt x="56999" y="155048"/>
                    <a:pt x="51183" y="160288"/>
                  </a:cubicBezTo>
                  <a:cubicBezTo>
                    <a:pt x="48488" y="162695"/>
                    <a:pt x="45083" y="163970"/>
                    <a:pt x="41679" y="163970"/>
                  </a:cubicBezTo>
                  <a:cubicBezTo>
                    <a:pt x="37848" y="163970"/>
                    <a:pt x="34018" y="162412"/>
                    <a:pt x="31181" y="159297"/>
                  </a:cubicBezTo>
                  <a:cubicBezTo>
                    <a:pt x="13591" y="139754"/>
                    <a:pt x="2668" y="110298"/>
                    <a:pt x="2668" y="82259"/>
                  </a:cubicBezTo>
                  <a:cubicBezTo>
                    <a:pt x="2668" y="53936"/>
                    <a:pt x="13733" y="24197"/>
                    <a:pt x="31607" y="4654"/>
                  </a:cubicBezTo>
                  <a:cubicBezTo>
                    <a:pt x="36997" y="-1152"/>
                    <a:pt x="45934" y="-1577"/>
                    <a:pt x="51750" y="3663"/>
                  </a:cubicBezTo>
                  <a:close/>
                </a:path>
              </a:pathLst>
            </a:custGeom>
            <a:solidFill>
              <a:sysClr val="window" lastClr="FFFFFF">
                <a:lumMod val="25000"/>
              </a:sysClr>
            </a:solidFill>
            <a:ln>
              <a:solidFill>
                <a:srgbClr val="1F497D">
                  <a:lumMod val="60000"/>
                  <a:lumOff val="40000"/>
                </a:srgbClr>
              </a:solidFill>
            </a:ln>
          </p:spPr>
          <p:txBody>
            <a:bodyPr/>
            <a:lstStyle/>
            <a:p>
              <a:endParaRPr lang="zh-CN" altLang="en-US"/>
            </a:p>
          </p:txBody>
        </p:sp>
        <p:sp>
          <p:nvSpPr>
            <p:cNvPr id="16" name="闪电形 15"/>
            <p:cNvSpPr/>
            <p:nvPr/>
          </p:nvSpPr>
          <p:spPr>
            <a:xfrm>
              <a:off x="6773308" y="2560585"/>
              <a:ext cx="326460" cy="19168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smartphone_129658">
              <a:extLst>
                <a:ext uri="{FF2B5EF4-FFF2-40B4-BE49-F238E27FC236}">
                  <a16:creationId xmlns:a16="http://schemas.microsoft.com/office/drawing/2014/main" id="{BE2BF5EE-F22E-4C2B-8698-16073CBF035A}"/>
                </a:ext>
              </a:extLst>
            </p:cNvPr>
            <p:cNvSpPr>
              <a:spLocks noChangeAspect="1"/>
            </p:cNvSpPr>
            <p:nvPr/>
          </p:nvSpPr>
          <p:spPr bwMode="auto">
            <a:xfrm>
              <a:off x="6592037" y="3081397"/>
              <a:ext cx="181271" cy="302090"/>
            </a:xfrm>
            <a:custGeom>
              <a:avLst/>
              <a:gdLst>
                <a:gd name="connsiteX0" fmla="*/ 191005 w 382041"/>
                <a:gd name="connsiteY0" fmla="*/ 540213 h 604181"/>
                <a:gd name="connsiteX1" fmla="*/ 185563 w 382041"/>
                <a:gd name="connsiteY1" fmla="*/ 545753 h 604181"/>
                <a:gd name="connsiteX2" fmla="*/ 191005 w 382041"/>
                <a:gd name="connsiteY2" fmla="*/ 551293 h 604181"/>
                <a:gd name="connsiteX3" fmla="*/ 196549 w 382041"/>
                <a:gd name="connsiteY3" fmla="*/ 545753 h 604181"/>
                <a:gd name="connsiteX4" fmla="*/ 191005 w 382041"/>
                <a:gd name="connsiteY4" fmla="*/ 540213 h 604181"/>
                <a:gd name="connsiteX5" fmla="*/ 191005 w 382041"/>
                <a:gd name="connsiteY5" fmla="*/ 520067 h 604181"/>
                <a:gd name="connsiteX6" fmla="*/ 216706 w 382041"/>
                <a:gd name="connsiteY6" fmla="*/ 545753 h 604181"/>
                <a:gd name="connsiteX7" fmla="*/ 191005 w 382041"/>
                <a:gd name="connsiteY7" fmla="*/ 571439 h 604181"/>
                <a:gd name="connsiteX8" fmla="*/ 165405 w 382041"/>
                <a:gd name="connsiteY8" fmla="*/ 545753 h 604181"/>
                <a:gd name="connsiteX9" fmla="*/ 191005 w 382041"/>
                <a:gd name="connsiteY9" fmla="*/ 520067 h 604181"/>
                <a:gd name="connsiteX10" fmla="*/ 326381 w 382041"/>
                <a:gd name="connsiteY10" fmla="*/ 364980 h 604181"/>
                <a:gd name="connsiteX11" fmla="*/ 252676 w 382041"/>
                <a:gd name="connsiteY11" fmla="*/ 492239 h 604181"/>
                <a:gd name="connsiteX12" fmla="*/ 326381 w 382041"/>
                <a:gd name="connsiteY12" fmla="*/ 492239 h 604181"/>
                <a:gd name="connsiteX13" fmla="*/ 203977 w 382041"/>
                <a:gd name="connsiteY13" fmla="*/ 111871 h 604181"/>
                <a:gd name="connsiteX14" fmla="*/ 55659 w 382041"/>
                <a:gd name="connsiteY14" fmla="*/ 368201 h 604181"/>
                <a:gd name="connsiteX15" fmla="*/ 55659 w 382041"/>
                <a:gd name="connsiteY15" fmla="*/ 492239 h 604181"/>
                <a:gd name="connsiteX16" fmla="*/ 229385 w 382041"/>
                <a:gd name="connsiteY16" fmla="*/ 492239 h 604181"/>
                <a:gd name="connsiteX17" fmla="*/ 326381 w 382041"/>
                <a:gd name="connsiteY17" fmla="*/ 324708 h 604181"/>
                <a:gd name="connsiteX18" fmla="*/ 326381 w 382041"/>
                <a:gd name="connsiteY18" fmla="*/ 111871 h 604181"/>
                <a:gd name="connsiteX19" fmla="*/ 153260 w 382041"/>
                <a:gd name="connsiteY19" fmla="*/ 111871 h 604181"/>
                <a:gd name="connsiteX20" fmla="*/ 55659 w 382041"/>
                <a:gd name="connsiteY20" fmla="*/ 280610 h 604181"/>
                <a:gd name="connsiteX21" fmla="*/ 55659 w 382041"/>
                <a:gd name="connsiteY21" fmla="*/ 327929 h 604181"/>
                <a:gd name="connsiteX22" fmla="*/ 180685 w 382041"/>
                <a:gd name="connsiteY22" fmla="*/ 111871 h 604181"/>
                <a:gd name="connsiteX23" fmla="*/ 55659 w 382041"/>
                <a:gd name="connsiteY23" fmla="*/ 111871 h 604181"/>
                <a:gd name="connsiteX24" fmla="*/ 55659 w 382041"/>
                <a:gd name="connsiteY24" fmla="*/ 240338 h 604181"/>
                <a:gd name="connsiteX25" fmla="*/ 129969 w 382041"/>
                <a:gd name="connsiteY25" fmla="*/ 111871 h 604181"/>
                <a:gd name="connsiteX26" fmla="*/ 45576 w 382041"/>
                <a:gd name="connsiteY26" fmla="*/ 91735 h 604181"/>
                <a:gd name="connsiteX27" fmla="*/ 336464 w 382041"/>
                <a:gd name="connsiteY27" fmla="*/ 91735 h 604181"/>
                <a:gd name="connsiteX28" fmla="*/ 346546 w 382041"/>
                <a:gd name="connsiteY28" fmla="*/ 101803 h 604181"/>
                <a:gd name="connsiteX29" fmla="*/ 346546 w 382041"/>
                <a:gd name="connsiteY29" fmla="*/ 502307 h 604181"/>
                <a:gd name="connsiteX30" fmla="*/ 336464 w 382041"/>
                <a:gd name="connsiteY30" fmla="*/ 512375 h 604181"/>
                <a:gd name="connsiteX31" fmla="*/ 45576 w 382041"/>
                <a:gd name="connsiteY31" fmla="*/ 512375 h 604181"/>
                <a:gd name="connsiteX32" fmla="*/ 35494 w 382041"/>
                <a:gd name="connsiteY32" fmla="*/ 502307 h 604181"/>
                <a:gd name="connsiteX33" fmla="*/ 35494 w 382041"/>
                <a:gd name="connsiteY33" fmla="*/ 101803 h 604181"/>
                <a:gd name="connsiteX34" fmla="*/ 45576 w 382041"/>
                <a:gd name="connsiteY34" fmla="*/ 91735 h 604181"/>
                <a:gd name="connsiteX35" fmla="*/ 154807 w 382041"/>
                <a:gd name="connsiteY35" fmla="*/ 46785 h 604181"/>
                <a:gd name="connsiteX36" fmla="*/ 227164 w 382041"/>
                <a:gd name="connsiteY36" fmla="*/ 46785 h 604181"/>
                <a:gd name="connsiteX37" fmla="*/ 237241 w 382041"/>
                <a:gd name="connsiteY37" fmla="*/ 56876 h 604181"/>
                <a:gd name="connsiteX38" fmla="*/ 227164 w 382041"/>
                <a:gd name="connsiteY38" fmla="*/ 66967 h 604181"/>
                <a:gd name="connsiteX39" fmla="*/ 154807 w 382041"/>
                <a:gd name="connsiteY39" fmla="*/ 66967 h 604181"/>
                <a:gd name="connsiteX40" fmla="*/ 144730 w 382041"/>
                <a:gd name="connsiteY40" fmla="*/ 56876 h 604181"/>
                <a:gd name="connsiteX41" fmla="*/ 154807 w 382041"/>
                <a:gd name="connsiteY41" fmla="*/ 46785 h 604181"/>
                <a:gd name="connsiteX42" fmla="*/ 39626 w 382041"/>
                <a:gd name="connsiteY42" fmla="*/ 20136 h 604181"/>
                <a:gd name="connsiteX43" fmla="*/ 20166 w 382041"/>
                <a:gd name="connsiteY43" fmla="*/ 39567 h 604181"/>
                <a:gd name="connsiteX44" fmla="*/ 20166 w 382041"/>
                <a:gd name="connsiteY44" fmla="*/ 564614 h 604181"/>
                <a:gd name="connsiteX45" fmla="*/ 39626 w 382041"/>
                <a:gd name="connsiteY45" fmla="*/ 584045 h 604181"/>
                <a:gd name="connsiteX46" fmla="*/ 342315 w 382041"/>
                <a:gd name="connsiteY46" fmla="*/ 584045 h 604181"/>
                <a:gd name="connsiteX47" fmla="*/ 361875 w 382041"/>
                <a:gd name="connsiteY47" fmla="*/ 564614 h 604181"/>
                <a:gd name="connsiteX48" fmla="*/ 361875 w 382041"/>
                <a:gd name="connsiteY48" fmla="*/ 39567 h 604181"/>
                <a:gd name="connsiteX49" fmla="*/ 342315 w 382041"/>
                <a:gd name="connsiteY49" fmla="*/ 20136 h 604181"/>
                <a:gd name="connsiteX50" fmla="*/ 39626 w 382041"/>
                <a:gd name="connsiteY50" fmla="*/ 0 h 604181"/>
                <a:gd name="connsiteX51" fmla="*/ 342315 w 382041"/>
                <a:gd name="connsiteY51" fmla="*/ 0 h 604181"/>
                <a:gd name="connsiteX52" fmla="*/ 382041 w 382041"/>
                <a:gd name="connsiteY52" fmla="*/ 39567 h 604181"/>
                <a:gd name="connsiteX53" fmla="*/ 382041 w 382041"/>
                <a:gd name="connsiteY53" fmla="*/ 564614 h 604181"/>
                <a:gd name="connsiteX54" fmla="*/ 342315 w 382041"/>
                <a:gd name="connsiteY54" fmla="*/ 604181 h 604181"/>
                <a:gd name="connsiteX55" fmla="*/ 39626 w 382041"/>
                <a:gd name="connsiteY55" fmla="*/ 604181 h 604181"/>
                <a:gd name="connsiteX56" fmla="*/ 0 w 382041"/>
                <a:gd name="connsiteY56" fmla="*/ 564614 h 604181"/>
                <a:gd name="connsiteX57" fmla="*/ 0 w 382041"/>
                <a:gd name="connsiteY57" fmla="*/ 39567 h 604181"/>
                <a:gd name="connsiteX58" fmla="*/ 39626 w 382041"/>
                <a:gd name="connsiteY58" fmla="*/ 0 h 60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82041" h="604181">
                  <a:moveTo>
                    <a:pt x="191005" y="540213"/>
                  </a:moveTo>
                  <a:cubicBezTo>
                    <a:pt x="187982" y="540213"/>
                    <a:pt x="185563" y="542731"/>
                    <a:pt x="185563" y="545753"/>
                  </a:cubicBezTo>
                  <a:cubicBezTo>
                    <a:pt x="185563" y="548876"/>
                    <a:pt x="187982" y="551293"/>
                    <a:pt x="191005" y="551293"/>
                  </a:cubicBezTo>
                  <a:cubicBezTo>
                    <a:pt x="194130" y="551293"/>
                    <a:pt x="196549" y="548876"/>
                    <a:pt x="196549" y="545753"/>
                  </a:cubicBezTo>
                  <a:cubicBezTo>
                    <a:pt x="196549" y="542731"/>
                    <a:pt x="194130" y="540213"/>
                    <a:pt x="191005" y="540213"/>
                  </a:cubicBezTo>
                  <a:close/>
                  <a:moveTo>
                    <a:pt x="191005" y="520067"/>
                  </a:moveTo>
                  <a:cubicBezTo>
                    <a:pt x="205216" y="520067"/>
                    <a:pt x="216706" y="531651"/>
                    <a:pt x="216706" y="545753"/>
                  </a:cubicBezTo>
                  <a:cubicBezTo>
                    <a:pt x="216706" y="559956"/>
                    <a:pt x="205216" y="571439"/>
                    <a:pt x="191005" y="571439"/>
                  </a:cubicBezTo>
                  <a:cubicBezTo>
                    <a:pt x="176895" y="571439"/>
                    <a:pt x="165405" y="559956"/>
                    <a:pt x="165405" y="545753"/>
                  </a:cubicBezTo>
                  <a:cubicBezTo>
                    <a:pt x="165405" y="531651"/>
                    <a:pt x="176895" y="520067"/>
                    <a:pt x="191005" y="520067"/>
                  </a:cubicBezTo>
                  <a:close/>
                  <a:moveTo>
                    <a:pt x="326381" y="364980"/>
                  </a:moveTo>
                  <a:lnTo>
                    <a:pt x="252676" y="492239"/>
                  </a:lnTo>
                  <a:lnTo>
                    <a:pt x="326381" y="492239"/>
                  </a:lnTo>
                  <a:close/>
                  <a:moveTo>
                    <a:pt x="203977" y="111871"/>
                  </a:moveTo>
                  <a:lnTo>
                    <a:pt x="55659" y="368201"/>
                  </a:lnTo>
                  <a:lnTo>
                    <a:pt x="55659" y="492239"/>
                  </a:lnTo>
                  <a:lnTo>
                    <a:pt x="229385" y="492239"/>
                  </a:lnTo>
                  <a:lnTo>
                    <a:pt x="326381" y="324708"/>
                  </a:lnTo>
                  <a:lnTo>
                    <a:pt x="326381" y="111871"/>
                  </a:lnTo>
                  <a:close/>
                  <a:moveTo>
                    <a:pt x="153260" y="111871"/>
                  </a:moveTo>
                  <a:lnTo>
                    <a:pt x="55659" y="280610"/>
                  </a:lnTo>
                  <a:lnTo>
                    <a:pt x="55659" y="327929"/>
                  </a:lnTo>
                  <a:lnTo>
                    <a:pt x="180685" y="111871"/>
                  </a:lnTo>
                  <a:close/>
                  <a:moveTo>
                    <a:pt x="55659" y="111871"/>
                  </a:moveTo>
                  <a:lnTo>
                    <a:pt x="55659" y="240338"/>
                  </a:lnTo>
                  <a:lnTo>
                    <a:pt x="129969" y="111871"/>
                  </a:lnTo>
                  <a:close/>
                  <a:moveTo>
                    <a:pt x="45576" y="91735"/>
                  </a:moveTo>
                  <a:lnTo>
                    <a:pt x="336464" y="91735"/>
                  </a:lnTo>
                  <a:cubicBezTo>
                    <a:pt x="342009" y="91735"/>
                    <a:pt x="346546" y="96265"/>
                    <a:pt x="346546" y="101803"/>
                  </a:cubicBezTo>
                  <a:lnTo>
                    <a:pt x="346546" y="502307"/>
                  </a:lnTo>
                  <a:cubicBezTo>
                    <a:pt x="346546" y="507945"/>
                    <a:pt x="342009" y="512375"/>
                    <a:pt x="336464" y="512375"/>
                  </a:cubicBezTo>
                  <a:lnTo>
                    <a:pt x="45576" y="512375"/>
                  </a:lnTo>
                  <a:cubicBezTo>
                    <a:pt x="40031" y="512375"/>
                    <a:pt x="35494" y="507945"/>
                    <a:pt x="35494" y="502307"/>
                  </a:cubicBezTo>
                  <a:lnTo>
                    <a:pt x="35494" y="101803"/>
                  </a:lnTo>
                  <a:cubicBezTo>
                    <a:pt x="35494" y="96265"/>
                    <a:pt x="40031" y="91735"/>
                    <a:pt x="45576" y="91735"/>
                  </a:cubicBezTo>
                  <a:close/>
                  <a:moveTo>
                    <a:pt x="154807" y="46785"/>
                  </a:moveTo>
                  <a:lnTo>
                    <a:pt x="227164" y="46785"/>
                  </a:lnTo>
                  <a:cubicBezTo>
                    <a:pt x="232807" y="46785"/>
                    <a:pt x="237241" y="51225"/>
                    <a:pt x="237241" y="56876"/>
                  </a:cubicBezTo>
                  <a:cubicBezTo>
                    <a:pt x="237241" y="62426"/>
                    <a:pt x="232807" y="66967"/>
                    <a:pt x="227164" y="66967"/>
                  </a:cubicBezTo>
                  <a:lnTo>
                    <a:pt x="154807" y="66967"/>
                  </a:lnTo>
                  <a:cubicBezTo>
                    <a:pt x="149265" y="66967"/>
                    <a:pt x="144730" y="62426"/>
                    <a:pt x="144730" y="56876"/>
                  </a:cubicBezTo>
                  <a:cubicBezTo>
                    <a:pt x="144730" y="51225"/>
                    <a:pt x="149265" y="46785"/>
                    <a:pt x="154807" y="46785"/>
                  </a:cubicBezTo>
                  <a:close/>
                  <a:moveTo>
                    <a:pt x="39626" y="20136"/>
                  </a:moveTo>
                  <a:cubicBezTo>
                    <a:pt x="28938" y="20136"/>
                    <a:pt x="20166" y="28895"/>
                    <a:pt x="20166" y="39567"/>
                  </a:cubicBezTo>
                  <a:lnTo>
                    <a:pt x="20166" y="564614"/>
                  </a:lnTo>
                  <a:cubicBezTo>
                    <a:pt x="20166" y="575286"/>
                    <a:pt x="28938" y="584045"/>
                    <a:pt x="39626" y="584045"/>
                  </a:cubicBezTo>
                  <a:lnTo>
                    <a:pt x="342315" y="584045"/>
                  </a:lnTo>
                  <a:cubicBezTo>
                    <a:pt x="353103" y="584045"/>
                    <a:pt x="361875" y="575286"/>
                    <a:pt x="361875" y="564614"/>
                  </a:cubicBezTo>
                  <a:lnTo>
                    <a:pt x="361875" y="39567"/>
                  </a:lnTo>
                  <a:cubicBezTo>
                    <a:pt x="361875" y="28895"/>
                    <a:pt x="353103" y="20136"/>
                    <a:pt x="342315" y="20136"/>
                  </a:cubicBezTo>
                  <a:close/>
                  <a:moveTo>
                    <a:pt x="39626" y="0"/>
                  </a:moveTo>
                  <a:lnTo>
                    <a:pt x="342315" y="0"/>
                  </a:lnTo>
                  <a:cubicBezTo>
                    <a:pt x="364195" y="0"/>
                    <a:pt x="382041" y="17719"/>
                    <a:pt x="382041" y="39567"/>
                  </a:cubicBezTo>
                  <a:lnTo>
                    <a:pt x="382041" y="564614"/>
                  </a:lnTo>
                  <a:cubicBezTo>
                    <a:pt x="382041" y="586462"/>
                    <a:pt x="364195" y="604181"/>
                    <a:pt x="342315" y="604181"/>
                  </a:cubicBezTo>
                  <a:lnTo>
                    <a:pt x="39626" y="604181"/>
                  </a:lnTo>
                  <a:cubicBezTo>
                    <a:pt x="17846" y="604181"/>
                    <a:pt x="0" y="586462"/>
                    <a:pt x="0" y="564614"/>
                  </a:cubicBezTo>
                  <a:lnTo>
                    <a:pt x="0" y="39567"/>
                  </a:lnTo>
                  <a:cubicBezTo>
                    <a:pt x="0" y="17719"/>
                    <a:pt x="17846" y="0"/>
                    <a:pt x="39626" y="0"/>
                  </a:cubicBezTo>
                  <a:close/>
                </a:path>
              </a:pathLst>
            </a:custGeom>
            <a:solidFill>
              <a:sysClr val="window" lastClr="FFFFFF">
                <a:lumMod val="25000"/>
              </a:sysClr>
            </a:solidFill>
            <a:ln>
              <a:solidFill>
                <a:srgbClr val="1F497D">
                  <a:lumMod val="60000"/>
                  <a:lumOff val="40000"/>
                </a:srgbClr>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8" name="antenna-with-signal_74024">
              <a:extLst>
                <a:ext uri="{FF2B5EF4-FFF2-40B4-BE49-F238E27FC236}">
                  <a16:creationId xmlns:a16="http://schemas.microsoft.com/office/drawing/2014/main" id="{595D9035-A893-4698-83CE-14FCAB7B14F8}"/>
                </a:ext>
              </a:extLst>
            </p:cNvPr>
            <p:cNvSpPr>
              <a:spLocks noChangeAspect="1"/>
            </p:cNvSpPr>
            <p:nvPr/>
          </p:nvSpPr>
          <p:spPr bwMode="auto">
            <a:xfrm>
              <a:off x="7059935" y="3045934"/>
              <a:ext cx="214374" cy="324340"/>
            </a:xfrm>
            <a:custGeom>
              <a:avLst/>
              <a:gdLst>
                <a:gd name="connsiteX0" fmla="*/ 168920 w 337966"/>
                <a:gd name="connsiteY0" fmla="*/ 358540 h 604363"/>
                <a:gd name="connsiteX1" fmla="*/ 100839 w 337966"/>
                <a:gd name="connsiteY1" fmla="*/ 369869 h 604363"/>
                <a:gd name="connsiteX2" fmla="*/ 63111 w 337966"/>
                <a:gd name="connsiteY2" fmla="*/ 485700 h 604363"/>
                <a:gd name="connsiteX3" fmla="*/ 168920 w 337966"/>
                <a:gd name="connsiteY3" fmla="*/ 462194 h 604363"/>
                <a:gd name="connsiteX4" fmla="*/ 274728 w 337966"/>
                <a:gd name="connsiteY4" fmla="*/ 485700 h 604363"/>
                <a:gd name="connsiteX5" fmla="*/ 237142 w 337966"/>
                <a:gd name="connsiteY5" fmla="*/ 369869 h 604363"/>
                <a:gd name="connsiteX6" fmla="*/ 168920 w 337966"/>
                <a:gd name="connsiteY6" fmla="*/ 358540 h 604363"/>
                <a:gd name="connsiteX7" fmla="*/ 168920 w 337966"/>
                <a:gd name="connsiteY7" fmla="*/ 160580 h 604363"/>
                <a:gd name="connsiteX8" fmla="*/ 111477 w 337966"/>
                <a:gd name="connsiteY8" fmla="*/ 337017 h 604363"/>
                <a:gd name="connsiteX9" fmla="*/ 168920 w 337966"/>
                <a:gd name="connsiteY9" fmla="*/ 330220 h 604363"/>
                <a:gd name="connsiteX10" fmla="*/ 226363 w 337966"/>
                <a:gd name="connsiteY10" fmla="*/ 337017 h 604363"/>
                <a:gd name="connsiteX11" fmla="*/ 168920 w 337966"/>
                <a:gd name="connsiteY11" fmla="*/ 62591 h 604363"/>
                <a:gd name="connsiteX12" fmla="*/ 147219 w 337966"/>
                <a:gd name="connsiteY12" fmla="*/ 84256 h 604363"/>
                <a:gd name="connsiteX13" fmla="*/ 168920 w 337966"/>
                <a:gd name="connsiteY13" fmla="*/ 105779 h 604363"/>
                <a:gd name="connsiteX14" fmla="*/ 190620 w 337966"/>
                <a:gd name="connsiteY14" fmla="*/ 84256 h 604363"/>
                <a:gd name="connsiteX15" fmla="*/ 168920 w 337966"/>
                <a:gd name="connsiteY15" fmla="*/ 62591 h 604363"/>
                <a:gd name="connsiteX16" fmla="*/ 168920 w 337966"/>
                <a:gd name="connsiteY16" fmla="*/ 34270 h 604363"/>
                <a:gd name="connsiteX17" fmla="*/ 218987 w 337966"/>
                <a:gd name="connsiteY17" fmla="*/ 84256 h 604363"/>
                <a:gd name="connsiteX18" fmla="*/ 188777 w 337966"/>
                <a:gd name="connsiteY18" fmla="*/ 129993 h 604363"/>
                <a:gd name="connsiteX19" fmla="*/ 313874 w 337966"/>
                <a:gd name="connsiteY19" fmla="*/ 514162 h 604363"/>
                <a:gd name="connsiteX20" fmla="*/ 314442 w 337966"/>
                <a:gd name="connsiteY20" fmla="*/ 515861 h 604363"/>
                <a:gd name="connsiteX21" fmla="*/ 337277 w 337966"/>
                <a:gd name="connsiteY21" fmla="*/ 585813 h 604363"/>
                <a:gd name="connsiteX22" fmla="*/ 328058 w 337966"/>
                <a:gd name="connsiteY22" fmla="*/ 603655 h 604363"/>
                <a:gd name="connsiteX23" fmla="*/ 323661 w 337966"/>
                <a:gd name="connsiteY23" fmla="*/ 604363 h 604363"/>
                <a:gd name="connsiteX24" fmla="*/ 310187 w 337966"/>
                <a:gd name="connsiteY24" fmla="*/ 594592 h 604363"/>
                <a:gd name="connsiteX25" fmla="*/ 288486 w 337966"/>
                <a:gd name="connsiteY25" fmla="*/ 527756 h 604363"/>
                <a:gd name="connsiteX26" fmla="*/ 168920 w 337966"/>
                <a:gd name="connsiteY26" fmla="*/ 490514 h 604363"/>
                <a:gd name="connsiteX27" fmla="*/ 49353 w 337966"/>
                <a:gd name="connsiteY27" fmla="*/ 527756 h 604363"/>
                <a:gd name="connsiteX28" fmla="*/ 27653 w 337966"/>
                <a:gd name="connsiteY28" fmla="*/ 594592 h 604363"/>
                <a:gd name="connsiteX29" fmla="*/ 9782 w 337966"/>
                <a:gd name="connsiteY29" fmla="*/ 603655 h 604363"/>
                <a:gd name="connsiteX30" fmla="*/ 704 w 337966"/>
                <a:gd name="connsiteY30" fmla="*/ 585813 h 604363"/>
                <a:gd name="connsiteX31" fmla="*/ 23398 w 337966"/>
                <a:gd name="connsiteY31" fmla="*/ 516003 h 604363"/>
                <a:gd name="connsiteX32" fmla="*/ 23965 w 337966"/>
                <a:gd name="connsiteY32" fmla="*/ 514020 h 604363"/>
                <a:gd name="connsiteX33" fmla="*/ 149063 w 337966"/>
                <a:gd name="connsiteY33" fmla="*/ 129993 h 604363"/>
                <a:gd name="connsiteX34" fmla="*/ 118852 w 337966"/>
                <a:gd name="connsiteY34" fmla="*/ 84256 h 604363"/>
                <a:gd name="connsiteX35" fmla="*/ 168920 w 337966"/>
                <a:gd name="connsiteY35" fmla="*/ 34270 h 604363"/>
                <a:gd name="connsiteX36" fmla="*/ 94727 w 337966"/>
                <a:gd name="connsiteY36" fmla="*/ 28009 h 604363"/>
                <a:gd name="connsiteX37" fmla="*/ 95578 w 337966"/>
                <a:gd name="connsiteY37" fmla="*/ 47981 h 604363"/>
                <a:gd name="connsiteX38" fmla="*/ 83809 w 337966"/>
                <a:gd name="connsiteY38" fmla="*/ 82117 h 604363"/>
                <a:gd name="connsiteX39" fmla="*/ 95436 w 337966"/>
                <a:gd name="connsiteY39" fmla="*/ 116111 h 604363"/>
                <a:gd name="connsiteX40" fmla="*/ 94444 w 337966"/>
                <a:gd name="connsiteY40" fmla="*/ 136083 h 604363"/>
                <a:gd name="connsiteX41" fmla="*/ 84944 w 337966"/>
                <a:gd name="connsiteY41" fmla="*/ 139624 h 604363"/>
                <a:gd name="connsiteX42" fmla="*/ 74309 w 337966"/>
                <a:gd name="connsiteY42" fmla="*/ 134950 h 604363"/>
                <a:gd name="connsiteX43" fmla="*/ 55451 w 337966"/>
                <a:gd name="connsiteY43" fmla="*/ 82117 h 604363"/>
                <a:gd name="connsiteX44" fmla="*/ 74735 w 337966"/>
                <a:gd name="connsiteY44" fmla="*/ 28859 h 604363"/>
                <a:gd name="connsiteX45" fmla="*/ 94727 w 337966"/>
                <a:gd name="connsiteY45" fmla="*/ 28009 h 604363"/>
                <a:gd name="connsiteX46" fmla="*/ 241562 w 337966"/>
                <a:gd name="connsiteY46" fmla="*/ 27868 h 604363"/>
                <a:gd name="connsiteX47" fmla="*/ 261555 w 337966"/>
                <a:gd name="connsiteY47" fmla="*/ 29001 h 604363"/>
                <a:gd name="connsiteX48" fmla="*/ 280413 w 337966"/>
                <a:gd name="connsiteY48" fmla="*/ 81834 h 604363"/>
                <a:gd name="connsiteX49" fmla="*/ 261130 w 337966"/>
                <a:gd name="connsiteY49" fmla="*/ 135091 h 604363"/>
                <a:gd name="connsiteX50" fmla="*/ 250779 w 337966"/>
                <a:gd name="connsiteY50" fmla="*/ 139624 h 604363"/>
                <a:gd name="connsiteX51" fmla="*/ 241137 w 337966"/>
                <a:gd name="connsiteY51" fmla="*/ 135941 h 604363"/>
                <a:gd name="connsiteX52" fmla="*/ 240286 w 337966"/>
                <a:gd name="connsiteY52" fmla="*/ 115970 h 604363"/>
                <a:gd name="connsiteX53" fmla="*/ 252055 w 337966"/>
                <a:gd name="connsiteY53" fmla="*/ 81834 h 604363"/>
                <a:gd name="connsiteX54" fmla="*/ 240428 w 337966"/>
                <a:gd name="connsiteY54" fmla="*/ 47839 h 604363"/>
                <a:gd name="connsiteX55" fmla="*/ 241562 w 337966"/>
                <a:gd name="connsiteY55" fmla="*/ 27868 h 604363"/>
                <a:gd name="connsiteX56" fmla="*/ 284673 w 337966"/>
                <a:gd name="connsiteY56" fmla="*/ 3663 h 604363"/>
                <a:gd name="connsiteX57" fmla="*/ 304649 w 337966"/>
                <a:gd name="connsiteY57" fmla="*/ 4654 h 604363"/>
                <a:gd name="connsiteX58" fmla="*/ 333126 w 337966"/>
                <a:gd name="connsiteY58" fmla="*/ 81692 h 604363"/>
                <a:gd name="connsiteX59" fmla="*/ 304224 w 337966"/>
                <a:gd name="connsiteY59" fmla="*/ 159297 h 604363"/>
                <a:gd name="connsiteX60" fmla="*/ 293740 w 337966"/>
                <a:gd name="connsiteY60" fmla="*/ 163970 h 604363"/>
                <a:gd name="connsiteX61" fmla="*/ 284106 w 337966"/>
                <a:gd name="connsiteY61" fmla="*/ 160288 h 604363"/>
                <a:gd name="connsiteX62" fmla="*/ 283256 w 337966"/>
                <a:gd name="connsiteY62" fmla="*/ 140320 h 604363"/>
                <a:gd name="connsiteX63" fmla="*/ 304791 w 337966"/>
                <a:gd name="connsiteY63" fmla="*/ 81692 h 604363"/>
                <a:gd name="connsiteX64" fmla="*/ 283681 w 337966"/>
                <a:gd name="connsiteY64" fmla="*/ 23630 h 604363"/>
                <a:gd name="connsiteX65" fmla="*/ 284673 w 337966"/>
                <a:gd name="connsiteY65" fmla="*/ 3663 h 604363"/>
                <a:gd name="connsiteX66" fmla="*/ 51750 w 337966"/>
                <a:gd name="connsiteY66" fmla="*/ 3663 h 604363"/>
                <a:gd name="connsiteX67" fmla="*/ 52601 w 337966"/>
                <a:gd name="connsiteY67" fmla="*/ 23630 h 604363"/>
                <a:gd name="connsiteX68" fmla="*/ 31039 w 337966"/>
                <a:gd name="connsiteY68" fmla="*/ 82259 h 604363"/>
                <a:gd name="connsiteX69" fmla="*/ 52176 w 337966"/>
                <a:gd name="connsiteY69" fmla="*/ 140320 h 604363"/>
                <a:gd name="connsiteX70" fmla="*/ 51183 w 337966"/>
                <a:gd name="connsiteY70" fmla="*/ 160288 h 604363"/>
                <a:gd name="connsiteX71" fmla="*/ 41679 w 337966"/>
                <a:gd name="connsiteY71" fmla="*/ 163970 h 604363"/>
                <a:gd name="connsiteX72" fmla="*/ 31181 w 337966"/>
                <a:gd name="connsiteY72" fmla="*/ 159297 h 604363"/>
                <a:gd name="connsiteX73" fmla="*/ 2668 w 337966"/>
                <a:gd name="connsiteY73" fmla="*/ 82259 h 604363"/>
                <a:gd name="connsiteX74" fmla="*/ 31607 w 337966"/>
                <a:gd name="connsiteY74" fmla="*/ 4654 h 604363"/>
                <a:gd name="connsiteX75" fmla="*/ 51750 w 337966"/>
                <a:gd name="connsiteY75" fmla="*/ 3663 h 60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7966" h="604363">
                  <a:moveTo>
                    <a:pt x="168920" y="358540"/>
                  </a:moveTo>
                  <a:cubicBezTo>
                    <a:pt x="145092" y="358540"/>
                    <a:pt x="121689" y="362505"/>
                    <a:pt x="100839" y="369869"/>
                  </a:cubicBezTo>
                  <a:lnTo>
                    <a:pt x="63111" y="485700"/>
                  </a:lnTo>
                  <a:cubicBezTo>
                    <a:pt x="93606" y="470548"/>
                    <a:pt x="130341" y="462194"/>
                    <a:pt x="168920" y="462194"/>
                  </a:cubicBezTo>
                  <a:cubicBezTo>
                    <a:pt x="207499" y="462194"/>
                    <a:pt x="244376" y="470548"/>
                    <a:pt x="274728" y="485700"/>
                  </a:cubicBezTo>
                  <a:lnTo>
                    <a:pt x="237142" y="369869"/>
                  </a:lnTo>
                  <a:cubicBezTo>
                    <a:pt x="216292" y="362505"/>
                    <a:pt x="192890" y="358540"/>
                    <a:pt x="168920" y="358540"/>
                  </a:cubicBezTo>
                  <a:close/>
                  <a:moveTo>
                    <a:pt x="168920" y="160580"/>
                  </a:moveTo>
                  <a:lnTo>
                    <a:pt x="111477" y="337017"/>
                  </a:lnTo>
                  <a:cubicBezTo>
                    <a:pt x="129773" y="332485"/>
                    <a:pt x="149347" y="330220"/>
                    <a:pt x="168920" y="330220"/>
                  </a:cubicBezTo>
                  <a:cubicBezTo>
                    <a:pt x="188635" y="330220"/>
                    <a:pt x="208066" y="332485"/>
                    <a:pt x="226363" y="337017"/>
                  </a:cubicBezTo>
                  <a:close/>
                  <a:moveTo>
                    <a:pt x="168920" y="62591"/>
                  </a:moveTo>
                  <a:cubicBezTo>
                    <a:pt x="157006" y="62591"/>
                    <a:pt x="147219" y="72220"/>
                    <a:pt x="147219" y="84256"/>
                  </a:cubicBezTo>
                  <a:cubicBezTo>
                    <a:pt x="147219" y="96150"/>
                    <a:pt x="157006" y="105779"/>
                    <a:pt x="168920" y="105779"/>
                  </a:cubicBezTo>
                  <a:cubicBezTo>
                    <a:pt x="180834" y="105779"/>
                    <a:pt x="190620" y="96150"/>
                    <a:pt x="190620" y="84256"/>
                  </a:cubicBezTo>
                  <a:cubicBezTo>
                    <a:pt x="190620" y="72220"/>
                    <a:pt x="180834" y="62591"/>
                    <a:pt x="168920" y="62591"/>
                  </a:cubicBezTo>
                  <a:close/>
                  <a:moveTo>
                    <a:pt x="168920" y="34270"/>
                  </a:moveTo>
                  <a:cubicBezTo>
                    <a:pt x="196577" y="34270"/>
                    <a:pt x="218987" y="56643"/>
                    <a:pt x="218987" y="84256"/>
                  </a:cubicBezTo>
                  <a:cubicBezTo>
                    <a:pt x="218987" y="104647"/>
                    <a:pt x="206506" y="122347"/>
                    <a:pt x="188777" y="129993"/>
                  </a:cubicBezTo>
                  <a:lnTo>
                    <a:pt x="313874" y="514162"/>
                  </a:lnTo>
                  <a:cubicBezTo>
                    <a:pt x="314158" y="514728"/>
                    <a:pt x="314300" y="515295"/>
                    <a:pt x="314442" y="515861"/>
                  </a:cubicBezTo>
                  <a:lnTo>
                    <a:pt x="337277" y="585813"/>
                  </a:lnTo>
                  <a:cubicBezTo>
                    <a:pt x="339688" y="593318"/>
                    <a:pt x="335575" y="601248"/>
                    <a:pt x="328058" y="603655"/>
                  </a:cubicBezTo>
                  <a:cubicBezTo>
                    <a:pt x="326639" y="604221"/>
                    <a:pt x="325221" y="604363"/>
                    <a:pt x="323661" y="604363"/>
                  </a:cubicBezTo>
                  <a:cubicBezTo>
                    <a:pt x="317704" y="604363"/>
                    <a:pt x="312172" y="600540"/>
                    <a:pt x="310187" y="594592"/>
                  </a:cubicBezTo>
                  <a:lnTo>
                    <a:pt x="288486" y="527756"/>
                  </a:lnTo>
                  <a:cubicBezTo>
                    <a:pt x="258984" y="503966"/>
                    <a:pt x="215725" y="490514"/>
                    <a:pt x="168920" y="490514"/>
                  </a:cubicBezTo>
                  <a:cubicBezTo>
                    <a:pt x="122114" y="490514"/>
                    <a:pt x="78855" y="504108"/>
                    <a:pt x="49353" y="527756"/>
                  </a:cubicBezTo>
                  <a:lnTo>
                    <a:pt x="27653" y="594592"/>
                  </a:lnTo>
                  <a:cubicBezTo>
                    <a:pt x="25242" y="602097"/>
                    <a:pt x="17157" y="606062"/>
                    <a:pt x="9782" y="603655"/>
                  </a:cubicBezTo>
                  <a:cubicBezTo>
                    <a:pt x="2264" y="601248"/>
                    <a:pt x="-1707" y="593318"/>
                    <a:pt x="704" y="585813"/>
                  </a:cubicBezTo>
                  <a:lnTo>
                    <a:pt x="23398" y="516003"/>
                  </a:lnTo>
                  <a:cubicBezTo>
                    <a:pt x="23540" y="515295"/>
                    <a:pt x="23823" y="514728"/>
                    <a:pt x="23965" y="514020"/>
                  </a:cubicBezTo>
                  <a:lnTo>
                    <a:pt x="149063" y="129993"/>
                  </a:lnTo>
                  <a:cubicBezTo>
                    <a:pt x="131334" y="122347"/>
                    <a:pt x="118852" y="104647"/>
                    <a:pt x="118852" y="84256"/>
                  </a:cubicBezTo>
                  <a:cubicBezTo>
                    <a:pt x="118852" y="56643"/>
                    <a:pt x="141404" y="34270"/>
                    <a:pt x="168920" y="34270"/>
                  </a:cubicBezTo>
                  <a:close/>
                  <a:moveTo>
                    <a:pt x="94727" y="28009"/>
                  </a:moveTo>
                  <a:cubicBezTo>
                    <a:pt x="100541" y="33250"/>
                    <a:pt x="100966" y="42174"/>
                    <a:pt x="95578" y="47981"/>
                  </a:cubicBezTo>
                  <a:cubicBezTo>
                    <a:pt x="88914" y="55346"/>
                    <a:pt x="83809" y="70077"/>
                    <a:pt x="83809" y="82117"/>
                  </a:cubicBezTo>
                  <a:cubicBezTo>
                    <a:pt x="83809" y="94157"/>
                    <a:pt x="88772" y="108746"/>
                    <a:pt x="95436" y="116111"/>
                  </a:cubicBezTo>
                  <a:cubicBezTo>
                    <a:pt x="100683" y="121919"/>
                    <a:pt x="100257" y="130842"/>
                    <a:pt x="94444" y="136083"/>
                  </a:cubicBezTo>
                  <a:cubicBezTo>
                    <a:pt x="91608" y="138491"/>
                    <a:pt x="88205" y="139624"/>
                    <a:pt x="84944" y="139624"/>
                  </a:cubicBezTo>
                  <a:cubicBezTo>
                    <a:pt x="80974" y="139624"/>
                    <a:pt x="77145" y="138066"/>
                    <a:pt x="74309" y="134950"/>
                  </a:cubicBezTo>
                  <a:cubicBezTo>
                    <a:pt x="61265" y="120502"/>
                    <a:pt x="55451" y="97981"/>
                    <a:pt x="55451" y="82117"/>
                  </a:cubicBezTo>
                  <a:cubicBezTo>
                    <a:pt x="55451" y="66111"/>
                    <a:pt x="61406" y="43448"/>
                    <a:pt x="74735" y="28859"/>
                  </a:cubicBezTo>
                  <a:cubicBezTo>
                    <a:pt x="79981" y="23052"/>
                    <a:pt x="88914" y="22627"/>
                    <a:pt x="94727" y="28009"/>
                  </a:cubicBezTo>
                  <a:close/>
                  <a:moveTo>
                    <a:pt x="241562" y="27868"/>
                  </a:moveTo>
                  <a:cubicBezTo>
                    <a:pt x="247376" y="22627"/>
                    <a:pt x="256309" y="23194"/>
                    <a:pt x="261555" y="29001"/>
                  </a:cubicBezTo>
                  <a:cubicBezTo>
                    <a:pt x="274600" y="43448"/>
                    <a:pt x="280413" y="65970"/>
                    <a:pt x="280413" y="81834"/>
                  </a:cubicBezTo>
                  <a:cubicBezTo>
                    <a:pt x="280413" y="97839"/>
                    <a:pt x="274458" y="120502"/>
                    <a:pt x="261130" y="135091"/>
                  </a:cubicBezTo>
                  <a:cubicBezTo>
                    <a:pt x="258436" y="138066"/>
                    <a:pt x="254607" y="139624"/>
                    <a:pt x="250779" y="139624"/>
                  </a:cubicBezTo>
                  <a:cubicBezTo>
                    <a:pt x="247376" y="139624"/>
                    <a:pt x="243831" y="138491"/>
                    <a:pt x="241137" y="135941"/>
                  </a:cubicBezTo>
                  <a:cubicBezTo>
                    <a:pt x="235324" y="130700"/>
                    <a:pt x="235040" y="121777"/>
                    <a:pt x="240286" y="115970"/>
                  </a:cubicBezTo>
                  <a:cubicBezTo>
                    <a:pt x="246951" y="108604"/>
                    <a:pt x="252055" y="93873"/>
                    <a:pt x="252055" y="81834"/>
                  </a:cubicBezTo>
                  <a:cubicBezTo>
                    <a:pt x="252055" y="69794"/>
                    <a:pt x="247092" y="55205"/>
                    <a:pt x="240428" y="47839"/>
                  </a:cubicBezTo>
                  <a:cubicBezTo>
                    <a:pt x="235182" y="42032"/>
                    <a:pt x="235749" y="33109"/>
                    <a:pt x="241562" y="27868"/>
                  </a:cubicBezTo>
                  <a:close/>
                  <a:moveTo>
                    <a:pt x="284673" y="3663"/>
                  </a:moveTo>
                  <a:cubicBezTo>
                    <a:pt x="290482" y="-1577"/>
                    <a:pt x="299407" y="-1152"/>
                    <a:pt x="304649" y="4654"/>
                  </a:cubicBezTo>
                  <a:cubicBezTo>
                    <a:pt x="322217" y="24197"/>
                    <a:pt x="333126" y="53653"/>
                    <a:pt x="333126" y="81692"/>
                  </a:cubicBezTo>
                  <a:cubicBezTo>
                    <a:pt x="333126" y="110015"/>
                    <a:pt x="322075" y="139754"/>
                    <a:pt x="304224" y="159297"/>
                  </a:cubicBezTo>
                  <a:cubicBezTo>
                    <a:pt x="301391" y="162412"/>
                    <a:pt x="297565" y="163970"/>
                    <a:pt x="293740" y="163970"/>
                  </a:cubicBezTo>
                  <a:cubicBezTo>
                    <a:pt x="290340" y="163970"/>
                    <a:pt x="286940" y="162695"/>
                    <a:pt x="284106" y="160288"/>
                  </a:cubicBezTo>
                  <a:cubicBezTo>
                    <a:pt x="278439" y="155048"/>
                    <a:pt x="278014" y="145985"/>
                    <a:pt x="283256" y="140320"/>
                  </a:cubicBezTo>
                  <a:cubicBezTo>
                    <a:pt x="296432" y="125876"/>
                    <a:pt x="304791" y="102934"/>
                    <a:pt x="304791" y="81692"/>
                  </a:cubicBezTo>
                  <a:cubicBezTo>
                    <a:pt x="304791" y="60733"/>
                    <a:pt x="296574" y="37933"/>
                    <a:pt x="283681" y="23630"/>
                  </a:cubicBezTo>
                  <a:cubicBezTo>
                    <a:pt x="278439" y="17824"/>
                    <a:pt x="278864" y="8902"/>
                    <a:pt x="284673" y="3663"/>
                  </a:cubicBezTo>
                  <a:close/>
                  <a:moveTo>
                    <a:pt x="51750" y="3663"/>
                  </a:moveTo>
                  <a:cubicBezTo>
                    <a:pt x="57425" y="8902"/>
                    <a:pt x="57850" y="17966"/>
                    <a:pt x="52601" y="23630"/>
                  </a:cubicBezTo>
                  <a:cubicBezTo>
                    <a:pt x="39551" y="38075"/>
                    <a:pt x="31039" y="61016"/>
                    <a:pt x="31039" y="82259"/>
                  </a:cubicBezTo>
                  <a:cubicBezTo>
                    <a:pt x="31039" y="103218"/>
                    <a:pt x="39267" y="126017"/>
                    <a:pt x="52176" y="140320"/>
                  </a:cubicBezTo>
                  <a:cubicBezTo>
                    <a:pt x="57425" y="146127"/>
                    <a:pt x="56999" y="155048"/>
                    <a:pt x="51183" y="160288"/>
                  </a:cubicBezTo>
                  <a:cubicBezTo>
                    <a:pt x="48488" y="162695"/>
                    <a:pt x="45083" y="163970"/>
                    <a:pt x="41679" y="163970"/>
                  </a:cubicBezTo>
                  <a:cubicBezTo>
                    <a:pt x="37848" y="163970"/>
                    <a:pt x="34018" y="162412"/>
                    <a:pt x="31181" y="159297"/>
                  </a:cubicBezTo>
                  <a:cubicBezTo>
                    <a:pt x="13591" y="139754"/>
                    <a:pt x="2668" y="110298"/>
                    <a:pt x="2668" y="82259"/>
                  </a:cubicBezTo>
                  <a:cubicBezTo>
                    <a:pt x="2668" y="53936"/>
                    <a:pt x="13733" y="24197"/>
                    <a:pt x="31607" y="4654"/>
                  </a:cubicBezTo>
                  <a:cubicBezTo>
                    <a:pt x="36997" y="-1152"/>
                    <a:pt x="45934" y="-1577"/>
                    <a:pt x="51750" y="3663"/>
                  </a:cubicBezTo>
                  <a:close/>
                </a:path>
              </a:pathLst>
            </a:custGeom>
            <a:solidFill>
              <a:sysClr val="window" lastClr="FFFFFF">
                <a:lumMod val="25000"/>
              </a:sysClr>
            </a:solidFill>
            <a:ln>
              <a:solidFill>
                <a:srgbClr val="1F497D">
                  <a:lumMod val="60000"/>
                  <a:lumOff val="40000"/>
                </a:srgbClr>
              </a:solidFill>
            </a:ln>
          </p:spPr>
          <p:txBody>
            <a:bodyPr/>
            <a:lstStyle/>
            <a:p>
              <a:endParaRPr lang="zh-CN" altLang="en-US"/>
            </a:p>
          </p:txBody>
        </p:sp>
        <p:sp>
          <p:nvSpPr>
            <p:cNvPr id="19" name="闪电形 18"/>
            <p:cNvSpPr/>
            <p:nvPr/>
          </p:nvSpPr>
          <p:spPr>
            <a:xfrm flipV="1">
              <a:off x="6739884" y="3105856"/>
              <a:ext cx="359884" cy="186782"/>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344806" y="2786811"/>
              <a:ext cx="408694" cy="246221"/>
            </a:xfrm>
            <a:prstGeom prst="rect">
              <a:avLst/>
            </a:prstGeom>
            <a:noFill/>
          </p:spPr>
          <p:txBody>
            <a:bodyPr wrap="square" rtlCol="0">
              <a:spAutoFit/>
            </a:bodyPr>
            <a:lstStyle/>
            <a:p>
              <a:r>
                <a:rPr lang="en-US" altLang="zh-CN" sz="1000" dirty="0" smtClean="0"/>
                <a:t>UPF</a:t>
              </a:r>
              <a:endParaRPr lang="zh-CN" altLang="en-US" sz="1000" dirty="0"/>
            </a:p>
          </p:txBody>
        </p:sp>
      </p:grpSp>
      <p:sp>
        <p:nvSpPr>
          <p:cNvPr id="22" name="流程图: 直接访问存储器 21"/>
          <p:cNvSpPr/>
          <p:nvPr/>
        </p:nvSpPr>
        <p:spPr bwMode="auto">
          <a:xfrm rot="677101">
            <a:off x="6535089" y="2440061"/>
            <a:ext cx="1361572" cy="339702"/>
          </a:xfrm>
          <a:prstGeom prst="flowChartMagneticDrum">
            <a:avLst/>
          </a:prstGeom>
          <a:solidFill>
            <a:schemeClr val="tx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23" name="矩形 22"/>
          <p:cNvSpPr/>
          <p:nvPr/>
        </p:nvSpPr>
        <p:spPr bwMode="auto">
          <a:xfrm>
            <a:off x="6686551" y="2383420"/>
            <a:ext cx="195943" cy="188329"/>
          </a:xfrm>
          <a:prstGeom prst="rect">
            <a:avLst/>
          </a:prstGeom>
          <a:solidFill>
            <a:schemeClr val="accent2"/>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accent2"/>
              </a:solidFill>
              <a:effectLst/>
              <a:latin typeface="Arial" panose="020B0604020202020204" pitchFamily="34" charset="0"/>
            </a:endParaRPr>
          </a:p>
        </p:txBody>
      </p:sp>
      <p:sp>
        <p:nvSpPr>
          <p:cNvPr id="24" name="矩形 23"/>
          <p:cNvSpPr/>
          <p:nvPr/>
        </p:nvSpPr>
        <p:spPr bwMode="auto">
          <a:xfrm>
            <a:off x="6951092" y="2462004"/>
            <a:ext cx="195943" cy="188329"/>
          </a:xfrm>
          <a:prstGeom prst="rect">
            <a:avLst/>
          </a:prstGeom>
          <a:solidFill>
            <a:schemeClr val="accent3"/>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accent2"/>
              </a:solidFill>
              <a:effectLst/>
              <a:latin typeface="Arial" panose="020B0604020202020204" pitchFamily="34" charset="0"/>
            </a:endParaRPr>
          </a:p>
        </p:txBody>
      </p:sp>
      <p:sp>
        <p:nvSpPr>
          <p:cNvPr id="25" name="矩形 24"/>
          <p:cNvSpPr/>
          <p:nvPr/>
        </p:nvSpPr>
        <p:spPr bwMode="auto">
          <a:xfrm>
            <a:off x="7241131" y="2548444"/>
            <a:ext cx="195943" cy="188329"/>
          </a:xfrm>
          <a:prstGeom prst="rect">
            <a:avLst/>
          </a:prstGeom>
          <a:solidFill>
            <a:schemeClr val="accent4"/>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accent2"/>
              </a:solidFill>
              <a:effectLst/>
              <a:latin typeface="Arial" panose="020B0604020202020204" pitchFamily="34" charset="0"/>
            </a:endParaRPr>
          </a:p>
        </p:txBody>
      </p:sp>
      <p:cxnSp>
        <p:nvCxnSpPr>
          <p:cNvPr id="28" name="直接箭头连接符 27"/>
          <p:cNvCxnSpPr>
            <a:stCxn id="29" idx="2"/>
          </p:cNvCxnSpPr>
          <p:nvPr/>
        </p:nvCxnSpPr>
        <p:spPr bwMode="auto">
          <a:xfrm>
            <a:off x="6786613" y="2046938"/>
            <a:ext cx="14238" cy="310783"/>
          </a:xfrm>
          <a:prstGeom prst="straightConnector1">
            <a:avLst/>
          </a:prstGeom>
          <a:solidFill>
            <a:schemeClr val="accent1"/>
          </a:solidFill>
          <a:ln w="9525" cap="flat" cmpd="sng" algn="ctr">
            <a:solidFill>
              <a:schemeClr val="tx1"/>
            </a:solidFill>
            <a:prstDash val="solid"/>
            <a:round/>
            <a:headEnd type="none" w="med" len="med"/>
            <a:tailEnd type="triangle"/>
          </a:ln>
        </p:spPr>
      </p:cxnSp>
      <p:sp>
        <p:nvSpPr>
          <p:cNvPr id="29" name="文本框 28"/>
          <p:cNvSpPr txBox="1"/>
          <p:nvPr/>
        </p:nvSpPr>
        <p:spPr>
          <a:xfrm>
            <a:off x="6366340" y="1802703"/>
            <a:ext cx="724680" cy="246221"/>
          </a:xfrm>
          <a:prstGeom prst="rect">
            <a:avLst/>
          </a:prstGeom>
          <a:noFill/>
        </p:spPr>
        <p:txBody>
          <a:bodyPr wrap="square" rtlCol="0">
            <a:spAutoFit/>
          </a:bodyPr>
          <a:lstStyle/>
          <a:p>
            <a:r>
              <a:rPr lang="en-US" altLang="zh-CN" sz="1000" dirty="0" smtClean="0"/>
              <a:t>Service A</a:t>
            </a:r>
            <a:endParaRPr lang="zh-CN" altLang="en-US" sz="1000" dirty="0"/>
          </a:p>
        </p:txBody>
      </p:sp>
      <p:cxnSp>
        <p:nvCxnSpPr>
          <p:cNvPr id="36" name="直接箭头连接符 35"/>
          <p:cNvCxnSpPr>
            <a:stCxn id="37" idx="2"/>
          </p:cNvCxnSpPr>
          <p:nvPr/>
        </p:nvCxnSpPr>
        <p:spPr bwMode="auto">
          <a:xfrm>
            <a:off x="7053309" y="2199336"/>
            <a:ext cx="3466" cy="246201"/>
          </a:xfrm>
          <a:prstGeom prst="straightConnector1">
            <a:avLst/>
          </a:prstGeom>
          <a:solidFill>
            <a:schemeClr val="accent1"/>
          </a:solidFill>
          <a:ln w="9525" cap="flat" cmpd="sng" algn="ctr">
            <a:solidFill>
              <a:schemeClr val="tx1"/>
            </a:solidFill>
            <a:prstDash val="solid"/>
            <a:round/>
            <a:headEnd type="none" w="med" len="med"/>
            <a:tailEnd type="triangle"/>
          </a:ln>
        </p:spPr>
      </p:cxnSp>
      <p:sp>
        <p:nvSpPr>
          <p:cNvPr id="37" name="文本框 36"/>
          <p:cNvSpPr txBox="1"/>
          <p:nvPr/>
        </p:nvSpPr>
        <p:spPr>
          <a:xfrm>
            <a:off x="6735535" y="1947075"/>
            <a:ext cx="734070" cy="246221"/>
          </a:xfrm>
          <a:prstGeom prst="rect">
            <a:avLst/>
          </a:prstGeom>
          <a:noFill/>
        </p:spPr>
        <p:txBody>
          <a:bodyPr wrap="square" rtlCol="0">
            <a:spAutoFit/>
          </a:bodyPr>
          <a:lstStyle/>
          <a:p>
            <a:r>
              <a:rPr lang="en-US" altLang="zh-CN" sz="1000" dirty="0" smtClean="0"/>
              <a:t>Service B</a:t>
            </a:r>
            <a:endParaRPr lang="zh-CN" altLang="en-US" sz="1000" dirty="0"/>
          </a:p>
        </p:txBody>
      </p:sp>
      <p:cxnSp>
        <p:nvCxnSpPr>
          <p:cNvPr id="44" name="直接箭头连接符 43"/>
          <p:cNvCxnSpPr>
            <a:stCxn id="45" idx="2"/>
          </p:cNvCxnSpPr>
          <p:nvPr/>
        </p:nvCxnSpPr>
        <p:spPr bwMode="auto">
          <a:xfrm>
            <a:off x="7360834" y="2294580"/>
            <a:ext cx="3466" cy="246201"/>
          </a:xfrm>
          <a:prstGeom prst="straightConnector1">
            <a:avLst/>
          </a:prstGeom>
          <a:solidFill>
            <a:schemeClr val="accent1"/>
          </a:solidFill>
          <a:ln w="9525" cap="flat" cmpd="sng" algn="ctr">
            <a:solidFill>
              <a:schemeClr val="tx1"/>
            </a:solidFill>
            <a:prstDash val="solid"/>
            <a:round/>
            <a:headEnd type="none" w="med" len="med"/>
            <a:tailEnd type="triangle"/>
          </a:ln>
        </p:spPr>
      </p:cxnSp>
      <p:sp>
        <p:nvSpPr>
          <p:cNvPr id="45" name="文本框 44"/>
          <p:cNvSpPr txBox="1"/>
          <p:nvPr/>
        </p:nvSpPr>
        <p:spPr>
          <a:xfrm>
            <a:off x="7090671" y="2066811"/>
            <a:ext cx="692423" cy="246221"/>
          </a:xfrm>
          <a:prstGeom prst="rect">
            <a:avLst/>
          </a:prstGeom>
          <a:noFill/>
        </p:spPr>
        <p:txBody>
          <a:bodyPr wrap="square" rtlCol="0">
            <a:spAutoFit/>
          </a:bodyPr>
          <a:lstStyle/>
          <a:p>
            <a:r>
              <a:rPr lang="en-US" altLang="zh-CN" sz="1000" dirty="0" smtClean="0"/>
              <a:t>Service C</a:t>
            </a:r>
            <a:endParaRPr lang="zh-CN" altLang="en-US" sz="1000" dirty="0"/>
          </a:p>
        </p:txBody>
      </p:sp>
      <p:sp>
        <p:nvSpPr>
          <p:cNvPr id="46" name="流程图: 数据 45"/>
          <p:cNvSpPr/>
          <p:nvPr/>
        </p:nvSpPr>
        <p:spPr bwMode="auto">
          <a:xfrm>
            <a:off x="9266463" y="2708354"/>
            <a:ext cx="2220686" cy="249718"/>
          </a:xfrm>
          <a:prstGeom prst="flowChartInputOutput">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50" name="流程图: 数据 49"/>
          <p:cNvSpPr/>
          <p:nvPr/>
        </p:nvSpPr>
        <p:spPr bwMode="auto">
          <a:xfrm>
            <a:off x="9369877" y="2391584"/>
            <a:ext cx="2220686" cy="213893"/>
          </a:xfrm>
          <a:prstGeom prst="flowChartInputOutput">
            <a:avLst/>
          </a:prstGeom>
          <a:solidFill>
            <a:schemeClr val="accent1">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52" name="矩形 51"/>
          <p:cNvSpPr/>
          <p:nvPr/>
        </p:nvSpPr>
        <p:spPr bwMode="auto">
          <a:xfrm>
            <a:off x="9950090" y="2313128"/>
            <a:ext cx="195943" cy="188329"/>
          </a:xfrm>
          <a:prstGeom prst="rect">
            <a:avLst/>
          </a:prstGeom>
          <a:solidFill>
            <a:schemeClr val="accent2"/>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accent2"/>
              </a:solidFill>
              <a:effectLst/>
              <a:latin typeface="Arial" panose="020B0604020202020204" pitchFamily="34" charset="0"/>
            </a:endParaRPr>
          </a:p>
        </p:txBody>
      </p:sp>
      <p:sp>
        <p:nvSpPr>
          <p:cNvPr id="53" name="矩形 52"/>
          <p:cNvSpPr/>
          <p:nvPr/>
        </p:nvSpPr>
        <p:spPr bwMode="auto">
          <a:xfrm>
            <a:off x="10357170" y="2323484"/>
            <a:ext cx="195943" cy="188329"/>
          </a:xfrm>
          <a:prstGeom prst="rect">
            <a:avLst/>
          </a:prstGeom>
          <a:solidFill>
            <a:schemeClr val="accent3"/>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accent2"/>
              </a:solidFill>
              <a:effectLst/>
              <a:latin typeface="Arial" panose="020B0604020202020204" pitchFamily="34" charset="0"/>
            </a:endParaRPr>
          </a:p>
        </p:txBody>
      </p:sp>
      <p:sp>
        <p:nvSpPr>
          <p:cNvPr id="54" name="矩形 53"/>
          <p:cNvSpPr/>
          <p:nvPr/>
        </p:nvSpPr>
        <p:spPr bwMode="auto">
          <a:xfrm>
            <a:off x="10777923" y="2332785"/>
            <a:ext cx="195943" cy="188329"/>
          </a:xfrm>
          <a:prstGeom prst="rect">
            <a:avLst/>
          </a:prstGeom>
          <a:solidFill>
            <a:schemeClr val="accent4"/>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accent2"/>
              </a:solidFill>
              <a:effectLst/>
              <a:latin typeface="Arial" panose="020B0604020202020204" pitchFamily="34" charset="0"/>
            </a:endParaRPr>
          </a:p>
        </p:txBody>
      </p:sp>
      <p:sp>
        <p:nvSpPr>
          <p:cNvPr id="56" name="文本框 55"/>
          <p:cNvSpPr txBox="1"/>
          <p:nvPr/>
        </p:nvSpPr>
        <p:spPr>
          <a:xfrm>
            <a:off x="10092669" y="2704394"/>
            <a:ext cx="881197" cy="246221"/>
          </a:xfrm>
          <a:prstGeom prst="rect">
            <a:avLst/>
          </a:prstGeom>
          <a:noFill/>
        </p:spPr>
        <p:txBody>
          <a:bodyPr wrap="square" rtlCol="0">
            <a:spAutoFit/>
          </a:bodyPr>
          <a:lstStyle/>
          <a:p>
            <a:r>
              <a:rPr lang="en-US" altLang="zh-CN" sz="1000" dirty="0" smtClean="0">
                <a:solidFill>
                  <a:schemeClr val="bg1"/>
                </a:solidFill>
              </a:rPr>
              <a:t>underlay</a:t>
            </a:r>
            <a:endParaRPr lang="zh-CN" altLang="en-US" sz="1000" dirty="0">
              <a:solidFill>
                <a:schemeClr val="bg1"/>
              </a:solidFill>
            </a:endParaRPr>
          </a:p>
        </p:txBody>
      </p:sp>
      <p:sp>
        <p:nvSpPr>
          <p:cNvPr id="58" name="右弧形箭头 57"/>
          <p:cNvSpPr/>
          <p:nvPr/>
        </p:nvSpPr>
        <p:spPr bwMode="auto">
          <a:xfrm rot="10800000">
            <a:off x="9460948" y="2301981"/>
            <a:ext cx="471355" cy="508373"/>
          </a:xfrm>
          <a:prstGeom prst="curvedLeftArrow">
            <a:avLst>
              <a:gd name="adj1" fmla="val 25000"/>
              <a:gd name="adj2" fmla="val 53927"/>
              <a:gd name="adj3" fmla="val 25000"/>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59" name="文本框 58"/>
          <p:cNvSpPr txBox="1"/>
          <p:nvPr/>
        </p:nvSpPr>
        <p:spPr>
          <a:xfrm>
            <a:off x="9967815" y="2414898"/>
            <a:ext cx="1053574" cy="246221"/>
          </a:xfrm>
          <a:prstGeom prst="rect">
            <a:avLst/>
          </a:prstGeom>
          <a:noFill/>
        </p:spPr>
        <p:txBody>
          <a:bodyPr wrap="square" rtlCol="0">
            <a:spAutoFit/>
          </a:bodyPr>
          <a:lstStyle/>
          <a:p>
            <a:r>
              <a:rPr lang="en-US" altLang="zh-CN" sz="1000" dirty="0" smtClean="0"/>
              <a:t>GTP-U tunnel</a:t>
            </a:r>
            <a:endParaRPr lang="zh-CN" altLang="en-US" sz="1000" dirty="0"/>
          </a:p>
        </p:txBody>
      </p:sp>
      <p:sp>
        <p:nvSpPr>
          <p:cNvPr id="60" name="文本框 59"/>
          <p:cNvSpPr txBox="1"/>
          <p:nvPr/>
        </p:nvSpPr>
        <p:spPr>
          <a:xfrm>
            <a:off x="8974883" y="3128382"/>
            <a:ext cx="2496925" cy="553998"/>
          </a:xfrm>
          <a:prstGeom prst="rect">
            <a:avLst/>
          </a:prstGeom>
          <a:noFill/>
        </p:spPr>
        <p:txBody>
          <a:bodyPr wrap="square" rtlCol="0">
            <a:spAutoFit/>
          </a:bodyPr>
          <a:lstStyle/>
          <a:p>
            <a:pPr marL="171450" indent="-171450">
              <a:buFont typeface="Wingdings" panose="05000000000000000000" pitchFamily="2" charset="2"/>
              <a:buChar char="n"/>
            </a:pPr>
            <a:r>
              <a:rPr lang="en-US" altLang="zh-CN" sz="1000" dirty="0"/>
              <a:t>The </a:t>
            </a:r>
            <a:r>
              <a:rPr lang="en-US" altLang="zh-CN" sz="1000" dirty="0" smtClean="0"/>
              <a:t>underlay </a:t>
            </a:r>
            <a:r>
              <a:rPr lang="en-US" altLang="zh-CN" sz="1000" dirty="0"/>
              <a:t>is not aware of the </a:t>
            </a:r>
            <a:r>
              <a:rPr lang="en-US" altLang="zh-CN" sz="1000" dirty="0" smtClean="0"/>
              <a:t>SLA requirements of </a:t>
            </a:r>
            <a:r>
              <a:rPr lang="en-US" altLang="zh-CN" sz="1000" dirty="0"/>
              <a:t>service </a:t>
            </a:r>
            <a:r>
              <a:rPr lang="en-US" altLang="zh-CN" sz="1000" dirty="0" smtClean="0"/>
              <a:t>and </a:t>
            </a:r>
            <a:r>
              <a:rPr lang="en-US" altLang="zh-CN" sz="1000" dirty="0"/>
              <a:t>cannot provide refined and differentiated </a:t>
            </a:r>
            <a:r>
              <a:rPr lang="en-US" altLang="zh-CN" sz="1000" dirty="0" err="1" smtClean="0"/>
              <a:t>QoS</a:t>
            </a:r>
            <a:r>
              <a:rPr lang="zh-CN" altLang="en-US" sz="1000" dirty="0" smtClean="0"/>
              <a:t>；</a:t>
            </a:r>
            <a:endParaRPr lang="zh-CN" altLang="en-US" sz="1000" dirty="0"/>
          </a:p>
        </p:txBody>
      </p:sp>
      <p:sp>
        <p:nvSpPr>
          <p:cNvPr id="61" name="文本框 60"/>
          <p:cNvSpPr txBox="1"/>
          <p:nvPr/>
        </p:nvSpPr>
        <p:spPr>
          <a:xfrm>
            <a:off x="8655111" y="2280005"/>
            <a:ext cx="1049284" cy="246221"/>
          </a:xfrm>
          <a:prstGeom prst="rect">
            <a:avLst/>
          </a:prstGeom>
          <a:noFill/>
        </p:spPr>
        <p:txBody>
          <a:bodyPr wrap="square" rtlCol="0">
            <a:spAutoFit/>
          </a:bodyPr>
          <a:lstStyle/>
          <a:p>
            <a:r>
              <a:rPr lang="en-US" altLang="zh-CN" sz="1000" dirty="0" smtClean="0"/>
              <a:t>Imperceptible</a:t>
            </a:r>
            <a:endParaRPr lang="zh-CN" altLang="en-US" sz="1000" dirty="0"/>
          </a:p>
        </p:txBody>
      </p:sp>
      <p:sp>
        <p:nvSpPr>
          <p:cNvPr id="63" name="文本框 62"/>
          <p:cNvSpPr txBox="1"/>
          <p:nvPr/>
        </p:nvSpPr>
        <p:spPr>
          <a:xfrm>
            <a:off x="299092" y="4466467"/>
            <a:ext cx="4434006" cy="1015663"/>
          </a:xfrm>
          <a:prstGeom prst="rect">
            <a:avLst/>
          </a:prstGeom>
          <a:noFill/>
        </p:spPr>
        <p:txBody>
          <a:bodyPr wrap="square" rtlCol="0">
            <a:spAutoFit/>
          </a:bodyPr>
          <a:lstStyle/>
          <a:p>
            <a:r>
              <a:rPr lang="en-US" altLang="zh-CN" dirty="0" smtClean="0"/>
              <a:t>6G forwarding requirements</a:t>
            </a:r>
            <a:r>
              <a:rPr lang="zh-CN" altLang="en-US" sz="1400" dirty="0" smtClean="0"/>
              <a:t>：</a:t>
            </a:r>
            <a:endParaRPr lang="en-US" altLang="zh-CN" sz="1400" dirty="0" smtClean="0"/>
          </a:p>
          <a:p>
            <a:pPr marL="285750" indent="-285750">
              <a:buFont typeface="Arial" panose="020B0604020202020204" pitchFamily="34" charset="0"/>
              <a:buChar char="•"/>
            </a:pPr>
            <a:r>
              <a:rPr lang="en-US" altLang="zh-CN" sz="1400" b="1" dirty="0" smtClean="0"/>
              <a:t>End to end </a:t>
            </a:r>
            <a:r>
              <a:rPr lang="en-US" altLang="zh-CN" sz="1400" b="1" dirty="0" err="1" smtClean="0"/>
              <a:t>QoS</a:t>
            </a:r>
            <a:r>
              <a:rPr lang="zh-CN" altLang="en-US" sz="1400" b="1" dirty="0" smtClean="0"/>
              <a:t>，</a:t>
            </a:r>
            <a:r>
              <a:rPr lang="en-US" altLang="zh-CN" sz="1400" b="1" dirty="0"/>
              <a:t> the interaction between the </a:t>
            </a:r>
            <a:r>
              <a:rPr lang="en-US" altLang="zh-CN" sz="1400" b="1" dirty="0" smtClean="0"/>
              <a:t>overlay and underlay</a:t>
            </a:r>
            <a:r>
              <a:rPr lang="zh-CN" altLang="en-US" sz="1400" dirty="0" smtClean="0"/>
              <a:t>；</a:t>
            </a:r>
            <a:endParaRPr lang="en-US" altLang="zh-CN" sz="1400" dirty="0" smtClean="0"/>
          </a:p>
          <a:p>
            <a:pPr marL="285750" indent="-285750">
              <a:buFont typeface="Arial" panose="020B0604020202020204" pitchFamily="34" charset="0"/>
              <a:buChar char="•"/>
            </a:pPr>
            <a:r>
              <a:rPr lang="en-US" altLang="zh-CN" sz="1400" b="1" dirty="0" smtClean="0"/>
              <a:t>Forwarding with service awareness</a:t>
            </a:r>
            <a:r>
              <a:rPr lang="zh-CN" altLang="en-US" sz="1400" b="1" dirty="0" smtClean="0"/>
              <a:t>；</a:t>
            </a:r>
            <a:endParaRPr lang="en-US" altLang="zh-CN" sz="1400" dirty="0" smtClean="0"/>
          </a:p>
        </p:txBody>
      </p:sp>
      <p:sp>
        <p:nvSpPr>
          <p:cNvPr id="65" name="乘号 64"/>
          <p:cNvSpPr/>
          <p:nvPr/>
        </p:nvSpPr>
        <p:spPr bwMode="auto">
          <a:xfrm>
            <a:off x="9253461" y="2455366"/>
            <a:ext cx="269574" cy="335666"/>
          </a:xfrm>
          <a:prstGeom prst="mathMultiply">
            <a:avLst/>
          </a:prstGeom>
          <a:solidFill>
            <a:srgbClr val="FF0000"/>
          </a:solidFill>
          <a:ln w="9525" cap="flat" cmpd="sng" algn="ctr">
            <a:solidFill>
              <a:srgbClr val="FF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grpSp>
        <p:nvGrpSpPr>
          <p:cNvPr id="70" name="组合 69">
            <a:extLst>
              <a:ext uri="{FF2B5EF4-FFF2-40B4-BE49-F238E27FC236}">
                <a16:creationId xmlns:a16="http://schemas.microsoft.com/office/drawing/2014/main" id="{69F7F9FB-0B52-4387-A5B7-D0B089F23261}"/>
              </a:ext>
            </a:extLst>
          </p:cNvPr>
          <p:cNvGrpSpPr/>
          <p:nvPr/>
        </p:nvGrpSpPr>
        <p:grpSpPr>
          <a:xfrm>
            <a:off x="6308818" y="4501906"/>
            <a:ext cx="1312835" cy="641445"/>
            <a:chOff x="12699545" y="2270689"/>
            <a:chExt cx="1519237" cy="725975"/>
          </a:xfrm>
        </p:grpSpPr>
        <p:sp>
          <p:nvSpPr>
            <p:cNvPr id="71"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a:latin typeface="Helvetica Neue Medium"/>
                <a:sym typeface="Helvetica Neue Medium"/>
              </a:endParaRPr>
            </a:p>
          </p:txBody>
        </p:sp>
        <p:sp>
          <p:nvSpPr>
            <p:cNvPr id="72"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pic>
        <p:nvPicPr>
          <p:cNvPr id="73" name="图片 72">
            <a:extLst>
              <a:ext uri="{FF2B5EF4-FFF2-40B4-BE49-F238E27FC236}">
                <a16:creationId xmlns:a16="http://schemas.microsoft.com/office/drawing/2014/main" id="{FD4AC0F3-A1A2-46E4-9754-DF3652D648A0}"/>
              </a:ext>
            </a:extLst>
          </p:cNvPr>
          <p:cNvPicPr>
            <a:picLocks noChangeAspect="1" noChangeArrowheads="1"/>
          </p:cNvPicPr>
          <p:nvPr/>
        </p:nvPicPr>
        <p:blipFill>
          <a:blip r:embed="rId2" cstate="print"/>
          <a:srcRect/>
          <a:stretch>
            <a:fillRect/>
          </a:stretch>
        </p:blipFill>
        <p:spPr bwMode="auto">
          <a:xfrm>
            <a:off x="6646179" y="4721228"/>
            <a:ext cx="265197" cy="162696"/>
          </a:xfrm>
          <a:prstGeom prst="rect">
            <a:avLst/>
          </a:prstGeom>
          <a:noFill/>
          <a:ln w="9525">
            <a:noFill/>
            <a:miter lim="800000"/>
            <a:headEnd/>
            <a:tailEnd/>
          </a:ln>
        </p:spPr>
      </p:pic>
      <p:pic>
        <p:nvPicPr>
          <p:cNvPr id="74" name="图片 73">
            <a:extLst>
              <a:ext uri="{FF2B5EF4-FFF2-40B4-BE49-F238E27FC236}">
                <a16:creationId xmlns:a16="http://schemas.microsoft.com/office/drawing/2014/main" id="{FD4AC0F3-A1A2-46E4-9754-DF3652D648A0}"/>
              </a:ext>
            </a:extLst>
          </p:cNvPr>
          <p:cNvPicPr>
            <a:picLocks noChangeAspect="1" noChangeArrowheads="1"/>
          </p:cNvPicPr>
          <p:nvPr/>
        </p:nvPicPr>
        <p:blipFill>
          <a:blip r:embed="rId2" cstate="print"/>
          <a:srcRect/>
          <a:stretch>
            <a:fillRect/>
          </a:stretch>
        </p:blipFill>
        <p:spPr bwMode="auto">
          <a:xfrm>
            <a:off x="7012014" y="4731146"/>
            <a:ext cx="265197" cy="162696"/>
          </a:xfrm>
          <a:prstGeom prst="rect">
            <a:avLst/>
          </a:prstGeom>
          <a:noFill/>
          <a:ln w="9525">
            <a:noFill/>
            <a:miter lim="800000"/>
            <a:headEnd/>
            <a:tailEnd/>
          </a:ln>
        </p:spPr>
      </p:pic>
      <p:pic>
        <p:nvPicPr>
          <p:cNvPr id="75" name="图片 74">
            <a:extLst>
              <a:ext uri="{FF2B5EF4-FFF2-40B4-BE49-F238E27FC236}">
                <a16:creationId xmlns:a16="http://schemas.microsoft.com/office/drawing/2014/main" id="{FD4AC0F3-A1A2-46E4-9754-DF3652D648A0}"/>
              </a:ext>
            </a:extLst>
          </p:cNvPr>
          <p:cNvPicPr>
            <a:picLocks noChangeAspect="1" noChangeArrowheads="1"/>
          </p:cNvPicPr>
          <p:nvPr/>
        </p:nvPicPr>
        <p:blipFill>
          <a:blip r:embed="rId2" cstate="print"/>
          <a:srcRect/>
          <a:stretch>
            <a:fillRect/>
          </a:stretch>
        </p:blipFill>
        <p:spPr bwMode="auto">
          <a:xfrm>
            <a:off x="6654202" y="4921753"/>
            <a:ext cx="265197" cy="162696"/>
          </a:xfrm>
          <a:prstGeom prst="rect">
            <a:avLst/>
          </a:prstGeom>
          <a:noFill/>
          <a:ln w="9525">
            <a:noFill/>
            <a:miter lim="800000"/>
            <a:headEnd/>
            <a:tailEnd/>
          </a:ln>
        </p:spPr>
      </p:pic>
      <p:pic>
        <p:nvPicPr>
          <p:cNvPr id="76" name="图片 75">
            <a:extLst>
              <a:ext uri="{FF2B5EF4-FFF2-40B4-BE49-F238E27FC236}">
                <a16:creationId xmlns:a16="http://schemas.microsoft.com/office/drawing/2014/main" id="{FD4AC0F3-A1A2-46E4-9754-DF3652D648A0}"/>
              </a:ext>
            </a:extLst>
          </p:cNvPr>
          <p:cNvPicPr>
            <a:picLocks noChangeAspect="1" noChangeArrowheads="1"/>
          </p:cNvPicPr>
          <p:nvPr/>
        </p:nvPicPr>
        <p:blipFill>
          <a:blip r:embed="rId2" cstate="print"/>
          <a:srcRect/>
          <a:stretch>
            <a:fillRect/>
          </a:stretch>
        </p:blipFill>
        <p:spPr bwMode="auto">
          <a:xfrm>
            <a:off x="7010414" y="4931671"/>
            <a:ext cx="265197" cy="162696"/>
          </a:xfrm>
          <a:prstGeom prst="rect">
            <a:avLst/>
          </a:prstGeom>
          <a:noFill/>
          <a:ln w="9525">
            <a:noFill/>
            <a:miter lim="800000"/>
            <a:headEnd/>
            <a:tailEnd/>
          </a:ln>
        </p:spPr>
      </p:pic>
      <p:cxnSp>
        <p:nvCxnSpPr>
          <p:cNvPr id="77" name="直接连接符 76"/>
          <p:cNvCxnSpPr>
            <a:stCxn id="73" idx="3"/>
            <a:endCxn id="74" idx="1"/>
          </p:cNvCxnSpPr>
          <p:nvPr/>
        </p:nvCxnSpPr>
        <p:spPr>
          <a:xfrm>
            <a:off x="6911376" y="4802576"/>
            <a:ext cx="100638" cy="9918"/>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73" idx="2"/>
            <a:endCxn id="75" idx="0"/>
          </p:cNvCxnSpPr>
          <p:nvPr/>
        </p:nvCxnSpPr>
        <p:spPr>
          <a:xfrm>
            <a:off x="6778778" y="4883924"/>
            <a:ext cx="8023" cy="37829"/>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4" idx="2"/>
            <a:endCxn id="76" idx="0"/>
          </p:cNvCxnSpPr>
          <p:nvPr/>
        </p:nvCxnSpPr>
        <p:spPr>
          <a:xfrm flipH="1">
            <a:off x="7143013" y="4893842"/>
            <a:ext cx="1600" cy="37829"/>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5" idx="3"/>
            <a:endCxn id="76" idx="1"/>
          </p:cNvCxnSpPr>
          <p:nvPr/>
        </p:nvCxnSpPr>
        <p:spPr>
          <a:xfrm>
            <a:off x="6919399" y="5003101"/>
            <a:ext cx="91015" cy="9918"/>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798028" y="4835799"/>
            <a:ext cx="231636" cy="129095"/>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6858287" y="4822916"/>
            <a:ext cx="225213" cy="109259"/>
          </a:xfrm>
          <a:prstGeom prst="line">
            <a:avLst/>
          </a:prstGeom>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6741700" y="4545737"/>
            <a:ext cx="646390" cy="246221"/>
          </a:xfrm>
          <a:prstGeom prst="rect">
            <a:avLst/>
          </a:prstGeom>
          <a:noFill/>
        </p:spPr>
        <p:txBody>
          <a:bodyPr wrap="square" rtlCol="0">
            <a:spAutoFit/>
          </a:bodyPr>
          <a:lstStyle/>
          <a:p>
            <a:r>
              <a:rPr lang="en-US" altLang="zh-CN" sz="1000" dirty="0" smtClean="0"/>
              <a:t>5GC</a:t>
            </a:r>
            <a:endParaRPr lang="zh-CN" altLang="en-US" sz="1000" dirty="0"/>
          </a:p>
        </p:txBody>
      </p:sp>
      <p:grpSp>
        <p:nvGrpSpPr>
          <p:cNvPr id="84" name="组合 83">
            <a:extLst>
              <a:ext uri="{FF2B5EF4-FFF2-40B4-BE49-F238E27FC236}">
                <a16:creationId xmlns:a16="http://schemas.microsoft.com/office/drawing/2014/main" id="{69F7F9FB-0B52-4387-A5B7-D0B089F23261}"/>
              </a:ext>
            </a:extLst>
          </p:cNvPr>
          <p:cNvGrpSpPr/>
          <p:nvPr/>
        </p:nvGrpSpPr>
        <p:grpSpPr>
          <a:xfrm>
            <a:off x="5559907" y="5361396"/>
            <a:ext cx="907646" cy="442685"/>
            <a:chOff x="12699545" y="2270689"/>
            <a:chExt cx="1519237" cy="725975"/>
          </a:xfrm>
        </p:grpSpPr>
        <p:sp>
          <p:nvSpPr>
            <p:cNvPr id="85"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a:latin typeface="Helvetica Neue Medium"/>
                <a:sym typeface="Helvetica Neue Medium"/>
              </a:endParaRPr>
            </a:p>
          </p:txBody>
        </p:sp>
        <p:sp>
          <p:nvSpPr>
            <p:cNvPr id="86"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pic>
        <p:nvPicPr>
          <p:cNvPr id="87" name="图片 86">
            <a:extLst>
              <a:ext uri="{FF2B5EF4-FFF2-40B4-BE49-F238E27FC236}">
                <a16:creationId xmlns:a16="http://schemas.microsoft.com/office/drawing/2014/main" id="{FD4AC0F3-A1A2-46E4-9754-DF3652D648A0}"/>
              </a:ext>
            </a:extLst>
          </p:cNvPr>
          <p:cNvPicPr>
            <a:picLocks noChangeAspect="1" noChangeArrowheads="1"/>
          </p:cNvPicPr>
          <p:nvPr/>
        </p:nvPicPr>
        <p:blipFill>
          <a:blip r:embed="rId2" cstate="print"/>
          <a:srcRect/>
          <a:stretch>
            <a:fillRect/>
          </a:stretch>
        </p:blipFill>
        <p:spPr bwMode="auto">
          <a:xfrm>
            <a:off x="5889573" y="5567852"/>
            <a:ext cx="265197" cy="162696"/>
          </a:xfrm>
          <a:prstGeom prst="rect">
            <a:avLst/>
          </a:prstGeom>
          <a:noFill/>
          <a:ln w="9525">
            <a:noFill/>
            <a:miter lim="800000"/>
            <a:headEnd/>
            <a:tailEnd/>
          </a:ln>
        </p:spPr>
      </p:pic>
      <p:sp>
        <p:nvSpPr>
          <p:cNvPr id="88" name="文本框 87"/>
          <p:cNvSpPr txBox="1"/>
          <p:nvPr/>
        </p:nvSpPr>
        <p:spPr>
          <a:xfrm>
            <a:off x="5805708" y="5383056"/>
            <a:ext cx="595092" cy="246221"/>
          </a:xfrm>
          <a:prstGeom prst="rect">
            <a:avLst/>
          </a:prstGeom>
          <a:noFill/>
        </p:spPr>
        <p:txBody>
          <a:bodyPr wrap="square" rtlCol="0">
            <a:spAutoFit/>
          </a:bodyPr>
          <a:lstStyle/>
          <a:p>
            <a:r>
              <a:rPr lang="en-US" altLang="zh-CN" sz="1000" dirty="0" smtClean="0"/>
              <a:t>MEC</a:t>
            </a:r>
            <a:endParaRPr lang="zh-CN" altLang="en-US" sz="1000" dirty="0"/>
          </a:p>
        </p:txBody>
      </p:sp>
      <p:pic>
        <p:nvPicPr>
          <p:cNvPr id="94" name="图片 93"/>
          <p:cNvPicPr>
            <a:picLocks noChangeAspect="1"/>
          </p:cNvPicPr>
          <p:nvPr/>
        </p:nvPicPr>
        <p:blipFill>
          <a:blip r:embed="rId3"/>
          <a:stretch>
            <a:fillRect/>
          </a:stretch>
        </p:blipFill>
        <p:spPr>
          <a:xfrm>
            <a:off x="5489981" y="5567975"/>
            <a:ext cx="357659" cy="314394"/>
          </a:xfrm>
          <a:prstGeom prst="rect">
            <a:avLst/>
          </a:prstGeom>
        </p:spPr>
      </p:pic>
      <p:pic>
        <p:nvPicPr>
          <p:cNvPr id="95" name="图片 94"/>
          <p:cNvPicPr>
            <a:picLocks noChangeAspect="1"/>
          </p:cNvPicPr>
          <p:nvPr/>
        </p:nvPicPr>
        <p:blipFill>
          <a:blip r:embed="rId3"/>
          <a:stretch>
            <a:fillRect/>
          </a:stretch>
        </p:blipFill>
        <p:spPr>
          <a:xfrm>
            <a:off x="5500946" y="5286286"/>
            <a:ext cx="357659" cy="314394"/>
          </a:xfrm>
          <a:prstGeom prst="rect">
            <a:avLst/>
          </a:prstGeom>
        </p:spPr>
      </p:pic>
      <p:pic>
        <p:nvPicPr>
          <p:cNvPr id="96" name="图片 95"/>
          <p:cNvPicPr>
            <a:picLocks noChangeAspect="1"/>
          </p:cNvPicPr>
          <p:nvPr/>
        </p:nvPicPr>
        <p:blipFill>
          <a:blip r:embed="rId3"/>
          <a:stretch>
            <a:fillRect/>
          </a:stretch>
        </p:blipFill>
        <p:spPr>
          <a:xfrm>
            <a:off x="5510947" y="5842792"/>
            <a:ext cx="357659" cy="314394"/>
          </a:xfrm>
          <a:prstGeom prst="rect">
            <a:avLst/>
          </a:prstGeom>
        </p:spPr>
      </p:pic>
      <p:grpSp>
        <p:nvGrpSpPr>
          <p:cNvPr id="97" name="组合 96">
            <a:extLst>
              <a:ext uri="{FF2B5EF4-FFF2-40B4-BE49-F238E27FC236}">
                <a16:creationId xmlns:a16="http://schemas.microsoft.com/office/drawing/2014/main" id="{69F7F9FB-0B52-4387-A5B7-D0B089F23261}"/>
              </a:ext>
            </a:extLst>
          </p:cNvPr>
          <p:cNvGrpSpPr/>
          <p:nvPr/>
        </p:nvGrpSpPr>
        <p:grpSpPr>
          <a:xfrm>
            <a:off x="7132888" y="5448482"/>
            <a:ext cx="907646" cy="442685"/>
            <a:chOff x="12699545" y="2270689"/>
            <a:chExt cx="1519237" cy="725975"/>
          </a:xfrm>
        </p:grpSpPr>
        <p:sp>
          <p:nvSpPr>
            <p:cNvPr id="98" name="任意多边形: 形状 68">
              <a:extLst>
                <a:ext uri="{FF2B5EF4-FFF2-40B4-BE49-F238E27FC236}">
                  <a16:creationId xmlns:a16="http://schemas.microsoft.com/office/drawing/2014/main" id="{18F12A81-0FEE-4BC2-B2F4-CCE70AE38120}"/>
                </a:ext>
              </a:extLst>
            </p:cNvPr>
            <p:cNvSpPr/>
            <p:nvPr/>
          </p:nvSpPr>
          <p:spPr>
            <a:xfrm>
              <a:off x="12714923" y="2286245"/>
              <a:ext cx="1488480" cy="694865"/>
            </a:xfrm>
            <a:custGeom>
              <a:avLst/>
              <a:gdLst/>
              <a:ahLst/>
              <a:cxnLst>
                <a:cxn ang="0">
                  <a:pos x="wd2" y="hd2"/>
                </a:cxn>
                <a:cxn ang="5400000">
                  <a:pos x="wd2" y="hd2"/>
                </a:cxn>
                <a:cxn ang="10800000">
                  <a:pos x="wd2" y="hd2"/>
                </a:cxn>
                <a:cxn ang="16200000">
                  <a:pos x="wd2" y="hd2"/>
                </a:cxn>
              </a:cxnLst>
              <a:rect l="0" t="0" r="r" b="b"/>
              <a:pathLst>
                <a:path w="21288" h="21588" extrusionOk="0">
                  <a:moveTo>
                    <a:pt x="11220" y="8"/>
                  </a:moveTo>
                  <a:cubicBezTo>
                    <a:pt x="11753" y="68"/>
                    <a:pt x="12251" y="463"/>
                    <a:pt x="12659" y="1165"/>
                  </a:cubicBezTo>
                  <a:cubicBezTo>
                    <a:pt x="13190" y="2076"/>
                    <a:pt x="13530" y="3435"/>
                    <a:pt x="13593" y="4895"/>
                  </a:cubicBezTo>
                  <a:lnTo>
                    <a:pt x="13608" y="5250"/>
                  </a:lnTo>
                  <a:lnTo>
                    <a:pt x="13754" y="5085"/>
                  </a:lnTo>
                  <a:cubicBezTo>
                    <a:pt x="14167" y="4619"/>
                    <a:pt x="14641" y="4497"/>
                    <a:pt x="15089" y="4739"/>
                  </a:cubicBezTo>
                  <a:cubicBezTo>
                    <a:pt x="16013" y="5238"/>
                    <a:pt x="16628" y="7164"/>
                    <a:pt x="16519" y="9219"/>
                  </a:cubicBezTo>
                  <a:lnTo>
                    <a:pt x="16502" y="9536"/>
                  </a:lnTo>
                  <a:lnTo>
                    <a:pt x="16648" y="9481"/>
                  </a:lnTo>
                  <a:cubicBezTo>
                    <a:pt x="18376" y="8842"/>
                    <a:pt x="19855" y="9903"/>
                    <a:pt x="20703" y="12397"/>
                  </a:cubicBezTo>
                  <a:cubicBezTo>
                    <a:pt x="21339" y="14265"/>
                    <a:pt x="21467" y="16572"/>
                    <a:pt x="21039" y="18416"/>
                  </a:cubicBezTo>
                  <a:cubicBezTo>
                    <a:pt x="20564" y="20461"/>
                    <a:pt x="19499" y="21588"/>
                    <a:pt x="18040" y="21588"/>
                  </a:cubicBezTo>
                  <a:lnTo>
                    <a:pt x="2961" y="21588"/>
                  </a:lnTo>
                  <a:cubicBezTo>
                    <a:pt x="1627" y="21588"/>
                    <a:pt x="655" y="20585"/>
                    <a:pt x="223" y="18761"/>
                  </a:cubicBezTo>
                  <a:cubicBezTo>
                    <a:pt x="-133" y="17259"/>
                    <a:pt x="-57" y="15357"/>
                    <a:pt x="417" y="13914"/>
                  </a:cubicBezTo>
                  <a:cubicBezTo>
                    <a:pt x="844" y="12616"/>
                    <a:pt x="1506" y="11913"/>
                    <a:pt x="2274" y="11913"/>
                  </a:cubicBezTo>
                  <a:cubicBezTo>
                    <a:pt x="2410" y="11913"/>
                    <a:pt x="2550" y="11935"/>
                    <a:pt x="2692" y="11982"/>
                  </a:cubicBezTo>
                  <a:lnTo>
                    <a:pt x="2828" y="12025"/>
                  </a:lnTo>
                  <a:lnTo>
                    <a:pt x="2818" y="11725"/>
                  </a:lnTo>
                  <a:cubicBezTo>
                    <a:pt x="2777" y="10554"/>
                    <a:pt x="2856" y="9398"/>
                    <a:pt x="3054" y="8291"/>
                  </a:cubicBezTo>
                  <a:cubicBezTo>
                    <a:pt x="3655" y="4930"/>
                    <a:pt x="5282" y="2879"/>
                    <a:pt x="6926" y="3414"/>
                  </a:cubicBezTo>
                  <a:cubicBezTo>
                    <a:pt x="7497" y="3600"/>
                    <a:pt x="8023" y="4061"/>
                    <a:pt x="8490" y="4787"/>
                  </a:cubicBezTo>
                  <a:lnTo>
                    <a:pt x="8638" y="5018"/>
                  </a:lnTo>
                  <a:lnTo>
                    <a:pt x="8664" y="4627"/>
                  </a:lnTo>
                  <a:cubicBezTo>
                    <a:pt x="8745" y="3423"/>
                    <a:pt x="9016" y="2271"/>
                    <a:pt x="9430" y="1383"/>
                  </a:cubicBezTo>
                  <a:cubicBezTo>
                    <a:pt x="9708" y="789"/>
                    <a:pt x="10279" y="183"/>
                    <a:pt x="10676" y="61"/>
                  </a:cubicBezTo>
                  <a:cubicBezTo>
                    <a:pt x="10860" y="5"/>
                    <a:pt x="11042" y="-12"/>
                    <a:pt x="11220" y="8"/>
                  </a:cubicBezTo>
                  <a:close/>
                </a:path>
              </a:pathLst>
            </a:custGeom>
            <a:gradFill>
              <a:gsLst>
                <a:gs pos="0">
                  <a:srgbClr val="FFFFFF">
                    <a:alpha val="0"/>
                  </a:srgbClr>
                </a:gs>
                <a:gs pos="100000">
                  <a:srgbClr val="FFFFFF">
                    <a:alpha val="2000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defRPr sz="900" b="0">
                  <a:solidFill>
                    <a:srgbClr val="FFFFFF"/>
                  </a:solidFill>
                  <a:latin typeface="+mn-lt"/>
                  <a:ea typeface="+mn-ea"/>
                  <a:cs typeface="+mn-cs"/>
                  <a:sym typeface="Helvetica Neue Medium"/>
                </a:defRPr>
              </a:pPr>
              <a:endParaRPr sz="300" kern="0">
                <a:latin typeface="Helvetica Neue Medium"/>
                <a:sym typeface="Helvetica Neue Medium"/>
              </a:endParaRPr>
            </a:p>
          </p:txBody>
        </p:sp>
        <p:sp>
          <p:nvSpPr>
            <p:cNvPr id="99" name="任意多边形: 形状 3">
              <a:extLst>
                <a:ext uri="{FF2B5EF4-FFF2-40B4-BE49-F238E27FC236}">
                  <a16:creationId xmlns:a16="http://schemas.microsoft.com/office/drawing/2014/main" id="{82554499-D7F4-4055-866B-E1962BA29CF1}"/>
                </a:ext>
              </a:extLst>
            </p:cNvPr>
            <p:cNvSpPr/>
            <p:nvPr/>
          </p:nvSpPr>
          <p:spPr>
            <a:xfrm>
              <a:off x="12699545" y="2270689"/>
              <a:ext cx="1519237" cy="725975"/>
            </a:xfrm>
            <a:custGeom>
              <a:avLst/>
              <a:gdLst/>
              <a:ahLst/>
              <a:cxnLst>
                <a:cxn ang="0">
                  <a:pos x="wd2" y="hd2"/>
                </a:cxn>
                <a:cxn ang="5400000">
                  <a:pos x="wd2" y="hd2"/>
                </a:cxn>
                <a:cxn ang="10800000">
                  <a:pos x="wd2" y="hd2"/>
                </a:cxn>
                <a:cxn ang="16200000">
                  <a:pos x="wd2" y="hd2"/>
                </a:cxn>
              </a:cxnLst>
              <a:rect l="0" t="0" r="r" b="b"/>
              <a:pathLst>
                <a:path w="21268" h="21433" extrusionOk="0">
                  <a:moveTo>
                    <a:pt x="17873" y="21433"/>
                  </a:moveTo>
                  <a:lnTo>
                    <a:pt x="3114" y="21433"/>
                  </a:lnTo>
                  <a:cubicBezTo>
                    <a:pt x="1237" y="21433"/>
                    <a:pt x="509" y="19595"/>
                    <a:pt x="242" y="18498"/>
                  </a:cubicBezTo>
                  <a:cubicBezTo>
                    <a:pt x="-144" y="16919"/>
                    <a:pt x="-63" y="14925"/>
                    <a:pt x="447" y="13418"/>
                  </a:cubicBezTo>
                  <a:cubicBezTo>
                    <a:pt x="964" y="11892"/>
                    <a:pt x="1798" y="11150"/>
                    <a:pt x="2750" y="11359"/>
                  </a:cubicBezTo>
                  <a:cubicBezTo>
                    <a:pt x="2729" y="10271"/>
                    <a:pt x="2814" y="9201"/>
                    <a:pt x="3003" y="8173"/>
                  </a:cubicBezTo>
                  <a:cubicBezTo>
                    <a:pt x="3627" y="4781"/>
                    <a:pt x="5320" y="2713"/>
                    <a:pt x="7027" y="3252"/>
                  </a:cubicBezTo>
                  <a:cubicBezTo>
                    <a:pt x="7564" y="3421"/>
                    <a:pt x="8062" y="3820"/>
                    <a:pt x="8512" y="4435"/>
                  </a:cubicBezTo>
                  <a:cubicBezTo>
                    <a:pt x="8624" y="3324"/>
                    <a:pt x="8896" y="2273"/>
                    <a:pt x="9293" y="1447"/>
                  </a:cubicBezTo>
                  <a:cubicBezTo>
                    <a:pt x="9598" y="812"/>
                    <a:pt x="10200" y="191"/>
                    <a:pt x="10635" y="63"/>
                  </a:cubicBezTo>
                  <a:cubicBezTo>
                    <a:pt x="11412" y="-167"/>
                    <a:pt x="12160" y="240"/>
                    <a:pt x="12740" y="1207"/>
                  </a:cubicBezTo>
                  <a:cubicBezTo>
                    <a:pt x="13265" y="2082"/>
                    <a:pt x="13615" y="3359"/>
                    <a:pt x="13715" y="4746"/>
                  </a:cubicBezTo>
                  <a:cubicBezTo>
                    <a:pt x="14132" y="4370"/>
                    <a:pt x="14595" y="4288"/>
                    <a:pt x="15035" y="4519"/>
                  </a:cubicBezTo>
                  <a:cubicBezTo>
                    <a:pt x="15998" y="5025"/>
                    <a:pt x="16654" y="6909"/>
                    <a:pt x="16609" y="8974"/>
                  </a:cubicBezTo>
                  <a:cubicBezTo>
                    <a:pt x="18303" y="8448"/>
                    <a:pt x="19807" y="9557"/>
                    <a:pt x="20652" y="11968"/>
                  </a:cubicBezTo>
                  <a:cubicBezTo>
                    <a:pt x="21322" y="13884"/>
                    <a:pt x="21456" y="16258"/>
                    <a:pt x="21000" y="18166"/>
                  </a:cubicBezTo>
                  <a:cubicBezTo>
                    <a:pt x="20498" y="20273"/>
                    <a:pt x="19386" y="21433"/>
                    <a:pt x="17873" y="21433"/>
                  </a:cubicBezTo>
                  <a:close/>
                  <a:moveTo>
                    <a:pt x="2441" y="11781"/>
                  </a:moveTo>
                  <a:cubicBezTo>
                    <a:pt x="1690" y="11781"/>
                    <a:pt x="1041" y="12449"/>
                    <a:pt x="624" y="13683"/>
                  </a:cubicBezTo>
                  <a:cubicBezTo>
                    <a:pt x="159" y="15053"/>
                    <a:pt x="85" y="16861"/>
                    <a:pt x="433" y="18288"/>
                  </a:cubicBezTo>
                  <a:cubicBezTo>
                    <a:pt x="856" y="20021"/>
                    <a:pt x="1807" y="20975"/>
                    <a:pt x="3113" y="20975"/>
                  </a:cubicBezTo>
                  <a:lnTo>
                    <a:pt x="17873" y="20975"/>
                  </a:lnTo>
                  <a:cubicBezTo>
                    <a:pt x="19300" y="20975"/>
                    <a:pt x="20343" y="19904"/>
                    <a:pt x="20808" y="17961"/>
                  </a:cubicBezTo>
                  <a:cubicBezTo>
                    <a:pt x="21227" y="16208"/>
                    <a:pt x="21101" y="14016"/>
                    <a:pt x="20479" y="12240"/>
                  </a:cubicBezTo>
                  <a:cubicBezTo>
                    <a:pt x="19649" y="9871"/>
                    <a:pt x="18202" y="8863"/>
                    <a:pt x="16510" y="9470"/>
                  </a:cubicBezTo>
                  <a:lnTo>
                    <a:pt x="16368" y="9522"/>
                  </a:lnTo>
                  <a:lnTo>
                    <a:pt x="16384" y="9220"/>
                  </a:lnTo>
                  <a:cubicBezTo>
                    <a:pt x="16491" y="7268"/>
                    <a:pt x="15888" y="5437"/>
                    <a:pt x="14984" y="4964"/>
                  </a:cubicBezTo>
                  <a:cubicBezTo>
                    <a:pt x="14546" y="4734"/>
                    <a:pt x="14081" y="4850"/>
                    <a:pt x="13678" y="5293"/>
                  </a:cubicBezTo>
                  <a:lnTo>
                    <a:pt x="13535" y="5450"/>
                  </a:lnTo>
                  <a:lnTo>
                    <a:pt x="13520" y="5112"/>
                  </a:lnTo>
                  <a:cubicBezTo>
                    <a:pt x="13458" y="3724"/>
                    <a:pt x="13125" y="2433"/>
                    <a:pt x="12606" y="1568"/>
                  </a:cubicBezTo>
                  <a:cubicBezTo>
                    <a:pt x="12073" y="678"/>
                    <a:pt x="11384" y="307"/>
                    <a:pt x="10665" y="518"/>
                  </a:cubicBezTo>
                  <a:cubicBezTo>
                    <a:pt x="10276" y="634"/>
                    <a:pt x="9717" y="1210"/>
                    <a:pt x="9445" y="1775"/>
                  </a:cubicBezTo>
                  <a:cubicBezTo>
                    <a:pt x="9040" y="2618"/>
                    <a:pt x="8774" y="3713"/>
                    <a:pt x="8696" y="4857"/>
                  </a:cubicBezTo>
                  <a:lnTo>
                    <a:pt x="8670" y="5229"/>
                  </a:lnTo>
                  <a:lnTo>
                    <a:pt x="8525" y="5009"/>
                  </a:lnTo>
                  <a:cubicBezTo>
                    <a:pt x="8068" y="4320"/>
                    <a:pt x="7553" y="3881"/>
                    <a:pt x="6994" y="3704"/>
                  </a:cubicBezTo>
                  <a:cubicBezTo>
                    <a:pt x="5385" y="3196"/>
                    <a:pt x="3792" y="5145"/>
                    <a:pt x="3205" y="8339"/>
                  </a:cubicBezTo>
                  <a:cubicBezTo>
                    <a:pt x="3011" y="9391"/>
                    <a:pt x="2933" y="10489"/>
                    <a:pt x="2973" y="11602"/>
                  </a:cubicBezTo>
                  <a:lnTo>
                    <a:pt x="2984" y="11887"/>
                  </a:lnTo>
                  <a:lnTo>
                    <a:pt x="2850" y="11846"/>
                  </a:lnTo>
                  <a:cubicBezTo>
                    <a:pt x="2711" y="11802"/>
                    <a:pt x="2574" y="11781"/>
                    <a:pt x="2441" y="11781"/>
                  </a:cubicBezTo>
                  <a:close/>
                </a:path>
              </a:pathLst>
            </a:custGeom>
            <a:gradFill>
              <a:gsLst>
                <a:gs pos="0">
                  <a:srgbClr val="FFFFFF">
                    <a:alpha val="0"/>
                  </a:srgbClr>
                </a:gs>
                <a:gs pos="53000">
                  <a:srgbClr val="FFFFFF"/>
                </a:gs>
                <a:gs pos="100000">
                  <a:srgbClr val="FFFFFF">
                    <a:alpha val="0"/>
                  </a:srgbClr>
                </a:gs>
              </a:gsLst>
              <a:path path="circle">
                <a:fillToRect l="37721" t="-19636" r="62278" b="119636"/>
              </a:path>
            </a:gradFill>
            <a:ln w="3175">
              <a:solidFill>
                <a:schemeClr val="tx2">
                  <a:lumMod val="40000"/>
                  <a:lumOff val="60000"/>
                </a:schemeClr>
              </a:solidFill>
              <a:miter lim="400000"/>
            </a:ln>
          </p:spPr>
          <p:txBody>
            <a:bodyPr lIns="0" tIns="0" rIns="0" bIns="0" anchor="ctr"/>
            <a:lstStyle/>
            <a:p>
              <a:pPr algn="ctr" defTabSz="244475" hangingPunct="0"/>
              <a:endParaRPr sz="300" b="1" kern="0">
                <a:latin typeface="Helvetica Neue" panose="02000503000000020004"/>
                <a:sym typeface="Helvetica Neue" panose="02000503000000020004"/>
              </a:endParaRPr>
            </a:p>
          </p:txBody>
        </p:sp>
      </p:grpSp>
      <p:pic>
        <p:nvPicPr>
          <p:cNvPr id="100" name="图片 99">
            <a:extLst>
              <a:ext uri="{FF2B5EF4-FFF2-40B4-BE49-F238E27FC236}">
                <a16:creationId xmlns:a16="http://schemas.microsoft.com/office/drawing/2014/main" id="{FD4AC0F3-A1A2-46E4-9754-DF3652D648A0}"/>
              </a:ext>
            </a:extLst>
          </p:cNvPr>
          <p:cNvPicPr>
            <a:picLocks noChangeAspect="1" noChangeArrowheads="1"/>
          </p:cNvPicPr>
          <p:nvPr/>
        </p:nvPicPr>
        <p:blipFill>
          <a:blip r:embed="rId2" cstate="print"/>
          <a:srcRect/>
          <a:stretch>
            <a:fillRect/>
          </a:stretch>
        </p:blipFill>
        <p:spPr bwMode="auto">
          <a:xfrm>
            <a:off x="7462554" y="5654938"/>
            <a:ext cx="265197" cy="162696"/>
          </a:xfrm>
          <a:prstGeom prst="rect">
            <a:avLst/>
          </a:prstGeom>
          <a:noFill/>
          <a:ln w="9525">
            <a:noFill/>
            <a:miter lim="800000"/>
            <a:headEnd/>
            <a:tailEnd/>
          </a:ln>
        </p:spPr>
      </p:pic>
      <p:sp>
        <p:nvSpPr>
          <p:cNvPr id="101" name="文本框 100"/>
          <p:cNvSpPr txBox="1"/>
          <p:nvPr/>
        </p:nvSpPr>
        <p:spPr>
          <a:xfrm>
            <a:off x="7378689" y="5470142"/>
            <a:ext cx="595092" cy="246221"/>
          </a:xfrm>
          <a:prstGeom prst="rect">
            <a:avLst/>
          </a:prstGeom>
          <a:noFill/>
        </p:spPr>
        <p:txBody>
          <a:bodyPr wrap="square" rtlCol="0">
            <a:spAutoFit/>
          </a:bodyPr>
          <a:lstStyle/>
          <a:p>
            <a:r>
              <a:rPr lang="en-US" altLang="zh-CN" sz="1000" dirty="0" smtClean="0"/>
              <a:t>MEC</a:t>
            </a:r>
            <a:endParaRPr lang="zh-CN" altLang="en-US" sz="1000" dirty="0"/>
          </a:p>
        </p:txBody>
      </p:sp>
      <p:pic>
        <p:nvPicPr>
          <p:cNvPr id="102" name="图片 101"/>
          <p:cNvPicPr>
            <a:picLocks noChangeAspect="1"/>
          </p:cNvPicPr>
          <p:nvPr/>
        </p:nvPicPr>
        <p:blipFill>
          <a:blip r:embed="rId3"/>
          <a:stretch>
            <a:fillRect/>
          </a:stretch>
        </p:blipFill>
        <p:spPr>
          <a:xfrm>
            <a:off x="7062962" y="5655061"/>
            <a:ext cx="357659" cy="314394"/>
          </a:xfrm>
          <a:prstGeom prst="rect">
            <a:avLst/>
          </a:prstGeom>
        </p:spPr>
      </p:pic>
      <p:pic>
        <p:nvPicPr>
          <p:cNvPr id="103" name="图片 102"/>
          <p:cNvPicPr>
            <a:picLocks noChangeAspect="1"/>
          </p:cNvPicPr>
          <p:nvPr/>
        </p:nvPicPr>
        <p:blipFill>
          <a:blip r:embed="rId3"/>
          <a:stretch>
            <a:fillRect/>
          </a:stretch>
        </p:blipFill>
        <p:spPr>
          <a:xfrm>
            <a:off x="7073927" y="5373372"/>
            <a:ext cx="357659" cy="314394"/>
          </a:xfrm>
          <a:prstGeom prst="rect">
            <a:avLst/>
          </a:prstGeom>
        </p:spPr>
      </p:pic>
      <p:pic>
        <p:nvPicPr>
          <p:cNvPr id="104" name="图片 103"/>
          <p:cNvPicPr>
            <a:picLocks noChangeAspect="1"/>
          </p:cNvPicPr>
          <p:nvPr/>
        </p:nvPicPr>
        <p:blipFill>
          <a:blip r:embed="rId3"/>
          <a:stretch>
            <a:fillRect/>
          </a:stretch>
        </p:blipFill>
        <p:spPr>
          <a:xfrm>
            <a:off x="7083928" y="5929878"/>
            <a:ext cx="357659" cy="314394"/>
          </a:xfrm>
          <a:prstGeom prst="rect">
            <a:avLst/>
          </a:prstGeom>
        </p:spPr>
      </p:pic>
      <p:sp>
        <p:nvSpPr>
          <p:cNvPr id="108" name="减号 107"/>
          <p:cNvSpPr/>
          <p:nvPr/>
        </p:nvSpPr>
        <p:spPr bwMode="auto">
          <a:xfrm rot="18700147">
            <a:off x="5952556" y="5034032"/>
            <a:ext cx="726622" cy="297478"/>
          </a:xfrm>
          <a:prstGeom prst="mathMinus">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109" name="减号 108"/>
          <p:cNvSpPr/>
          <p:nvPr/>
        </p:nvSpPr>
        <p:spPr bwMode="auto">
          <a:xfrm rot="3740558">
            <a:off x="7097375" y="5113982"/>
            <a:ext cx="726622" cy="297478"/>
          </a:xfrm>
          <a:prstGeom prst="mathMinus">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110" name="文本框 109"/>
          <p:cNvSpPr txBox="1"/>
          <p:nvPr/>
        </p:nvSpPr>
        <p:spPr>
          <a:xfrm>
            <a:off x="5383722" y="6111728"/>
            <a:ext cx="816273" cy="400110"/>
          </a:xfrm>
          <a:prstGeom prst="rect">
            <a:avLst/>
          </a:prstGeom>
          <a:noFill/>
        </p:spPr>
        <p:txBody>
          <a:bodyPr wrap="square" rtlCol="0">
            <a:spAutoFit/>
          </a:bodyPr>
          <a:lstStyle/>
          <a:p>
            <a:r>
              <a:rPr lang="en-US" altLang="zh-CN" sz="1000" dirty="0" smtClean="0">
                <a:solidFill>
                  <a:schemeClr val="tx2">
                    <a:lumMod val="60000"/>
                    <a:lumOff val="40000"/>
                  </a:schemeClr>
                </a:solidFill>
              </a:rPr>
              <a:t>Cache bottleneck</a:t>
            </a:r>
            <a:endParaRPr lang="zh-CN" altLang="en-US" sz="1000" dirty="0">
              <a:solidFill>
                <a:schemeClr val="tx2">
                  <a:lumMod val="60000"/>
                  <a:lumOff val="40000"/>
                </a:schemeClr>
              </a:solidFill>
            </a:endParaRPr>
          </a:p>
        </p:txBody>
      </p:sp>
      <p:sp>
        <p:nvSpPr>
          <p:cNvPr id="111" name="文本框 110"/>
          <p:cNvSpPr txBox="1"/>
          <p:nvPr/>
        </p:nvSpPr>
        <p:spPr>
          <a:xfrm>
            <a:off x="5676520" y="4925644"/>
            <a:ext cx="816273" cy="400110"/>
          </a:xfrm>
          <a:prstGeom prst="rect">
            <a:avLst/>
          </a:prstGeom>
          <a:noFill/>
        </p:spPr>
        <p:txBody>
          <a:bodyPr wrap="square" rtlCol="0">
            <a:spAutoFit/>
          </a:bodyPr>
          <a:lstStyle/>
          <a:p>
            <a:r>
              <a:rPr lang="en-US" altLang="zh-CN" sz="1000" dirty="0" smtClean="0">
                <a:solidFill>
                  <a:schemeClr val="tx2">
                    <a:lumMod val="60000"/>
                    <a:lumOff val="40000"/>
                  </a:schemeClr>
                </a:solidFill>
              </a:rPr>
              <a:t>Insufficient </a:t>
            </a:r>
            <a:r>
              <a:rPr lang="en-US" altLang="zh-CN" sz="1000" dirty="0">
                <a:solidFill>
                  <a:schemeClr val="tx2">
                    <a:lumMod val="60000"/>
                    <a:lumOff val="40000"/>
                  </a:schemeClr>
                </a:solidFill>
              </a:rPr>
              <a:t>Bandwidth</a:t>
            </a:r>
            <a:endParaRPr lang="zh-CN" altLang="en-US" sz="1000" dirty="0">
              <a:solidFill>
                <a:schemeClr val="tx2">
                  <a:lumMod val="60000"/>
                  <a:lumOff val="40000"/>
                </a:schemeClr>
              </a:solidFill>
            </a:endParaRPr>
          </a:p>
        </p:txBody>
      </p:sp>
      <p:sp>
        <p:nvSpPr>
          <p:cNvPr id="112" name="圆角矩形 111"/>
          <p:cNvSpPr/>
          <p:nvPr/>
        </p:nvSpPr>
        <p:spPr bwMode="auto">
          <a:xfrm>
            <a:off x="106136" y="854008"/>
            <a:ext cx="4832147" cy="3247184"/>
          </a:xfrm>
          <a:prstGeom prst="round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smtClean="0">
              <a:ln>
                <a:noFill/>
              </a:ln>
              <a:solidFill>
                <a:schemeClr val="tx1"/>
              </a:solidFill>
              <a:effectLst/>
              <a:latin typeface="Arial" panose="020B0604020202020204" pitchFamily="34" charset="0"/>
            </a:endParaRPr>
          </a:p>
        </p:txBody>
      </p:sp>
      <p:sp>
        <p:nvSpPr>
          <p:cNvPr id="113" name="文本框 112"/>
          <p:cNvSpPr txBox="1"/>
          <p:nvPr/>
        </p:nvSpPr>
        <p:spPr>
          <a:xfrm>
            <a:off x="5211743" y="837645"/>
            <a:ext cx="5535255" cy="307777"/>
          </a:xfrm>
          <a:prstGeom prst="rect">
            <a:avLst/>
          </a:prstGeom>
          <a:noFill/>
        </p:spPr>
        <p:txBody>
          <a:bodyPr wrap="square" rtlCol="0">
            <a:spAutoFit/>
          </a:bodyPr>
          <a:lstStyle/>
          <a:p>
            <a:r>
              <a:rPr lang="en-US" altLang="zh-CN" sz="1400" b="1" dirty="0"/>
              <a:t>TS22.261,Currently </a:t>
            </a:r>
            <a:r>
              <a:rPr lang="en-US" altLang="zh-CN" sz="1400" b="1" dirty="0" smtClean="0"/>
              <a:t>user plane can’t fulfill immerse user experience.</a:t>
            </a:r>
            <a:endParaRPr lang="zh-CN" altLang="en-US" sz="1400" b="1" dirty="0"/>
          </a:p>
        </p:txBody>
      </p:sp>
      <p:sp>
        <p:nvSpPr>
          <p:cNvPr id="114" name="文本框 113"/>
          <p:cNvSpPr txBox="1"/>
          <p:nvPr/>
        </p:nvSpPr>
        <p:spPr>
          <a:xfrm>
            <a:off x="273751" y="1321483"/>
            <a:ext cx="1067625" cy="523220"/>
          </a:xfrm>
          <a:prstGeom prst="rect">
            <a:avLst/>
          </a:prstGeom>
          <a:noFill/>
        </p:spPr>
        <p:txBody>
          <a:bodyPr wrap="square" rtlCol="0">
            <a:spAutoFit/>
          </a:bodyPr>
          <a:lstStyle/>
          <a:p>
            <a:r>
              <a:rPr lang="en-US" altLang="zh-CN" sz="1400" dirty="0" smtClean="0">
                <a:solidFill>
                  <a:schemeClr val="tx2">
                    <a:lumMod val="60000"/>
                    <a:lumOff val="40000"/>
                  </a:schemeClr>
                </a:solidFill>
              </a:rPr>
              <a:t>real-time</a:t>
            </a:r>
          </a:p>
          <a:p>
            <a:r>
              <a:rPr lang="en-US" altLang="zh-CN" sz="1400" dirty="0" smtClean="0">
                <a:solidFill>
                  <a:schemeClr val="tx2">
                    <a:lumMod val="60000"/>
                    <a:lumOff val="40000"/>
                  </a:schemeClr>
                </a:solidFill>
              </a:rPr>
              <a:t>Medicine</a:t>
            </a:r>
            <a:endParaRPr lang="zh-CN" altLang="en-US" sz="1400" dirty="0">
              <a:solidFill>
                <a:schemeClr val="tx2">
                  <a:lumMod val="60000"/>
                  <a:lumOff val="40000"/>
                </a:schemeClr>
              </a:solidFill>
            </a:endParaRPr>
          </a:p>
        </p:txBody>
      </p:sp>
      <p:sp>
        <p:nvSpPr>
          <p:cNvPr id="115" name="文本框 114"/>
          <p:cNvSpPr txBox="1"/>
          <p:nvPr/>
        </p:nvSpPr>
        <p:spPr>
          <a:xfrm>
            <a:off x="1803579" y="1320099"/>
            <a:ext cx="980534" cy="523220"/>
          </a:xfrm>
          <a:prstGeom prst="rect">
            <a:avLst/>
          </a:prstGeom>
          <a:noFill/>
        </p:spPr>
        <p:txBody>
          <a:bodyPr wrap="square" rtlCol="0">
            <a:spAutoFit/>
          </a:bodyPr>
          <a:lstStyle/>
          <a:p>
            <a:r>
              <a:rPr lang="en-US" altLang="zh-CN" sz="1400" dirty="0" smtClean="0">
                <a:solidFill>
                  <a:schemeClr val="tx2">
                    <a:lumMod val="60000"/>
                    <a:lumOff val="40000"/>
                  </a:schemeClr>
                </a:solidFill>
              </a:rPr>
              <a:t>Immersive</a:t>
            </a:r>
          </a:p>
          <a:p>
            <a:r>
              <a:rPr lang="en-US" altLang="zh-CN" sz="1400" dirty="0" smtClean="0">
                <a:solidFill>
                  <a:schemeClr val="tx2">
                    <a:lumMod val="60000"/>
                    <a:lumOff val="40000"/>
                  </a:schemeClr>
                </a:solidFill>
              </a:rPr>
              <a:t>XR</a:t>
            </a:r>
            <a:endParaRPr lang="zh-CN" altLang="en-US" sz="1400" dirty="0">
              <a:solidFill>
                <a:schemeClr val="tx2">
                  <a:lumMod val="60000"/>
                  <a:lumOff val="40000"/>
                </a:schemeClr>
              </a:solidFill>
            </a:endParaRPr>
          </a:p>
        </p:txBody>
      </p:sp>
      <p:sp>
        <p:nvSpPr>
          <p:cNvPr id="116" name="文本框 115"/>
          <p:cNvSpPr txBox="1"/>
          <p:nvPr/>
        </p:nvSpPr>
        <p:spPr>
          <a:xfrm>
            <a:off x="3246316" y="1351466"/>
            <a:ext cx="1531619" cy="523220"/>
          </a:xfrm>
          <a:prstGeom prst="rect">
            <a:avLst/>
          </a:prstGeom>
          <a:noFill/>
        </p:spPr>
        <p:txBody>
          <a:bodyPr wrap="square" rtlCol="0">
            <a:spAutoFit/>
          </a:bodyPr>
          <a:lstStyle/>
          <a:p>
            <a:r>
              <a:rPr lang="en-US" altLang="zh-CN" sz="1400" dirty="0">
                <a:solidFill>
                  <a:schemeClr val="tx2">
                    <a:lumMod val="60000"/>
                    <a:lumOff val="40000"/>
                  </a:schemeClr>
                </a:solidFill>
              </a:rPr>
              <a:t>Strong </a:t>
            </a:r>
            <a:r>
              <a:rPr lang="en-US" altLang="zh-CN" sz="1400" dirty="0" smtClean="0">
                <a:solidFill>
                  <a:schemeClr val="tx2">
                    <a:lumMod val="60000"/>
                    <a:lumOff val="40000"/>
                  </a:schemeClr>
                </a:solidFill>
              </a:rPr>
              <a:t>interactive</a:t>
            </a:r>
          </a:p>
          <a:p>
            <a:r>
              <a:rPr lang="en-US" altLang="zh-CN" sz="1400" dirty="0" smtClean="0">
                <a:solidFill>
                  <a:schemeClr val="tx2">
                    <a:lumMod val="60000"/>
                    <a:lumOff val="40000"/>
                  </a:schemeClr>
                </a:solidFill>
              </a:rPr>
              <a:t>game </a:t>
            </a:r>
            <a:endParaRPr lang="zh-CN" altLang="en-US" sz="1400" dirty="0">
              <a:solidFill>
                <a:schemeClr val="tx2">
                  <a:lumMod val="60000"/>
                  <a:lumOff val="40000"/>
                </a:schemeClr>
              </a:solidFill>
            </a:endParaRPr>
          </a:p>
        </p:txBody>
      </p:sp>
      <p:sp>
        <p:nvSpPr>
          <p:cNvPr id="117" name="文本框 116"/>
          <p:cNvSpPr txBox="1"/>
          <p:nvPr/>
        </p:nvSpPr>
        <p:spPr>
          <a:xfrm>
            <a:off x="349880" y="880827"/>
            <a:ext cx="4058860" cy="523220"/>
          </a:xfrm>
          <a:prstGeom prst="rect">
            <a:avLst/>
          </a:prstGeom>
          <a:noFill/>
        </p:spPr>
        <p:txBody>
          <a:bodyPr wrap="square" rtlCol="0">
            <a:spAutoFit/>
          </a:bodyPr>
          <a:lstStyle/>
          <a:p>
            <a:r>
              <a:rPr lang="en-US" altLang="zh-CN" sz="1400" b="1" dirty="0" smtClean="0"/>
              <a:t>Video related services are the majority, they have new forwarding requirements.</a:t>
            </a:r>
            <a:r>
              <a:rPr lang="zh-CN" altLang="en-US" sz="1400" b="1" dirty="0" smtClean="0"/>
              <a:t>：</a:t>
            </a:r>
            <a:endParaRPr lang="zh-CN" altLang="en-US" sz="1400" b="1" dirty="0"/>
          </a:p>
        </p:txBody>
      </p:sp>
      <p:pic>
        <p:nvPicPr>
          <p:cNvPr id="118" name="图片 117"/>
          <p:cNvPicPr>
            <a:picLocks noChangeAspect="1"/>
          </p:cNvPicPr>
          <p:nvPr/>
        </p:nvPicPr>
        <p:blipFill>
          <a:blip r:embed="rId4"/>
          <a:stretch>
            <a:fillRect/>
          </a:stretch>
        </p:blipFill>
        <p:spPr>
          <a:xfrm>
            <a:off x="227104" y="1762138"/>
            <a:ext cx="1170102" cy="1832021"/>
          </a:xfrm>
          <a:prstGeom prst="rect">
            <a:avLst/>
          </a:prstGeom>
        </p:spPr>
      </p:pic>
      <p:pic>
        <p:nvPicPr>
          <p:cNvPr id="119" name="图片 118"/>
          <p:cNvPicPr>
            <a:picLocks noChangeAspect="1"/>
          </p:cNvPicPr>
          <p:nvPr/>
        </p:nvPicPr>
        <p:blipFill>
          <a:blip r:embed="rId5"/>
          <a:stretch>
            <a:fillRect/>
          </a:stretch>
        </p:blipFill>
        <p:spPr>
          <a:xfrm flipH="1">
            <a:off x="1662747" y="1769247"/>
            <a:ext cx="1243364" cy="1824911"/>
          </a:xfrm>
          <a:prstGeom prst="rect">
            <a:avLst/>
          </a:prstGeom>
        </p:spPr>
      </p:pic>
      <p:pic>
        <p:nvPicPr>
          <p:cNvPr id="120" name="图片 119"/>
          <p:cNvPicPr>
            <a:picLocks noChangeAspect="1"/>
          </p:cNvPicPr>
          <p:nvPr/>
        </p:nvPicPr>
        <p:blipFill>
          <a:blip r:embed="rId6"/>
          <a:stretch>
            <a:fillRect/>
          </a:stretch>
        </p:blipFill>
        <p:spPr>
          <a:xfrm flipH="1">
            <a:off x="3363723" y="1802841"/>
            <a:ext cx="1253189" cy="1808672"/>
          </a:xfrm>
          <a:prstGeom prst="rect">
            <a:avLst/>
          </a:prstGeom>
        </p:spPr>
      </p:pic>
      <p:grpSp>
        <p:nvGrpSpPr>
          <p:cNvPr id="105" name="组合 104"/>
          <p:cNvGrpSpPr/>
          <p:nvPr/>
        </p:nvGrpSpPr>
        <p:grpSpPr>
          <a:xfrm>
            <a:off x="9283334" y="4665696"/>
            <a:ext cx="2630149" cy="1579738"/>
            <a:chOff x="1263725" y="1314560"/>
            <a:chExt cx="2569673" cy="1566203"/>
          </a:xfrm>
        </p:grpSpPr>
        <p:pic>
          <p:nvPicPr>
            <p:cNvPr id="106" name="图片 105"/>
            <p:cNvPicPr>
              <a:picLocks noChangeAspect="1"/>
            </p:cNvPicPr>
            <p:nvPr/>
          </p:nvPicPr>
          <p:blipFill>
            <a:blip r:embed="rId7"/>
            <a:stretch>
              <a:fillRect/>
            </a:stretch>
          </p:blipFill>
          <p:spPr>
            <a:xfrm>
              <a:off x="1519094" y="1314560"/>
              <a:ext cx="1953772" cy="1566203"/>
            </a:xfrm>
            <a:prstGeom prst="rect">
              <a:avLst/>
            </a:prstGeom>
          </p:spPr>
        </p:pic>
        <p:sp>
          <p:nvSpPr>
            <p:cNvPr id="107" name="文本框 106"/>
            <p:cNvSpPr txBox="1"/>
            <p:nvPr/>
          </p:nvSpPr>
          <p:spPr>
            <a:xfrm>
              <a:off x="1263725" y="2046510"/>
              <a:ext cx="1169366" cy="396682"/>
            </a:xfrm>
            <a:prstGeom prst="rect">
              <a:avLst/>
            </a:prstGeom>
            <a:noFill/>
          </p:spPr>
          <p:txBody>
            <a:bodyPr wrap="square" rtlCol="0">
              <a:spAutoFit/>
            </a:bodyPr>
            <a:lstStyle/>
            <a:p>
              <a:pPr algn="ctr"/>
              <a:r>
                <a:rPr lang="en-US" altLang="zh-CN" sz="1000" dirty="0" smtClean="0">
                  <a:solidFill>
                    <a:schemeClr val="tx2">
                      <a:lumMod val="60000"/>
                      <a:lumOff val="40000"/>
                    </a:schemeClr>
                  </a:solidFill>
                </a:rPr>
                <a:t>Content forwarding and storage</a:t>
              </a:r>
              <a:endParaRPr lang="zh-CN" altLang="en-US" sz="1000" dirty="0">
                <a:solidFill>
                  <a:schemeClr val="tx2">
                    <a:lumMod val="60000"/>
                    <a:lumOff val="40000"/>
                  </a:schemeClr>
                </a:solidFill>
              </a:endParaRPr>
            </a:p>
          </p:txBody>
        </p:sp>
        <p:sp>
          <p:nvSpPr>
            <p:cNvPr id="121" name="文本框 120"/>
            <p:cNvSpPr txBox="1"/>
            <p:nvPr/>
          </p:nvSpPr>
          <p:spPr>
            <a:xfrm>
              <a:off x="2581386" y="2032873"/>
              <a:ext cx="1252012" cy="396682"/>
            </a:xfrm>
            <a:prstGeom prst="rect">
              <a:avLst/>
            </a:prstGeom>
            <a:noFill/>
          </p:spPr>
          <p:txBody>
            <a:bodyPr wrap="square" rtlCol="0">
              <a:spAutoFit/>
            </a:bodyPr>
            <a:lstStyle/>
            <a:p>
              <a:pPr algn="ctr"/>
              <a:r>
                <a:rPr lang="en-US" altLang="zh-CN" sz="1000" dirty="0" smtClean="0">
                  <a:solidFill>
                    <a:schemeClr val="tx2">
                      <a:lumMod val="60000"/>
                      <a:lumOff val="40000"/>
                    </a:schemeClr>
                  </a:solidFill>
                </a:rPr>
                <a:t>Network forwarding resources</a:t>
              </a:r>
              <a:endParaRPr lang="zh-CN" altLang="en-US" sz="1000" dirty="0">
                <a:solidFill>
                  <a:schemeClr val="tx2">
                    <a:lumMod val="60000"/>
                    <a:lumOff val="40000"/>
                  </a:schemeClr>
                </a:solidFill>
              </a:endParaRPr>
            </a:p>
          </p:txBody>
        </p:sp>
      </p:grpSp>
    </p:spTree>
    <p:extLst>
      <p:ext uri="{BB962C8B-B14F-4D97-AF65-F5344CB8AC3E}">
        <p14:creationId xmlns:p14="http://schemas.microsoft.com/office/powerpoint/2010/main" val="2513911715"/>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Approach and objectives for Rel-20 part 2</a:t>
            </a:r>
            <a:endParaRPr lang="zh-CN" altLang="en-US" sz="3600" dirty="0"/>
          </a:p>
        </p:txBody>
      </p:sp>
      <p:sp>
        <p:nvSpPr>
          <p:cNvPr id="4" name="TextBox 6"/>
          <p:cNvSpPr txBox="1">
            <a:spLocks noChangeArrowheads="1"/>
          </p:cNvSpPr>
          <p:nvPr/>
        </p:nvSpPr>
        <p:spPr bwMode="auto">
          <a:xfrm>
            <a:off x="0" y="6382235"/>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1335" dirty="0" smtClean="0">
                <a:solidFill>
                  <a:schemeClr val="bg1"/>
                </a:solidFill>
                <a:latin typeface="Arial" panose="020B0604020202020204" pitchFamily="34" charset="0"/>
              </a:rPr>
              <a:t>S1-240111</a:t>
            </a:r>
            <a:r>
              <a:rPr lang="en-GB" altLang="en-US" sz="1065" dirty="0" smtClean="0">
                <a:solidFill>
                  <a:schemeClr val="bg1"/>
                </a:solidFill>
                <a:latin typeface="Arial" panose="020B0604020202020204" pitchFamily="34" charset="0"/>
              </a:rPr>
              <a:t>, </a:t>
            </a:r>
            <a:r>
              <a:rPr lang="en-GB" altLang="en-US" sz="1065" dirty="0">
                <a:solidFill>
                  <a:schemeClr val="bg1"/>
                </a:solidFill>
                <a:latin typeface="Arial" panose="020B0604020202020204" pitchFamily="34" charset="0"/>
              </a:rPr>
              <a:t>3GPP TSG </a:t>
            </a:r>
            <a:r>
              <a:rPr lang="en-GB" altLang="en-US" sz="1065" dirty="0" smtClean="0">
                <a:solidFill>
                  <a:schemeClr val="bg1"/>
                </a:solidFill>
                <a:latin typeface="Arial" panose="020B0604020202020204" pitchFamily="34" charset="0"/>
              </a:rPr>
              <a:t>SA1#105, 26 Feb </a:t>
            </a:r>
            <a:r>
              <a:rPr lang="en-GB" altLang="en-US" sz="1065" dirty="0">
                <a:solidFill>
                  <a:schemeClr val="bg1"/>
                </a:solidFill>
                <a:latin typeface="Arial" panose="020B0604020202020204" pitchFamily="34" charset="0"/>
              </a:rPr>
              <a:t>- </a:t>
            </a:r>
            <a:r>
              <a:rPr lang="en-GB" altLang="en-US" sz="1065" dirty="0" smtClean="0">
                <a:solidFill>
                  <a:schemeClr val="bg1"/>
                </a:solidFill>
                <a:latin typeface="Arial" panose="020B0604020202020204" pitchFamily="34" charset="0"/>
              </a:rPr>
              <a:t>1 Mar 2024, Athens</a:t>
            </a:r>
            <a:endParaRPr lang="en-GB" altLang="en-US" sz="1065" dirty="0">
              <a:solidFill>
                <a:schemeClr val="bg1"/>
              </a:solidFill>
              <a:latin typeface="Arial" panose="020B0604020202020204" pitchFamily="34" charset="0"/>
            </a:endParaRPr>
          </a:p>
        </p:txBody>
      </p:sp>
      <p:graphicFrame>
        <p:nvGraphicFramePr>
          <p:cNvPr id="5"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834441019"/>
              </p:ext>
            </p:extLst>
          </p:nvPr>
        </p:nvGraphicFramePr>
        <p:xfrm>
          <a:off x="203747" y="1513581"/>
          <a:ext cx="11432526" cy="4960689"/>
        </p:xfrm>
        <a:graphic>
          <a:graphicData uri="http://schemas.openxmlformats.org/drawingml/2006/table">
            <a:tbl>
              <a:tblPr firstRow="1" bandRow="1">
                <a:tableStyleId>{F5AB1C69-6EDB-4FF4-983F-18BD219EF322}</a:tableStyleId>
              </a:tblPr>
              <a:tblGrid>
                <a:gridCol w="1884935">
                  <a:extLst>
                    <a:ext uri="{9D8B030D-6E8A-4147-A177-3AD203B41FA5}">
                      <a16:colId xmlns:a16="http://schemas.microsoft.com/office/drawing/2014/main" val="562605877"/>
                    </a:ext>
                  </a:extLst>
                </a:gridCol>
                <a:gridCol w="2849078">
                  <a:extLst>
                    <a:ext uri="{9D8B030D-6E8A-4147-A177-3AD203B41FA5}">
                      <a16:colId xmlns:a16="http://schemas.microsoft.com/office/drawing/2014/main" val="824553124"/>
                    </a:ext>
                  </a:extLst>
                </a:gridCol>
                <a:gridCol w="3339966">
                  <a:extLst>
                    <a:ext uri="{9D8B030D-6E8A-4147-A177-3AD203B41FA5}">
                      <a16:colId xmlns:a16="http://schemas.microsoft.com/office/drawing/2014/main" val="3613638359"/>
                    </a:ext>
                  </a:extLst>
                </a:gridCol>
                <a:gridCol w="808522">
                  <a:extLst>
                    <a:ext uri="{9D8B030D-6E8A-4147-A177-3AD203B41FA5}">
                      <a16:colId xmlns:a16="http://schemas.microsoft.com/office/drawing/2014/main" val="4265244648"/>
                    </a:ext>
                  </a:extLst>
                </a:gridCol>
                <a:gridCol w="885525">
                  <a:extLst>
                    <a:ext uri="{9D8B030D-6E8A-4147-A177-3AD203B41FA5}">
                      <a16:colId xmlns:a16="http://schemas.microsoft.com/office/drawing/2014/main" val="714072198"/>
                    </a:ext>
                  </a:extLst>
                </a:gridCol>
                <a:gridCol w="847023">
                  <a:extLst>
                    <a:ext uri="{9D8B030D-6E8A-4147-A177-3AD203B41FA5}">
                      <a16:colId xmlns:a16="http://schemas.microsoft.com/office/drawing/2014/main" val="1390949308"/>
                    </a:ext>
                  </a:extLst>
                </a:gridCol>
                <a:gridCol w="817477">
                  <a:extLst>
                    <a:ext uri="{9D8B030D-6E8A-4147-A177-3AD203B41FA5}">
                      <a16:colId xmlns:a16="http://schemas.microsoft.com/office/drawing/2014/main" val="129207063"/>
                    </a:ext>
                  </a:extLst>
                </a:gridCol>
              </a:tblGrid>
              <a:tr h="792560">
                <a:tc>
                  <a:txBody>
                    <a:bodyPr/>
                    <a:lstStyle/>
                    <a:p>
                      <a:pPr algn="ctr"/>
                      <a:r>
                        <a:rPr lang="en-US" sz="1600" dirty="0"/>
                        <a:t>Title </a:t>
                      </a:r>
                    </a:p>
                  </a:txBody>
                  <a:tcPr/>
                </a:tc>
                <a:tc>
                  <a:txBody>
                    <a:bodyPr/>
                    <a:lstStyle/>
                    <a:p>
                      <a:pPr algn="ctr"/>
                      <a:r>
                        <a:rPr lang="en-US" sz="1600" dirty="0" smtClean="0"/>
                        <a:t>Suggested Skeleton </a:t>
                      </a:r>
                      <a:endParaRPr lang="en-US" sz="1600" dirty="0"/>
                    </a:p>
                    <a:p>
                      <a:pPr algn="ctr"/>
                      <a:endParaRPr lang="en-US" sz="1600" dirty="0"/>
                    </a:p>
                  </a:txBody>
                  <a:tcPr/>
                </a:tc>
                <a:tc>
                  <a:txBody>
                    <a:bodyPr/>
                    <a:lstStyle/>
                    <a:p>
                      <a:pPr algn="ctr"/>
                      <a:r>
                        <a:rPr lang="en-US" sz="1600" dirty="0" smtClean="0"/>
                        <a:t>Objectives</a:t>
                      </a:r>
                      <a:endParaRPr lang="en-US" sz="16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t>UE</a:t>
                      </a:r>
                      <a:r>
                        <a:rPr lang="en-US" sz="1600" baseline="0" dirty="0" smtClean="0"/>
                        <a:t> impact</a:t>
                      </a:r>
                      <a:endParaRPr lang="en-US" sz="1600" dirty="0"/>
                    </a:p>
                  </a:txBody>
                  <a:tcPr/>
                </a:tc>
                <a:tc>
                  <a:txBody>
                    <a:bodyPr/>
                    <a:lstStyle/>
                    <a:p>
                      <a:pPr algn="ctr"/>
                      <a:r>
                        <a:rPr lang="en-US" sz="1600" dirty="0" smtClean="0"/>
                        <a:t>RAN</a:t>
                      </a:r>
                      <a:r>
                        <a:rPr lang="en-US" sz="1600" baseline="0" dirty="0" smtClean="0"/>
                        <a:t> Impact</a:t>
                      </a:r>
                      <a:endParaRPr lang="en-US" sz="1600" dirty="0"/>
                    </a:p>
                  </a:txBody>
                  <a:tcPr/>
                </a:tc>
                <a:tc>
                  <a:txBody>
                    <a:bodyPr/>
                    <a:lstStyle/>
                    <a:p>
                      <a:pPr algn="ctr"/>
                      <a:r>
                        <a:rPr lang="en-US" sz="1600" dirty="0" smtClean="0"/>
                        <a:t>CN impact</a:t>
                      </a:r>
                      <a:endParaRPr lang="en-US" sz="1600" dirty="0"/>
                    </a:p>
                  </a:txBody>
                  <a:tcPr/>
                </a:tc>
                <a:tc>
                  <a:txBody>
                    <a:bodyPr/>
                    <a:lstStyle/>
                    <a:p>
                      <a:pPr algn="ctr"/>
                      <a:r>
                        <a:rPr lang="en-US" sz="1600" dirty="0"/>
                        <a:t>Other WG Impact</a:t>
                      </a:r>
                    </a:p>
                  </a:txBody>
                  <a:tcPr/>
                </a:tc>
                <a:extLst>
                  <a:ext uri="{0D108BD9-81ED-4DB2-BD59-A6C34878D82A}">
                    <a16:rowId xmlns:a16="http://schemas.microsoft.com/office/drawing/2014/main" val="4108668729"/>
                  </a:ext>
                </a:extLst>
              </a:tr>
              <a:tr h="3070929">
                <a:tc>
                  <a:txBody>
                    <a:bodyPr/>
                    <a:lstStyle/>
                    <a:p>
                      <a:r>
                        <a:rPr lang="en-US" sz="1600" b="1" dirty="0" smtClean="0"/>
                        <a:t>One</a:t>
                      </a:r>
                      <a:r>
                        <a:rPr lang="en-US" sz="1600" b="1" baseline="0" dirty="0" smtClean="0"/>
                        <a:t> “Umbrella” SID</a:t>
                      </a:r>
                      <a:r>
                        <a:rPr lang="en-US" sz="1600" b="1" dirty="0" smtClean="0"/>
                        <a:t>: </a:t>
                      </a:r>
                      <a:r>
                        <a:rPr lang="en-US" sz="1600" b="1" dirty="0"/>
                        <a:t>Study </a:t>
                      </a:r>
                      <a:r>
                        <a:rPr lang="en-US" sz="1600" b="1" dirty="0" smtClean="0"/>
                        <a:t>on </a:t>
                      </a:r>
                      <a:r>
                        <a:rPr lang="en-US" sz="1600" b="1" dirty="0" err="1" smtClean="0"/>
                        <a:t>xxxx</a:t>
                      </a:r>
                      <a:endParaRPr lang="en-US" sz="1600" b="1" dirty="0"/>
                    </a:p>
                  </a:txBody>
                  <a:tcPr/>
                </a:tc>
                <a:tc>
                  <a:txBody>
                    <a:bodyPr/>
                    <a:lstStyle/>
                    <a:p>
                      <a:pPr marL="0" indent="0">
                        <a:buFont typeface="+mj-lt"/>
                        <a:buNone/>
                      </a:pPr>
                      <a:r>
                        <a:rPr lang="en-US" sz="1600" i="1" kern="1200" dirty="0" smtClean="0">
                          <a:solidFill>
                            <a:srgbClr val="FF0000"/>
                          </a:solidFill>
                          <a:effectLst/>
                          <a:latin typeface="+mn-lt"/>
                          <a:ea typeface="+mn-ea"/>
                          <a:cs typeface="+mn-cs"/>
                        </a:rPr>
                        <a:t>Multiple</a:t>
                      </a:r>
                      <a:r>
                        <a:rPr lang="en-US" sz="1600" i="1" kern="1200" baseline="0" dirty="0" smtClean="0">
                          <a:solidFill>
                            <a:srgbClr val="FF0000"/>
                          </a:solidFill>
                          <a:effectLst/>
                          <a:latin typeface="+mn-lt"/>
                          <a:ea typeface="+mn-ea"/>
                          <a:cs typeface="+mn-cs"/>
                        </a:rPr>
                        <a:t> building blocks with multiple sub-bullets:</a:t>
                      </a:r>
                    </a:p>
                    <a:p>
                      <a:pPr marL="0" indent="0">
                        <a:buFont typeface="+mj-lt"/>
                        <a:buNone/>
                      </a:pPr>
                      <a:r>
                        <a:rPr lang="en-US" sz="1600" i="1" kern="1200" baseline="0" dirty="0" smtClean="0">
                          <a:solidFill>
                            <a:schemeClr val="tx1"/>
                          </a:solidFill>
                          <a:effectLst/>
                          <a:latin typeface="+mn-lt"/>
                          <a:ea typeface="+mn-ea"/>
                          <a:cs typeface="+mn-cs"/>
                        </a:rPr>
                        <a:t>Rapporteur</a:t>
                      </a:r>
                      <a:endParaRPr lang="en-US" sz="1600" b="1" i="1" kern="1200" baseline="0" dirty="0" smtClean="0">
                        <a:solidFill>
                          <a:schemeClr val="tx1"/>
                        </a:solidFill>
                        <a:effectLst/>
                        <a:latin typeface="+mn-lt"/>
                        <a:ea typeface="+mn-ea"/>
                        <a:cs typeface="+mn-cs"/>
                      </a:endParaRPr>
                    </a:p>
                    <a:p>
                      <a:pPr marL="285750" indent="-285750">
                        <a:buFontTx/>
                        <a:buChar char="-"/>
                      </a:pPr>
                      <a:r>
                        <a:rPr lang="en-US" sz="1600" i="1" kern="1200" baseline="0" dirty="0" smtClean="0">
                          <a:solidFill>
                            <a:schemeClr val="tx1"/>
                          </a:solidFill>
                          <a:effectLst/>
                          <a:latin typeface="+mn-lt"/>
                          <a:ea typeface="+mn-ea"/>
                          <a:cs typeface="+mn-cs"/>
                        </a:rPr>
                        <a:t>Building Block 1 (Editor xxx)</a:t>
                      </a:r>
                    </a:p>
                    <a:p>
                      <a:pPr marL="0" indent="0">
                        <a:buFontTx/>
                        <a:buNone/>
                      </a:pPr>
                      <a:r>
                        <a:rPr lang="en-US" sz="1600" i="1" kern="1200" baseline="0" dirty="0" smtClean="0">
                          <a:solidFill>
                            <a:schemeClr val="tx1"/>
                          </a:solidFill>
                          <a:effectLst/>
                          <a:latin typeface="+mn-lt"/>
                          <a:ea typeface="+mn-ea"/>
                          <a:cs typeface="+mn-cs"/>
                        </a:rPr>
                        <a:t>      </a:t>
                      </a:r>
                      <a:r>
                        <a:rPr lang="en-US" altLang="zh-CN" sz="1600" i="1" kern="1200" baseline="0" dirty="0" smtClean="0">
                          <a:solidFill>
                            <a:schemeClr val="tx1"/>
                          </a:solidFill>
                          <a:effectLst/>
                          <a:latin typeface="+mn-lt"/>
                          <a:ea typeface="+mn-ea"/>
                          <a:cs typeface="+mn-cs"/>
                        </a:rPr>
                        <a:t>·  Sub-bullet 1 (Editor xxx)</a:t>
                      </a:r>
                    </a:p>
                    <a:p>
                      <a:pPr marL="0" marR="0" lvl="0" indent="0" algn="l" defTabSz="1219200" rtl="0" eaLnBrk="1" fontAlgn="auto" latinLnBrk="0" hangingPunct="1">
                        <a:lnSpc>
                          <a:spcPct val="100000"/>
                        </a:lnSpc>
                        <a:spcBef>
                          <a:spcPts val="0"/>
                        </a:spcBef>
                        <a:spcAft>
                          <a:spcPts val="0"/>
                        </a:spcAft>
                        <a:buClrTx/>
                        <a:buSzTx/>
                        <a:buFontTx/>
                        <a:buNone/>
                        <a:tabLst/>
                        <a:defRPr/>
                      </a:pPr>
                      <a:r>
                        <a:rPr lang="en-US" sz="1600" i="1" kern="1200" baseline="0" dirty="0" smtClean="0">
                          <a:solidFill>
                            <a:schemeClr val="tx1"/>
                          </a:solidFill>
                          <a:effectLst/>
                          <a:latin typeface="+mn-lt"/>
                          <a:ea typeface="+mn-ea"/>
                          <a:cs typeface="+mn-cs"/>
                        </a:rPr>
                        <a:t>      </a:t>
                      </a:r>
                      <a:r>
                        <a:rPr lang="en-US" altLang="zh-CN" sz="1600" i="1" kern="1200" baseline="0" dirty="0" smtClean="0">
                          <a:solidFill>
                            <a:schemeClr val="tx1"/>
                          </a:solidFill>
                          <a:effectLst/>
                          <a:latin typeface="+mn-lt"/>
                          <a:ea typeface="+mn-ea"/>
                          <a:cs typeface="+mn-cs"/>
                        </a:rPr>
                        <a:t>·  Sub-bullet 2 (Editor xxx)</a:t>
                      </a:r>
                    </a:p>
                    <a:p>
                      <a:pPr marL="0" indent="0">
                        <a:buFontTx/>
                        <a:buNone/>
                      </a:pPr>
                      <a:r>
                        <a:rPr lang="en-US" sz="1600" i="1" kern="1200" baseline="0" dirty="0" smtClean="0">
                          <a:solidFill>
                            <a:schemeClr val="tx1"/>
                          </a:solidFill>
                          <a:effectLst/>
                          <a:latin typeface="+mn-lt"/>
                          <a:ea typeface="+mn-ea"/>
                          <a:cs typeface="+mn-cs"/>
                        </a:rPr>
                        <a:t>      ...</a:t>
                      </a:r>
                    </a:p>
                    <a:p>
                      <a:pPr marL="285750" marR="0" lvl="0" indent="-285750" algn="l" defTabSz="1219200" rtl="0" eaLnBrk="1" fontAlgn="auto" latinLnBrk="0" hangingPunct="1">
                        <a:lnSpc>
                          <a:spcPct val="100000"/>
                        </a:lnSpc>
                        <a:spcBef>
                          <a:spcPts val="0"/>
                        </a:spcBef>
                        <a:spcAft>
                          <a:spcPts val="0"/>
                        </a:spcAft>
                        <a:buClrTx/>
                        <a:buSzTx/>
                        <a:buFontTx/>
                        <a:buChar char="-"/>
                        <a:tabLst/>
                        <a:defRPr/>
                      </a:pPr>
                      <a:r>
                        <a:rPr lang="en-US" sz="1600" i="1" kern="1200" baseline="0" dirty="0" smtClean="0">
                          <a:solidFill>
                            <a:schemeClr val="tx1"/>
                          </a:solidFill>
                          <a:effectLst/>
                          <a:latin typeface="+mn-lt"/>
                          <a:ea typeface="+mn-ea"/>
                          <a:cs typeface="+mn-cs"/>
                        </a:rPr>
                        <a:t>Building Block 2 </a:t>
                      </a:r>
                      <a:r>
                        <a:rPr lang="en-US" altLang="zh-CN" sz="1600" i="1" kern="1200" baseline="0" dirty="0" smtClean="0">
                          <a:solidFill>
                            <a:schemeClr val="tx1"/>
                          </a:solidFill>
                          <a:effectLst/>
                          <a:latin typeface="+mn-lt"/>
                          <a:ea typeface="+mn-ea"/>
                          <a:cs typeface="+mn-cs"/>
                        </a:rPr>
                        <a:t>(Editor xxx)</a:t>
                      </a:r>
                      <a:endParaRPr lang="en-US" sz="1600" i="1" kern="1200" baseline="0" dirty="0" smtClean="0">
                        <a:solidFill>
                          <a:schemeClr val="tx1"/>
                        </a:solidFill>
                        <a:effectLst/>
                        <a:latin typeface="+mn-lt"/>
                        <a:ea typeface="+mn-ea"/>
                        <a:cs typeface="+mn-cs"/>
                      </a:endParaRPr>
                    </a:p>
                    <a:p>
                      <a:pPr marL="0" indent="0">
                        <a:buFontTx/>
                        <a:buNone/>
                      </a:pPr>
                      <a:r>
                        <a:rPr lang="en-US" altLang="zh-CN" sz="1600" i="1" kern="1200" baseline="0" dirty="0" smtClean="0">
                          <a:solidFill>
                            <a:schemeClr val="tx1"/>
                          </a:solidFill>
                          <a:effectLst/>
                          <a:latin typeface="+mn-lt"/>
                          <a:ea typeface="+mn-ea"/>
                          <a:cs typeface="+mn-cs"/>
                        </a:rPr>
                        <a:t>      ·  Sub-bullet 1 (Editor xxx)</a:t>
                      </a:r>
                    </a:p>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1600" i="1" kern="1200" baseline="0" dirty="0" smtClean="0">
                          <a:solidFill>
                            <a:schemeClr val="tx1"/>
                          </a:solidFill>
                          <a:effectLst/>
                          <a:latin typeface="+mn-lt"/>
                          <a:ea typeface="+mn-ea"/>
                          <a:cs typeface="+mn-cs"/>
                        </a:rPr>
                        <a:t>      ·  Sub-bullet 2 (Editor xxx)</a:t>
                      </a:r>
                    </a:p>
                    <a:p>
                      <a:pPr marL="0" indent="0">
                        <a:buFontTx/>
                        <a:buNone/>
                      </a:pPr>
                      <a:r>
                        <a:rPr lang="en-US" altLang="zh-CN" sz="1600" i="1" kern="1200" baseline="0" dirty="0" smtClean="0">
                          <a:solidFill>
                            <a:schemeClr val="tx1"/>
                          </a:solidFill>
                          <a:effectLst/>
                          <a:latin typeface="+mn-lt"/>
                          <a:ea typeface="+mn-ea"/>
                          <a:cs typeface="+mn-cs"/>
                        </a:rPr>
                        <a:t>      ...</a:t>
                      </a:r>
                    </a:p>
                    <a:p>
                      <a:pPr marL="0" indent="0">
                        <a:buFontTx/>
                        <a:buNone/>
                      </a:pPr>
                      <a:r>
                        <a:rPr lang="en-US" altLang="zh-CN" sz="1600" i="1" kern="1200" baseline="0" dirty="0" smtClean="0">
                          <a:solidFill>
                            <a:schemeClr val="tx1"/>
                          </a:solidFill>
                          <a:effectLst/>
                          <a:latin typeface="+mn-lt"/>
                          <a:ea typeface="+mn-ea"/>
                          <a:cs typeface="+mn-cs"/>
                        </a:rPr>
                        <a:t>-    …</a:t>
                      </a:r>
                      <a:endParaRPr lang="en-US" sz="1600" i="1" kern="1200" baseline="0" dirty="0" smtClean="0">
                        <a:solidFill>
                          <a:srgbClr val="FF0000"/>
                        </a:solidFill>
                        <a:effectLst/>
                        <a:latin typeface="+mn-lt"/>
                        <a:ea typeface="+mn-ea"/>
                        <a:cs typeface="+mn-cs"/>
                      </a:endParaRPr>
                    </a:p>
                  </a:txBody>
                  <a:tcPr/>
                </a:tc>
                <a:tc>
                  <a:txBody>
                    <a:bodyPr/>
                    <a:lstStyle/>
                    <a:p>
                      <a:pPr marL="0" indent="0">
                        <a:buFont typeface="Wingdings" panose="05000000000000000000" pitchFamily="2" charset="2"/>
                        <a:buNone/>
                      </a:pPr>
                      <a:r>
                        <a:rPr lang="en-US" sz="1600" b="1" i="0" kern="1200" dirty="0" smtClean="0">
                          <a:solidFill>
                            <a:schemeClr val="tx1"/>
                          </a:solidFill>
                          <a:effectLst/>
                          <a:latin typeface="+mn-lt"/>
                          <a:ea typeface="+mn-ea"/>
                          <a:cs typeface="+mn-cs"/>
                        </a:rPr>
                        <a:t>One “</a:t>
                      </a:r>
                      <a:r>
                        <a:rPr lang="en-US" altLang="zh-CN" sz="1600" b="1" baseline="0" dirty="0" smtClean="0"/>
                        <a:t>Umbrella</a:t>
                      </a:r>
                      <a:r>
                        <a:rPr lang="en-US" sz="1600" b="1" i="0" kern="1200" dirty="0" smtClean="0">
                          <a:solidFill>
                            <a:schemeClr val="tx1"/>
                          </a:solidFill>
                          <a:effectLst/>
                          <a:latin typeface="+mn-lt"/>
                          <a:ea typeface="+mn-ea"/>
                          <a:cs typeface="+mn-cs"/>
                        </a:rPr>
                        <a:t>” including the</a:t>
                      </a:r>
                      <a:r>
                        <a:rPr lang="en-US" sz="1600" b="1" i="0" kern="1200" baseline="0" dirty="0" smtClean="0">
                          <a:solidFill>
                            <a:schemeClr val="tx1"/>
                          </a:solidFill>
                          <a:effectLst/>
                          <a:latin typeface="+mn-lt"/>
                          <a:ea typeface="+mn-ea"/>
                          <a:cs typeface="+mn-cs"/>
                        </a:rPr>
                        <a:t> </a:t>
                      </a:r>
                      <a:r>
                        <a:rPr lang="en-US" sz="1600" b="1" i="0" kern="1200" dirty="0" smtClean="0">
                          <a:solidFill>
                            <a:schemeClr val="tx1"/>
                          </a:solidFill>
                          <a:effectLst/>
                          <a:latin typeface="+mn-lt"/>
                          <a:ea typeface="+mn-ea"/>
                          <a:cs typeface="+mn-cs"/>
                        </a:rPr>
                        <a:t>following bullets:</a:t>
                      </a:r>
                    </a:p>
                    <a:p>
                      <a:pPr marL="285750" indent="-285750">
                        <a:buFont typeface="Wingdings" panose="05000000000000000000" pitchFamily="2" charset="2"/>
                        <a:buChar char="ü"/>
                      </a:pPr>
                      <a:r>
                        <a:rPr lang="en-US" altLang="zh-CN" sz="1600" i="1" kern="1200" baseline="0" dirty="0" smtClean="0">
                          <a:solidFill>
                            <a:schemeClr val="tx1"/>
                          </a:solidFill>
                          <a:effectLst/>
                          <a:latin typeface="+mn-lt"/>
                          <a:ea typeface="+mn-ea"/>
                          <a:cs typeface="+mn-cs"/>
                        </a:rPr>
                        <a:t>Building Block </a:t>
                      </a:r>
                      <a:r>
                        <a:rPr lang="en-US" sz="1600" i="1" kern="1200" dirty="0" smtClean="0">
                          <a:solidFill>
                            <a:schemeClr val="tx1"/>
                          </a:solidFill>
                          <a:effectLst/>
                          <a:latin typeface="+mn-lt"/>
                          <a:ea typeface="+mn-ea"/>
                          <a:cs typeface="+mn-cs"/>
                        </a:rPr>
                        <a:t>x: 6G network operation</a:t>
                      </a:r>
                    </a:p>
                    <a:p>
                      <a:pPr marL="285750" indent="-285750">
                        <a:buFont typeface="Wingdings" panose="05000000000000000000" pitchFamily="2" charset="2"/>
                        <a:buChar char="ü"/>
                      </a:pPr>
                      <a:r>
                        <a:rPr lang="en-US" altLang="zh-CN" sz="1600" i="1" kern="1200" baseline="0" dirty="0" smtClean="0">
                          <a:solidFill>
                            <a:schemeClr val="tx1"/>
                          </a:solidFill>
                          <a:effectLst/>
                          <a:latin typeface="+mn-lt"/>
                          <a:ea typeface="+mn-ea"/>
                          <a:cs typeface="+mn-cs"/>
                        </a:rPr>
                        <a:t>Building Block </a:t>
                      </a:r>
                      <a:r>
                        <a:rPr lang="en-US" sz="1600" i="1" kern="1200" baseline="0" dirty="0" smtClean="0">
                          <a:solidFill>
                            <a:schemeClr val="tx1"/>
                          </a:solidFill>
                          <a:effectLst/>
                          <a:latin typeface="+mn-lt"/>
                          <a:ea typeface="+mn-ea"/>
                          <a:cs typeface="+mn-cs"/>
                        </a:rPr>
                        <a:t>x: </a:t>
                      </a:r>
                      <a:r>
                        <a:rPr lang="en-US" sz="1600" i="1" kern="1200" dirty="0" smtClean="0">
                          <a:solidFill>
                            <a:schemeClr val="tx1"/>
                          </a:solidFill>
                          <a:effectLst/>
                          <a:latin typeface="+mn-lt"/>
                          <a:ea typeface="+mn-ea"/>
                          <a:cs typeface="+mn-cs"/>
                        </a:rPr>
                        <a:t>Integrated AI with 6G network</a:t>
                      </a:r>
                    </a:p>
                    <a:p>
                      <a:pPr marL="285750" indent="-285750">
                        <a:buFont typeface="Wingdings" panose="05000000000000000000" pitchFamily="2" charset="2"/>
                        <a:buChar char="ü"/>
                      </a:pPr>
                      <a:r>
                        <a:rPr lang="en-US" altLang="zh-CN" sz="1600" i="1" kern="1200" baseline="0" dirty="0" smtClean="0">
                          <a:solidFill>
                            <a:schemeClr val="tx1"/>
                          </a:solidFill>
                          <a:effectLst/>
                          <a:latin typeface="+mn-lt"/>
                          <a:ea typeface="+mn-ea"/>
                          <a:cs typeface="+mn-cs"/>
                        </a:rPr>
                        <a:t>Building Block </a:t>
                      </a:r>
                      <a:r>
                        <a:rPr lang="en-US" sz="1600" i="1" kern="1200" dirty="0" smtClean="0">
                          <a:solidFill>
                            <a:schemeClr val="tx1"/>
                          </a:solidFill>
                          <a:effectLst/>
                          <a:latin typeface="+mn-lt"/>
                          <a:ea typeface="+mn-ea"/>
                          <a:cs typeface="+mn-cs"/>
                        </a:rPr>
                        <a:t>x: Immersive Communication</a:t>
                      </a:r>
                    </a:p>
                    <a:p>
                      <a:pPr marL="285750" marR="0" lvl="0" indent="-285750" algn="l" defTabSz="1219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altLang="zh-CN" sz="1600" i="1" kern="1200" baseline="0" dirty="0" smtClean="0">
                          <a:solidFill>
                            <a:schemeClr val="tx1"/>
                          </a:solidFill>
                          <a:effectLst/>
                          <a:latin typeface="+mn-lt"/>
                          <a:ea typeface="+mn-ea"/>
                          <a:cs typeface="+mn-cs"/>
                        </a:rPr>
                        <a:t>Building Block </a:t>
                      </a:r>
                      <a:r>
                        <a:rPr lang="en-US" altLang="zh-CN" sz="1600" i="1" kern="1200" dirty="0" smtClean="0">
                          <a:solidFill>
                            <a:schemeClr val="tx1"/>
                          </a:solidFill>
                          <a:effectLst/>
                          <a:latin typeface="+mn-lt"/>
                          <a:ea typeface="+mn-ea"/>
                          <a:cs typeface="+mn-cs"/>
                        </a:rPr>
                        <a:t>x: NTN</a:t>
                      </a:r>
                      <a:endParaRPr lang="en-US" sz="1600" i="1" kern="1200" dirty="0" smtClean="0">
                        <a:solidFill>
                          <a:schemeClr val="tx1"/>
                        </a:solidFill>
                        <a:effectLst/>
                        <a:latin typeface="+mn-lt"/>
                        <a:ea typeface="+mn-ea"/>
                        <a:cs typeface="+mn-cs"/>
                      </a:endParaRPr>
                    </a:p>
                    <a:p>
                      <a:pPr marL="285750" indent="-285750">
                        <a:buFont typeface="Wingdings" panose="05000000000000000000" pitchFamily="2" charset="2"/>
                        <a:buChar char="ü"/>
                      </a:pPr>
                      <a:r>
                        <a:rPr lang="en-US" sz="1600" i="1" kern="1200" dirty="0" smtClean="0">
                          <a:solidFill>
                            <a:schemeClr val="tx1"/>
                          </a:solidFill>
                          <a:effectLst/>
                          <a:latin typeface="+mn-lt"/>
                          <a:ea typeface="+mn-ea"/>
                          <a:cs typeface="+mn-cs"/>
                        </a:rPr>
                        <a:t>Building</a:t>
                      </a:r>
                      <a:r>
                        <a:rPr lang="en-US" sz="1600" i="1" kern="1200" baseline="0" dirty="0" smtClean="0">
                          <a:solidFill>
                            <a:schemeClr val="tx1"/>
                          </a:solidFill>
                          <a:effectLst/>
                          <a:latin typeface="+mn-lt"/>
                          <a:ea typeface="+mn-ea"/>
                          <a:cs typeface="+mn-cs"/>
                        </a:rPr>
                        <a:t> Block x: …</a:t>
                      </a:r>
                      <a:endParaRPr lang="en-US" sz="1600" i="1" kern="1200" dirty="0">
                        <a:solidFill>
                          <a:srgbClr val="FF0000"/>
                        </a:solidFill>
                        <a:effectLst/>
                        <a:latin typeface="+mn-lt"/>
                        <a:ea typeface="+mn-ea"/>
                        <a:cs typeface="+mn-cs"/>
                      </a:endParaRPr>
                    </a:p>
                  </a:txBody>
                  <a:tcPr/>
                </a:tc>
                <a:tc>
                  <a:txBody>
                    <a:bodyPr/>
                    <a:lstStyle/>
                    <a:p>
                      <a:r>
                        <a:rPr lang="en-US" sz="1600" dirty="0" smtClean="0"/>
                        <a:t>Yes</a:t>
                      </a:r>
                      <a:endParaRPr lang="en-US" sz="1600" dirty="0"/>
                    </a:p>
                    <a:p>
                      <a:endParaRPr lang="en-US" sz="1600" dirty="0"/>
                    </a:p>
                    <a:p>
                      <a:endParaRPr lang="en-US" sz="1600" dirty="0"/>
                    </a:p>
                  </a:txBody>
                  <a:tcPr/>
                </a:tc>
                <a:tc>
                  <a:txBody>
                    <a:bodyPr/>
                    <a:lstStyle/>
                    <a:p>
                      <a:r>
                        <a:rPr lang="en-US" sz="1600" dirty="0" smtClean="0"/>
                        <a:t>Yes</a:t>
                      </a:r>
                      <a:endParaRPr lang="en-US" sz="1600" dirty="0"/>
                    </a:p>
                  </a:txBody>
                  <a:tcPr/>
                </a:tc>
                <a:tc>
                  <a:txBody>
                    <a:bodyPr/>
                    <a:lstStyle/>
                    <a:p>
                      <a:r>
                        <a:rPr lang="en-US" sz="1600" dirty="0"/>
                        <a:t>Yes</a:t>
                      </a:r>
                    </a:p>
                  </a:txBody>
                  <a:tcPr/>
                </a:tc>
                <a:tc>
                  <a:txBody>
                    <a:bodyPr/>
                    <a:lstStyle/>
                    <a:p>
                      <a:r>
                        <a:rPr lang="en-US" sz="1600" dirty="0"/>
                        <a:t>Yes</a:t>
                      </a:r>
                    </a:p>
                  </a:txBody>
                  <a:tcPr/>
                </a:tc>
                <a:extLst>
                  <a:ext uri="{0D108BD9-81ED-4DB2-BD59-A6C34878D82A}">
                    <a16:rowId xmlns:a16="http://schemas.microsoft.com/office/drawing/2014/main" val="1961773117"/>
                  </a:ext>
                </a:extLst>
              </a:tr>
              <a:tr h="357141">
                <a:tc>
                  <a:txBody>
                    <a:bodyPr/>
                    <a:lstStyle/>
                    <a:p>
                      <a:r>
                        <a:rPr lang="en-US" sz="1600" dirty="0" smtClean="0"/>
                        <a:t>Suggested time line</a:t>
                      </a:r>
                      <a:endParaRPr lang="en-US" sz="1600" dirty="0"/>
                    </a:p>
                  </a:txBody>
                  <a:tcPr>
                    <a:solidFill>
                      <a:schemeClr val="accent6">
                        <a:lumMod val="20000"/>
                        <a:lumOff val="80000"/>
                      </a:schemeClr>
                    </a:solidFill>
                  </a:tcPr>
                </a:tc>
                <a:tc gridSpan="6">
                  <a:txBody>
                    <a:bodyPr/>
                    <a:lstStyle/>
                    <a:p>
                      <a:r>
                        <a:rPr lang="en-US" sz="1600" dirty="0" smtClean="0"/>
                        <a:t>Open to offline</a:t>
                      </a:r>
                      <a:r>
                        <a:rPr lang="en-US" sz="1600" baseline="0" dirty="0" smtClean="0"/>
                        <a:t> discussion of Phase and collect the feedbacks as much as possible.</a:t>
                      </a:r>
                    </a:p>
                    <a:p>
                      <a:r>
                        <a:rPr lang="en-US" sz="1600" baseline="0" dirty="0" smtClean="0"/>
                        <a:t>3 days for a</a:t>
                      </a:r>
                      <a:r>
                        <a:rPr lang="en-US" sz="1600" dirty="0" smtClean="0"/>
                        <a:t> dedicated discussion in May.</a:t>
                      </a:r>
                      <a:r>
                        <a:rPr lang="en-US" sz="1600" baseline="0" dirty="0" smtClean="0"/>
                        <a:t> </a:t>
                      </a:r>
                    </a:p>
                    <a:p>
                      <a:r>
                        <a:rPr lang="en-US" sz="1600" baseline="0" dirty="0" smtClean="0"/>
                        <a:t>A final decision in August.</a:t>
                      </a:r>
                    </a:p>
                    <a:p>
                      <a:r>
                        <a:rPr lang="en-US" sz="1600" dirty="0" smtClean="0"/>
                        <a:t>Specific implementation need</a:t>
                      </a:r>
                      <a:r>
                        <a:rPr lang="en-US" sz="1600" baseline="0" dirty="0" smtClean="0"/>
                        <a:t> </a:t>
                      </a:r>
                      <a:r>
                        <a:rPr lang="en-US" sz="1600" dirty="0" smtClean="0"/>
                        <a:t>further discussion at Athens (</a:t>
                      </a:r>
                      <a:r>
                        <a:rPr lang="en-US" sz="1600" dirty="0" smtClean="0">
                          <a:solidFill>
                            <a:srgbClr val="FF0000"/>
                          </a:solidFill>
                        </a:rPr>
                        <a:t>offline</a:t>
                      </a:r>
                      <a:r>
                        <a:rPr lang="en-US" sz="1600" dirty="0" smtClean="0"/>
                        <a:t>).</a:t>
                      </a:r>
                      <a:endParaRPr lang="en-US" sz="1600" dirty="0"/>
                    </a:p>
                  </a:txBody>
                  <a:tcPr>
                    <a:solidFill>
                      <a:schemeClr val="accent6">
                        <a:lumMod val="20000"/>
                        <a:lumOff val="80000"/>
                      </a:schemeClr>
                    </a:solidFill>
                  </a:tcPr>
                </a:tc>
                <a:tc hMerge="1">
                  <a:txBody>
                    <a:bodyPr/>
                    <a:lstStyle/>
                    <a:p>
                      <a:endParaRPr lang="en-US" sz="1600" dirty="0"/>
                    </a:p>
                  </a:txBody>
                  <a:tcPr/>
                </a:tc>
                <a:tc hMerge="1">
                  <a:txBody>
                    <a:bodyPr/>
                    <a:lstStyle/>
                    <a:p>
                      <a:endParaRPr lang="en-US" sz="1600" dirty="0"/>
                    </a:p>
                  </a:txBody>
                  <a:tcPr/>
                </a:tc>
                <a:tc hMerge="1">
                  <a:txBody>
                    <a:bodyPr/>
                    <a:lstStyle/>
                    <a:p>
                      <a:endParaRPr lang="en-US" sz="1600" dirty="0"/>
                    </a:p>
                  </a:txBody>
                  <a:tcPr/>
                </a:tc>
                <a:tc hMerge="1">
                  <a:txBody>
                    <a:bodyPr/>
                    <a:lstStyle/>
                    <a:p>
                      <a:endParaRPr lang="en-US" sz="1600" dirty="0"/>
                    </a:p>
                  </a:txBody>
                  <a:tcPr/>
                </a:tc>
                <a:tc hMerge="1">
                  <a:txBody>
                    <a:bodyPr/>
                    <a:lstStyle/>
                    <a:p>
                      <a:endParaRPr lang="en-US" sz="1600" dirty="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100719954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7486</TotalTime>
  <Words>1056</Words>
  <Application>Microsoft Office PowerPoint</Application>
  <PresentationFormat>宽屏</PresentationFormat>
  <Paragraphs>190</Paragraphs>
  <Slides>10</Slides>
  <Notes>8</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10</vt:i4>
      </vt:variant>
    </vt:vector>
  </HeadingPairs>
  <TitlesOfParts>
    <vt:vector size="23" baseType="lpstr">
      <vt:lpstr>Helvetica Neue</vt:lpstr>
      <vt:lpstr>Helvetica Neue Medium</vt:lpstr>
      <vt:lpstr>MS PGothic</vt:lpstr>
      <vt:lpstr>等线</vt:lpstr>
      <vt:lpstr>宋体</vt:lpstr>
      <vt:lpstr>微软雅黑</vt:lpstr>
      <vt:lpstr>Arial</vt:lpstr>
      <vt:lpstr>Calibri</vt:lpstr>
      <vt:lpstr>Times New Roman</vt:lpstr>
      <vt:lpstr>Wingdings</vt:lpstr>
      <vt:lpstr>33</vt:lpstr>
      <vt:lpstr>1_Office Theme</vt:lpstr>
      <vt:lpstr>3_Office Theme</vt:lpstr>
      <vt:lpstr>PowerPoint 演示文稿</vt:lpstr>
      <vt:lpstr>PowerPoint 演示文稿</vt:lpstr>
      <vt:lpstr>Suggested approach for Rel-20 part 2</vt:lpstr>
      <vt:lpstr>PowerPoint 演示文稿</vt:lpstr>
      <vt:lpstr>PowerPoint 演示文稿</vt:lpstr>
      <vt:lpstr>PowerPoint 演示文稿</vt:lpstr>
      <vt:lpstr>PowerPoint 演示文稿</vt:lpstr>
      <vt:lpstr>Building block 3: Immersive Communication</vt:lpstr>
      <vt:lpstr>Approach and objectives for Rel-20 part 2</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1</cp:lastModifiedBy>
  <cp:revision>265</cp:revision>
  <dcterms:created xsi:type="dcterms:W3CDTF">2021-10-27T15:05:00Z</dcterms:created>
  <dcterms:modified xsi:type="dcterms:W3CDTF">2024-02-16T14:09:13Z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D9DE94B3F61F4AE9A4CA7C7D3FE95219</vt:lpwstr>
  </property>
  <property fmtid="{D5CDD505-2E9C-101B-9397-08002B2CF9AE}" pid="3" name="KSOProductBuildVer">
    <vt:lpwstr>2052-11.8.2.12085</vt:lpwstr>
  </property>
</Properties>
</file>