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theme/themeOverride2.xml" ContentType="application/vnd.openxmlformats-officedocument.themeOverride+xml"/>
  <Override PartName="/ppt/notesSlides/notesSlide2.xml" ContentType="application/vnd.openxmlformats-officedocument.presentationml.notesSlide+xml"/>
  <Override PartName="/ppt/theme/themeOverride3.xml" ContentType="application/vnd.openxmlformats-officedocument.themeOverr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981" r:id="rId6"/>
  </p:sldMasterIdLst>
  <p:notesMasterIdLst>
    <p:notesMasterId r:id="rId18"/>
  </p:notesMasterIdLst>
  <p:sldIdLst>
    <p:sldId id="303" r:id="rId7"/>
    <p:sldId id="2134805298" r:id="rId8"/>
    <p:sldId id="2147478720" r:id="rId9"/>
    <p:sldId id="2147478721" r:id="rId10"/>
    <p:sldId id="2147478724" r:id="rId11"/>
    <p:sldId id="2147478722" r:id="rId12"/>
    <p:sldId id="2134805315" r:id="rId13"/>
    <p:sldId id="2147478723" r:id="rId14"/>
    <p:sldId id="2134805353" r:id="rId15"/>
    <p:sldId id="2134805312" r:id="rId16"/>
    <p:sldId id="330"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CCCCCC"/>
    <a:srgbClr val="005A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51ED367-CBB8-41FA-A0A6-499A79D20C71}" v="318" dt="2024-02-16T10:25:42.78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2022" autoAdjust="0"/>
  </p:normalViewPr>
  <p:slideViewPr>
    <p:cSldViewPr snapToGrid="0">
      <p:cViewPr varScale="1">
        <p:scale>
          <a:sx n="79" d="100"/>
          <a:sy n="79" d="100"/>
        </p:scale>
        <p:origin x="821" y="67"/>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24" Type="http://schemas.microsoft.com/office/2018/10/relationships/authors" Target="authors.xml"/><Relationship Id="rId5" Type="http://schemas.openxmlformats.org/officeDocument/2006/relationships/customXml" Target="../customXml/item5.xml"/><Relationship Id="rId15" Type="http://schemas.openxmlformats.org/officeDocument/2006/relationships/slide" Target="slides/slide9.xml"/><Relationship Id="rId23" Type="http://schemas.microsoft.com/office/2015/10/relationships/revisionInfo" Target="revisionInfo.xml"/><Relationship Id="rId10" Type="http://schemas.openxmlformats.org/officeDocument/2006/relationships/slide" Target="slides/slide4.xml"/><Relationship Id="rId19"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9D1B6A4-20B5-44F8-AA87-9106FC962D11}" type="datetimeFigureOut">
              <a:rPr lang="en-US" smtClean="0"/>
              <a:t>2/15/2024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03E4391-B736-453C-81CB-9D9D740B24EA}" type="slidenum">
              <a:rPr lang="en-US" smtClean="0"/>
              <a:t>‹#›</a:t>
            </a:fld>
            <a:endParaRPr lang="en-US"/>
          </a:p>
        </p:txBody>
      </p:sp>
    </p:spTree>
    <p:extLst>
      <p:ext uri="{BB962C8B-B14F-4D97-AF65-F5344CB8AC3E}">
        <p14:creationId xmlns:p14="http://schemas.microsoft.com/office/powerpoint/2010/main" val="14456612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a:extLst>
              <a:ext uri="{FF2B5EF4-FFF2-40B4-BE49-F238E27FC236}">
                <a16:creationId xmlns:a16="http://schemas.microsoft.com/office/drawing/2014/main" id="{72C23339-D40B-EF98-4B98-C8BE1F062726}"/>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marL="0" marR="0" lvl="0" indent="0" algn="l" defTabSz="930275" rtl="0" eaLnBrk="1" fontAlgn="auto" latinLnBrk="0" hangingPunct="1">
              <a:lnSpc>
                <a:spcPct val="100000"/>
              </a:lnSpc>
              <a:spcBef>
                <a:spcPct val="0"/>
              </a:spcBef>
              <a:spcAft>
                <a:spcPts val="0"/>
              </a:spcAft>
              <a:buClr>
                <a:srgbClr val="000000"/>
              </a:buClr>
              <a:buSzTx/>
              <a:buFont typeface="Arial"/>
              <a:buNone/>
              <a:tabLst/>
              <a:defRPr/>
            </a:pPr>
            <a:fld id="{B721D71C-0C60-4E6C-B8BA-EFE883F25C77}" type="slidenum">
              <a:rPr kumimoji="0" lang="en-GB" altLang="en-US" sz="1200" b="0" i="0" u="none" strike="noStrike" kern="0" cap="none" spc="0" normalizeH="0" baseline="0" noProof="0" smtClean="0">
                <a:ln>
                  <a:noFill/>
                </a:ln>
                <a:solidFill>
                  <a:srgbClr val="000000"/>
                </a:solidFill>
                <a:effectLst/>
                <a:uLnTx/>
                <a:uFillTx/>
                <a:latin typeface="Times New Roman" panose="02020603050405020304" pitchFamily="18" charset="0"/>
                <a:ea typeface="MS PGothic" panose="020B0600070205080204" pitchFamily="34" charset="-128"/>
                <a:cs typeface="Arial"/>
                <a:sym typeface="Arial"/>
              </a:rPr>
              <a:pPr marL="0" marR="0" lvl="0" indent="0" algn="l" defTabSz="930275" rtl="0" eaLnBrk="1" fontAlgn="auto" latinLnBrk="0" hangingPunct="1">
                <a:lnSpc>
                  <a:spcPct val="100000"/>
                </a:lnSpc>
                <a:spcBef>
                  <a:spcPct val="0"/>
                </a:spcBef>
                <a:spcAft>
                  <a:spcPts val="0"/>
                </a:spcAft>
                <a:buClr>
                  <a:srgbClr val="000000"/>
                </a:buClr>
                <a:buSzTx/>
                <a:buFont typeface="Arial"/>
                <a:buNone/>
                <a:tabLst/>
                <a:defRPr/>
              </a:pPr>
              <a:t>1</a:t>
            </a:fld>
            <a:endParaRPr kumimoji="0" lang="en-GB" altLang="en-US" sz="1200" b="0" i="0" u="none" strike="noStrike" kern="0" cap="none" spc="0" normalizeH="0" baseline="0" noProof="0">
              <a:ln>
                <a:noFill/>
              </a:ln>
              <a:solidFill>
                <a:srgbClr val="000000"/>
              </a:solidFill>
              <a:effectLst/>
              <a:uLnTx/>
              <a:uFillTx/>
              <a:latin typeface="Times New Roman" panose="02020603050405020304" pitchFamily="18" charset="0"/>
              <a:ea typeface="MS PGothic" panose="020B0600070205080204" pitchFamily="34" charset="-128"/>
              <a:cs typeface="Arial"/>
              <a:sym typeface="Arial"/>
            </a:endParaRPr>
          </a:p>
        </p:txBody>
      </p:sp>
      <p:sp>
        <p:nvSpPr>
          <p:cNvPr id="7171" name="Rectangle 2">
            <a:extLst>
              <a:ext uri="{FF2B5EF4-FFF2-40B4-BE49-F238E27FC236}">
                <a16:creationId xmlns:a16="http://schemas.microsoft.com/office/drawing/2014/main" id="{12F3FE6F-C440-F893-BCE7-C37F5965D5AA}"/>
              </a:ext>
            </a:extLst>
          </p:cNvPr>
          <p:cNvSpPr>
            <a:spLocks noGrp="1" noRot="1" noChangeAspect="1" noChangeArrowheads="1" noTextEdit="1"/>
          </p:cNvSpPr>
          <p:nvPr>
            <p:ph type="sldImg"/>
          </p:nvPr>
        </p:nvSpPr>
        <p:spPr>
          <a:xfrm>
            <a:off x="88900" y="742950"/>
            <a:ext cx="6621463" cy="3725863"/>
          </a:xfrm>
          <a:ln/>
        </p:spPr>
      </p:sp>
      <p:sp>
        <p:nvSpPr>
          <p:cNvPr id="7172" name="Rectangle 3">
            <a:extLst>
              <a:ext uri="{FF2B5EF4-FFF2-40B4-BE49-F238E27FC236}">
                <a16:creationId xmlns:a16="http://schemas.microsoft.com/office/drawing/2014/main" id="{B6738540-EFF8-8093-7E7C-B4E0176100C7}"/>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8D4EF5B-ECC8-43EE-A509-D601DDF42AD0}" type="slidenum">
              <a:rPr lang="en-US" smtClean="0"/>
              <a:t>9</a:t>
            </a:fld>
            <a:endParaRPr lang="en-US"/>
          </a:p>
        </p:txBody>
      </p:sp>
    </p:spTree>
    <p:extLst>
      <p:ext uri="{BB962C8B-B14F-4D97-AF65-F5344CB8AC3E}">
        <p14:creationId xmlns:p14="http://schemas.microsoft.com/office/powerpoint/2010/main" val="24697528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24"/>
        <p:cNvGrpSpPr/>
        <p:nvPr/>
      </p:nvGrpSpPr>
      <p:grpSpPr>
        <a:xfrm>
          <a:off x="0" y="0"/>
          <a:ext cx="0" cy="0"/>
          <a:chOff x="0" y="0"/>
          <a:chExt cx="0" cy="0"/>
        </a:xfrm>
      </p:grpSpPr>
      <p:sp>
        <p:nvSpPr>
          <p:cNvPr id="25" name="Google Shape;25;p4"/>
          <p:cNvSpPr txBox="1">
            <a:spLocks noGrp="1"/>
          </p:cNvSpPr>
          <p:nvPr>
            <p:ph type="title"/>
          </p:nvPr>
        </p:nvSpPr>
        <p:spPr>
          <a:xfrm>
            <a:off x="651933" y="228600"/>
            <a:ext cx="9103600" cy="11432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26" name="Google Shape;26;p4"/>
          <p:cNvSpPr txBox="1">
            <a:spLocks noGrp="1"/>
          </p:cNvSpPr>
          <p:nvPr>
            <p:ph type="body" idx="1"/>
          </p:nvPr>
        </p:nvSpPr>
        <p:spPr>
          <a:xfrm>
            <a:off x="647700" y="1454149"/>
            <a:ext cx="11184400" cy="4830400"/>
          </a:xfrm>
          <a:prstGeom prst="rect">
            <a:avLst/>
          </a:prstGeom>
          <a:noFill/>
          <a:ln>
            <a:noFill/>
          </a:ln>
        </p:spPr>
        <p:txBody>
          <a:bodyPr spcFirstLastPara="1" wrap="square" lIns="91425" tIns="45700" rIns="91425" bIns="45700" anchor="t" anchorCtr="0">
            <a:noAutofit/>
          </a:bodyPr>
          <a:lstStyle>
            <a:lvl1pPr marL="609585" lvl="0" indent="-541853" algn="l" rtl="0">
              <a:spcBef>
                <a:spcPts val="747"/>
              </a:spcBef>
              <a:spcAft>
                <a:spcPts val="0"/>
              </a:spcAft>
              <a:buClr>
                <a:schemeClr val="dk1"/>
              </a:buClr>
              <a:buSzPts val="2800"/>
              <a:buFont typeface="Calibri"/>
              <a:buChar char="•"/>
              <a:defRPr/>
            </a:lvl1pPr>
            <a:lvl2pPr marL="1219170" lvl="1" indent="-457189" algn="l" rtl="0">
              <a:spcBef>
                <a:spcPts val="480"/>
              </a:spcBef>
              <a:spcAft>
                <a:spcPts val="0"/>
              </a:spcAft>
              <a:buSzPts val="1800"/>
              <a:buChar char="•"/>
              <a:defRPr/>
            </a:lvl2pPr>
            <a:lvl3pPr marL="1828754" lvl="2" indent="-457189" algn="l" rtl="0">
              <a:spcBef>
                <a:spcPts val="480"/>
              </a:spcBef>
              <a:spcAft>
                <a:spcPts val="0"/>
              </a:spcAft>
              <a:buClr>
                <a:schemeClr val="dk1"/>
              </a:buClr>
              <a:buSzPts val="1800"/>
              <a:buChar char="•"/>
              <a:defRPr/>
            </a:lvl3pPr>
            <a:lvl4pPr marL="2438339" lvl="3" indent="-457189" algn="l" rtl="0">
              <a:spcBef>
                <a:spcPts val="480"/>
              </a:spcBef>
              <a:spcAft>
                <a:spcPts val="0"/>
              </a:spcAft>
              <a:buClr>
                <a:schemeClr val="dk1"/>
              </a:buClr>
              <a:buSzPts val="1800"/>
              <a:buChar char="–"/>
              <a:defRPr/>
            </a:lvl4pPr>
            <a:lvl5pPr marL="3047924" lvl="4" indent="-457189" algn="l" rtl="0">
              <a:spcBef>
                <a:spcPts val="480"/>
              </a:spcBef>
              <a:spcAft>
                <a:spcPts val="0"/>
              </a:spcAft>
              <a:buClr>
                <a:schemeClr val="dk1"/>
              </a:buClr>
              <a:buSzPts val="1800"/>
              <a:buChar char="»"/>
              <a:defRPr/>
            </a:lvl5pPr>
            <a:lvl6pPr marL="3657509" lvl="5" indent="-457189" algn="l" rtl="0">
              <a:spcBef>
                <a:spcPts val="480"/>
              </a:spcBef>
              <a:spcAft>
                <a:spcPts val="0"/>
              </a:spcAft>
              <a:buClr>
                <a:schemeClr val="dk1"/>
              </a:buClr>
              <a:buSzPts val="1800"/>
              <a:buChar char="»"/>
              <a:defRPr/>
            </a:lvl6pPr>
            <a:lvl7pPr marL="4267093" lvl="6" indent="-457189" algn="l" rtl="0">
              <a:spcBef>
                <a:spcPts val="480"/>
              </a:spcBef>
              <a:spcAft>
                <a:spcPts val="0"/>
              </a:spcAft>
              <a:buClr>
                <a:schemeClr val="dk1"/>
              </a:buClr>
              <a:buSzPts val="1800"/>
              <a:buChar char="»"/>
              <a:defRPr/>
            </a:lvl7pPr>
            <a:lvl8pPr marL="4876678" lvl="7" indent="-457189" algn="l" rtl="0">
              <a:spcBef>
                <a:spcPts val="480"/>
              </a:spcBef>
              <a:spcAft>
                <a:spcPts val="0"/>
              </a:spcAft>
              <a:buClr>
                <a:schemeClr val="dk1"/>
              </a:buClr>
              <a:buSzPts val="1800"/>
              <a:buChar char="»"/>
              <a:defRPr/>
            </a:lvl8pPr>
            <a:lvl9pPr marL="5486263" lvl="8" indent="-457189" algn="l" rtl="0">
              <a:spcBef>
                <a:spcPts val="48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33205690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pic>
        <p:nvPicPr>
          <p:cNvPr id="2" name="Picture 10">
            <a:extLst>
              <a:ext uri="{FF2B5EF4-FFF2-40B4-BE49-F238E27FC236}">
                <a16:creationId xmlns:a16="http://schemas.microsoft.com/office/drawing/2014/main" id="{3C82B6F2-C726-06E1-C7BF-379B22274C7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84" y="1"/>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37136" y="3812215"/>
            <a:ext cx="8534400" cy="1752600"/>
          </a:xfrm>
        </p:spPr>
        <p:txBody>
          <a:bodyPr/>
          <a:lstStyle>
            <a:lvl1pPr marL="0" indent="0" algn="ctr">
              <a:buNone/>
              <a:defRPr/>
            </a:lvl1pPr>
            <a:lvl2pPr marL="609515" indent="0" algn="ctr">
              <a:buNone/>
              <a:defRPr/>
            </a:lvl2pPr>
            <a:lvl3pPr marL="1219031" indent="0" algn="ctr">
              <a:buNone/>
              <a:defRPr/>
            </a:lvl3pPr>
            <a:lvl4pPr marL="1828546" indent="0" algn="ctr">
              <a:buNone/>
              <a:defRPr/>
            </a:lvl4pPr>
            <a:lvl5pPr marL="2438062" indent="0" algn="ctr">
              <a:buNone/>
              <a:defRPr/>
            </a:lvl5pPr>
            <a:lvl6pPr marL="3047577" indent="0" algn="ctr">
              <a:buNone/>
              <a:defRPr/>
            </a:lvl6pPr>
            <a:lvl7pPr marL="3657093" indent="0" algn="ctr">
              <a:buNone/>
              <a:defRPr/>
            </a:lvl7pPr>
            <a:lvl8pPr marL="4266608" indent="0" algn="ctr">
              <a:buNone/>
              <a:defRPr/>
            </a:lvl8pPr>
            <a:lvl9pPr marL="4876123"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1295665726"/>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1485"/>
            <a:ext cx="10363200" cy="1468967"/>
          </a:xfrm>
        </p:spPr>
        <p:txBody>
          <a:bodyPr/>
          <a:lstStyle/>
          <a:p>
            <a:r>
              <a:rPr lang="en-US"/>
              <a:t>Click to edit Master title style</a:t>
            </a:r>
            <a:endParaRPr lang="en-GB"/>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4360FD2-2AFE-4F82-810F-E8317CD40423}"/>
              </a:ext>
            </a:extLst>
          </p:cNvPr>
          <p:cNvSpPr>
            <a:spLocks noGrp="1"/>
          </p:cNvSpPr>
          <p:nvPr>
            <p:ph type="dt" sz="half" idx="10"/>
          </p:nvPr>
        </p:nvSpPr>
        <p:spPr>
          <a:xfrm>
            <a:off x="0" y="0"/>
            <a:ext cx="0" cy="0"/>
          </a:xfrm>
        </p:spPr>
        <p:txBody>
          <a:bodyPr/>
          <a:lstStyle>
            <a:lvl1pPr>
              <a:defRPr/>
            </a:lvl1pPr>
          </a:lstStyle>
          <a:p>
            <a:pPr>
              <a:defRPr/>
            </a:pPr>
            <a:fld id="{0B646E51-3B49-4A8B-AD1E-06E46E34F6E0}" type="datetimeFigureOut">
              <a:rPr lang="en-GB"/>
              <a:pPr>
                <a:defRPr/>
              </a:pPr>
              <a:t>15/02/2024</a:t>
            </a:fld>
            <a:endParaRPr lang="en-GB"/>
          </a:p>
        </p:txBody>
      </p:sp>
      <p:sp>
        <p:nvSpPr>
          <p:cNvPr id="5" name="Footer Placeholder 4">
            <a:extLst>
              <a:ext uri="{FF2B5EF4-FFF2-40B4-BE49-F238E27FC236}">
                <a16:creationId xmlns:a16="http://schemas.microsoft.com/office/drawing/2014/main" id="{CB9D3BEB-9417-4C22-AE02-B4EF424DA87D}"/>
              </a:ext>
            </a:extLst>
          </p:cNvPr>
          <p:cNvSpPr>
            <a:spLocks noGrp="1"/>
          </p:cNvSpPr>
          <p:nvPr>
            <p:ph type="ftr" sz="quarter" idx="11"/>
          </p:nvPr>
        </p:nvSpPr>
        <p:spPr>
          <a:xfrm>
            <a:off x="0" y="0"/>
            <a:ext cx="0" cy="0"/>
          </a:xfrm>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CBF61854-9EE5-466E-96CE-72A9C67B756D}"/>
              </a:ext>
            </a:extLst>
          </p:cNvPr>
          <p:cNvSpPr>
            <a:spLocks noGrp="1"/>
          </p:cNvSpPr>
          <p:nvPr>
            <p:ph type="sldNum" sz="quarter" idx="12"/>
          </p:nvPr>
        </p:nvSpPr>
        <p:spPr>
          <a:xfrm>
            <a:off x="0" y="0"/>
            <a:ext cx="0" cy="0"/>
          </a:xfrm>
        </p:spPr>
        <p:txBody>
          <a:bodyPr/>
          <a:lstStyle>
            <a:lvl1pPr>
              <a:defRPr/>
            </a:lvl1pPr>
          </a:lstStyle>
          <a:p>
            <a:pPr>
              <a:defRPr/>
            </a:pPr>
            <a:fld id="{D04A6022-F1F6-46BC-8206-E355C2D16FFB}" type="slidenum">
              <a:rPr lang="en-GB" altLang="en-US"/>
              <a:pPr>
                <a:defRPr/>
              </a:pPr>
              <a:t>‹#›</a:t>
            </a:fld>
            <a:endParaRPr lang="en-GB" altLang="en-US"/>
          </a:p>
        </p:txBody>
      </p:sp>
    </p:spTree>
    <p:extLst>
      <p:ext uri="{BB962C8B-B14F-4D97-AF65-F5344CB8AC3E}">
        <p14:creationId xmlns:p14="http://schemas.microsoft.com/office/powerpoint/2010/main" val="30863396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4" name="Picture 10">
            <a:extLst>
              <a:ext uri="{FF2B5EF4-FFF2-40B4-BE49-F238E27FC236}">
                <a16:creationId xmlns:a16="http://schemas.microsoft.com/office/drawing/2014/main" id="{16B15D26-C6C7-434B-BD59-624736011C6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84" y="1"/>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37136" y="3812215"/>
            <a:ext cx="8534400" cy="1752600"/>
          </a:xfrm>
        </p:spPr>
        <p:txBody>
          <a:bodyPr/>
          <a:lstStyle>
            <a:lvl1pPr marL="0" indent="0" algn="ctr">
              <a:buNone/>
              <a:defRPr/>
            </a:lvl1pPr>
            <a:lvl2pPr marL="609515" indent="0" algn="ctr">
              <a:buNone/>
              <a:defRPr/>
            </a:lvl2pPr>
            <a:lvl3pPr marL="1219031" indent="0" algn="ctr">
              <a:buNone/>
              <a:defRPr/>
            </a:lvl3pPr>
            <a:lvl4pPr marL="1828546" indent="0" algn="ctr">
              <a:buNone/>
              <a:defRPr/>
            </a:lvl4pPr>
            <a:lvl5pPr marL="2438062" indent="0" algn="ctr">
              <a:buNone/>
              <a:defRPr/>
            </a:lvl5pPr>
            <a:lvl6pPr marL="3047577" indent="0" algn="ctr">
              <a:buNone/>
              <a:defRPr/>
            </a:lvl6pPr>
            <a:lvl7pPr marL="3657093" indent="0" algn="ctr">
              <a:buNone/>
              <a:defRPr/>
            </a:lvl7pPr>
            <a:lvl8pPr marL="4266608" indent="0" algn="ctr">
              <a:buNone/>
              <a:defRPr/>
            </a:lvl8pPr>
            <a:lvl9pPr marL="4876123"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37688556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3_Title Slide">
    <p:spTree>
      <p:nvGrpSpPr>
        <p:cNvPr id="1" name=""/>
        <p:cNvGrpSpPr/>
        <p:nvPr/>
      </p:nvGrpSpPr>
      <p:grpSpPr>
        <a:xfrm>
          <a:off x="0" y="0"/>
          <a:ext cx="0" cy="0"/>
          <a:chOff x="0" y="0"/>
          <a:chExt cx="0" cy="0"/>
        </a:xfrm>
      </p:grpSpPr>
      <p:pic>
        <p:nvPicPr>
          <p:cNvPr id="2" name="Picture 10">
            <a:extLst>
              <a:ext uri="{FF2B5EF4-FFF2-40B4-BE49-F238E27FC236}">
                <a16:creationId xmlns:a16="http://schemas.microsoft.com/office/drawing/2014/main" id="{C49E5425-BEE1-A046-85E0-1CC1B8576C5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84" y="2"/>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37136" y="3812215"/>
            <a:ext cx="8534400" cy="1752600"/>
          </a:xfrm>
        </p:spPr>
        <p:txBody>
          <a:bodyPr/>
          <a:lstStyle>
            <a:lvl1pPr marL="0" indent="0" algn="ctr">
              <a:buNone/>
              <a:defRPr/>
            </a:lvl1pPr>
            <a:lvl2pPr marL="609499" indent="0" algn="ctr">
              <a:buNone/>
              <a:defRPr/>
            </a:lvl2pPr>
            <a:lvl3pPr marL="1219000" indent="0" algn="ctr">
              <a:buNone/>
              <a:defRPr/>
            </a:lvl3pPr>
            <a:lvl4pPr marL="1828501" indent="0" algn="ctr">
              <a:buNone/>
              <a:defRPr/>
            </a:lvl4pPr>
            <a:lvl5pPr marL="2438002" indent="0" algn="ctr">
              <a:buNone/>
              <a:defRPr/>
            </a:lvl5pPr>
            <a:lvl6pPr marL="3047501" indent="0" algn="ctr">
              <a:buNone/>
              <a:defRPr/>
            </a:lvl6pPr>
            <a:lvl7pPr marL="3657002" indent="0" algn="ctr">
              <a:buNone/>
              <a:defRPr/>
            </a:lvl7pPr>
            <a:lvl8pPr marL="4266501" indent="0" algn="ctr">
              <a:buNone/>
              <a:defRPr/>
            </a:lvl8pPr>
            <a:lvl9pPr marL="4876001"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41113808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1.1.4 - 1xBulle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556800" y="527928"/>
            <a:ext cx="11078400" cy="454205"/>
          </a:xfrm>
          <a:prstGeom prst="rect">
            <a:avLst/>
          </a:prstGeom>
        </p:spPr>
        <p:txBody>
          <a:bodyPr lIns="0" tIns="0" rIns="0" bIns="0"/>
          <a:lstStyle>
            <a:lvl1pPr marL="0" indent="0">
              <a:lnSpc>
                <a:spcPct val="100000"/>
              </a:lnSpc>
              <a:spcBef>
                <a:spcPts val="0"/>
              </a:spcBef>
              <a:buNone/>
              <a:defRPr sz="32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556800" y="1019360"/>
            <a:ext cx="11078400" cy="454205"/>
          </a:xfrm>
          <a:prstGeom prst="rect">
            <a:avLst/>
          </a:prstGeom>
        </p:spPr>
        <p:txBody>
          <a:bodyPr lIns="0" tIns="0" rIns="0" bIns="0"/>
          <a:lstStyle>
            <a:lvl1pPr marL="0" indent="0">
              <a:lnSpc>
                <a:spcPct val="100000"/>
              </a:lnSpc>
              <a:spcBef>
                <a:spcPts val="0"/>
              </a:spcBef>
              <a:buNone/>
              <a:defRPr sz="2400" baseline="0">
                <a:solidFill>
                  <a:schemeClr val="tx2"/>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556451" y="1680000"/>
            <a:ext cx="11078400" cy="4158640"/>
          </a:xfrm>
          <a:prstGeom prst="rect">
            <a:avLst/>
          </a:prstGeom>
        </p:spPr>
        <p:txBody>
          <a:bodyPr lIns="0" tIns="0" rIns="0" bIns="0"/>
          <a:lstStyle>
            <a:lvl1pPr marL="239994" indent="-239994">
              <a:lnSpc>
                <a:spcPct val="100000"/>
              </a:lnSpc>
              <a:spcBef>
                <a:spcPts val="0"/>
              </a:spcBef>
              <a:spcAft>
                <a:spcPts val="800"/>
              </a:spcAft>
              <a:buSzPct val="70000"/>
              <a:defRPr sz="1600">
                <a:solidFill>
                  <a:schemeClr val="tx2"/>
                </a:solidFill>
              </a:defRPr>
            </a:lvl1pPr>
            <a:lvl2pPr marL="479988" indent="-239994">
              <a:lnSpc>
                <a:spcPct val="100000"/>
              </a:lnSpc>
              <a:spcBef>
                <a:spcPts val="0"/>
              </a:spcBef>
              <a:spcAft>
                <a:spcPts val="800"/>
              </a:spcAft>
              <a:buSzPct val="70000"/>
              <a:defRPr sz="1600">
                <a:solidFill>
                  <a:schemeClr val="tx2"/>
                </a:solidFill>
              </a:defRPr>
            </a:lvl2pPr>
            <a:lvl3pPr marL="719982" indent="-239994">
              <a:lnSpc>
                <a:spcPct val="100000"/>
              </a:lnSpc>
              <a:spcBef>
                <a:spcPts val="0"/>
              </a:spcBef>
              <a:spcAft>
                <a:spcPts val="800"/>
              </a:spcAft>
              <a:buSzPct val="70000"/>
              <a:defRPr sz="1600">
                <a:solidFill>
                  <a:schemeClr val="tx2"/>
                </a:solidFill>
              </a:defRPr>
            </a:lvl3pPr>
            <a:lvl4pPr marL="959976" indent="-239994">
              <a:lnSpc>
                <a:spcPct val="100000"/>
              </a:lnSpc>
              <a:spcBef>
                <a:spcPts val="0"/>
              </a:spcBef>
              <a:spcAft>
                <a:spcPts val="800"/>
              </a:spcAft>
              <a:buSzPct val="70000"/>
              <a:defRPr lang="en-US" sz="1600" kern="1200" dirty="0">
                <a:solidFill>
                  <a:schemeClr val="tx2"/>
                </a:solidFill>
                <a:latin typeface="+mn-lt"/>
                <a:ea typeface="+mn-ea"/>
                <a:cs typeface="+mn-cs"/>
              </a:defRPr>
            </a:lvl4pPr>
            <a:lvl5pPr marL="1199970" indent="-239994">
              <a:lnSpc>
                <a:spcPct val="100000"/>
              </a:lnSpc>
              <a:spcBef>
                <a:spcPts val="0"/>
              </a:spcBef>
              <a:spcAft>
                <a:spcPts val="800"/>
              </a:spcAft>
              <a:buSzPct val="70000"/>
              <a:defRPr sz="1600">
                <a:solidFill>
                  <a:schemeClr val="tx2"/>
                </a:solidFill>
              </a:defRPr>
            </a:lvl5pPr>
            <a:lvl6pPr marL="1439964" indent="-239994">
              <a:lnSpc>
                <a:spcPct val="100000"/>
              </a:lnSpc>
              <a:spcBef>
                <a:spcPts val="0"/>
              </a:spcBef>
              <a:buSzPct val="70000"/>
              <a:buFont typeface="Arial" panose="020B0604020202020204" pitchFamily="34" charset="0"/>
              <a:buChar char="•"/>
              <a:defRPr sz="1467">
                <a:solidFill>
                  <a:schemeClr val="tx2"/>
                </a:solidFill>
              </a:defRPr>
            </a:lvl6pPr>
            <a:lvl7pPr marL="1439964">
              <a:defRPr sz="16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3" name="Graphic 2">
            <a:extLst>
              <a:ext uri="{FF2B5EF4-FFF2-40B4-BE49-F238E27FC236}">
                <a16:creationId xmlns:a16="http://schemas.microsoft.com/office/drawing/2014/main" id="{3772E5D1-F4A4-5034-E057-717754E35435}"/>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336427" y="6320612"/>
            <a:ext cx="1296000" cy="292019"/>
          </a:xfrm>
          <a:prstGeom prst="rect">
            <a:avLst/>
          </a:prstGeom>
        </p:spPr>
      </p:pic>
      <p:sp>
        <p:nvSpPr>
          <p:cNvPr id="15" name="TextBox 14">
            <a:extLst>
              <a:ext uri="{FF2B5EF4-FFF2-40B4-BE49-F238E27FC236}">
                <a16:creationId xmlns:a16="http://schemas.microsoft.com/office/drawing/2014/main" id="{D5C5286A-148E-6CAC-4953-28CEC8A7AC65}"/>
              </a:ext>
            </a:extLst>
          </p:cNvPr>
          <p:cNvSpPr txBox="1"/>
          <p:nvPr/>
        </p:nvSpPr>
        <p:spPr>
          <a:xfrm>
            <a:off x="906705" y="6478074"/>
            <a:ext cx="842111" cy="164148"/>
          </a:xfrm>
          <a:prstGeom prst="rect">
            <a:avLst/>
          </a:prstGeom>
          <a:noFill/>
        </p:spPr>
        <p:txBody>
          <a:bodyPr wrap="none" lIns="0" tIns="0" rIns="0" bIns="0" anchor="b" anchorCtr="0">
            <a:noAutofit/>
          </a:bodyPr>
          <a:lstStyle/>
          <a:p>
            <a:r>
              <a:rPr lang="en-US" sz="1067"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6" name="Slide Number Placeholder 5">
            <a:extLst>
              <a:ext uri="{FF2B5EF4-FFF2-40B4-BE49-F238E27FC236}">
                <a16:creationId xmlns:a16="http://schemas.microsoft.com/office/drawing/2014/main" id="{8C09A251-3EA9-3813-C32A-42674B11B3BE}"/>
              </a:ext>
            </a:extLst>
          </p:cNvPr>
          <p:cNvSpPr txBox="1">
            <a:spLocks/>
          </p:cNvSpPr>
          <p:nvPr/>
        </p:nvSpPr>
        <p:spPr>
          <a:xfrm>
            <a:off x="558803" y="6478009"/>
            <a:ext cx="160300" cy="164212"/>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1067"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sz="1333"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7" name="Footer Placeholder 2">
            <a:extLst>
              <a:ext uri="{FF2B5EF4-FFF2-40B4-BE49-F238E27FC236}">
                <a16:creationId xmlns:a16="http://schemas.microsoft.com/office/drawing/2014/main" id="{4DDBC5E9-DF95-1530-C94F-AC94C8FDD7BF}"/>
              </a:ext>
            </a:extLst>
          </p:cNvPr>
          <p:cNvSpPr>
            <a:spLocks noGrp="1"/>
          </p:cNvSpPr>
          <p:nvPr>
            <p:ph type="ftr" sz="quarter" idx="3"/>
          </p:nvPr>
        </p:nvSpPr>
        <p:spPr>
          <a:xfrm>
            <a:off x="2006147" y="6478073"/>
            <a:ext cx="3840000" cy="163200"/>
          </a:xfrm>
          <a:prstGeom prst="rect">
            <a:avLst/>
          </a:prstGeom>
        </p:spPr>
        <p:txBody>
          <a:bodyPr vert="horz" wrap="none" lIns="0" tIns="0" rIns="0" bIns="0" rtlCol="0" anchor="b" anchorCtr="0">
            <a:noAutofit/>
          </a:bodyPr>
          <a:lstStyle>
            <a:lvl1pPr marL="0" algn="l" defTabSz="609585" rtl="0" eaLnBrk="1" latinLnBrk="0" hangingPunct="1">
              <a:defRPr lang="en-GB" sz="1067"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endParaRPr lang="en-US"/>
          </a:p>
        </p:txBody>
      </p:sp>
      <p:cxnSp>
        <p:nvCxnSpPr>
          <p:cNvPr id="2" name="Straight Connector 1">
            <a:extLst>
              <a:ext uri="{FF2B5EF4-FFF2-40B4-BE49-F238E27FC236}">
                <a16:creationId xmlns:a16="http://schemas.microsoft.com/office/drawing/2014/main" id="{79E8CF51-8E48-6828-423E-617B4E1565E7}"/>
              </a:ext>
            </a:extLst>
          </p:cNvPr>
          <p:cNvCxnSpPr>
            <a:cxnSpLocks/>
          </p:cNvCxnSpPr>
          <p:nvPr/>
        </p:nvCxnSpPr>
        <p:spPr>
          <a:xfrm>
            <a:off x="1871480" y="6457200"/>
            <a:ext cx="0" cy="192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840100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8"/>
        <p:cNvGrpSpPr/>
        <p:nvPr/>
      </p:nvGrpSpPr>
      <p:grpSpPr>
        <a:xfrm>
          <a:off x="0" y="0"/>
          <a:ext cx="0" cy="0"/>
          <a:chOff x="0" y="0"/>
          <a:chExt cx="0" cy="0"/>
        </a:xfrm>
      </p:grpSpPr>
      <p:sp>
        <p:nvSpPr>
          <p:cNvPr id="19" name="Google Shape;19;p3"/>
          <p:cNvSpPr txBox="1">
            <a:spLocks noGrp="1"/>
          </p:cNvSpPr>
          <p:nvPr>
            <p:ph type="title"/>
          </p:nvPr>
        </p:nvSpPr>
        <p:spPr>
          <a:xfrm>
            <a:off x="651933" y="228600"/>
            <a:ext cx="9103600" cy="1143200"/>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1pPr>
            <a:lvl2pPr marR="0" lvl="1"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2pPr>
            <a:lvl3pPr marR="0" lvl="2"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3pPr>
            <a:lvl4pPr marR="0" lvl="3"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4pPr>
            <a:lvl5pPr marR="0" lvl="4"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5pPr>
            <a:lvl6pPr marR="0" lvl="5"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6pPr>
            <a:lvl7pPr marR="0" lvl="6"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7pPr>
            <a:lvl8pPr marR="0" lvl="7"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8pPr>
            <a:lvl9pPr marR="0" lvl="8"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9pPr>
          </a:lstStyle>
          <a:p>
            <a:endParaRPr/>
          </a:p>
        </p:txBody>
      </p:sp>
      <p:sp>
        <p:nvSpPr>
          <p:cNvPr id="20" name="Google Shape;20;p3"/>
          <p:cNvSpPr txBox="1">
            <a:spLocks noGrp="1"/>
          </p:cNvSpPr>
          <p:nvPr>
            <p:ph type="body" idx="1"/>
          </p:nvPr>
        </p:nvSpPr>
        <p:spPr>
          <a:xfrm>
            <a:off x="647700" y="1454149"/>
            <a:ext cx="11184400" cy="4830400"/>
          </a:xfrm>
          <a:prstGeom prst="rect">
            <a:avLst/>
          </a:prstGeom>
          <a:noFill/>
          <a:ln>
            <a:noFill/>
          </a:ln>
        </p:spPr>
        <p:txBody>
          <a:bodyPr spcFirstLastPara="1" wrap="square" lIns="91425" tIns="45700" rIns="91425" bIns="45700" anchor="t" anchorCtr="0">
            <a:noAutofit/>
          </a:bodyPr>
          <a:lstStyle>
            <a:lvl1pPr marL="457200" marR="0" lvl="0" indent="-406400" algn="l" rtl="0">
              <a:spcBef>
                <a:spcPts val="560"/>
              </a:spcBef>
              <a:spcAft>
                <a:spcPts val="0"/>
              </a:spcAft>
              <a:buClr>
                <a:schemeClr val="dk1"/>
              </a:buClr>
              <a:buSzPts val="2800"/>
              <a:buFont typeface="Calibri"/>
              <a:buChar char="•"/>
              <a:defRPr sz="2800" b="0" i="0" u="none" strike="noStrike" cap="none">
                <a:solidFill>
                  <a:schemeClr val="dk1"/>
                </a:solidFill>
                <a:latin typeface="Calibri"/>
                <a:ea typeface="Calibri"/>
                <a:cs typeface="Calibri"/>
                <a:sym typeface="Calibri"/>
              </a:defRPr>
            </a:lvl1pPr>
            <a:lvl2pPr marL="914400" marR="0" lvl="1" indent="-381000" algn="l" rtl="0">
              <a:spcBef>
                <a:spcPts val="480"/>
              </a:spcBef>
              <a:spcAft>
                <a:spcPts val="0"/>
              </a:spcAft>
              <a:buClr>
                <a:srgbClr val="C00000"/>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5pPr>
            <a:lvl6pPr marL="2743200" marR="0" lvl="5"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6pPr>
            <a:lvl7pPr marL="3200400" marR="0" lvl="6"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7pPr>
            <a:lvl8pPr marL="3657600" marR="0" lvl="7"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8pPr>
            <a:lvl9pPr marL="4114800" marR="0" lvl="8"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9pPr>
          </a:lstStyle>
          <a:p>
            <a:endParaRPr/>
          </a:p>
        </p:txBody>
      </p:sp>
      <p:sp>
        <p:nvSpPr>
          <p:cNvPr id="21" name="Google Shape;21;p3"/>
          <p:cNvSpPr txBox="1"/>
          <p:nvPr/>
        </p:nvSpPr>
        <p:spPr>
          <a:xfrm>
            <a:off x="5448300" y="3304117"/>
            <a:ext cx="1299600" cy="328177"/>
          </a:xfrm>
          <a:prstGeom prst="rect">
            <a:avLst/>
          </a:prstGeom>
          <a:noFill/>
          <a:ln>
            <a:noFill/>
          </a:ln>
        </p:spPr>
        <p:txBody>
          <a:bodyPr spcFirstLastPara="1" wrap="square" lIns="121900" tIns="60933" rIns="121900" bIns="60933" anchor="t" anchorCtr="0">
            <a:spAutoFit/>
          </a:bodyPr>
          <a:lstStyle/>
          <a:p>
            <a:pPr marL="0" marR="0" lvl="0" indent="0" algn="l" rtl="0">
              <a:lnSpc>
                <a:spcPct val="100000"/>
              </a:lnSpc>
              <a:spcBef>
                <a:spcPts val="0"/>
              </a:spcBef>
              <a:spcAft>
                <a:spcPts val="0"/>
              </a:spcAft>
              <a:buClr>
                <a:schemeClr val="lt1"/>
              </a:buClr>
              <a:buSzPts val="1000"/>
              <a:buFont typeface="Arial"/>
              <a:buNone/>
            </a:pPr>
            <a:r>
              <a:rPr lang="en-US" sz="1333" b="0" i="0" u="none">
                <a:solidFill>
                  <a:schemeClr val="lt1"/>
                </a:solidFill>
                <a:latin typeface="Arial"/>
                <a:ea typeface="Arial"/>
                <a:cs typeface="Arial"/>
                <a:sym typeface="Arial"/>
              </a:rPr>
              <a:t>© 3GPP 2012</a:t>
            </a:r>
            <a:endParaRPr sz="2400"/>
          </a:p>
        </p:txBody>
      </p:sp>
      <p:pic>
        <p:nvPicPr>
          <p:cNvPr id="22" name="Google Shape;22;p3"/>
          <p:cNvPicPr preferRelativeResize="0"/>
          <p:nvPr/>
        </p:nvPicPr>
        <p:blipFill rotWithShape="1">
          <a:blip r:embed="rId8">
            <a:alphaModFix/>
          </a:blip>
          <a:srcRect/>
          <a:stretch/>
        </p:blipFill>
        <p:spPr>
          <a:xfrm>
            <a:off x="10883901" y="154517"/>
            <a:ext cx="977900" cy="569383"/>
          </a:xfrm>
          <a:prstGeom prst="rect">
            <a:avLst/>
          </a:prstGeom>
          <a:noFill/>
          <a:ln>
            <a:noFill/>
          </a:ln>
        </p:spPr>
      </p:pic>
      <p:sp>
        <p:nvSpPr>
          <p:cNvPr id="23" name="Google Shape;23;p3"/>
          <p:cNvSpPr/>
          <p:nvPr/>
        </p:nvSpPr>
        <p:spPr>
          <a:xfrm>
            <a:off x="11078633" y="6364816"/>
            <a:ext cx="812800" cy="419200"/>
          </a:xfrm>
          <a:prstGeom prst="ellipse">
            <a:avLst/>
          </a:prstGeom>
          <a:solidFill>
            <a:schemeClr val="lt1">
              <a:alpha val="49800"/>
            </a:schemeClr>
          </a:solidFill>
          <a:ln>
            <a:noFill/>
          </a:ln>
        </p:spPr>
        <p:txBody>
          <a:bodyPr spcFirstLastPara="1" wrap="square" lIns="121900" tIns="60933" rIns="121900" bIns="60933" anchor="t" anchorCtr="0">
            <a:noAutofit/>
          </a:bodyPr>
          <a:lstStyle/>
          <a:p>
            <a:pPr marL="0" marR="0" lvl="0" indent="0" algn="ctr" rtl="0">
              <a:lnSpc>
                <a:spcPct val="100000"/>
              </a:lnSpc>
              <a:spcBef>
                <a:spcPts val="0"/>
              </a:spcBef>
              <a:spcAft>
                <a:spcPts val="0"/>
              </a:spcAft>
              <a:buClr>
                <a:schemeClr val="dk1"/>
              </a:buClr>
              <a:buSzPts val="1000"/>
              <a:buFont typeface="Arial"/>
              <a:buNone/>
            </a:pPr>
            <a:fld id="{00000000-1234-1234-1234-123412341234}" type="slidenum">
              <a:rPr lang="en-US" sz="1333" b="1" i="0" u="none">
                <a:solidFill>
                  <a:schemeClr val="dk1"/>
                </a:solidFill>
                <a:latin typeface="Arial"/>
                <a:ea typeface="Arial"/>
                <a:cs typeface="Arial"/>
                <a:sym typeface="Arial"/>
              </a:rPr>
              <a:pPr marL="0" marR="0" lvl="0" indent="0" algn="ctr" rtl="0">
                <a:lnSpc>
                  <a:spcPct val="100000"/>
                </a:lnSpc>
                <a:spcBef>
                  <a:spcPts val="0"/>
                </a:spcBef>
                <a:spcAft>
                  <a:spcPts val="0"/>
                </a:spcAft>
                <a:buClr>
                  <a:schemeClr val="dk1"/>
                </a:buClr>
                <a:buSzPts val="1000"/>
                <a:buFont typeface="Arial"/>
                <a:buNone/>
              </a:pPr>
              <a:t>‹#›</a:t>
            </a:fld>
            <a:endParaRPr sz="1333" b="1" i="0" u="none">
              <a:solidFill>
                <a:schemeClr val="dk1"/>
              </a:solidFill>
              <a:latin typeface="Arial"/>
              <a:ea typeface="Arial"/>
              <a:cs typeface="Arial"/>
              <a:sym typeface="Arial"/>
            </a:endParaRPr>
          </a:p>
          <a:p>
            <a:pPr marL="0" marR="0" lvl="0" indent="0" algn="l" rtl="0">
              <a:lnSpc>
                <a:spcPct val="100000"/>
              </a:lnSpc>
              <a:spcBef>
                <a:spcPts val="0"/>
              </a:spcBef>
              <a:spcAft>
                <a:spcPts val="0"/>
              </a:spcAft>
              <a:buNone/>
            </a:pPr>
            <a:endParaRPr sz="1333" b="1" i="0" u="none">
              <a:solidFill>
                <a:schemeClr val="dk1"/>
              </a:solidFill>
              <a:latin typeface="Arial"/>
              <a:ea typeface="Arial"/>
              <a:cs typeface="Arial"/>
              <a:sym typeface="Arial"/>
            </a:endParaRPr>
          </a:p>
        </p:txBody>
      </p:sp>
    </p:spTree>
    <p:extLst>
      <p:ext uri="{BB962C8B-B14F-4D97-AF65-F5344CB8AC3E}">
        <p14:creationId xmlns:p14="http://schemas.microsoft.com/office/powerpoint/2010/main" val="3849732161"/>
      </p:ext>
    </p:extLst>
  </p:cSld>
  <p:clrMap bg1="lt1" tx1="dk1" bg2="dk2" tx2="lt2" accent1="accent1" accent2="accent2" accent3="accent3" accent4="accent4" accent5="accent5" accent6="accent6" hlink="hlink" folHlink="folHlink"/>
  <p:sldLayoutIdLst>
    <p:sldLayoutId id="2147483982" r:id="rId1"/>
    <p:sldLayoutId id="2147483983" r:id="rId2"/>
    <p:sldLayoutId id="2147483984" r:id="rId3"/>
    <p:sldLayoutId id="2147483970" r:id="rId4"/>
    <p:sldLayoutId id="2147483974" r:id="rId5"/>
    <p:sldLayoutId id="2147483985" r:id="rId6"/>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hemeOverride" Target="../theme/themeOverride3.xml"/></Relationships>
</file>

<file path=ppt/slides/_rels/slide2.xml.rels><?xml version="1.0" encoding="UTF-8" standalone="yes"?>
<Relationships xmlns="http://schemas.openxmlformats.org/package/2006/relationships"><Relationship Id="rId3" Type="http://schemas.openxmlformats.org/officeDocument/2006/relationships/hyperlink" Target="https://www.3gpp.org/ftp/tsg_sa/WG1_Serv/TSGS1_104_Chicago/Docs/S1-233584.zip" TargetMode="External"/><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3.xml.rels><?xml version="1.0" encoding="UTF-8" standalone="yes"?>
<Relationships xmlns="http://schemas.openxmlformats.org/package/2006/relationships"><Relationship Id="rId3" Type="http://schemas.openxmlformats.org/officeDocument/2006/relationships/hyperlink" Target="https://www.itu.int/dms_pubrec/itu-r/rec/m/R-REC-M.2160-0-202311-I%21%21PDF-E.pdf" TargetMode="External"/><Relationship Id="rId2" Type="http://schemas.openxmlformats.org/officeDocument/2006/relationships/slideLayout" Target="../slideLayouts/slideLayout1.xml"/><Relationship Id="rId1" Type="http://schemas.openxmlformats.org/officeDocument/2006/relationships/themeOverride" Target="../theme/themeOverride2.xml"/></Relationships>
</file>

<file path=ppt/slides/_rels/slide4.xml.rels><?xml version="1.0" encoding="UTF-8" standalone="yes"?>
<Relationships xmlns="http://schemas.openxmlformats.org/package/2006/relationships"><Relationship Id="rId2" Type="http://schemas.openxmlformats.org/officeDocument/2006/relationships/hyperlink" Target="https://hexa-x-ii.eu/wp-content/uploads/2024/01/Hexa-X-II_D1.2.pdf" TargetMode="Externa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hyperlink" Target="https://www.ngmn.org/wp-content/uploads/NGMN_6G_Requirements_and_Design_Considerations.pdf" TargetMode="Externa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E0DD555D-A134-ACD1-34B2-8D3FF302EDD2}"/>
              </a:ext>
            </a:extLst>
          </p:cNvPr>
          <p:cNvSpPr txBox="1">
            <a:spLocks noChangeArrowheads="1"/>
          </p:cNvSpPr>
          <p:nvPr/>
        </p:nvSpPr>
        <p:spPr bwMode="auto">
          <a:xfrm>
            <a:off x="2265358" y="2531140"/>
            <a:ext cx="7708900" cy="1727200"/>
          </a:xfrm>
          <a:prstGeom prst="rect">
            <a:avLst/>
          </a:prstGeom>
          <a:noFill/>
          <a:ln>
            <a:noFill/>
          </a:ln>
        </p:spPr>
        <p:txBody>
          <a:bodyPr lIns="121907" tIns="60953" rIns="121907" bIns="60953" anchor="ctr">
            <a:normAutofit fontScale="92500" lnSpcReduction="10000"/>
          </a:bodyPr>
          <a:lstStyle>
            <a:defPPr>
              <a:defRPr lang="en-US"/>
            </a:defPPr>
            <a:lvl1pPr algn="ctr">
              <a:defRPr sz="4267" b="1">
                <a:solidFill>
                  <a:srgbClr val="FF0000"/>
                </a:solidFill>
                <a:latin typeface="+mj-lt"/>
                <a:ea typeface="ＭＳ Ｐゴシック" charset="0"/>
              </a:defRPr>
            </a:lvl1pPr>
          </a:lstStyle>
          <a:p>
            <a:r>
              <a:rPr lang="en-US" dirty="0"/>
              <a:t>An initial proposal to address key societal values in 6G in SA1</a:t>
            </a:r>
          </a:p>
        </p:txBody>
      </p:sp>
      <p:sp>
        <p:nvSpPr>
          <p:cNvPr id="6147" name="Subtitle 6">
            <a:extLst>
              <a:ext uri="{FF2B5EF4-FFF2-40B4-BE49-F238E27FC236}">
                <a16:creationId xmlns:a16="http://schemas.microsoft.com/office/drawing/2014/main" id="{F62C3059-19AF-93AE-8957-51701FC05093}"/>
              </a:ext>
            </a:extLst>
          </p:cNvPr>
          <p:cNvSpPr>
            <a:spLocks noGrp="1"/>
          </p:cNvSpPr>
          <p:nvPr>
            <p:ph type="subTitle" idx="4294967295"/>
          </p:nvPr>
        </p:nvSpPr>
        <p:spPr>
          <a:xfrm>
            <a:off x="1786467" y="5090584"/>
            <a:ext cx="10191751" cy="1405467"/>
          </a:xfrm>
        </p:spPr>
        <p:txBody>
          <a:bodyPr/>
          <a:lstStyle/>
          <a:p>
            <a:pPr marL="0" indent="0">
              <a:lnSpc>
                <a:spcPct val="80000"/>
              </a:lnSpc>
              <a:buNone/>
            </a:pPr>
            <a:br>
              <a:rPr lang="en-GB" altLang="en-US" sz="1867">
                <a:latin typeface="Arial" panose="020B0604020202020204" pitchFamily="34" charset="0"/>
              </a:rPr>
            </a:br>
            <a:r>
              <a:rPr lang="en-GB" altLang="en-US" sz="1867">
                <a:latin typeface="Arial" panose="020B0604020202020204" pitchFamily="34" charset="0"/>
              </a:rPr>
              <a:t>Source: 		Nokia, Nokia Shanghai Bell</a:t>
            </a:r>
          </a:p>
          <a:p>
            <a:pPr marL="0" indent="0">
              <a:lnSpc>
                <a:spcPct val="80000"/>
              </a:lnSpc>
              <a:buNone/>
            </a:pPr>
            <a:r>
              <a:rPr lang="en-GB" altLang="en-US" sz="1867">
                <a:latin typeface="Arial" panose="020B0604020202020204" pitchFamily="34" charset="0"/>
              </a:rPr>
              <a:t>Agenda item: 	9.1</a:t>
            </a:r>
          </a:p>
          <a:p>
            <a:pPr marL="0" indent="0">
              <a:lnSpc>
                <a:spcPct val="80000"/>
              </a:lnSpc>
              <a:buNone/>
            </a:pPr>
            <a:r>
              <a:rPr lang="en-GB" altLang="en-US" sz="1867">
                <a:latin typeface="Arial" panose="020B0604020202020204" pitchFamily="34" charset="0"/>
              </a:rPr>
              <a:t>Document  for:	Discussion</a:t>
            </a:r>
          </a:p>
        </p:txBody>
      </p:sp>
      <p:sp>
        <p:nvSpPr>
          <p:cNvPr id="6150" name="AutoShape 14">
            <a:extLst>
              <a:ext uri="{FF2B5EF4-FFF2-40B4-BE49-F238E27FC236}">
                <a16:creationId xmlns:a16="http://schemas.microsoft.com/office/drawing/2014/main" id="{7B5F3006-056E-E0BF-3ECF-C5883D604CE3}"/>
              </a:ext>
            </a:extLst>
          </p:cNvPr>
          <p:cNvSpPr>
            <a:spLocks noChangeArrowheads="1"/>
          </p:cNvSpPr>
          <p:nvPr/>
        </p:nvSpPr>
        <p:spPr bwMode="auto">
          <a:xfrm>
            <a:off x="10585" y="6373285"/>
            <a:ext cx="10248900" cy="323849"/>
          </a:xfrm>
          <a:prstGeom prst="homePlate">
            <a:avLst>
              <a:gd name="adj" fmla="val 91718"/>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121907" tIns="60953" rIns="121907" bIns="60953"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defTabSz="1219170">
              <a:spcBef>
                <a:spcPct val="0"/>
              </a:spcBef>
              <a:buClr>
                <a:srgbClr val="000000"/>
              </a:buClr>
              <a:buNone/>
            </a:pPr>
            <a:endParaRPr lang="en-US" altLang="en-US" sz="1333" kern="0">
              <a:solidFill>
                <a:srgbClr val="000000"/>
              </a:solidFill>
              <a:latin typeface="Arial" panose="020B0604020202020204" pitchFamily="34" charset="0"/>
              <a:cs typeface="Arial"/>
              <a:sym typeface="Arial"/>
            </a:endParaRPr>
          </a:p>
        </p:txBody>
      </p:sp>
      <p:sp>
        <p:nvSpPr>
          <p:cNvPr id="6151" name="Rectangle 16">
            <a:extLst>
              <a:ext uri="{FF2B5EF4-FFF2-40B4-BE49-F238E27FC236}">
                <a16:creationId xmlns:a16="http://schemas.microsoft.com/office/drawing/2014/main" id="{01798AF6-885E-F559-4985-4C140843B413}"/>
              </a:ext>
            </a:extLst>
          </p:cNvPr>
          <p:cNvSpPr>
            <a:spLocks noChangeArrowheads="1"/>
          </p:cNvSpPr>
          <p:nvPr/>
        </p:nvSpPr>
        <p:spPr bwMode="auto">
          <a:xfrm>
            <a:off x="10020300" y="6570134"/>
            <a:ext cx="1089375" cy="287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07" tIns="60953" rIns="121907" bIns="60953">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defTabSz="1219170">
              <a:spcBef>
                <a:spcPct val="0"/>
              </a:spcBef>
              <a:buClr>
                <a:srgbClr val="000000"/>
              </a:buClr>
              <a:buNone/>
            </a:pPr>
            <a:r>
              <a:rPr lang="en-GB" altLang="en-US" sz="1067" kern="0">
                <a:solidFill>
                  <a:srgbClr val="000000"/>
                </a:solidFill>
                <a:latin typeface="Arial" panose="020B0604020202020204" pitchFamily="34" charset="0"/>
                <a:cs typeface="Arial"/>
                <a:sym typeface="Arial"/>
              </a:rPr>
              <a:t>© 3GPP 2024</a:t>
            </a:r>
          </a:p>
        </p:txBody>
      </p:sp>
      <p:sp>
        <p:nvSpPr>
          <p:cNvPr id="6152" name="TextBox 8">
            <a:extLst>
              <a:ext uri="{FF2B5EF4-FFF2-40B4-BE49-F238E27FC236}">
                <a16:creationId xmlns:a16="http://schemas.microsoft.com/office/drawing/2014/main" id="{F66BEB48-85C4-3638-60D3-08CA0EEA95C3}"/>
              </a:ext>
            </a:extLst>
          </p:cNvPr>
          <p:cNvSpPr txBox="1">
            <a:spLocks noChangeArrowheads="1"/>
          </p:cNvSpPr>
          <p:nvPr/>
        </p:nvSpPr>
        <p:spPr bwMode="auto">
          <a:xfrm>
            <a:off x="2118" y="6364818"/>
            <a:ext cx="9977967" cy="385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7" tIns="60953" rIns="121907" bIns="60953"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defTabSz="1219170">
              <a:spcBef>
                <a:spcPct val="0"/>
              </a:spcBef>
              <a:buClr>
                <a:srgbClr val="000000"/>
              </a:buClr>
              <a:buNone/>
            </a:pPr>
            <a:r>
              <a:rPr lang="en-GB" altLang="en-US" sz="1333" kern="0" dirty="0">
                <a:solidFill>
                  <a:srgbClr val="FFFFFF"/>
                </a:solidFill>
                <a:latin typeface="Arial" panose="020B0604020202020204" pitchFamily="34" charset="0"/>
                <a:cs typeface="Arial"/>
                <a:sym typeface="Arial"/>
              </a:rPr>
              <a:t>S1-240100 </a:t>
            </a:r>
            <a:r>
              <a:rPr lang="en-GB" altLang="en-US" sz="1067" kern="0" dirty="0">
                <a:solidFill>
                  <a:srgbClr val="FFFFFF"/>
                </a:solidFill>
                <a:latin typeface="Arial" panose="020B0604020202020204" pitchFamily="34" charset="0"/>
                <a:cs typeface="Arial"/>
                <a:sym typeface="Arial"/>
              </a:rPr>
              <a:t>-  </a:t>
            </a:r>
            <a:r>
              <a:rPr lang="en-GB" altLang="en-US" sz="1333" kern="0" dirty="0">
                <a:solidFill>
                  <a:srgbClr val="FFFFFF"/>
                </a:solidFill>
                <a:latin typeface="Arial" panose="020B0604020202020204" pitchFamily="34" charset="0"/>
                <a:cs typeface="Arial"/>
                <a:sym typeface="Arial"/>
              </a:rPr>
              <a:t>3GPP SA1#105</a:t>
            </a:r>
            <a:r>
              <a:rPr lang="en-GB" sz="1333" kern="0" dirty="0">
                <a:solidFill>
                  <a:srgbClr val="FFFFFF"/>
                </a:solidFill>
                <a:latin typeface="Arial" panose="020B0604020202020204" pitchFamily="34" charset="0"/>
                <a:cs typeface="Arial"/>
                <a:sym typeface="Arial"/>
              </a:rPr>
              <a:t>, 26 February - 1 March 2024, Athens, Greece</a:t>
            </a:r>
            <a:endParaRPr lang="en-GB" altLang="en-US" sz="1333" kern="0" dirty="0">
              <a:solidFill>
                <a:srgbClr val="FFFFFF"/>
              </a:solidFill>
              <a:latin typeface="Arial" panose="020B0604020202020204" pitchFamily="34" charset="0"/>
              <a:cs typeface="Arial"/>
              <a:sym typeface="Arial"/>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C44929-AB14-444B-A071-8358413E4F68}"/>
              </a:ext>
            </a:extLst>
          </p:cNvPr>
          <p:cNvSpPr>
            <a:spLocks noGrp="1"/>
          </p:cNvSpPr>
          <p:nvPr>
            <p:ph type="title"/>
          </p:nvPr>
        </p:nvSpPr>
        <p:spPr>
          <a:xfrm>
            <a:off x="651933" y="228600"/>
            <a:ext cx="9103600" cy="1143200"/>
          </a:xfrm>
        </p:spPr>
        <p:txBody>
          <a:bodyPr/>
          <a:lstStyle/>
          <a:p>
            <a:r>
              <a:rPr lang="en-US" dirty="0"/>
              <a:t>Principle #4 : key external stakeholders</a:t>
            </a:r>
          </a:p>
        </p:txBody>
      </p:sp>
      <p:sp>
        <p:nvSpPr>
          <p:cNvPr id="4" name="Text Placeholder 3">
            <a:extLst>
              <a:ext uri="{FF2B5EF4-FFF2-40B4-BE49-F238E27FC236}">
                <a16:creationId xmlns:a16="http://schemas.microsoft.com/office/drawing/2014/main" id="{444BD355-01D4-2C94-AEFE-B9B3F8BA292B}"/>
              </a:ext>
            </a:extLst>
          </p:cNvPr>
          <p:cNvSpPr>
            <a:spLocks noGrp="1"/>
          </p:cNvSpPr>
          <p:nvPr>
            <p:ph type="body" idx="1"/>
          </p:nvPr>
        </p:nvSpPr>
        <p:spPr>
          <a:xfrm>
            <a:off x="647700" y="1454149"/>
            <a:ext cx="11184400" cy="4830400"/>
          </a:xfrm>
        </p:spPr>
        <p:txBody>
          <a:bodyPr/>
          <a:lstStyle/>
          <a:p>
            <a:r>
              <a:rPr lang="en-US" sz="2000" b="1" dirty="0"/>
              <a:t>Consumers-representative</a:t>
            </a:r>
            <a:endParaRPr lang="en-US" sz="2000" dirty="0"/>
          </a:p>
          <a:p>
            <a:pPr lvl="1"/>
            <a:r>
              <a:rPr lang="en-US" sz="1800" u="sng" dirty="0"/>
              <a:t>MRPs</a:t>
            </a:r>
            <a:r>
              <a:rPr lang="en-US" sz="1800" dirty="0"/>
              <a:t> (</a:t>
            </a:r>
            <a:r>
              <a:rPr lang="en-US" sz="1800" dirty="0" err="1"/>
              <a:t>eg</a:t>
            </a:r>
            <a:r>
              <a:rPr lang="en-US" sz="1800" dirty="0"/>
              <a:t> GSMA, NGMN)</a:t>
            </a:r>
          </a:p>
          <a:p>
            <a:r>
              <a:rPr lang="en-US" sz="2000" b="1" dirty="0"/>
              <a:t>Verticals-representative</a:t>
            </a:r>
          </a:p>
          <a:p>
            <a:pPr lvl="1"/>
            <a:r>
              <a:rPr lang="en-US" sz="1800" u="sng" dirty="0"/>
              <a:t>MRPs</a:t>
            </a:r>
            <a:r>
              <a:rPr lang="en-US" sz="1800" dirty="0"/>
              <a:t> (</a:t>
            </a:r>
            <a:r>
              <a:rPr lang="en-US" sz="1800" dirty="0" err="1"/>
              <a:t>eg</a:t>
            </a:r>
            <a:r>
              <a:rPr lang="en-US" sz="1800" dirty="0"/>
              <a:t> 5G-ACIA, 5GAA, 5G-MAG)</a:t>
            </a:r>
          </a:p>
          <a:p>
            <a:r>
              <a:rPr lang="en-US" sz="2000" b="1" dirty="0"/>
              <a:t>Regulators / policy makers (society-representative)</a:t>
            </a:r>
          </a:p>
          <a:p>
            <a:pPr lvl="1"/>
            <a:r>
              <a:rPr lang="en-US" sz="1800" dirty="0"/>
              <a:t>ITU</a:t>
            </a:r>
          </a:p>
          <a:p>
            <a:pPr lvl="1"/>
            <a:r>
              <a:rPr lang="en-US" sz="1800" dirty="0"/>
              <a:t>UN IPCC/SDPI, EU/BEREC </a:t>
            </a:r>
            <a:r>
              <a:rPr lang="en-US" sz="1800" dirty="0" err="1"/>
              <a:t>etc</a:t>
            </a:r>
            <a:endParaRPr lang="en-US" sz="1800" dirty="0"/>
          </a:p>
          <a:p>
            <a:r>
              <a:rPr lang="en-US" sz="2000" dirty="0"/>
              <a:t>Regional agencies</a:t>
            </a:r>
          </a:p>
          <a:p>
            <a:pPr lvl="1"/>
            <a:r>
              <a:rPr lang="en-US" sz="1800" dirty="0"/>
              <a:t>SNS-JU/Hexa-X II, Next G Alliance, IMT-2030 PG, </a:t>
            </a:r>
            <a:r>
              <a:rPr lang="en-US" sz="1800" b="0" i="0" u="none" strike="noStrike" dirty="0">
                <a:solidFill>
                  <a:srgbClr val="000000"/>
                </a:solidFill>
                <a:effectLst/>
                <a:latin typeface="Calibri" panose="020F0502020204030204" pitchFamily="34" charset="0"/>
              </a:rPr>
              <a:t>B5GPC, 6G Fo</a:t>
            </a:r>
            <a:r>
              <a:rPr lang="en-US" sz="1800" dirty="0">
                <a:solidFill>
                  <a:srgbClr val="000000"/>
                </a:solidFill>
                <a:latin typeface="Calibri" panose="020F0502020204030204" pitchFamily="34" charset="0"/>
              </a:rPr>
              <a:t>rum, </a:t>
            </a:r>
            <a:r>
              <a:rPr lang="en-US" sz="1800" b="0" i="0" u="none" strike="noStrike" dirty="0">
                <a:solidFill>
                  <a:srgbClr val="000000"/>
                </a:solidFill>
                <a:effectLst/>
                <a:latin typeface="Calibri" panose="020F0502020204030204" pitchFamily="34" charset="0"/>
              </a:rPr>
              <a:t>Bharat 6G Alliance</a:t>
            </a:r>
            <a:r>
              <a:rPr lang="en-US" sz="1800" dirty="0"/>
              <a:t> </a:t>
            </a:r>
          </a:p>
          <a:p>
            <a:pPr lvl="1"/>
            <a:endParaRPr lang="en-US" sz="1800" dirty="0">
              <a:sym typeface="Wingdings" panose="05000000000000000000" pitchFamily="2" charset="2"/>
            </a:endParaRPr>
          </a:p>
        </p:txBody>
      </p:sp>
      <p:sp>
        <p:nvSpPr>
          <p:cNvPr id="3" name="TextBox 2">
            <a:extLst>
              <a:ext uri="{FF2B5EF4-FFF2-40B4-BE49-F238E27FC236}">
                <a16:creationId xmlns:a16="http://schemas.microsoft.com/office/drawing/2014/main" id="{4CCF8DDE-9E01-F46C-1DDB-923E556A875C}"/>
              </a:ext>
            </a:extLst>
          </p:cNvPr>
          <p:cNvSpPr txBox="1"/>
          <p:nvPr/>
        </p:nvSpPr>
        <p:spPr>
          <a:xfrm>
            <a:off x="2784022" y="5756745"/>
            <a:ext cx="5944270" cy="584775"/>
          </a:xfrm>
          <a:prstGeom prst="rect">
            <a:avLst/>
          </a:prstGeom>
          <a:ln/>
        </p:spPr>
        <p:style>
          <a:lnRef idx="3">
            <a:schemeClr val="lt1"/>
          </a:lnRef>
          <a:fillRef idx="1">
            <a:schemeClr val="accent1"/>
          </a:fillRef>
          <a:effectRef idx="1">
            <a:schemeClr val="accent1"/>
          </a:effectRef>
          <a:fontRef idx="minor">
            <a:schemeClr val="lt1"/>
          </a:fontRef>
        </p:style>
        <p:txBody>
          <a:bodyPr wrap="square">
            <a:spAutoFit/>
          </a:bodyPr>
          <a:lstStyle>
            <a:defPPr>
              <a:defRPr lang="en-US"/>
            </a:defPPr>
            <a:lvl1pPr marR="0" lvl="0" defTabSz="914377" fontAlgn="auto">
              <a:lnSpc>
                <a:spcPct val="100000"/>
              </a:lnSpc>
              <a:spcBef>
                <a:spcPts val="0"/>
              </a:spcBef>
              <a:spcAft>
                <a:spcPts val="800"/>
              </a:spcAft>
              <a:buClrTx/>
              <a:buSzPct val="70000"/>
              <a:tabLst/>
              <a:defRPr sz="1600" b="1">
                <a:solidFill>
                  <a:schemeClr val="bg1"/>
                </a:solidFill>
                <a:latin typeface="Nokia Pure Text Light"/>
              </a:defRPr>
            </a:lvl1pPr>
            <a:lvl2pPr marL="697194" lvl="1" indent="-239994" defTabSz="914377">
              <a:spcAft>
                <a:spcPts val="800"/>
              </a:spcAft>
              <a:buSzPct val="70000"/>
              <a:buFont typeface="Arial" panose="020B0604020202020204" pitchFamily="34" charset="0"/>
              <a:buChar char="•"/>
              <a:defRPr sz="1600">
                <a:solidFill>
                  <a:schemeClr val="bg1"/>
                </a:solidFill>
                <a:latin typeface="Nokia Pure Text Light"/>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r>
              <a:rPr lang="en-US" dirty="0"/>
              <a:t>Specific information/actions towards these stakeholders are for later discussion</a:t>
            </a:r>
          </a:p>
        </p:txBody>
      </p:sp>
    </p:spTree>
    <p:extLst>
      <p:ext uri="{BB962C8B-B14F-4D97-AF65-F5344CB8AC3E}">
        <p14:creationId xmlns:p14="http://schemas.microsoft.com/office/powerpoint/2010/main" val="28315420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E3C4C7-EAD5-D4FC-96F4-798C26AB33D8}"/>
              </a:ext>
            </a:extLst>
          </p:cNvPr>
          <p:cNvSpPr>
            <a:spLocks noGrp="1"/>
          </p:cNvSpPr>
          <p:nvPr>
            <p:ph type="ctrTitle"/>
          </p:nvPr>
        </p:nvSpPr>
        <p:spPr/>
        <p:txBody>
          <a:bodyPr/>
          <a:lstStyle/>
          <a:p>
            <a:r>
              <a:rPr lang="en-US"/>
              <a:t>Thank you</a:t>
            </a:r>
          </a:p>
        </p:txBody>
      </p:sp>
      <p:sp>
        <p:nvSpPr>
          <p:cNvPr id="3" name="Subtitle 2">
            <a:extLst>
              <a:ext uri="{FF2B5EF4-FFF2-40B4-BE49-F238E27FC236}">
                <a16:creationId xmlns:a16="http://schemas.microsoft.com/office/drawing/2014/main" id="{C7CA8F6E-9B8E-CB34-39F9-6F62000A0B21}"/>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1560195137"/>
      </p:ext>
    </p:extLst>
  </p:cSld>
  <p:clrMapOvr>
    <a:overrideClrMapping bg1="lt1" tx1="dk1" bg2="dk2" tx2="lt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09D70E79-E037-0CB5-5850-166ECF634A8A}"/>
              </a:ext>
            </a:extLst>
          </p:cNvPr>
          <p:cNvSpPr>
            <a:spLocks noGrp="1"/>
          </p:cNvSpPr>
          <p:nvPr>
            <p:ph type="title"/>
          </p:nvPr>
        </p:nvSpPr>
        <p:spPr/>
        <p:txBody>
          <a:bodyPr/>
          <a:lstStyle/>
          <a:p>
            <a:r>
              <a:rPr lang="en-US" dirty="0"/>
              <a:t>Background</a:t>
            </a:r>
          </a:p>
        </p:txBody>
      </p:sp>
      <p:sp>
        <p:nvSpPr>
          <p:cNvPr id="2" name="Text Placeholder 1">
            <a:extLst>
              <a:ext uri="{FF2B5EF4-FFF2-40B4-BE49-F238E27FC236}">
                <a16:creationId xmlns:a16="http://schemas.microsoft.com/office/drawing/2014/main" id="{69D354B5-2E91-9AA8-4B5B-917EEB68DE8B}"/>
              </a:ext>
            </a:extLst>
          </p:cNvPr>
          <p:cNvSpPr>
            <a:spLocks noGrp="1"/>
          </p:cNvSpPr>
          <p:nvPr>
            <p:ph type="body" idx="1"/>
          </p:nvPr>
        </p:nvSpPr>
        <p:spPr/>
        <p:txBody>
          <a:bodyPr/>
          <a:lstStyle/>
          <a:p>
            <a:r>
              <a:rPr lang="en-US" sz="2400" dirty="0">
                <a:hlinkClick r:id="rId3"/>
              </a:rPr>
              <a:t>S1-233584</a:t>
            </a:r>
            <a:r>
              <a:rPr lang="en-US" sz="2400" dirty="0"/>
              <a:t> introduced the “Key Value Indicators” (KVI) topic at SA1#104 for initial discussion for consideration for 6G, with very positive feedbacks. </a:t>
            </a:r>
          </a:p>
          <a:p>
            <a:r>
              <a:rPr lang="en-US" sz="2400" dirty="0"/>
              <a:t>An ad-hoc SA1 conference call was held in Jan. 2024 to discuss further on the group’s interest in addressing such topic as part of SA1 6G work plan, starting from Rel-20 Part 2.</a:t>
            </a:r>
          </a:p>
        </p:txBody>
      </p:sp>
    </p:spTree>
    <p:extLst>
      <p:ext uri="{BB962C8B-B14F-4D97-AF65-F5344CB8AC3E}">
        <p14:creationId xmlns:p14="http://schemas.microsoft.com/office/powerpoint/2010/main" val="1726289294"/>
      </p:ext>
    </p:extLst>
  </p:cSld>
  <p:clrMapOvr>
    <a:overrideClrMapping bg1="lt1" tx1="dk1" bg2="dk2" tx2="lt2" accent1="accent1" accent2="accent2" accent3="accent3" accent4="accent4" accent5="accent5" accent6="accent6" hlink="hlink" folHlink="folHlink"/>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FF68EE6-D812-E7E4-D34C-769EB792D4BD}"/>
              </a:ext>
            </a:extLst>
          </p:cNvPr>
          <p:cNvSpPr>
            <a:spLocks noGrp="1"/>
          </p:cNvSpPr>
          <p:nvPr>
            <p:ph type="title"/>
          </p:nvPr>
        </p:nvSpPr>
        <p:spPr>
          <a:xfrm>
            <a:off x="651933" y="228600"/>
            <a:ext cx="9103600" cy="1143200"/>
          </a:xfrm>
        </p:spPr>
        <p:txBody>
          <a:bodyPr/>
          <a:lstStyle/>
          <a:p>
            <a:r>
              <a:rPr lang="en-US" dirty="0"/>
              <a:t>Background</a:t>
            </a:r>
          </a:p>
        </p:txBody>
      </p:sp>
      <p:sp>
        <p:nvSpPr>
          <p:cNvPr id="4" name="Text Placeholder 3">
            <a:extLst>
              <a:ext uri="{FF2B5EF4-FFF2-40B4-BE49-F238E27FC236}">
                <a16:creationId xmlns:a16="http://schemas.microsoft.com/office/drawing/2014/main" id="{D0EA2D79-3808-F61C-5A83-4F4803BA3A7F}"/>
              </a:ext>
            </a:extLst>
          </p:cNvPr>
          <p:cNvSpPr>
            <a:spLocks noGrp="1"/>
          </p:cNvSpPr>
          <p:nvPr>
            <p:ph type="body" idx="1"/>
          </p:nvPr>
        </p:nvSpPr>
        <p:spPr>
          <a:xfrm>
            <a:off x="647700" y="1454149"/>
            <a:ext cx="11184400" cy="4830400"/>
          </a:xfrm>
        </p:spPr>
        <p:txBody>
          <a:bodyPr/>
          <a:lstStyle/>
          <a:p>
            <a:r>
              <a:rPr lang="en-US" sz="2000" dirty="0"/>
              <a:t>From </a:t>
            </a:r>
            <a:r>
              <a:rPr lang="en-US" sz="2000" dirty="0">
                <a:hlinkClick r:id="rId3"/>
              </a:rPr>
              <a:t>ITU-R M-2160-0 </a:t>
            </a:r>
            <a:r>
              <a:rPr lang="en-US" sz="2000" dirty="0"/>
              <a:t>: </a:t>
            </a:r>
          </a:p>
          <a:p>
            <a:pPr lvl="1"/>
            <a:r>
              <a:rPr lang="en-US" sz="1800" i="1" dirty="0"/>
              <a:t>The motivation for the development of IMT-2030 is to continue to build an inclusive information society towards </a:t>
            </a:r>
            <a:r>
              <a:rPr lang="en-US" sz="1800" i="1" dirty="0">
                <a:solidFill>
                  <a:srgbClr val="FF0000"/>
                </a:solidFill>
              </a:rPr>
              <a:t>contributing to support the United Nations Sustainable Development Goals (SDGs). </a:t>
            </a:r>
          </a:p>
          <a:p>
            <a:pPr lvl="1"/>
            <a:r>
              <a:rPr lang="en-US" sz="1800" i="1" dirty="0"/>
              <a:t>To this end, IMT-2030 is expected to be an important enabler for achieving the following </a:t>
            </a:r>
            <a:r>
              <a:rPr lang="en-US" sz="1800" i="1" dirty="0">
                <a:solidFill>
                  <a:srgbClr val="FF0000"/>
                </a:solidFill>
              </a:rPr>
              <a:t>goals</a:t>
            </a:r>
            <a:r>
              <a:rPr lang="en-US" sz="1800" i="1" dirty="0"/>
              <a:t>, among others:</a:t>
            </a:r>
          </a:p>
          <a:p>
            <a:pPr lvl="2"/>
            <a:r>
              <a:rPr lang="en-US" sz="1200" b="1" i="1" u="sng" dirty="0"/>
              <a:t>Inclusivity</a:t>
            </a:r>
            <a:r>
              <a:rPr lang="en-US" sz="1200" i="1" dirty="0"/>
              <a:t>: “affordable access to meaningful connectivity to everyone”</a:t>
            </a:r>
          </a:p>
          <a:p>
            <a:pPr lvl="2"/>
            <a:r>
              <a:rPr lang="en-US" sz="1200" b="1" i="1" u="sng" dirty="0"/>
              <a:t>Ubiquitous connectivity</a:t>
            </a:r>
            <a:r>
              <a:rPr lang="en-US" sz="1200" i="1" dirty="0"/>
              <a:t>: “basic broadband services with extended coverage, including sparsely populated areas”</a:t>
            </a:r>
          </a:p>
          <a:p>
            <a:pPr lvl="2"/>
            <a:r>
              <a:rPr lang="en-US" sz="1200" b="1" i="1" u="sng" dirty="0"/>
              <a:t>Sustainability</a:t>
            </a:r>
            <a:r>
              <a:rPr lang="en-US" sz="1200" i="1" dirty="0"/>
              <a:t>: “ensuring that today’s actions do not limit the range of economic, social and environmental options to future generations”</a:t>
            </a:r>
          </a:p>
          <a:p>
            <a:pPr lvl="2"/>
            <a:r>
              <a:rPr lang="en-US" sz="1200" i="1" dirty="0"/>
              <a:t>Innovation</a:t>
            </a:r>
          </a:p>
          <a:p>
            <a:pPr lvl="2"/>
            <a:r>
              <a:rPr lang="en-US" sz="1200" b="1" i="1" u="sng" dirty="0"/>
              <a:t>Enhanced security and resilience</a:t>
            </a:r>
            <a:r>
              <a:rPr lang="en-US" sz="1200" i="1" dirty="0"/>
              <a:t>: “secure by design”, “ability to continue operating during and quickly recover from a disruptive event, whether natural or man-made”</a:t>
            </a:r>
          </a:p>
          <a:p>
            <a:pPr lvl="2"/>
            <a:r>
              <a:rPr lang="en-US" sz="1200" i="1" dirty="0"/>
              <a:t>Standardization and interoperability</a:t>
            </a:r>
          </a:p>
          <a:p>
            <a:pPr lvl="2"/>
            <a:r>
              <a:rPr lang="en-US" sz="1200" i="1" dirty="0"/>
              <a:t>Interworking</a:t>
            </a:r>
          </a:p>
          <a:p>
            <a:pPr lvl="1"/>
            <a:r>
              <a:rPr lang="en-US" sz="1800" i="1" dirty="0"/>
              <a:t>IMT-2030 is expected to be built on </a:t>
            </a:r>
            <a:r>
              <a:rPr lang="en-US" sz="1800" i="1" dirty="0">
                <a:solidFill>
                  <a:srgbClr val="FF0000"/>
                </a:solidFill>
              </a:rPr>
              <a:t>overarching aspects </a:t>
            </a:r>
            <a:r>
              <a:rPr lang="en-US" sz="1800" i="1" dirty="0"/>
              <a:t>which act as design principles commonly applicable to all usage scenarios. These distinguishing </a:t>
            </a:r>
            <a:r>
              <a:rPr lang="en-US" sz="1800" i="1" dirty="0">
                <a:solidFill>
                  <a:srgbClr val="FF0000"/>
                </a:solidFill>
              </a:rPr>
              <a:t>design principles </a:t>
            </a:r>
            <a:r>
              <a:rPr lang="en-US" sz="1800" i="1" dirty="0"/>
              <a:t>of the IMT-2030 are including, but are not limited to, </a:t>
            </a:r>
            <a:r>
              <a:rPr lang="en-US" sz="1800" b="1" i="1" u="sng" dirty="0"/>
              <a:t>sustainability</a:t>
            </a:r>
            <a:r>
              <a:rPr lang="en-US" sz="1800" i="1" dirty="0"/>
              <a:t>, </a:t>
            </a:r>
            <a:r>
              <a:rPr lang="en-US" sz="1800" b="1" i="1" u="sng" dirty="0"/>
              <a:t>security and resilience</a:t>
            </a:r>
            <a:r>
              <a:rPr lang="en-US" sz="1800" i="1" dirty="0"/>
              <a:t>, </a:t>
            </a:r>
            <a:r>
              <a:rPr lang="en-US" sz="1800" b="1" i="1" u="sng" dirty="0"/>
              <a:t>connecting the unconnected</a:t>
            </a:r>
            <a:r>
              <a:rPr lang="en-US" sz="1800" b="1" i="1" dirty="0"/>
              <a:t> </a:t>
            </a:r>
            <a:r>
              <a:rPr lang="en-US" sz="1800" i="1" dirty="0"/>
              <a:t>for providing universal and affordable access to all users independent of the location, and </a:t>
            </a:r>
            <a:r>
              <a:rPr lang="en-US" sz="1800" b="1" i="1" u="sng" dirty="0"/>
              <a:t>ubiquitous intelligence</a:t>
            </a:r>
            <a:r>
              <a:rPr lang="en-US" sz="1800" b="1" i="1" dirty="0"/>
              <a:t> </a:t>
            </a:r>
            <a:r>
              <a:rPr lang="en-US" sz="1800" i="1" dirty="0"/>
              <a:t>for improving overall system performance.</a:t>
            </a:r>
          </a:p>
        </p:txBody>
      </p:sp>
    </p:spTree>
    <p:extLst>
      <p:ext uri="{BB962C8B-B14F-4D97-AF65-F5344CB8AC3E}">
        <p14:creationId xmlns:p14="http://schemas.microsoft.com/office/powerpoint/2010/main" val="1882897961"/>
      </p:ext>
    </p:extLst>
  </p:cSld>
  <p:clrMapOvr>
    <a:overrideClrMapping bg1="lt1" tx1="dk1" bg2="dk2" tx2="lt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FF68EE6-D812-E7E4-D34C-769EB792D4BD}"/>
              </a:ext>
            </a:extLst>
          </p:cNvPr>
          <p:cNvSpPr>
            <a:spLocks noGrp="1"/>
          </p:cNvSpPr>
          <p:nvPr>
            <p:ph type="title"/>
          </p:nvPr>
        </p:nvSpPr>
        <p:spPr>
          <a:xfrm>
            <a:off x="651933" y="228600"/>
            <a:ext cx="9103600" cy="1143200"/>
          </a:xfrm>
        </p:spPr>
        <p:txBody>
          <a:bodyPr/>
          <a:lstStyle/>
          <a:p>
            <a:r>
              <a:rPr lang="en-US" dirty="0"/>
              <a:t>Background</a:t>
            </a:r>
          </a:p>
        </p:txBody>
      </p:sp>
      <p:sp>
        <p:nvSpPr>
          <p:cNvPr id="4" name="Text Placeholder 3">
            <a:extLst>
              <a:ext uri="{FF2B5EF4-FFF2-40B4-BE49-F238E27FC236}">
                <a16:creationId xmlns:a16="http://schemas.microsoft.com/office/drawing/2014/main" id="{D0EA2D79-3808-F61C-5A83-4F4803BA3A7F}"/>
              </a:ext>
            </a:extLst>
          </p:cNvPr>
          <p:cNvSpPr>
            <a:spLocks noGrp="1"/>
          </p:cNvSpPr>
          <p:nvPr>
            <p:ph type="body" idx="1"/>
          </p:nvPr>
        </p:nvSpPr>
        <p:spPr>
          <a:xfrm>
            <a:off x="647700" y="1454149"/>
            <a:ext cx="11184400" cy="4830400"/>
          </a:xfrm>
        </p:spPr>
        <p:txBody>
          <a:bodyPr/>
          <a:lstStyle/>
          <a:p>
            <a:r>
              <a:rPr lang="en-US" sz="2400" dirty="0"/>
              <a:t>From EU-R&amp;I 6G Flagship project </a:t>
            </a:r>
            <a:r>
              <a:rPr lang="en-US" sz="2400" dirty="0">
                <a:hlinkClick r:id="rId2"/>
              </a:rPr>
              <a:t>Hexa-X II D1.2</a:t>
            </a:r>
            <a:r>
              <a:rPr lang="en-US" sz="2400" dirty="0"/>
              <a:t>: </a:t>
            </a:r>
          </a:p>
          <a:p>
            <a:pPr lvl="1"/>
            <a:r>
              <a:rPr lang="en-US" sz="2000" i="1" dirty="0"/>
              <a:t>Hexa-X targeted three </a:t>
            </a:r>
            <a:r>
              <a:rPr lang="en-US" sz="2000" i="1" dirty="0">
                <a:solidFill>
                  <a:srgbClr val="FF0000"/>
                </a:solidFill>
              </a:rPr>
              <a:t>core values</a:t>
            </a:r>
            <a:r>
              <a:rPr lang="en-US" sz="2000" i="1" dirty="0"/>
              <a:t>: </a:t>
            </a:r>
            <a:r>
              <a:rPr lang="en-US" sz="2000" b="1" i="1" u="sng" dirty="0"/>
              <a:t>trustworthiness</a:t>
            </a:r>
            <a:r>
              <a:rPr lang="en-US" sz="2000" i="1" dirty="0"/>
              <a:t> as a backbone for society, </a:t>
            </a:r>
            <a:r>
              <a:rPr lang="en-US" sz="2000" b="1" i="1" u="sng" dirty="0"/>
              <a:t>digital inclusion</a:t>
            </a:r>
            <a:r>
              <a:rPr lang="en-US" sz="2000" i="1" dirty="0"/>
              <a:t>, and </a:t>
            </a:r>
            <a:r>
              <a:rPr lang="en-US" sz="2000" b="1" i="1" u="sng" dirty="0"/>
              <a:t>environmental sustainability</a:t>
            </a:r>
            <a:r>
              <a:rPr lang="en-US" sz="2000" i="1" dirty="0"/>
              <a:t> for a global positive impact with respect to the United Nations (UN) Sustainable Development Goals (SDGs).</a:t>
            </a:r>
          </a:p>
          <a:p>
            <a:pPr lvl="1"/>
            <a:r>
              <a:rPr lang="en-US" sz="2000" i="1" dirty="0"/>
              <a:t>The Hexa-X-II project’s objective is to go beyond Hexa-X by taking a comprehensive view on sustainability considering environmental, social, as well as economic aspects as the three pillars of 6G use cases:</a:t>
            </a:r>
          </a:p>
          <a:p>
            <a:pPr lvl="2"/>
            <a:r>
              <a:rPr lang="en-US" sz="1600" b="1" i="1" u="sng" dirty="0"/>
              <a:t>Environmental Sustainability</a:t>
            </a:r>
            <a:r>
              <a:rPr lang="en-US" sz="1600" i="1" dirty="0"/>
              <a:t>, contributing to the preservation of natural resources and ecosystem, as well as curbing climate change,</a:t>
            </a:r>
          </a:p>
          <a:p>
            <a:pPr lvl="2"/>
            <a:r>
              <a:rPr lang="en-US" sz="1600" b="1" i="1" u="sng" dirty="0"/>
              <a:t>Social Sustainability</a:t>
            </a:r>
            <a:r>
              <a:rPr lang="en-US" sz="1600" i="1" dirty="0"/>
              <a:t>, aiming at the well-being of all individuals and communities with inclusion and trustworthiness being two key values, and</a:t>
            </a:r>
          </a:p>
          <a:p>
            <a:pPr lvl="2"/>
            <a:r>
              <a:rPr lang="en-US" sz="1600" b="1" i="1" u="sng" dirty="0"/>
              <a:t>Economic Sustainability</a:t>
            </a:r>
            <a:r>
              <a:rPr lang="en-US" sz="1600" i="1" dirty="0"/>
              <a:t>, targeting long-term economic growth while respecting the environmental and social sustainability objectives.</a:t>
            </a:r>
            <a:endParaRPr lang="en-US" sz="1800" dirty="0"/>
          </a:p>
        </p:txBody>
      </p:sp>
    </p:spTree>
    <p:extLst>
      <p:ext uri="{BB962C8B-B14F-4D97-AF65-F5344CB8AC3E}">
        <p14:creationId xmlns:p14="http://schemas.microsoft.com/office/powerpoint/2010/main" val="18950062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4D565D9-66AA-ED8D-627B-73A4EFB5FD01}"/>
              </a:ext>
            </a:extLst>
          </p:cNvPr>
          <p:cNvSpPr>
            <a:spLocks noGrp="1"/>
          </p:cNvSpPr>
          <p:nvPr>
            <p:ph type="title"/>
          </p:nvPr>
        </p:nvSpPr>
        <p:spPr/>
        <p:txBody>
          <a:bodyPr/>
          <a:lstStyle/>
          <a:p>
            <a:r>
              <a:rPr lang="en-US" dirty="0"/>
              <a:t>Why addressing such topic in SA1, and why now?</a:t>
            </a:r>
          </a:p>
        </p:txBody>
      </p:sp>
      <p:sp>
        <p:nvSpPr>
          <p:cNvPr id="4" name="Text Placeholder 3">
            <a:extLst>
              <a:ext uri="{FF2B5EF4-FFF2-40B4-BE49-F238E27FC236}">
                <a16:creationId xmlns:a16="http://schemas.microsoft.com/office/drawing/2014/main" id="{F2CB7DEB-87EF-73F8-1518-9A3135E03C76}"/>
              </a:ext>
            </a:extLst>
          </p:cNvPr>
          <p:cNvSpPr>
            <a:spLocks noGrp="1"/>
          </p:cNvSpPr>
          <p:nvPr>
            <p:ph type="body" idx="1"/>
          </p:nvPr>
        </p:nvSpPr>
        <p:spPr/>
        <p:txBody>
          <a:bodyPr/>
          <a:lstStyle/>
          <a:p>
            <a:r>
              <a:rPr lang="en-US" sz="1800" dirty="0">
                <a:latin typeface="Calibri" panose="020F0502020204030204" pitchFamily="34" charset="0"/>
                <a:ea typeface="Calibri" panose="020F0502020204030204" pitchFamily="34" charset="0"/>
              </a:rPr>
              <a:t>Make 6G worthwhile</a:t>
            </a:r>
          </a:p>
          <a:p>
            <a:pPr lvl="1"/>
            <a:r>
              <a:rPr lang="en-US" sz="1400" dirty="0">
                <a:latin typeface="Calibri" panose="020F0502020204030204" pitchFamily="34" charset="0"/>
                <a:ea typeface="Calibri" panose="020F0502020204030204" pitchFamily="34" charset="0"/>
              </a:rPr>
              <a:t>6G is expected to be a pervasive technology “making the society”, which triggers a major role of the tech community as well as proactive expectations from private and public organizations across the globe </a:t>
            </a:r>
            <a:r>
              <a:rPr lang="en-US" sz="1400" dirty="0">
                <a:effectLst/>
                <a:latin typeface="Calibri" panose="020F0502020204030204" pitchFamily="34" charset="0"/>
                <a:ea typeface="Calibri" panose="020F0502020204030204" pitchFamily="34" charset="0"/>
              </a:rPr>
              <a:t>to better align with market and consumer needs &amp; acceptability</a:t>
            </a:r>
            <a:r>
              <a:rPr lang="en-US" sz="1400" dirty="0">
                <a:latin typeface="Calibri" panose="020F0502020204030204" pitchFamily="34" charset="0"/>
                <a:ea typeface="Calibri" panose="020F0502020204030204" pitchFamily="34" charset="0"/>
              </a:rPr>
              <a:t>.</a:t>
            </a:r>
          </a:p>
          <a:p>
            <a:pPr lvl="2"/>
            <a:r>
              <a:rPr lang="en-US" sz="1200" dirty="0">
                <a:solidFill>
                  <a:srgbClr val="000000"/>
                </a:solidFill>
              </a:rPr>
              <a:t>According to NGMN, the telecom industry should also have a role in “6G” with respect to these goals: </a:t>
            </a:r>
            <a:r>
              <a:rPr lang="en-US" sz="1200" dirty="0">
                <a:solidFill>
                  <a:srgbClr val="000000"/>
                </a:solidFill>
                <a:hlinkClick r:id="rId2"/>
              </a:rPr>
              <a:t>6G design</a:t>
            </a:r>
            <a:r>
              <a:rPr lang="en-US" sz="1200" dirty="0">
                <a:solidFill>
                  <a:srgbClr val="000000"/>
                </a:solidFill>
              </a:rPr>
              <a:t> should address essential needs such as “digital inclusion”, “environmental impact”, “native trustworthiness”</a:t>
            </a:r>
          </a:p>
          <a:p>
            <a:pPr lvl="2"/>
            <a:r>
              <a:rPr lang="en-US" sz="1200" dirty="0">
                <a:effectLst/>
                <a:latin typeface="Calibri" panose="020F0502020204030204" pitchFamily="34" charset="0"/>
                <a:ea typeface="Calibri" panose="020F0502020204030204" pitchFamily="34" charset="0"/>
              </a:rPr>
              <a:t>As another example, NextG Alliance has identified sustainability, as well as societal and economic needs as key priorities (and national imperatives) of its 6G roadmap.</a:t>
            </a:r>
            <a:endParaRPr lang="en-US" sz="1200" dirty="0">
              <a:latin typeface="Calibri" panose="020F0502020204030204" pitchFamily="34" charset="0"/>
              <a:ea typeface="Calibri" panose="020F0502020204030204" pitchFamily="34" charset="0"/>
            </a:endParaRPr>
          </a:p>
          <a:p>
            <a:pPr lvl="1"/>
            <a:r>
              <a:rPr lang="en-US" sz="1400" dirty="0">
                <a:effectLst/>
                <a:latin typeface="Calibri" panose="020F0502020204030204" pitchFamily="34" charset="0"/>
                <a:ea typeface="Calibri" panose="020F0502020204030204" pitchFamily="34" charset="0"/>
              </a:rPr>
              <a:t>3GPP is expected to submit its first 6G release (</a:t>
            </a:r>
            <a:r>
              <a:rPr lang="en-US" sz="1400" i="1" dirty="0">
                <a:effectLst/>
                <a:latin typeface="Calibri" panose="020F0502020204030204" pitchFamily="34" charset="0"/>
                <a:ea typeface="Calibri" panose="020F0502020204030204" pitchFamily="34" charset="0"/>
              </a:rPr>
              <a:t>tentative</a:t>
            </a:r>
            <a:r>
              <a:rPr lang="en-US" sz="1400" dirty="0">
                <a:effectLst/>
                <a:latin typeface="Calibri" panose="020F0502020204030204" pitchFamily="34" charset="0"/>
                <a:ea typeface="Calibri" panose="020F0502020204030204" pitchFamily="34" charset="0"/>
              </a:rPr>
              <a:t> Rel-21) as candidate solution to address IMT-2030 requirements, which has identified key goals and designed principles for 6G in order to contribute to United Nations’ Sustainable Developmen</a:t>
            </a:r>
            <a:r>
              <a:rPr lang="en-US" sz="1400" dirty="0">
                <a:latin typeface="Calibri" panose="020F0502020204030204" pitchFamily="34" charset="0"/>
                <a:ea typeface="Calibri" panose="020F0502020204030204" pitchFamily="34" charset="0"/>
              </a:rPr>
              <a:t>t G</a:t>
            </a:r>
            <a:r>
              <a:rPr lang="en-US" sz="1400" dirty="0">
                <a:effectLst/>
                <a:latin typeface="Calibri" panose="020F0502020204030204" pitchFamily="34" charset="0"/>
                <a:ea typeface="Calibri" panose="020F0502020204030204" pitchFamily="34" charset="0"/>
              </a:rPr>
              <a:t>oals.</a:t>
            </a:r>
            <a:endParaRPr lang="en-US" sz="1000" dirty="0">
              <a:effectLst/>
              <a:latin typeface="Calibri" panose="020F0502020204030204" pitchFamily="34" charset="0"/>
              <a:ea typeface="Calibri" panose="020F0502020204030204" pitchFamily="34" charset="0"/>
            </a:endParaRPr>
          </a:p>
          <a:p>
            <a:r>
              <a:rPr lang="en-US" sz="1800" dirty="0">
                <a:effectLst/>
                <a:latin typeface="Calibri" panose="020F0502020204030204" pitchFamily="34" charset="0"/>
                <a:ea typeface="Calibri" panose="020F0502020204030204" pitchFamily="34" charset="0"/>
              </a:rPr>
              <a:t>Better decisions, better information</a:t>
            </a:r>
          </a:p>
          <a:p>
            <a:pPr lvl="1"/>
            <a:r>
              <a:rPr lang="en-US" sz="1400" dirty="0">
                <a:effectLst/>
                <a:latin typeface="Calibri" panose="020F0502020204030204" pitchFamily="34" charset="0"/>
                <a:ea typeface="Calibri" panose="020F0502020204030204" pitchFamily="34" charset="0"/>
              </a:rPr>
              <a:t>SA1 is already used to handle external needs and/or compliance to justify study/work items, use cases, requirements and KPIs. </a:t>
            </a:r>
          </a:p>
          <a:p>
            <a:pPr lvl="1"/>
            <a:r>
              <a:rPr lang="en-US" sz="1400" dirty="0">
                <a:effectLst/>
                <a:latin typeface="Calibri" panose="020F0502020204030204" pitchFamily="34" charset="0"/>
                <a:ea typeface="Calibri" panose="020F0502020204030204" pitchFamily="34" charset="0"/>
              </a:rPr>
              <a:t>However, some additional formalization </a:t>
            </a:r>
            <a:r>
              <a:rPr lang="en-US" sz="1400" dirty="0">
                <a:latin typeface="Calibri" panose="020F0502020204030204" pitchFamily="34" charset="0"/>
                <a:ea typeface="Calibri" panose="020F0502020204030204" pitchFamily="34" charset="0"/>
              </a:rPr>
              <a:t>throughout SA1 work process </a:t>
            </a:r>
            <a:r>
              <a:rPr lang="en-US" sz="1400" dirty="0">
                <a:effectLst/>
                <a:latin typeface="Calibri" panose="020F0502020204030204" pitchFamily="34" charset="0"/>
                <a:ea typeface="Calibri" panose="020F0502020204030204" pitchFamily="34" charset="0"/>
              </a:rPr>
              <a:t>is useful to trigger proactive discussions within the 3GPP community, to better document the group’s consensus on how such needs are met,</a:t>
            </a:r>
            <a:r>
              <a:rPr lang="en-US" sz="1400" dirty="0">
                <a:latin typeface="Calibri" panose="020F0502020204030204" pitchFamily="34" charset="0"/>
                <a:ea typeface="Calibri" panose="020F0502020204030204" pitchFamily="34" charset="0"/>
              </a:rPr>
              <a:t> also towards </a:t>
            </a:r>
            <a:r>
              <a:rPr lang="en-US" sz="1400" dirty="0">
                <a:effectLst/>
                <a:latin typeface="Calibri" panose="020F0502020204030204" pitchFamily="34" charset="0"/>
                <a:ea typeface="Calibri" panose="020F0502020204030204" pitchFamily="34" charset="0"/>
              </a:rPr>
              <a:t>external stakeholders. </a:t>
            </a:r>
          </a:p>
          <a:p>
            <a:r>
              <a:rPr lang="en-US" sz="1800" dirty="0">
                <a:latin typeface="Calibri" panose="020F0502020204030204" pitchFamily="34" charset="0"/>
              </a:rPr>
              <a:t>Start fast…</a:t>
            </a:r>
          </a:p>
          <a:p>
            <a:pPr lvl="1"/>
            <a:r>
              <a:rPr lang="en-US" sz="1400" dirty="0">
                <a:latin typeface="Calibri" panose="020F0502020204030204" pitchFamily="34" charset="0"/>
              </a:rPr>
              <a:t>In order to correctly address those needs from the first 6G release, and to get enough time to discuss this in SA1 and with external stakeholders before normative work, it is important to start such process now to embed it in our upcoming discussions on 6G topics.</a:t>
            </a:r>
            <a:endParaRPr lang="en-US" dirty="0"/>
          </a:p>
        </p:txBody>
      </p:sp>
    </p:spTree>
    <p:extLst>
      <p:ext uri="{BB962C8B-B14F-4D97-AF65-F5344CB8AC3E}">
        <p14:creationId xmlns:p14="http://schemas.microsoft.com/office/powerpoint/2010/main" val="16524978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AA6EA60-C25C-38A6-0A13-40D33C35B89B}"/>
              </a:ext>
            </a:extLst>
          </p:cNvPr>
          <p:cNvSpPr>
            <a:spLocks noGrp="1"/>
          </p:cNvSpPr>
          <p:nvPr>
            <p:ph type="title"/>
          </p:nvPr>
        </p:nvSpPr>
        <p:spPr/>
        <p:txBody>
          <a:bodyPr/>
          <a:lstStyle/>
          <a:p>
            <a:r>
              <a:rPr lang="en-US" dirty="0"/>
              <a:t>Main principles in a nutshell</a:t>
            </a:r>
          </a:p>
        </p:txBody>
      </p:sp>
      <p:sp>
        <p:nvSpPr>
          <p:cNvPr id="4" name="Text Placeholder 3">
            <a:extLst>
              <a:ext uri="{FF2B5EF4-FFF2-40B4-BE49-F238E27FC236}">
                <a16:creationId xmlns:a16="http://schemas.microsoft.com/office/drawing/2014/main" id="{80190425-E064-946D-47FB-2845BD72D87E}"/>
              </a:ext>
            </a:extLst>
          </p:cNvPr>
          <p:cNvSpPr>
            <a:spLocks noGrp="1"/>
          </p:cNvSpPr>
          <p:nvPr>
            <p:ph type="body" idx="1"/>
          </p:nvPr>
        </p:nvSpPr>
        <p:spPr/>
        <p:txBody>
          <a:bodyPr/>
          <a:lstStyle/>
          <a:p>
            <a:pPr marL="67732" indent="0">
              <a:buNone/>
            </a:pPr>
            <a:r>
              <a:rPr lang="en-US" sz="2400" b="1" dirty="0"/>
              <a:t>Introduce *minimal* process updates to Rel-20 Part 2 (study work) </a:t>
            </a:r>
            <a:r>
              <a:rPr lang="en-US" sz="2400" b="1" i="1" u="sng" dirty="0"/>
              <a:t>as an iterative approach</a:t>
            </a:r>
            <a:r>
              <a:rPr lang="en-US" sz="2400" b="1" dirty="0"/>
              <a:t>, to be reevaluated before Rel-21 normative work, with the following principles:</a:t>
            </a:r>
          </a:p>
          <a:p>
            <a:pPr>
              <a:buFont typeface="+mj-lt"/>
              <a:buAutoNum type="arabicPeriod"/>
            </a:pPr>
            <a:r>
              <a:rPr lang="en-US" sz="2400" dirty="0"/>
              <a:t>Consider “Key Values” (KVs)* but </a:t>
            </a:r>
            <a:r>
              <a:rPr lang="en-US" sz="2400" u="sng" dirty="0"/>
              <a:t>not</a:t>
            </a:r>
            <a:r>
              <a:rPr lang="en-US" sz="2400" dirty="0"/>
              <a:t> KVIs yet</a:t>
            </a:r>
          </a:p>
          <a:p>
            <a:pPr>
              <a:buFont typeface="+mj-lt"/>
              <a:buAutoNum type="arabicPeriod"/>
            </a:pPr>
            <a:r>
              <a:rPr lang="en-US" sz="2400" dirty="0"/>
              <a:t>Agree on a subset of KVs</a:t>
            </a:r>
            <a:endParaRPr lang="en-US" sz="2400" dirty="0">
              <a:solidFill>
                <a:srgbClr val="FF0000"/>
              </a:solidFill>
            </a:endParaRPr>
          </a:p>
          <a:p>
            <a:pPr>
              <a:buFont typeface="+mj-lt"/>
              <a:buAutoNum type="arabicPeriod"/>
            </a:pPr>
            <a:r>
              <a:rPr lang="en-US" sz="2400" dirty="0"/>
              <a:t>Analyze SA1 6G Rel-20 use cases (and potential SIDs) with respect to those KVs</a:t>
            </a:r>
            <a:endParaRPr lang="en-US" sz="2400" dirty="0">
              <a:solidFill>
                <a:srgbClr val="FF0000"/>
              </a:solidFill>
            </a:endParaRPr>
          </a:p>
          <a:p>
            <a:pPr>
              <a:buFont typeface="+mj-lt"/>
              <a:buAutoNum type="arabicPeriod"/>
            </a:pPr>
            <a:r>
              <a:rPr lang="en-US" sz="2400" dirty="0"/>
              <a:t>Identify an initial list of stakeholders to reach </a:t>
            </a:r>
            <a:r>
              <a:rPr lang="en-US" sz="2400" dirty="0">
                <a:solidFill>
                  <a:schemeClr val="tx1"/>
                </a:solidFill>
              </a:rPr>
              <a:t>out when the 6G SID(s) are agreed.</a:t>
            </a:r>
          </a:p>
          <a:p>
            <a:pPr>
              <a:buFont typeface="+mj-lt"/>
              <a:buAutoNum type="arabicPeriod"/>
            </a:pPr>
            <a:endParaRPr lang="en-US" sz="2400" dirty="0">
              <a:solidFill>
                <a:schemeClr val="tx1"/>
              </a:solidFill>
            </a:endParaRPr>
          </a:p>
          <a:p>
            <a:pPr marL="67732" indent="0">
              <a:buNone/>
            </a:pPr>
            <a:r>
              <a:rPr lang="en-US" sz="2400" i="1" dirty="0"/>
              <a:t>See next slides for details</a:t>
            </a:r>
          </a:p>
          <a:p>
            <a:endParaRPr lang="en-US" sz="2400" dirty="0"/>
          </a:p>
        </p:txBody>
      </p:sp>
      <p:sp>
        <p:nvSpPr>
          <p:cNvPr id="5" name="TextBox 4">
            <a:extLst>
              <a:ext uri="{FF2B5EF4-FFF2-40B4-BE49-F238E27FC236}">
                <a16:creationId xmlns:a16="http://schemas.microsoft.com/office/drawing/2014/main" id="{E1F5FCDB-F48E-F400-1456-786231557760}"/>
              </a:ext>
            </a:extLst>
          </p:cNvPr>
          <p:cNvSpPr txBox="1"/>
          <p:nvPr/>
        </p:nvSpPr>
        <p:spPr>
          <a:xfrm>
            <a:off x="7326663" y="6366898"/>
            <a:ext cx="3249608" cy="369332"/>
          </a:xfrm>
          <a:prstGeom prst="rect">
            <a:avLst/>
          </a:prstGeom>
          <a:noFill/>
        </p:spPr>
        <p:txBody>
          <a:bodyPr wrap="none" rtlCol="0">
            <a:spAutoFit/>
          </a:bodyPr>
          <a:lstStyle/>
          <a:p>
            <a:r>
              <a:rPr lang="en-US" dirty="0"/>
              <a:t>* Exact wording to be defined </a:t>
            </a:r>
          </a:p>
        </p:txBody>
      </p:sp>
    </p:spTree>
    <p:extLst>
      <p:ext uri="{BB962C8B-B14F-4D97-AF65-F5344CB8AC3E}">
        <p14:creationId xmlns:p14="http://schemas.microsoft.com/office/powerpoint/2010/main" val="35650060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DBB1702-8850-9FAA-FDE3-A982608E415A}"/>
              </a:ext>
            </a:extLst>
          </p:cNvPr>
          <p:cNvSpPr>
            <a:spLocks noGrp="1"/>
          </p:cNvSpPr>
          <p:nvPr>
            <p:ph type="title"/>
          </p:nvPr>
        </p:nvSpPr>
        <p:spPr>
          <a:xfrm>
            <a:off x="651933" y="228600"/>
            <a:ext cx="9103600" cy="1143200"/>
          </a:xfrm>
        </p:spPr>
        <p:txBody>
          <a:bodyPr/>
          <a:lstStyle/>
          <a:p>
            <a:r>
              <a:rPr lang="en-US" dirty="0"/>
              <a:t>Principle #1 : KVs vs KVIs</a:t>
            </a:r>
          </a:p>
        </p:txBody>
      </p:sp>
      <p:sp>
        <p:nvSpPr>
          <p:cNvPr id="4" name="Text Placeholder 3">
            <a:extLst>
              <a:ext uri="{FF2B5EF4-FFF2-40B4-BE49-F238E27FC236}">
                <a16:creationId xmlns:a16="http://schemas.microsoft.com/office/drawing/2014/main" id="{444BD355-01D4-2C94-AEFE-B9B3F8BA292B}"/>
              </a:ext>
            </a:extLst>
          </p:cNvPr>
          <p:cNvSpPr>
            <a:spLocks noGrp="1"/>
          </p:cNvSpPr>
          <p:nvPr>
            <p:ph type="body" idx="1"/>
          </p:nvPr>
        </p:nvSpPr>
        <p:spPr>
          <a:xfrm>
            <a:off x="647700" y="1454149"/>
            <a:ext cx="11184400" cy="4830400"/>
          </a:xfrm>
        </p:spPr>
        <p:txBody>
          <a:bodyPr/>
          <a:lstStyle/>
          <a:p>
            <a:r>
              <a:rPr lang="en-US" sz="2000" dirty="0">
                <a:solidFill>
                  <a:schemeClr val="tx1">
                    <a:lumMod val="10000"/>
                  </a:schemeClr>
                </a:solidFill>
              </a:rPr>
              <a:t>KVs</a:t>
            </a:r>
          </a:p>
          <a:p>
            <a:pPr lvl="1"/>
            <a:r>
              <a:rPr lang="en-US" sz="1800" dirty="0">
                <a:solidFill>
                  <a:schemeClr val="tx1">
                    <a:lumMod val="10000"/>
                  </a:schemeClr>
                </a:solidFill>
              </a:rPr>
              <a:t>Some “global” KVs (or societal principles/goals) have already been identified by external stakeholders (</a:t>
            </a:r>
            <a:r>
              <a:rPr lang="en-US" sz="1800" dirty="0" err="1">
                <a:solidFill>
                  <a:schemeClr val="tx1">
                    <a:lumMod val="10000"/>
                  </a:schemeClr>
                </a:solidFill>
              </a:rPr>
              <a:t>eg</a:t>
            </a:r>
            <a:r>
              <a:rPr lang="en-US" sz="1800" dirty="0">
                <a:solidFill>
                  <a:schemeClr val="tx1">
                    <a:lumMod val="10000"/>
                  </a:schemeClr>
                </a:solidFill>
              </a:rPr>
              <a:t> society representatives) when thinking of 6G. Most of such values can be considered universal.</a:t>
            </a:r>
          </a:p>
          <a:p>
            <a:pPr lvl="1"/>
            <a:r>
              <a:rPr lang="en-US" sz="1800" u="sng" dirty="0">
                <a:solidFill>
                  <a:schemeClr val="tx1">
                    <a:lumMod val="10000"/>
                  </a:schemeClr>
                </a:solidFill>
              </a:rPr>
              <a:t>SA1 could select KVs of interest</a:t>
            </a:r>
            <a:r>
              <a:rPr lang="en-US" sz="1800" dirty="0">
                <a:solidFill>
                  <a:schemeClr val="tx1">
                    <a:lumMod val="10000"/>
                  </a:schemeClr>
                </a:solidFill>
              </a:rPr>
              <a:t>, also based on 3GPP global scope of work (not impacting on all societal KVs). </a:t>
            </a:r>
          </a:p>
          <a:p>
            <a:pPr lvl="1"/>
            <a:r>
              <a:rPr lang="en-US" sz="1800" dirty="0">
                <a:solidFill>
                  <a:schemeClr val="tx1">
                    <a:lumMod val="10000"/>
                  </a:schemeClr>
                </a:solidFill>
              </a:rPr>
              <a:t>The selected list of KVs apply equally to all the topics addressed in Rel20 Part2</a:t>
            </a:r>
          </a:p>
          <a:p>
            <a:r>
              <a:rPr lang="en-US" sz="2000" dirty="0">
                <a:solidFill>
                  <a:schemeClr val="tx1">
                    <a:lumMod val="10000"/>
                  </a:schemeClr>
                </a:solidFill>
              </a:rPr>
              <a:t>KVIs</a:t>
            </a:r>
          </a:p>
          <a:p>
            <a:pPr lvl="1"/>
            <a:r>
              <a:rPr lang="en-US" sz="1800" dirty="0">
                <a:solidFill>
                  <a:schemeClr val="tx1">
                    <a:lumMod val="10000"/>
                  </a:schemeClr>
                </a:solidFill>
              </a:rPr>
              <a:t>KVI objectives (recommendations or mandates) could come from external stakeholders (</a:t>
            </a:r>
            <a:r>
              <a:rPr lang="en-US" sz="1800" dirty="0" err="1">
                <a:solidFill>
                  <a:schemeClr val="tx1">
                    <a:lumMod val="10000"/>
                  </a:schemeClr>
                </a:solidFill>
              </a:rPr>
              <a:t>eg</a:t>
            </a:r>
            <a:r>
              <a:rPr lang="en-US" sz="1800" dirty="0">
                <a:solidFill>
                  <a:schemeClr val="tx1">
                    <a:lumMod val="10000"/>
                  </a:schemeClr>
                </a:solidFill>
              </a:rPr>
              <a:t> via liaisons), but may not be ready in time </a:t>
            </a:r>
            <a:r>
              <a:rPr lang="en-US" sz="1800" dirty="0" err="1">
                <a:solidFill>
                  <a:schemeClr val="tx1">
                    <a:lumMod val="10000"/>
                  </a:schemeClr>
                </a:solidFill>
              </a:rPr>
              <a:t>wrt</a:t>
            </a:r>
            <a:r>
              <a:rPr lang="en-US" sz="1800" dirty="0">
                <a:solidFill>
                  <a:schemeClr val="tx1">
                    <a:lumMod val="10000"/>
                  </a:schemeClr>
                </a:solidFill>
              </a:rPr>
              <a:t> SA1 6G timeline.</a:t>
            </a:r>
          </a:p>
          <a:p>
            <a:pPr lvl="1"/>
            <a:r>
              <a:rPr lang="en-US" sz="1800" dirty="0">
                <a:solidFill>
                  <a:schemeClr val="tx1">
                    <a:lumMod val="10000"/>
                  </a:schemeClr>
                </a:solidFill>
              </a:rPr>
              <a:t>In addition, KVIs, their target values, how they are measured or perceived could be context-dependent (</a:t>
            </a:r>
            <a:r>
              <a:rPr lang="en-US" sz="1800" dirty="0" err="1">
                <a:solidFill>
                  <a:schemeClr val="tx1">
                    <a:lumMod val="10000"/>
                  </a:schemeClr>
                </a:solidFill>
              </a:rPr>
              <a:t>eg</a:t>
            </a:r>
            <a:r>
              <a:rPr lang="en-US" sz="1800" dirty="0">
                <a:solidFill>
                  <a:schemeClr val="tx1">
                    <a:lumMod val="10000"/>
                  </a:schemeClr>
                </a:solidFill>
              </a:rPr>
              <a:t> per region) and/or </a:t>
            </a:r>
            <a:r>
              <a:rPr lang="en-US" sz="1800" dirty="0" err="1">
                <a:solidFill>
                  <a:schemeClr val="tx1">
                    <a:lumMod val="10000"/>
                  </a:schemeClr>
                </a:solidFill>
              </a:rPr>
              <a:t>subjectives</a:t>
            </a:r>
            <a:endParaRPr lang="en-US" sz="1800" dirty="0">
              <a:solidFill>
                <a:schemeClr val="tx1">
                  <a:lumMod val="10000"/>
                </a:schemeClr>
              </a:solidFill>
            </a:endParaRPr>
          </a:p>
          <a:p>
            <a:pPr lvl="1"/>
            <a:r>
              <a:rPr lang="en-US" sz="1800" dirty="0">
                <a:solidFill>
                  <a:schemeClr val="tx1">
                    <a:lumMod val="10000"/>
                  </a:schemeClr>
                </a:solidFill>
              </a:rPr>
              <a:t>Unless mandated, </a:t>
            </a:r>
            <a:r>
              <a:rPr lang="en-US" sz="1800" u="sng" dirty="0">
                <a:solidFill>
                  <a:schemeClr val="tx1">
                    <a:lumMod val="10000"/>
                  </a:schemeClr>
                </a:solidFill>
              </a:rPr>
              <a:t>SA1 may not target KVIs</a:t>
            </a:r>
            <a:r>
              <a:rPr lang="en-US" sz="1800" dirty="0">
                <a:solidFill>
                  <a:schemeClr val="tx1">
                    <a:lumMod val="10000"/>
                  </a:schemeClr>
                </a:solidFill>
              </a:rPr>
              <a:t> considered out of scope, unreachable or not accountable for.</a:t>
            </a:r>
          </a:p>
          <a:p>
            <a:pPr lvl="1"/>
            <a:r>
              <a:rPr lang="en-US" sz="1800" dirty="0">
                <a:solidFill>
                  <a:schemeClr val="tx1">
                    <a:lumMod val="10000"/>
                  </a:schemeClr>
                </a:solidFill>
              </a:rPr>
              <a:t>In general, </a:t>
            </a:r>
            <a:r>
              <a:rPr lang="en-US" sz="1800" u="sng" dirty="0">
                <a:solidFill>
                  <a:schemeClr val="tx1">
                    <a:lumMod val="10000"/>
                  </a:schemeClr>
                </a:solidFill>
              </a:rPr>
              <a:t>the introduction of KVIs (besides KVs) may be reevaluated later</a:t>
            </a:r>
            <a:r>
              <a:rPr lang="en-US" sz="1800" dirty="0">
                <a:solidFill>
                  <a:schemeClr val="tx1">
                    <a:lumMod val="10000"/>
                  </a:schemeClr>
                </a:solidFill>
              </a:rPr>
              <a:t> (</a:t>
            </a:r>
            <a:r>
              <a:rPr lang="en-US" sz="1800" dirty="0" err="1">
                <a:solidFill>
                  <a:schemeClr val="tx1">
                    <a:lumMod val="10000"/>
                  </a:schemeClr>
                </a:solidFill>
              </a:rPr>
              <a:t>eg</a:t>
            </a:r>
            <a:r>
              <a:rPr lang="en-US" sz="1800" dirty="0">
                <a:solidFill>
                  <a:schemeClr val="tx1">
                    <a:lumMod val="10000"/>
                  </a:schemeClr>
                </a:solidFill>
              </a:rPr>
              <a:t> during Rel21/normative phase)</a:t>
            </a:r>
          </a:p>
          <a:p>
            <a:pPr lvl="1"/>
            <a:endParaRPr lang="en-US" sz="1800" dirty="0">
              <a:solidFill>
                <a:schemeClr val="tx1">
                  <a:lumMod val="10000"/>
                </a:schemeClr>
              </a:solidFill>
            </a:endParaRPr>
          </a:p>
          <a:p>
            <a:endParaRPr lang="en-US" sz="2000" dirty="0"/>
          </a:p>
        </p:txBody>
      </p:sp>
    </p:spTree>
    <p:extLst>
      <p:ext uri="{BB962C8B-B14F-4D97-AF65-F5344CB8AC3E}">
        <p14:creationId xmlns:p14="http://schemas.microsoft.com/office/powerpoint/2010/main" val="32611706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DBB1702-8850-9FAA-FDE3-A982608E415A}"/>
              </a:ext>
            </a:extLst>
          </p:cNvPr>
          <p:cNvSpPr>
            <a:spLocks noGrp="1"/>
          </p:cNvSpPr>
          <p:nvPr>
            <p:ph type="title"/>
          </p:nvPr>
        </p:nvSpPr>
        <p:spPr>
          <a:xfrm>
            <a:off x="651933" y="228600"/>
            <a:ext cx="9103600" cy="1143200"/>
          </a:xfrm>
        </p:spPr>
        <p:txBody>
          <a:bodyPr/>
          <a:lstStyle/>
          <a:p>
            <a:r>
              <a:rPr lang="en-US" dirty="0"/>
              <a:t>Principle #2 : proposed initial KVs</a:t>
            </a:r>
          </a:p>
        </p:txBody>
      </p:sp>
      <p:sp>
        <p:nvSpPr>
          <p:cNvPr id="4" name="Text Placeholder 3">
            <a:extLst>
              <a:ext uri="{FF2B5EF4-FFF2-40B4-BE49-F238E27FC236}">
                <a16:creationId xmlns:a16="http://schemas.microsoft.com/office/drawing/2014/main" id="{444BD355-01D4-2C94-AEFE-B9B3F8BA292B}"/>
              </a:ext>
            </a:extLst>
          </p:cNvPr>
          <p:cNvSpPr>
            <a:spLocks noGrp="1"/>
          </p:cNvSpPr>
          <p:nvPr>
            <p:ph type="body" idx="1"/>
          </p:nvPr>
        </p:nvSpPr>
        <p:spPr>
          <a:xfrm>
            <a:off x="647700" y="1454150"/>
            <a:ext cx="11183938" cy="5175250"/>
          </a:xfrm>
        </p:spPr>
        <p:txBody>
          <a:bodyPr/>
          <a:lstStyle/>
          <a:p>
            <a:r>
              <a:rPr lang="en-US" sz="1800" b="1" dirty="0"/>
              <a:t>Which KVs and to which extent has 3GPP/SA1 a role?</a:t>
            </a:r>
          </a:p>
          <a:p>
            <a:r>
              <a:rPr lang="en-US" sz="1800" b="1" dirty="0"/>
              <a:t>Sustainability</a:t>
            </a:r>
            <a:r>
              <a:rPr lang="en-US" sz="1800" dirty="0"/>
              <a:t> : “Sustainable 6G” (</a:t>
            </a:r>
            <a:r>
              <a:rPr lang="en-US" sz="1800" i="1" dirty="0"/>
              <a:t>footprint</a:t>
            </a:r>
            <a:r>
              <a:rPr lang="en-US" sz="1800" dirty="0"/>
              <a:t>) AND “6G for sustainability” (</a:t>
            </a:r>
            <a:r>
              <a:rPr lang="en-US" sz="1800" i="1" dirty="0"/>
              <a:t>handprint</a:t>
            </a:r>
            <a:r>
              <a:rPr lang="en-US" sz="1800" dirty="0"/>
              <a:t>)</a:t>
            </a:r>
          </a:p>
          <a:p>
            <a:pPr lvl="1"/>
            <a:r>
              <a:rPr lang="en-US" sz="1600" u="sng" dirty="0"/>
              <a:t>Environmental</a:t>
            </a:r>
            <a:r>
              <a:rPr lang="en-US" sz="1600" dirty="0"/>
              <a:t>: make 6G more globally energy- &amp; carbon-efficient across the lifecycle/circularity beyond “usage” phase. Support limited/intermittent energy availability. Incentive end-users toward “digital sobriety”. Enable reducing other industries environmental impact thanks to 6G technology.</a:t>
            </a:r>
          </a:p>
          <a:p>
            <a:pPr lvl="1"/>
            <a:r>
              <a:rPr lang="en-US" sz="1600" u="sng" dirty="0"/>
              <a:t>Social</a:t>
            </a:r>
            <a:r>
              <a:rPr lang="en-US" sz="1600" dirty="0"/>
              <a:t>: </a:t>
            </a:r>
            <a:r>
              <a:rPr lang="en-US" sz="1600" i="1" dirty="0"/>
              <a:t>covers part of “inclusivity” and “trustworthiness”</a:t>
            </a:r>
            <a:r>
              <a:rPr lang="en-US" sz="1600" dirty="0"/>
              <a:t>, but also well-being, EM exposure, and handprint consequences of 6G technologies </a:t>
            </a:r>
            <a:r>
              <a:rPr lang="en-US" sz="1600" dirty="0" err="1"/>
              <a:t>etc</a:t>
            </a:r>
            <a:endParaRPr lang="en-US" sz="1600" dirty="0"/>
          </a:p>
          <a:p>
            <a:pPr lvl="1"/>
            <a:r>
              <a:rPr lang="en-US" sz="1600" u="sng" dirty="0"/>
              <a:t>Economic</a:t>
            </a:r>
            <a:r>
              <a:rPr lang="en-US" sz="1600" dirty="0"/>
              <a:t>: answer (real) market needs, leverage “free” resources (</a:t>
            </a:r>
            <a:r>
              <a:rPr lang="en-US" sz="1600" dirty="0" err="1"/>
              <a:t>eg</a:t>
            </a:r>
            <a:r>
              <a:rPr lang="en-US" sz="1600" dirty="0"/>
              <a:t> renewable), optimize investments/deployment costs (</a:t>
            </a:r>
            <a:r>
              <a:rPr lang="en-US" sz="1600" dirty="0" err="1"/>
              <a:t>eg</a:t>
            </a:r>
            <a:r>
              <a:rPr lang="en-US" sz="1600" dirty="0"/>
              <a:t> by fostering resource sharing), encourage frugality (</a:t>
            </a:r>
            <a:r>
              <a:rPr lang="en-US" sz="1600" dirty="0" err="1"/>
              <a:t>eg</a:t>
            </a:r>
            <a:r>
              <a:rPr lang="en-US" sz="1600" dirty="0"/>
              <a:t> limited need for data storage/processing, spectrum use, densification), facilitate circularity</a:t>
            </a:r>
          </a:p>
          <a:p>
            <a:r>
              <a:rPr lang="en-US" sz="1800" b="1" dirty="0"/>
              <a:t>Inclusivity / digital inclusion</a:t>
            </a:r>
            <a:r>
              <a:rPr lang="en-US" sz="1800" dirty="0"/>
              <a:t>: ubiquitous coverage (</a:t>
            </a:r>
            <a:r>
              <a:rPr lang="en-US" sz="1800" dirty="0" err="1"/>
              <a:t>eg</a:t>
            </a:r>
            <a:r>
              <a:rPr lang="en-US" sz="1800" dirty="0"/>
              <a:t> NTN, indoor), available to all populations whenever needed, accessibility </a:t>
            </a:r>
            <a:r>
              <a:rPr lang="en-US" sz="1800" i="1" dirty="0">
                <a:sym typeface="Wingdings" panose="05000000000000000000" pitchFamily="2" charset="2"/>
              </a:rPr>
              <a:t> may be included into “social sustainability”</a:t>
            </a:r>
            <a:endParaRPr lang="en-US" sz="1800" i="1" dirty="0"/>
          </a:p>
          <a:p>
            <a:r>
              <a:rPr lang="en-US" sz="1800" b="1" dirty="0"/>
              <a:t>Trustworthiness / security and resilience</a:t>
            </a:r>
            <a:r>
              <a:rPr lang="en-US" sz="1800" dirty="0"/>
              <a:t>: trusted/secure, fair/non-biased/privacy AI, reliable/resilient (</a:t>
            </a:r>
            <a:r>
              <a:rPr lang="en-US" sz="1800" dirty="0" err="1"/>
              <a:t>eg</a:t>
            </a:r>
            <a:r>
              <a:rPr lang="en-US" sz="1800" dirty="0"/>
              <a:t> in case of disaster), transparent access to information (</a:t>
            </a:r>
            <a:r>
              <a:rPr lang="en-US" sz="1800" dirty="0" err="1"/>
              <a:t>eg</a:t>
            </a:r>
            <a:r>
              <a:rPr lang="en-US" sz="1800" dirty="0"/>
              <a:t> energy) </a:t>
            </a:r>
            <a:r>
              <a:rPr lang="en-US" sz="1800" i="1" dirty="0">
                <a:sym typeface="Wingdings" panose="05000000000000000000" pitchFamily="2" charset="2"/>
              </a:rPr>
              <a:t> may be kept independent from “social sustainability”</a:t>
            </a:r>
            <a:endParaRPr lang="en-US" sz="1800" dirty="0"/>
          </a:p>
          <a:p>
            <a:pPr marL="67732" indent="0">
              <a:buNone/>
            </a:pPr>
            <a:r>
              <a:rPr lang="en-US" sz="2000" b="1" dirty="0">
                <a:solidFill>
                  <a:srgbClr val="FF0000"/>
                </a:solidFill>
              </a:rPr>
              <a:t>NOTE: the fact of considering a KV does not mean that 3GPP/SA1 has an impact on the full meaning/scope of such KV.</a:t>
            </a:r>
          </a:p>
          <a:p>
            <a:endParaRPr lang="en-US" sz="1800" dirty="0"/>
          </a:p>
        </p:txBody>
      </p:sp>
    </p:spTree>
    <p:extLst>
      <p:ext uri="{BB962C8B-B14F-4D97-AF65-F5344CB8AC3E}">
        <p14:creationId xmlns:p14="http://schemas.microsoft.com/office/powerpoint/2010/main" val="2100181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30564DC-15D7-6CB0-08FC-D8CAE0656497}"/>
              </a:ext>
            </a:extLst>
          </p:cNvPr>
          <p:cNvSpPr>
            <a:spLocks noGrp="1"/>
          </p:cNvSpPr>
          <p:nvPr>
            <p:ph type="title"/>
          </p:nvPr>
        </p:nvSpPr>
        <p:spPr/>
        <p:txBody>
          <a:bodyPr/>
          <a:lstStyle/>
          <a:p>
            <a:r>
              <a:rPr kumimoji="0" lang="en-US" sz="3200" b="0" i="0" u="none" strike="noStrike" kern="0" cap="none" spc="0" normalizeH="0" baseline="0" noProof="0" dirty="0">
                <a:ln>
                  <a:noFill/>
                </a:ln>
                <a:solidFill>
                  <a:srgbClr val="FF0000"/>
                </a:solidFill>
                <a:effectLst/>
                <a:uLnTx/>
                <a:uFillTx/>
                <a:latin typeface="Calibri"/>
                <a:cs typeface="Calibri"/>
                <a:sym typeface="Calibri"/>
              </a:rPr>
              <a:t>Principle #3 : analyze SID &amp; use cases </a:t>
            </a:r>
            <a:r>
              <a:rPr kumimoji="0" lang="en-US" sz="3200" b="0" i="0" u="none" strike="noStrike" kern="0" cap="none" spc="0" normalizeH="0" baseline="0" noProof="0" dirty="0" err="1">
                <a:ln>
                  <a:noFill/>
                </a:ln>
                <a:solidFill>
                  <a:srgbClr val="FF0000"/>
                </a:solidFill>
                <a:effectLst/>
                <a:uLnTx/>
                <a:uFillTx/>
                <a:latin typeface="Calibri"/>
                <a:cs typeface="Calibri"/>
                <a:sym typeface="Calibri"/>
              </a:rPr>
              <a:t>wrt</a:t>
            </a:r>
            <a:r>
              <a:rPr kumimoji="0" lang="en-US" sz="3200" b="0" i="0" u="none" strike="noStrike" kern="0" cap="none" spc="0" normalizeH="0" baseline="0" noProof="0" dirty="0">
                <a:ln>
                  <a:noFill/>
                </a:ln>
                <a:solidFill>
                  <a:srgbClr val="FF0000"/>
                </a:solidFill>
                <a:effectLst/>
                <a:uLnTx/>
                <a:uFillTx/>
                <a:latin typeface="Calibri"/>
                <a:cs typeface="Calibri"/>
                <a:sym typeface="Calibri"/>
              </a:rPr>
              <a:t> SA1 process</a:t>
            </a:r>
            <a:endParaRPr lang="en-US" dirty="0"/>
          </a:p>
        </p:txBody>
      </p:sp>
      <p:sp>
        <p:nvSpPr>
          <p:cNvPr id="2" name="Text Placeholder 1">
            <a:extLst>
              <a:ext uri="{FF2B5EF4-FFF2-40B4-BE49-F238E27FC236}">
                <a16:creationId xmlns:a16="http://schemas.microsoft.com/office/drawing/2014/main" id="{3CB9F745-D6CA-A392-978E-02822A4EB05B}"/>
              </a:ext>
            </a:extLst>
          </p:cNvPr>
          <p:cNvSpPr>
            <a:spLocks noGrp="1"/>
          </p:cNvSpPr>
          <p:nvPr>
            <p:ph type="body" idx="1"/>
          </p:nvPr>
        </p:nvSpPr>
        <p:spPr/>
        <p:txBody>
          <a:bodyPr/>
          <a:lstStyle/>
          <a:p>
            <a:r>
              <a:rPr lang="en-US" sz="2000" dirty="0">
                <a:solidFill>
                  <a:schemeClr val="tx1"/>
                </a:solidFill>
              </a:rPr>
              <a:t>Systematically address “key societal values” in 6G in SA1 as objectives/targets: </a:t>
            </a:r>
          </a:p>
          <a:p>
            <a:pPr lvl="1"/>
            <a:r>
              <a:rPr lang="en-US" sz="1800" dirty="0">
                <a:solidFill>
                  <a:schemeClr val="tx1"/>
                </a:solidFill>
              </a:rPr>
              <a:t>In SID/WID templates </a:t>
            </a:r>
            <a:r>
              <a:rPr lang="en-US" sz="1800" dirty="0">
                <a:solidFill>
                  <a:schemeClr val="tx1"/>
                </a:solidFill>
                <a:sym typeface="Wingdings" panose="05000000000000000000" pitchFamily="2" charset="2"/>
              </a:rPr>
              <a:t> add new clause or </a:t>
            </a:r>
            <a:r>
              <a:rPr lang="en-US" sz="1800" u="sng" dirty="0">
                <a:solidFill>
                  <a:schemeClr val="tx1"/>
                </a:solidFill>
                <a:sym typeface="Wingdings" panose="05000000000000000000" pitchFamily="2" charset="2"/>
              </a:rPr>
              <a:t>as part as 3. Justification / 4. Objectives </a:t>
            </a:r>
            <a:endParaRPr lang="en-US" sz="1800" u="sng" dirty="0">
              <a:solidFill>
                <a:schemeClr val="tx1"/>
              </a:solidFill>
            </a:endParaRPr>
          </a:p>
          <a:p>
            <a:pPr lvl="1"/>
            <a:r>
              <a:rPr lang="en-US" sz="1800" dirty="0">
                <a:solidFill>
                  <a:schemeClr val="tx1"/>
                </a:solidFill>
              </a:rPr>
              <a:t>In the TR template </a:t>
            </a:r>
          </a:p>
          <a:p>
            <a:pPr lvl="2">
              <a:buFont typeface="Wingdings" panose="05000000000000000000" pitchFamily="2" charset="2"/>
              <a:buChar char="à"/>
            </a:pPr>
            <a:r>
              <a:rPr lang="en-US" sz="1400" dirty="0">
                <a:solidFill>
                  <a:schemeClr val="tx1"/>
                </a:solidFill>
                <a:sym typeface="Wingdings" panose="05000000000000000000" pitchFamily="2" charset="2"/>
              </a:rPr>
              <a:t>add new subclause “Potential impact of the use case on key values” </a:t>
            </a:r>
          </a:p>
          <a:p>
            <a:pPr lvl="2">
              <a:buFont typeface="Wingdings" panose="05000000000000000000" pitchFamily="2" charset="2"/>
              <a:buChar char="à"/>
            </a:pPr>
            <a:r>
              <a:rPr lang="en-US" sz="1400" dirty="0">
                <a:solidFill>
                  <a:schemeClr val="tx1"/>
                </a:solidFill>
                <a:sym typeface="Wingdings" panose="05000000000000000000" pitchFamily="2" charset="2"/>
              </a:rPr>
              <a:t>add new subclause in the consolidation clause</a:t>
            </a:r>
          </a:p>
          <a:p>
            <a:pPr lvl="1"/>
            <a:r>
              <a:rPr lang="en-US" sz="1800" i="1" dirty="0">
                <a:solidFill>
                  <a:schemeClr val="tx1"/>
                </a:solidFill>
              </a:rPr>
              <a:t>Note: potential impact on TS is postponed for now</a:t>
            </a:r>
          </a:p>
          <a:p>
            <a:pPr lvl="1"/>
            <a:endParaRPr lang="en-US" sz="1800" dirty="0">
              <a:solidFill>
                <a:schemeClr val="tx1"/>
              </a:solidFill>
            </a:endParaRPr>
          </a:p>
          <a:p>
            <a:r>
              <a:rPr lang="en-US" sz="2000" dirty="0">
                <a:solidFill>
                  <a:schemeClr val="tx1"/>
                </a:solidFill>
              </a:rPr>
              <a:t>Main aspects for discussion</a:t>
            </a:r>
          </a:p>
          <a:p>
            <a:pPr lvl="1">
              <a:spcAft>
                <a:spcPts val="300"/>
              </a:spcAft>
              <a:buSzPct val="100000"/>
            </a:pPr>
            <a:r>
              <a:rPr lang="en-US" sz="1800" dirty="0">
                <a:solidFill>
                  <a:schemeClr val="tx1"/>
                </a:solidFill>
              </a:rPr>
              <a:t>Analyze both negative and positive impacts for each of the selected KV</a:t>
            </a:r>
          </a:p>
          <a:p>
            <a:pPr lvl="1">
              <a:spcAft>
                <a:spcPts val="300"/>
              </a:spcAft>
              <a:buSzPct val="100000"/>
            </a:pPr>
            <a:r>
              <a:rPr lang="en-US" sz="1800" dirty="0">
                <a:solidFill>
                  <a:schemeClr val="tx1"/>
                </a:solidFill>
              </a:rPr>
              <a:t>Analyze both footprint (“</a:t>
            </a:r>
            <a:r>
              <a:rPr lang="en-US" sz="1800" i="1" dirty="0" err="1">
                <a:solidFill>
                  <a:schemeClr val="tx1"/>
                </a:solidFill>
              </a:rPr>
              <a:t>KVx</a:t>
            </a:r>
            <a:r>
              <a:rPr lang="en-US" sz="1800" dirty="0">
                <a:solidFill>
                  <a:schemeClr val="tx1"/>
                </a:solidFill>
              </a:rPr>
              <a:t> 6G”) and handprint (“6G for </a:t>
            </a:r>
            <a:r>
              <a:rPr lang="en-US" sz="1800" i="1" dirty="0" err="1">
                <a:solidFill>
                  <a:schemeClr val="tx1"/>
                </a:solidFill>
              </a:rPr>
              <a:t>KVx</a:t>
            </a:r>
            <a:r>
              <a:rPr lang="en-US" sz="1800" i="1" dirty="0">
                <a:solidFill>
                  <a:schemeClr val="tx1"/>
                </a:solidFill>
              </a:rPr>
              <a:t>”</a:t>
            </a:r>
            <a:r>
              <a:rPr lang="en-US" sz="1800" dirty="0">
                <a:solidFill>
                  <a:schemeClr val="tx1"/>
                </a:solidFill>
              </a:rPr>
              <a:t>) impacts for each of the selected KV</a:t>
            </a:r>
          </a:p>
          <a:p>
            <a:pPr lvl="1">
              <a:spcAft>
                <a:spcPts val="300"/>
              </a:spcAft>
              <a:buSzPct val="100000"/>
            </a:pPr>
            <a:r>
              <a:rPr lang="en-US" sz="1800" dirty="0">
                <a:solidFill>
                  <a:schemeClr val="tx1"/>
                </a:solidFill>
              </a:rPr>
              <a:t>Perform qualitative </a:t>
            </a:r>
            <a:r>
              <a:rPr lang="en-US" sz="1800" u="sng" dirty="0">
                <a:solidFill>
                  <a:schemeClr val="tx1"/>
                </a:solidFill>
              </a:rPr>
              <a:t>and</a:t>
            </a:r>
            <a:r>
              <a:rPr lang="en-US" sz="1800" dirty="0">
                <a:solidFill>
                  <a:schemeClr val="tx1"/>
                </a:solidFill>
              </a:rPr>
              <a:t> somehow quantitative (</a:t>
            </a:r>
            <a:r>
              <a:rPr lang="en-US" sz="1800" dirty="0" err="1">
                <a:solidFill>
                  <a:schemeClr val="tx1"/>
                </a:solidFill>
              </a:rPr>
              <a:t>eg</a:t>
            </a:r>
            <a:r>
              <a:rPr lang="en-US" sz="1800" dirty="0">
                <a:solidFill>
                  <a:schemeClr val="tx1"/>
                </a:solidFill>
              </a:rPr>
              <a:t> scale) analysis</a:t>
            </a:r>
          </a:p>
          <a:p>
            <a:pPr lvl="1">
              <a:spcAft>
                <a:spcPts val="300"/>
              </a:spcAft>
              <a:buSzPct val="100000"/>
            </a:pPr>
            <a:r>
              <a:rPr lang="en-US" sz="1800" b="1" dirty="0">
                <a:solidFill>
                  <a:schemeClr val="tx1"/>
                </a:solidFill>
              </a:rPr>
              <a:t>Minimize the impact on the current process, whilst still ensure systematic analysis in 6G Rel20 study</a:t>
            </a:r>
          </a:p>
          <a:p>
            <a:endParaRPr lang="en-US" sz="2000" dirty="0">
              <a:solidFill>
                <a:schemeClr val="tx1"/>
              </a:solidFill>
            </a:endParaRPr>
          </a:p>
        </p:txBody>
      </p:sp>
    </p:spTree>
    <p:extLst>
      <p:ext uri="{BB962C8B-B14F-4D97-AF65-F5344CB8AC3E}">
        <p14:creationId xmlns:p14="http://schemas.microsoft.com/office/powerpoint/2010/main" val="17516207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2_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xml><?xml version="1.0" encoding="utf-8"?>
<a:themeOverride xmlns:a="http://schemas.openxmlformats.org/drawingml/2006/main">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3.xml><?xml version="1.0" encoding="utf-8"?>
<a:themeOverride xmlns:a="http://schemas.openxmlformats.org/drawingml/2006/main">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SharedContentType xmlns="Microsoft.SharePoint.Taxonomy.ContentTypeSync" SourceId="34c87397-5fc1-491e-85e7-d6110dbe9cbd" ContentTypeId="0x0101" PreviousValue="false" LastSyncTimeStamp="2018-03-09T14:36:50.893Z"/>
</file>

<file path=customXml/item2.xml><?xml version="1.0" encoding="utf-8"?>
<ct:contentTypeSchema xmlns:ct="http://schemas.microsoft.com/office/2006/metadata/contentType" xmlns:ma="http://schemas.microsoft.com/office/2006/metadata/properties/metaAttributes" ct:_="" ma:_="" ma:contentTypeName="Document" ma:contentTypeID="0x01010043A94DF756ED77469F50EF10BD51CE62" ma:contentTypeVersion="14" ma:contentTypeDescription="Create a new document." ma:contentTypeScope="" ma:versionID="86b9be7e121720bd90a8937fb938e9ab">
  <xsd:schema xmlns:xsd="http://www.w3.org/2001/XMLSchema" xmlns:xs="http://www.w3.org/2001/XMLSchema" xmlns:p="http://schemas.microsoft.com/office/2006/metadata/properties" xmlns:ns2="71c5aaf6-e6ce-465b-b873-5148d2a4c105" xmlns:ns3="4be4759d-3b9c-4b61-ad91-f26c8b6e42b4" xmlns:ns4="7275bb01-7583-478d-bc14-e839a2dd5989" targetNamespace="http://schemas.microsoft.com/office/2006/metadata/properties" ma:root="true" ma:fieldsID="1990f95de7c9b4eaafc79c12b3403102" ns2:_="" ns3:_="" ns4:_="">
    <xsd:import namespace="71c5aaf6-e6ce-465b-b873-5148d2a4c105"/>
    <xsd:import namespace="4be4759d-3b9c-4b61-ad91-f26c8b6e42b4"/>
    <xsd:import namespace="7275bb01-7583-478d-bc14-e839a2dd5989"/>
    <xsd:element name="properties">
      <xsd:complexType>
        <xsd:sequence>
          <xsd:element name="documentManagement">
            <xsd:complexType>
              <xsd:all>
                <xsd:element ref="ns2:_dlc_DocId" minOccurs="0"/>
                <xsd:element ref="ns2:_dlc_DocIdUrl" minOccurs="0"/>
                <xsd:element ref="ns2:_dlc_DocIdPersistId" minOccurs="0"/>
                <xsd:element ref="ns2:HideFromDelve" minOccurs="0"/>
                <xsd:element ref="ns3:MediaServiceMetadata" minOccurs="0"/>
                <xsd:element ref="ns3:MediaServiceFastMetadata" minOccurs="0"/>
                <xsd:element ref="ns3:MediaServiceObjectDetectorVersions" minOccurs="0"/>
                <xsd:element ref="ns3:MediaServiceDateTaken" minOccurs="0"/>
                <xsd:element ref="ns3:MediaServiceGenerationTime" minOccurs="0"/>
                <xsd:element ref="ns3:MediaServiceEventHashCode" minOccurs="0"/>
                <xsd:element ref="ns3:MediaLengthInSeconds" minOccurs="0"/>
                <xsd:element ref="ns3:lcf76f155ced4ddcb4097134ff3c332f" minOccurs="0"/>
                <xsd:element ref="ns4:TaxCatchAll" minOccurs="0"/>
                <xsd:element ref="ns3:MediaServiceOCR" minOccurs="0"/>
                <xsd:element ref="ns4:SharedWithUsers" minOccurs="0"/>
                <xsd:element ref="ns4:SharedWithDetail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4be4759d-3b9c-4b61-ad91-f26c8b6e42b4"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34c87397-5fc1-491e-85e7-d6110dbe9cbd" ma:termSetId="09814cd3-568e-fe90-9814-8d621ff8fb84" ma:anchorId="fba54fb3-c3e1-fe81-a776-ca4b69148c4d" ma:open="true" ma:isKeyword="false">
      <xsd:complexType>
        <xsd:sequence>
          <xsd:element ref="pc:Terms" minOccurs="0" maxOccurs="1"/>
        </xsd:sequence>
      </xsd:complexType>
    </xsd:element>
    <xsd:element name="MediaServiceOCR" ma:index="22" nillable="true" ma:displayName="Extracted Text" ma:internalName="MediaServiceOCR" ma:readOnly="true">
      <xsd:simpleType>
        <xsd:restriction base="dms:Note">
          <xsd:maxLength value="255"/>
        </xsd:restriction>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275bb01-7583-478d-bc14-e839a2dd5989" elementFormDefault="qualified">
    <xsd:import namespace="http://schemas.microsoft.com/office/2006/documentManagement/types"/>
    <xsd:import namespace="http://schemas.microsoft.com/office/infopath/2007/PartnerControls"/>
    <xsd:element name="TaxCatchAll" ma:index="21" nillable="true" ma:displayName="Taxonomy Catch All Column" ma:hidden="true" ma:list="{b0ac3f90-bf3b-4c63-910d-f3e01299c9db}" ma:internalName="TaxCatchAll" ma:showField="CatchAllData" ma:web="7275bb01-7583-478d-bc14-e839a2dd5989">
      <xsd:complexType>
        <xsd:complexContent>
          <xsd:extension base="dms:MultiChoiceLookup">
            <xsd:sequence>
              <xsd:element name="Value" type="dms:Lookup" maxOccurs="unbounded" minOccurs="0" nillable="true"/>
            </xsd:sequence>
          </xsd:extension>
        </xsd:complexContent>
      </xsd:complexType>
    </xsd:element>
    <xsd:element name="SharedWithUsers" ma:index="2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4"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5.xml><?xml version="1.0" encoding="utf-8"?>
<p:properties xmlns:p="http://schemas.microsoft.com/office/2006/metadata/properties" xmlns:xsi="http://www.w3.org/2001/XMLSchema-instance" xmlns:pc="http://schemas.microsoft.com/office/infopath/2007/PartnerControls">
  <documentManagement>
    <_dlc_DocId xmlns="71c5aaf6-e6ce-465b-b873-5148d2a4c105">RBI5PAMIO524-998974901-7700</_dlc_DocId>
    <HideFromDelve xmlns="71c5aaf6-e6ce-465b-b873-5148d2a4c105">false</HideFromDelve>
    <_dlc_DocIdUrl xmlns="71c5aaf6-e6ce-465b-b873-5148d2a4c105">
      <Url>https://nokia.sharepoint.com/sites/gxp/_layouts/15/DocIdRedir.aspx?ID=RBI5PAMIO524-998974901-7700</Url>
      <Description>RBI5PAMIO524-998974901-7700</Description>
    </_dlc_DocIdUrl>
    <lcf76f155ced4ddcb4097134ff3c332f xmlns="4be4759d-3b9c-4b61-ad91-f26c8b6e42b4">
      <Terms xmlns="http://schemas.microsoft.com/office/infopath/2007/PartnerControls"/>
    </lcf76f155ced4ddcb4097134ff3c332f>
    <TaxCatchAll xmlns="7275bb01-7583-478d-bc14-e839a2dd5989" xsi:nil="true"/>
  </documentManagement>
</p:properties>
</file>

<file path=customXml/itemProps1.xml><?xml version="1.0" encoding="utf-8"?>
<ds:datastoreItem xmlns:ds="http://schemas.openxmlformats.org/officeDocument/2006/customXml" ds:itemID="{2D3B028B-89E0-49E0-9D77-439C62CA891D}">
  <ds:schemaRefs>
    <ds:schemaRef ds:uri="Microsoft.SharePoint.Taxonomy.ContentTypeSync"/>
  </ds:schemaRefs>
</ds:datastoreItem>
</file>

<file path=customXml/itemProps2.xml><?xml version="1.0" encoding="utf-8"?>
<ds:datastoreItem xmlns:ds="http://schemas.openxmlformats.org/officeDocument/2006/customXml" ds:itemID="{41B0D2FC-9488-47E7-AF59-6EDA3E3A305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c5aaf6-e6ce-465b-b873-5148d2a4c105"/>
    <ds:schemaRef ds:uri="4be4759d-3b9c-4b61-ad91-f26c8b6e42b4"/>
    <ds:schemaRef ds:uri="7275bb01-7583-478d-bc14-e839a2dd598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071BA3B-B9DD-408F-9C7B-066D39826947}">
  <ds:schemaRefs>
    <ds:schemaRef ds:uri="http://schemas.microsoft.com/sharepoint/v3/contenttype/forms"/>
  </ds:schemaRefs>
</ds:datastoreItem>
</file>

<file path=customXml/itemProps4.xml><?xml version="1.0" encoding="utf-8"?>
<ds:datastoreItem xmlns:ds="http://schemas.openxmlformats.org/officeDocument/2006/customXml" ds:itemID="{173B6770-7949-4878-B121-224886B9464B}">
  <ds:schemaRefs>
    <ds:schemaRef ds:uri="http://schemas.microsoft.com/sharepoint/events"/>
  </ds:schemaRefs>
</ds:datastoreItem>
</file>

<file path=customXml/itemProps5.xml><?xml version="1.0" encoding="utf-8"?>
<ds:datastoreItem xmlns:ds="http://schemas.openxmlformats.org/officeDocument/2006/customXml" ds:itemID="{BB91150F-6C29-4D01-9C2A-26DFE2253169}">
  <ds:schemaRefs>
    <ds:schemaRef ds:uri="http://schemas.microsoft.com/office/2006/metadata/properties"/>
    <ds:schemaRef ds:uri="http://schemas.microsoft.com/office/infopath/2007/PartnerControls"/>
    <ds:schemaRef ds:uri="71c5aaf6-e6ce-465b-b873-5148d2a4c105"/>
    <ds:schemaRef ds:uri="4be4759d-3b9c-4b61-ad91-f26c8b6e42b4"/>
    <ds:schemaRef ds:uri="7275bb01-7583-478d-bc14-e839a2dd5989"/>
  </ds:schemaRefs>
</ds:datastoreItem>
</file>

<file path=docMetadata/LabelInfo.xml><?xml version="1.0" encoding="utf-8"?>
<clbl:labelList xmlns:clbl="http://schemas.microsoft.com/office/2020/mipLabelMetadata">
  <clbl:label id="{4610b643-e0dc-49a3-bdd7-06f3c6cb789f}" enabled="1" method="Privileged" siteId="{5d471751-9675-428d-917b-70f44f9630b0}" removed="0"/>
</clbl:labelList>
</file>

<file path=docProps/app.xml><?xml version="1.0" encoding="utf-8"?>
<Properties xmlns="http://schemas.openxmlformats.org/officeDocument/2006/extended-properties" xmlns:vt="http://schemas.openxmlformats.org/officeDocument/2006/docPropsVTypes">
  <TotalTime>0</TotalTime>
  <Words>1534</Words>
  <Application>Microsoft Office PowerPoint</Application>
  <PresentationFormat>Widescreen</PresentationFormat>
  <Paragraphs>94</Paragraphs>
  <Slides>11</Slides>
  <Notes>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11</vt:i4>
      </vt:variant>
    </vt:vector>
  </HeadingPairs>
  <TitlesOfParts>
    <vt:vector size="18" baseType="lpstr">
      <vt:lpstr>Arial</vt:lpstr>
      <vt:lpstr>Calibri</vt:lpstr>
      <vt:lpstr>Nokia Pure Headline Light</vt:lpstr>
      <vt:lpstr>Nokia Pure Text Light</vt:lpstr>
      <vt:lpstr>Times New Roman</vt:lpstr>
      <vt:lpstr>Wingdings</vt:lpstr>
      <vt:lpstr>2_Office Theme</vt:lpstr>
      <vt:lpstr>PowerPoint Presentation</vt:lpstr>
      <vt:lpstr>Background</vt:lpstr>
      <vt:lpstr>Background</vt:lpstr>
      <vt:lpstr>Background</vt:lpstr>
      <vt:lpstr>Why addressing such topic in SA1, and why now?</vt:lpstr>
      <vt:lpstr>Main principles in a nutshell</vt:lpstr>
      <vt:lpstr>Principle #1 : KVs vs KVIs</vt:lpstr>
      <vt:lpstr>Principle #2 : proposed initial KVs</vt:lpstr>
      <vt:lpstr>Principle #3 : analyze SID &amp; use cases wrt SA1 process</vt:lpstr>
      <vt:lpstr>Principle #4 : key external stakeholders</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2024-02-07T17:13:37Z</dcterms:created>
  <dcterms:modified xsi:type="dcterms:W3CDTF">2024-02-16T10:25:42Z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0x01010043A94DF756ED77469F50EF10BD51CE62</vt:lpwstr>
  </property>
  <property fmtid="{D5CDD505-2E9C-101B-9397-08002B2CF9AE}" pid="4" name="MSIP_Label_4610b643-e0dc-49a3-bdd7-06f3c6cb789f_Enabled">
    <vt:lpwstr>true</vt:lpwstr>
  </property>
  <property fmtid="{D5CDD505-2E9C-101B-9397-08002B2CF9AE}" pid="5" name="MSIP_Label_4610b643-e0dc-49a3-bdd7-06f3c6cb789f_ContentBits">
    <vt:lpwstr>2</vt:lpwstr>
  </property>
  <property fmtid="{D5CDD505-2E9C-101B-9397-08002B2CF9AE}" pid="6" name="MSIP_Label_4610b643-e0dc-49a3-bdd7-06f3c6cb789f_ActionId">
    <vt:lpwstr>9ce0e216-a3f9-49c7-933f-9c4118e2c0d1</vt:lpwstr>
  </property>
  <property fmtid="{D5CDD505-2E9C-101B-9397-08002B2CF9AE}" pid="7" name="MSIP_Label_4610b643-e0dc-49a3-bdd7-06f3c6cb789f_SetDate">
    <vt:lpwstr>2023-04-24T15:41:52Z</vt:lpwstr>
  </property>
  <property fmtid="{D5CDD505-2E9C-101B-9397-08002B2CF9AE}" pid="8" name="MSIP_Label_4610b643-e0dc-49a3-bdd7-06f3c6cb789f_SiteId">
    <vt:lpwstr>5d471751-9675-428d-917b-70f44f9630b0</vt:lpwstr>
  </property>
  <property fmtid="{D5CDD505-2E9C-101B-9397-08002B2CF9AE}" pid="9" name="MSIP_Label_4610b643-e0dc-49a3-bdd7-06f3c6cb789f_Method">
    <vt:lpwstr>Privileged</vt:lpwstr>
  </property>
  <property fmtid="{D5CDD505-2E9C-101B-9397-08002B2CF9AE}" pid="10" name="MSIP_Label_4610b643-e0dc-49a3-bdd7-06f3c6cb789f_Name">
    <vt:lpwstr>Nokia_ID_only</vt:lpwstr>
  </property>
  <property fmtid="{D5CDD505-2E9C-101B-9397-08002B2CF9AE}" pid="11" name="_dlc_DocIdItemGuid">
    <vt:lpwstr>caacbd88-acbb-4238-b7e2-697aee1925f7</vt:lpwstr>
  </property>
</Properties>
</file>