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9"/>
  </p:notesMasterIdLst>
  <p:handoutMasterIdLst>
    <p:handoutMasterId r:id="rId10"/>
  </p:handoutMasterIdLst>
  <p:sldIdLst>
    <p:sldId id="303" r:id="rId3"/>
    <p:sldId id="874" r:id="rId4"/>
    <p:sldId id="877" r:id="rId5"/>
    <p:sldId id="875" r:id="rId6"/>
    <p:sldId id="876" r:id="rId7"/>
    <p:sldId id="878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unicom" initials="u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33"/>
    <a:srgbClr val="00CC00"/>
    <a:srgbClr val="632523"/>
    <a:srgbClr val="00B0F0"/>
    <a:srgbClr val="D99694"/>
    <a:srgbClr val="000000"/>
    <a:srgbClr val="FFC000"/>
    <a:srgbClr val="BFBFBF"/>
    <a:srgbClr val="B6BEC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3" autoAdjust="0"/>
    <p:restoredTop sz="95572" autoAdjust="0"/>
  </p:normalViewPr>
  <p:slideViewPr>
    <p:cSldViewPr snapToGrid="0">
      <p:cViewPr varScale="1">
        <p:scale>
          <a:sx n="85" d="100"/>
          <a:sy n="85" d="100"/>
        </p:scale>
        <p:origin x="-648" y="-90"/>
      </p:cViewPr>
      <p:guideLst>
        <p:guide orient="horz" pos="163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49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565B42-EDA2-4D28-8318-AEAE2A4C8EBD}" type="datetime1">
              <a:rPr lang="en-US" altLang="en-US"/>
              <a:t>2/16/2024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fld id="{5D799534-4D31-476B-A57F-3138EDB1FD81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13993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94FB16E1-A267-48E3-9E48-4FEA8DB2BB80}" type="datetime1">
              <a:rPr lang="en-US" altLang="en-US"/>
              <a:t>2/16/2024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fld id="{ED3ADB20-ED44-40D1-9B39-9A7965F7AF77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078741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B3BF649-4B4C-4B88-A6AF-44777579EECA}" type="slidenum">
              <a:rPr lang="en-GB" altLang="en-US"/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833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272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27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135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32B26-0F34-4023-A553-67F027B3A4A1}" type="datetimeFigureOut">
              <a:rPr lang="en-GB"/>
              <a:t>16/02/2024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34C68-ACD3-4082-971C-833B9597AF35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CF4B7-7D0F-4DBF-94A5-6893A8A21343}" type="datetimeFigureOut">
              <a:rPr lang="en-GB"/>
              <a:t>16/02/2024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C556F-AC64-4E63-B289-3B9A56E78B0E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948A0-51FC-4E5C-A194-0DF0F162B806}" type="datetimeFigureOut">
              <a:rPr lang="en-GB"/>
              <a:t>16/02/2024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B15A8-A72D-4D43-9E89-B38E9DBECC7F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73348-BEE7-4152-9C71-50D21209A85A}" type="datetimeFigureOut">
              <a:rPr lang="en-GB"/>
              <a:t>16/02/2024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E475E-D531-46EB-A84B-E07E1DCF4F32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A5EE6-97CA-445E-8883-F77DF9004323}" type="datetimeFigureOut">
              <a:rPr lang="en-GB"/>
              <a:t>16/02/2024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A577B-1AE4-4801-BC83-CEBD3232C51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E62E9-5496-40BA-B13E-DE0BD84C71E2}" type="datetimeFigureOut">
              <a:rPr lang="en-GB"/>
              <a:t>16/02/2024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553D9-6A57-4558-9A31-EDA41436622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60" y="0"/>
            <a:ext cx="3858815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单击以编辑母版副标题样式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718308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869DF-8E0C-412C-8456-72FD69C3C512}" type="datetimeFigureOut">
              <a:rPr lang="en-GB"/>
              <a:t>16/02/2024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D6ED4F-4D35-4F4E-B668-C00B47BAF58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8DE7A-C2EB-46B8-9EFC-6E01B47F4339}" type="datetimeFigureOut">
              <a:rPr lang="en-GB"/>
              <a:t>16/02/2024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11C90-B83D-4BAD-BB9B-DEB9988F6ACE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8F83E-C4CA-457A-9305-3742D2FF8020}" type="datetimeFigureOut">
              <a:rPr lang="en-GB"/>
              <a:t>16/02/2024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4F7D1-B8DD-42A3-A32C-0A1D592687B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724C2-7E82-4807-8680-487AA33E97E1}" type="datetimeFigureOut">
              <a:rPr lang="en-GB"/>
              <a:t>16/02/2024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74825-4B15-49F6-A415-0BFB6E6F94B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E5CAF-215D-4F1B-A600-FC7C6BA1CF77}" type="datetimeFigureOut">
              <a:rPr lang="en-GB"/>
              <a:t>16/02/2024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57349-9E47-48E7-8C00-75F6E2F05442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fld id="{8EC1F184-3ABE-48A6-92F0-71BE57037E0F}" type="slidenum">
              <a:rPr lang="en-GB" altLang="en-US" b="1"/>
              <a:t>‹#›</a:t>
            </a:fld>
            <a:endParaRPr lang="en-GB" altLang="en-US" b="1"/>
          </a:p>
          <a:p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</p:sldLayoutIdLst>
  <p:transition spd="slow"/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1" fontAlgn="base" hangingPunct="1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A0D6303-53A0-4D34-B3EB-BD5BC2715607}" type="datetimeFigureOut">
              <a:rPr lang="en-GB"/>
              <a:t>16/02/2024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2F191F9-2087-45F0-89E9-6B522CA5F5C6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609850" y="2555875"/>
            <a:ext cx="47625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171450" indent="-171450">
              <a:spcBef>
                <a:spcPct val="0"/>
              </a:spcBef>
              <a:buFontTx/>
              <a:buChar char="-"/>
              <a:defRPr/>
            </a:pPr>
            <a:endParaRPr lang="en-GB" altLang="en-US" sz="1200" i="1" dirty="0">
              <a:latin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FontTx/>
              <a:buChar char="-"/>
              <a:defRPr/>
            </a:pPr>
            <a:endParaRPr lang="en-GB" altLang="en-US" sz="1600" dirty="0">
              <a:latin typeface="Times New Roman" panose="02020603050405020304" charset="0"/>
            </a:endParaRPr>
          </a:p>
        </p:txBody>
      </p:sp>
      <p:sp>
        <p:nvSpPr>
          <p:cNvPr id="6149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7938" y="4756943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lvl="0" defTabSz="685800">
              <a:spcBef>
                <a:spcPct val="0"/>
              </a:spcBef>
              <a:buNone/>
              <a:defRPr/>
            </a:pPr>
            <a:r>
              <a:rPr lang="en-GB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3GPP TSG</a:t>
            </a:r>
            <a:r>
              <a:rPr lang="en-US" altLang="zh-CN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-</a:t>
            </a:r>
            <a:r>
              <a:rPr lang="en-GB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SA WG1 </a:t>
            </a:r>
            <a:r>
              <a:rPr lang="en-US" altLang="zh-CN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Meeting</a:t>
            </a:r>
            <a:r>
              <a:rPr lang="en-GB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#105</a:t>
            </a:r>
            <a:r>
              <a:rPr lang="en-GB" sz="1000" b="1" spc="225" dirty="0">
                <a:solidFill>
                  <a:schemeClr val="bg1"/>
                </a:solidFill>
                <a:cs typeface="Arial" panose="020B0604020202020204" pitchFamily="34" charset="0"/>
              </a:rPr>
              <a:t>, Athens, Greece, 26 Feb-1 March </a:t>
            </a:r>
            <a:r>
              <a:rPr lang="en-GB" sz="1000" b="1" spc="225" dirty="0" smtClean="0">
                <a:solidFill>
                  <a:schemeClr val="bg1"/>
                </a:solidFill>
                <a:cs typeface="Arial" panose="020B0604020202020204" pitchFamily="34" charset="0"/>
              </a:rPr>
              <a:t>2024</a:t>
            </a:r>
            <a:endParaRPr lang="en-GB" sz="1000" b="1" spc="225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71600" y="17843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Discussion on Control</a:t>
            </a:r>
            <a:r>
              <a:rPr lang="en-US" sz="2800" b="1" kern="0" dirty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 </a:t>
            </a: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related Services of </a:t>
            </a:r>
            <a:r>
              <a:rPr lang="en-US" altLang="zh-CN" sz="2800" b="1" kern="0" dirty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C</a:t>
            </a: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ritical IoT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A</a:t>
            </a: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pplications via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D</a:t>
            </a: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ual 3GPP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A</a:t>
            </a: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ccess (</a:t>
            </a:r>
            <a:r>
              <a:rPr lang="en-US" sz="2800" b="1" kern="0" dirty="0" err="1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FS_CritIoTDualAccess</a:t>
            </a:r>
            <a:r>
              <a:rPr lang="en-US" sz="2800" b="1" kern="0" dirty="0" smtClean="0">
                <a:solidFill>
                  <a:srgbClr val="FF0000"/>
                </a:solidFill>
                <a:latin typeface="+mj-lt"/>
                <a:cs typeface="MS PGothic" panose="020B0600070205080204" pitchFamily="34" charset="-128"/>
              </a:rPr>
              <a:t>)</a:t>
            </a:r>
            <a:endParaRPr kumimoji="0" lang="en-GB" sz="1100" kern="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cs typeface="MS PGothic" panose="020B0600070205080204" pitchFamily="34" charset="-128"/>
            </a:endParaRPr>
          </a:p>
        </p:txBody>
      </p:sp>
      <p:sp>
        <p:nvSpPr>
          <p:cNvPr id="7" name="副标题 2"/>
          <p:cNvSpPr>
            <a:spLocks noGrp="1"/>
          </p:cNvSpPr>
          <p:nvPr>
            <p:ph type="subTitle" idx="1"/>
          </p:nvPr>
        </p:nvSpPr>
        <p:spPr>
          <a:xfrm>
            <a:off x="1497110" y="3389435"/>
            <a:ext cx="6400800" cy="1067826"/>
          </a:xfrm>
        </p:spPr>
        <p:txBody>
          <a:bodyPr/>
          <a:lstStyle/>
          <a:p>
            <a:r>
              <a:rPr lang="en-US" altLang="zh-CN" sz="2000" dirty="0"/>
              <a:t>CATT</a:t>
            </a:r>
          </a:p>
          <a:p>
            <a:r>
              <a:rPr lang="en-US" altLang="zh-CN" sz="1800" dirty="0" smtClean="0"/>
              <a:t>Hui Xu (</a:t>
            </a:r>
            <a:r>
              <a:rPr lang="en-GB" sz="1800" dirty="0"/>
              <a:t>xuhui@catt.cn</a:t>
            </a:r>
            <a:r>
              <a:rPr lang="en-US" altLang="zh-CN" sz="1800" dirty="0" smtClean="0"/>
              <a:t>)</a:t>
            </a:r>
            <a:endParaRPr lang="en-US" altLang="zh-CN" sz="1800" dirty="0"/>
          </a:p>
          <a:p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40362" y="312639"/>
            <a:ext cx="1548581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1800" b="1" dirty="0">
                <a:latin typeface="+mj-lt"/>
              </a:rPr>
              <a:t>S1 – </a:t>
            </a:r>
            <a:r>
              <a:rPr lang="en-US" sz="1800" b="1" dirty="0" smtClean="0">
                <a:latin typeface="+mj-lt"/>
              </a:rPr>
              <a:t>240092</a:t>
            </a:r>
            <a:endParaRPr lang="en-US" sz="1800" b="1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右箭头标注 21"/>
          <p:cNvSpPr/>
          <p:nvPr/>
        </p:nvSpPr>
        <p:spPr bwMode="auto">
          <a:xfrm>
            <a:off x="4203700" y="3400965"/>
            <a:ext cx="2390380" cy="62786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6619"/>
            </a:avLst>
          </a:prstGeom>
          <a:noFill/>
          <a:ln w="9525" cap="flat" cmpd="sng" algn="ctr">
            <a:solidFill>
              <a:srgbClr val="339933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451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453"/>
          <p:cNvSpPr>
            <a:spLocks noChangeArrowheads="1"/>
          </p:cNvSpPr>
          <p:nvPr/>
        </p:nvSpPr>
        <p:spPr bwMode="auto">
          <a:xfrm>
            <a:off x="0" y="-11156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Motivation</a:t>
            </a:r>
            <a:endParaRPr lang="en-US" sz="3600" dirty="0"/>
          </a:p>
        </p:txBody>
      </p:sp>
      <p:sp>
        <p:nvSpPr>
          <p:cNvPr id="63" name="Content Placeholder 5"/>
          <p:cNvSpPr>
            <a:spLocks noGrp="1"/>
          </p:cNvSpPr>
          <p:nvPr>
            <p:ph idx="1"/>
          </p:nvPr>
        </p:nvSpPr>
        <p:spPr>
          <a:xfrm>
            <a:off x="254000" y="964988"/>
            <a:ext cx="8572500" cy="1453597"/>
          </a:xfrm>
        </p:spPr>
        <p:txBody>
          <a:bodyPr vert="horz" wrap="square" lIns="91430" tIns="45715" rIns="91430" bIns="45715" numCol="1" anchor="t" anchorCtr="0" compatLnSpc="1"/>
          <a:lstStyle/>
          <a:p>
            <a:pPr marL="341630" lvl="0" indent="-341630" algn="just" eaLnBrk="0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1600" dirty="0" smtClean="0">
                <a:sym typeface="+mn-ea"/>
              </a:rPr>
              <a:t>The </a:t>
            </a:r>
            <a:r>
              <a:rPr lang="en-US" altLang="en-US" sz="1600" dirty="0">
                <a:sym typeface="+mn-ea"/>
              </a:rPr>
              <a:t>demands on IoT services are gradually diverging but sometimes </a:t>
            </a:r>
            <a:r>
              <a:rPr lang="en-US" altLang="en-US" sz="1600" dirty="0" smtClean="0">
                <a:sym typeface="+mn-ea"/>
              </a:rPr>
              <a:t>converging. As 5G location services and carrier-grade messaging are widely used in the management and control tasks of various IoT applications, the stringent requirement of network availability </a:t>
            </a:r>
            <a:r>
              <a:rPr lang="en-US" altLang="zh-CN" sz="1600" dirty="0" smtClean="0">
                <a:sym typeface="+mn-ea"/>
              </a:rPr>
              <a:t>and</a:t>
            </a:r>
            <a:r>
              <a:rPr lang="en-US" altLang="en-US" sz="1600" dirty="0" smtClean="0">
                <a:sym typeface="+mn-ea"/>
              </a:rPr>
              <a:t> reliability for those control related services are prevalent, especially in critical IoT applications (e.g. robot control,</a:t>
            </a:r>
            <a:r>
              <a:rPr lang="en-US" altLang="en-US" sz="1600" dirty="0">
                <a:sym typeface="+mn-ea"/>
              </a:rPr>
              <a:t> factory </a:t>
            </a:r>
            <a:r>
              <a:rPr lang="en-US" altLang="en-US" sz="1600" dirty="0" smtClean="0">
                <a:sym typeface="+mn-ea"/>
              </a:rPr>
              <a:t>automation, critical medical care). </a:t>
            </a:r>
            <a:endParaRPr lang="en-US" altLang="en-US" sz="1600" dirty="0">
              <a:sym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42694" y="2353935"/>
            <a:ext cx="3555999" cy="2566768"/>
            <a:chOff x="596900" y="2527300"/>
            <a:chExt cx="3568699" cy="2493762"/>
          </a:xfrm>
        </p:grpSpPr>
        <p:sp>
          <p:nvSpPr>
            <p:cNvPr id="12" name="内容占位符 2"/>
            <p:cNvSpPr txBox="1">
              <a:spLocks/>
            </p:cNvSpPr>
            <p:nvPr/>
          </p:nvSpPr>
          <p:spPr bwMode="auto">
            <a:xfrm>
              <a:off x="596900" y="2527300"/>
              <a:ext cx="3568699" cy="249376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vert="horz" wrap="square" lIns="68580" tIns="34290" rIns="68580" bIns="34290" numCol="1" anchor="t" anchorCtr="0" compatLnSpc="1"/>
            <a:lstStyle>
              <a:lvl1pPr marL="609600" indent="-6096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Tx/>
                <a:buBlip>
                  <a:blip r:embed="rId3"/>
                </a:buBlip>
                <a:defRPr sz="37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89330" indent="-37973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Blip>
                  <a:blip r:embed="rId4"/>
                </a:buBlip>
                <a:defRPr sz="3200">
                  <a:solidFill>
                    <a:schemeClr val="tx1"/>
                  </a:solidFill>
                  <a:latin typeface="+mn-lt"/>
                </a:defRPr>
              </a:lvl2pPr>
              <a:lvl3pPr marL="1522730" indent="-303530" algn="l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5"/>
                </a:buBlip>
                <a:defRPr sz="2600">
                  <a:solidFill>
                    <a:schemeClr val="tx1"/>
                  </a:solidFill>
                  <a:latin typeface="+mn-lt"/>
                </a:defRPr>
              </a:lvl3pPr>
              <a:lvl4pPr marL="2132330" indent="-30353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600">
                  <a:solidFill>
                    <a:schemeClr val="tx1"/>
                  </a:solidFill>
                  <a:latin typeface="+mn-lt"/>
                </a:defRPr>
              </a:lvl4pPr>
              <a:lvl5pPr marL="2741930" indent="-30353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+mn-lt"/>
                </a:defRPr>
              </a:lvl5pPr>
              <a:lvl6pPr marL="3352800" indent="-3048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35">
                  <a:solidFill>
                    <a:schemeClr val="tx1"/>
                  </a:solidFill>
                  <a:latin typeface="+mn-lt"/>
                </a:defRPr>
              </a:lvl6pPr>
              <a:lvl7pPr marL="3962400" indent="-3048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35">
                  <a:solidFill>
                    <a:schemeClr val="tx1"/>
                  </a:solidFill>
                  <a:latin typeface="+mn-lt"/>
                </a:defRPr>
              </a:lvl7pPr>
              <a:lvl8pPr marL="4572000" indent="-3048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35">
                  <a:solidFill>
                    <a:schemeClr val="tx1"/>
                  </a:solidFill>
                  <a:latin typeface="+mn-lt"/>
                </a:defRPr>
              </a:lvl8pPr>
              <a:lvl9pPr marL="5181600" indent="-3048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35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 hangingPunct="0">
                <a:lnSpc>
                  <a:spcPct val="114000"/>
                </a:lnSpc>
                <a:spcBef>
                  <a:spcPts val="0"/>
                </a:spcBef>
                <a:spcAft>
                  <a:spcPts val="450"/>
                </a:spcAft>
                <a:buNone/>
              </a:pPr>
              <a:endParaRPr lang="en-US" sz="600" kern="0" dirty="0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22300" y="2542802"/>
              <a:ext cx="3543298" cy="2478260"/>
              <a:chOff x="821735" y="2743917"/>
              <a:chExt cx="3044616" cy="2259556"/>
            </a:xfrm>
          </p:grpSpPr>
          <p:pic>
            <p:nvPicPr>
              <p:cNvPr id="1026" name="Picture 2" descr="C:\Users\wanqing1\Desktop\AGV+5G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1735" y="2743917"/>
                <a:ext cx="3033703" cy="20327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" name="文本框 23"/>
              <p:cNvSpPr txBox="1"/>
              <p:nvPr/>
            </p:nvSpPr>
            <p:spPr>
              <a:xfrm>
                <a:off x="832648" y="4771965"/>
                <a:ext cx="3033703" cy="23150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lIns="68580" tIns="34290" rIns="68580" bIns="34290" rtlCol="0" anchor="ctr">
                <a:spAutoFit/>
              </a:bodyPr>
              <a:lstStyle/>
              <a:p>
                <a:pPr algn="ctr" fontAlgn="base" hangingPunct="0"/>
                <a:r>
                  <a:rPr lang="en-GB" sz="1200" b="1" dirty="0" smtClean="0"/>
                  <a:t>“Suning” Unmanned Automated Warehouse</a:t>
                </a:r>
                <a:endParaRPr lang="en-US" sz="1200" b="1" dirty="0"/>
              </a:p>
            </p:txBody>
          </p:sp>
        </p:grpSp>
      </p:grpSp>
      <p:sp>
        <p:nvSpPr>
          <p:cNvPr id="19" name="Content Placeholder 5"/>
          <p:cNvSpPr txBox="1">
            <a:spLocks/>
          </p:cNvSpPr>
          <p:nvPr/>
        </p:nvSpPr>
        <p:spPr bwMode="auto">
          <a:xfrm>
            <a:off x="4147945" y="2248667"/>
            <a:ext cx="4533901" cy="97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indent="-341630" algn="just" eaLnBrk="0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1600" kern="0" dirty="0" smtClean="0">
                <a:sym typeface="+mn-ea"/>
              </a:rPr>
              <a:t>The 5G support to critical IoT applications is not a point solution, but requires the collaboration of multiple 5G technologies.</a:t>
            </a:r>
            <a:endParaRPr lang="en-US" altLang="en-US" sz="1600" kern="0" dirty="0"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359137" y="3500172"/>
            <a:ext cx="420298" cy="429446"/>
            <a:chOff x="5389563" y="2438400"/>
            <a:chExt cx="1385887" cy="1770063"/>
          </a:xfrm>
          <a:solidFill>
            <a:schemeClr val="tx1"/>
          </a:solidFill>
        </p:grpSpPr>
        <p:sp>
          <p:nvSpPr>
            <p:cNvPr id="24" name="Freeform 29"/>
            <p:cNvSpPr>
              <a:spLocks noEditPoints="1"/>
            </p:cNvSpPr>
            <p:nvPr/>
          </p:nvSpPr>
          <p:spPr bwMode="auto">
            <a:xfrm>
              <a:off x="5389563" y="2438400"/>
              <a:ext cx="1385887" cy="1770063"/>
            </a:xfrm>
            <a:custGeom>
              <a:avLst/>
              <a:gdLst>
                <a:gd name="T0" fmla="*/ 142 w 4336"/>
                <a:gd name="T1" fmla="*/ 61 h 5559"/>
                <a:gd name="T2" fmla="*/ 336 w 4336"/>
                <a:gd name="T3" fmla="*/ 1 h 5559"/>
                <a:gd name="T4" fmla="*/ 2912 w 4336"/>
                <a:gd name="T5" fmla="*/ 1 h 5559"/>
                <a:gd name="T6" fmla="*/ 3161 w 4336"/>
                <a:gd name="T7" fmla="*/ 106 h 5559"/>
                <a:gd name="T8" fmla="*/ 4221 w 4336"/>
                <a:gd name="T9" fmla="*/ 1186 h 5559"/>
                <a:gd name="T10" fmla="*/ 4330 w 4336"/>
                <a:gd name="T11" fmla="*/ 1443 h 5559"/>
                <a:gd name="T12" fmla="*/ 4333 w 4336"/>
                <a:gd name="T13" fmla="*/ 4091 h 5559"/>
                <a:gd name="T14" fmla="*/ 4336 w 4336"/>
                <a:gd name="T15" fmla="*/ 4180 h 5559"/>
                <a:gd name="T16" fmla="*/ 4336 w 4336"/>
                <a:gd name="T17" fmla="*/ 5238 h 5559"/>
                <a:gd name="T18" fmla="*/ 4318 w 4336"/>
                <a:gd name="T19" fmla="*/ 5329 h 5559"/>
                <a:gd name="T20" fmla="*/ 4187 w 4336"/>
                <a:gd name="T21" fmla="*/ 5502 h 5559"/>
                <a:gd name="T22" fmla="*/ 4004 w 4336"/>
                <a:gd name="T23" fmla="*/ 5556 h 5559"/>
                <a:gd name="T24" fmla="*/ 400 w 4336"/>
                <a:gd name="T25" fmla="*/ 5556 h 5559"/>
                <a:gd name="T26" fmla="*/ 284 w 4336"/>
                <a:gd name="T27" fmla="*/ 5552 h 5559"/>
                <a:gd name="T28" fmla="*/ 110 w 4336"/>
                <a:gd name="T29" fmla="*/ 5461 h 5559"/>
                <a:gd name="T30" fmla="*/ 11 w 4336"/>
                <a:gd name="T31" fmla="*/ 5272 h 5559"/>
                <a:gd name="T32" fmla="*/ 6 w 4336"/>
                <a:gd name="T33" fmla="*/ 5151 h 5559"/>
                <a:gd name="T34" fmla="*/ 3 w 4336"/>
                <a:gd name="T35" fmla="*/ 1923 h 5559"/>
                <a:gd name="T36" fmla="*/ 0 w 4336"/>
                <a:gd name="T37" fmla="*/ 1874 h 5559"/>
                <a:gd name="T38" fmla="*/ 0 w 4336"/>
                <a:gd name="T39" fmla="*/ 316 h 5559"/>
                <a:gd name="T40" fmla="*/ 13 w 4336"/>
                <a:gd name="T41" fmla="*/ 244 h 5559"/>
                <a:gd name="T42" fmla="*/ 142 w 4336"/>
                <a:gd name="T43" fmla="*/ 61 h 5559"/>
                <a:gd name="T44" fmla="*/ 276 w 4336"/>
                <a:gd name="T45" fmla="*/ 239 h 5559"/>
                <a:gd name="T46" fmla="*/ 218 w 4336"/>
                <a:gd name="T47" fmla="*/ 343 h 5559"/>
                <a:gd name="T48" fmla="*/ 223 w 4336"/>
                <a:gd name="T49" fmla="*/ 5203 h 5559"/>
                <a:gd name="T50" fmla="*/ 235 w 4336"/>
                <a:gd name="T51" fmla="*/ 5268 h 5559"/>
                <a:gd name="T52" fmla="*/ 340 w 4336"/>
                <a:gd name="T53" fmla="*/ 5334 h 5559"/>
                <a:gd name="T54" fmla="*/ 4004 w 4336"/>
                <a:gd name="T55" fmla="*/ 5334 h 5559"/>
                <a:gd name="T56" fmla="*/ 4118 w 4336"/>
                <a:gd name="T57" fmla="*/ 5215 h 5559"/>
                <a:gd name="T58" fmla="*/ 4113 w 4336"/>
                <a:gd name="T59" fmla="*/ 1481 h 5559"/>
                <a:gd name="T60" fmla="*/ 2890 w 4336"/>
                <a:gd name="T61" fmla="*/ 1481 h 5559"/>
                <a:gd name="T62" fmla="*/ 2890 w 4336"/>
                <a:gd name="T63" fmla="*/ 223 h 5559"/>
                <a:gd name="T64" fmla="*/ 340 w 4336"/>
                <a:gd name="T65" fmla="*/ 223 h 5559"/>
                <a:gd name="T66" fmla="*/ 276 w 4336"/>
                <a:gd name="T67" fmla="*/ 239 h 5559"/>
                <a:gd name="T68" fmla="*/ 3113 w 4336"/>
                <a:gd name="T69" fmla="*/ 373 h 5559"/>
                <a:gd name="T70" fmla="*/ 3112 w 4336"/>
                <a:gd name="T71" fmla="*/ 1259 h 5559"/>
                <a:gd name="T72" fmla="*/ 3981 w 4336"/>
                <a:gd name="T73" fmla="*/ 1259 h 5559"/>
                <a:gd name="T74" fmla="*/ 3113 w 4336"/>
                <a:gd name="T75" fmla="*/ 373 h 5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36" h="5559">
                  <a:moveTo>
                    <a:pt x="142" y="61"/>
                  </a:moveTo>
                  <a:cubicBezTo>
                    <a:pt x="198" y="21"/>
                    <a:pt x="267" y="1"/>
                    <a:pt x="336" y="1"/>
                  </a:cubicBezTo>
                  <a:cubicBezTo>
                    <a:pt x="1195" y="1"/>
                    <a:pt x="2053" y="1"/>
                    <a:pt x="2912" y="1"/>
                  </a:cubicBezTo>
                  <a:cubicBezTo>
                    <a:pt x="3004" y="0"/>
                    <a:pt x="3099" y="37"/>
                    <a:pt x="3161" y="106"/>
                  </a:cubicBezTo>
                  <a:cubicBezTo>
                    <a:pt x="3514" y="466"/>
                    <a:pt x="3867" y="826"/>
                    <a:pt x="4221" y="1186"/>
                  </a:cubicBezTo>
                  <a:cubicBezTo>
                    <a:pt x="4294" y="1249"/>
                    <a:pt x="4329" y="1348"/>
                    <a:pt x="4330" y="1443"/>
                  </a:cubicBezTo>
                  <a:cubicBezTo>
                    <a:pt x="4331" y="2326"/>
                    <a:pt x="4332" y="3208"/>
                    <a:pt x="4333" y="4091"/>
                  </a:cubicBezTo>
                  <a:cubicBezTo>
                    <a:pt x="4334" y="4121"/>
                    <a:pt x="4331" y="4150"/>
                    <a:pt x="4336" y="4180"/>
                  </a:cubicBezTo>
                  <a:cubicBezTo>
                    <a:pt x="4336" y="5238"/>
                    <a:pt x="4336" y="5238"/>
                    <a:pt x="4336" y="5238"/>
                  </a:cubicBezTo>
                  <a:cubicBezTo>
                    <a:pt x="4332" y="5268"/>
                    <a:pt x="4329" y="5299"/>
                    <a:pt x="4318" y="5329"/>
                  </a:cubicBezTo>
                  <a:cubicBezTo>
                    <a:pt x="4296" y="5399"/>
                    <a:pt x="4249" y="5461"/>
                    <a:pt x="4187" y="5502"/>
                  </a:cubicBezTo>
                  <a:cubicBezTo>
                    <a:pt x="4133" y="5537"/>
                    <a:pt x="4068" y="5556"/>
                    <a:pt x="4004" y="5556"/>
                  </a:cubicBezTo>
                  <a:cubicBezTo>
                    <a:pt x="2803" y="5556"/>
                    <a:pt x="1601" y="5556"/>
                    <a:pt x="400" y="5556"/>
                  </a:cubicBezTo>
                  <a:cubicBezTo>
                    <a:pt x="361" y="5556"/>
                    <a:pt x="322" y="5559"/>
                    <a:pt x="284" y="5552"/>
                  </a:cubicBezTo>
                  <a:cubicBezTo>
                    <a:pt x="218" y="5541"/>
                    <a:pt x="157" y="5508"/>
                    <a:pt x="110" y="5461"/>
                  </a:cubicBezTo>
                  <a:cubicBezTo>
                    <a:pt x="58" y="5411"/>
                    <a:pt x="23" y="5343"/>
                    <a:pt x="11" y="5272"/>
                  </a:cubicBezTo>
                  <a:cubicBezTo>
                    <a:pt x="4" y="5232"/>
                    <a:pt x="6" y="5191"/>
                    <a:pt x="6" y="5151"/>
                  </a:cubicBezTo>
                  <a:cubicBezTo>
                    <a:pt x="5" y="4075"/>
                    <a:pt x="4" y="2999"/>
                    <a:pt x="3" y="1923"/>
                  </a:cubicBezTo>
                  <a:cubicBezTo>
                    <a:pt x="3" y="1907"/>
                    <a:pt x="4" y="1890"/>
                    <a:pt x="0" y="1874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4" y="292"/>
                    <a:pt x="6" y="268"/>
                    <a:pt x="13" y="244"/>
                  </a:cubicBezTo>
                  <a:cubicBezTo>
                    <a:pt x="33" y="170"/>
                    <a:pt x="79" y="104"/>
                    <a:pt x="142" y="61"/>
                  </a:cubicBezTo>
                  <a:close/>
                  <a:moveTo>
                    <a:pt x="276" y="239"/>
                  </a:moveTo>
                  <a:cubicBezTo>
                    <a:pt x="240" y="260"/>
                    <a:pt x="217" y="301"/>
                    <a:pt x="218" y="343"/>
                  </a:cubicBezTo>
                  <a:cubicBezTo>
                    <a:pt x="220" y="1963"/>
                    <a:pt x="221" y="3583"/>
                    <a:pt x="223" y="5203"/>
                  </a:cubicBezTo>
                  <a:cubicBezTo>
                    <a:pt x="222" y="5225"/>
                    <a:pt x="224" y="5248"/>
                    <a:pt x="235" y="5268"/>
                  </a:cubicBezTo>
                  <a:cubicBezTo>
                    <a:pt x="253" y="5308"/>
                    <a:pt x="296" y="5335"/>
                    <a:pt x="340" y="5334"/>
                  </a:cubicBezTo>
                  <a:cubicBezTo>
                    <a:pt x="1561" y="5334"/>
                    <a:pt x="2783" y="5334"/>
                    <a:pt x="4004" y="5334"/>
                  </a:cubicBezTo>
                  <a:cubicBezTo>
                    <a:pt x="4066" y="5334"/>
                    <a:pt x="4121" y="5277"/>
                    <a:pt x="4118" y="5215"/>
                  </a:cubicBezTo>
                  <a:cubicBezTo>
                    <a:pt x="4116" y="3970"/>
                    <a:pt x="4115" y="2726"/>
                    <a:pt x="4113" y="1481"/>
                  </a:cubicBezTo>
                  <a:cubicBezTo>
                    <a:pt x="3705" y="1481"/>
                    <a:pt x="3298" y="1481"/>
                    <a:pt x="2890" y="1481"/>
                  </a:cubicBezTo>
                  <a:cubicBezTo>
                    <a:pt x="2890" y="1062"/>
                    <a:pt x="2890" y="643"/>
                    <a:pt x="2890" y="223"/>
                  </a:cubicBezTo>
                  <a:cubicBezTo>
                    <a:pt x="2040" y="223"/>
                    <a:pt x="1190" y="223"/>
                    <a:pt x="340" y="223"/>
                  </a:cubicBezTo>
                  <a:cubicBezTo>
                    <a:pt x="318" y="223"/>
                    <a:pt x="295" y="228"/>
                    <a:pt x="276" y="239"/>
                  </a:cubicBezTo>
                  <a:close/>
                  <a:moveTo>
                    <a:pt x="3113" y="373"/>
                  </a:moveTo>
                  <a:cubicBezTo>
                    <a:pt x="3112" y="669"/>
                    <a:pt x="3113" y="964"/>
                    <a:pt x="3112" y="1259"/>
                  </a:cubicBezTo>
                  <a:cubicBezTo>
                    <a:pt x="3402" y="1259"/>
                    <a:pt x="3692" y="1259"/>
                    <a:pt x="3981" y="1259"/>
                  </a:cubicBezTo>
                  <a:cubicBezTo>
                    <a:pt x="3692" y="964"/>
                    <a:pt x="3402" y="668"/>
                    <a:pt x="3113" y="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5816600" y="3157538"/>
              <a:ext cx="496887" cy="71438"/>
            </a:xfrm>
            <a:custGeom>
              <a:avLst/>
              <a:gdLst>
                <a:gd name="T0" fmla="*/ 0 w 1556"/>
                <a:gd name="T1" fmla="*/ 0 h 222"/>
                <a:gd name="T2" fmla="*/ 1556 w 1556"/>
                <a:gd name="T3" fmla="*/ 0 h 222"/>
                <a:gd name="T4" fmla="*/ 1556 w 1556"/>
                <a:gd name="T5" fmla="*/ 222 h 222"/>
                <a:gd name="T6" fmla="*/ 0 w 1556"/>
                <a:gd name="T7" fmla="*/ 222 h 222"/>
                <a:gd name="T8" fmla="*/ 0 w 1556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6" h="222">
                  <a:moveTo>
                    <a:pt x="0" y="0"/>
                  </a:moveTo>
                  <a:cubicBezTo>
                    <a:pt x="519" y="0"/>
                    <a:pt x="1038" y="0"/>
                    <a:pt x="1556" y="0"/>
                  </a:cubicBezTo>
                  <a:cubicBezTo>
                    <a:pt x="1556" y="74"/>
                    <a:pt x="1556" y="148"/>
                    <a:pt x="1556" y="222"/>
                  </a:cubicBezTo>
                  <a:cubicBezTo>
                    <a:pt x="1038" y="222"/>
                    <a:pt x="519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5816600" y="3405188"/>
              <a:ext cx="355600" cy="71438"/>
            </a:xfrm>
            <a:custGeom>
              <a:avLst/>
              <a:gdLst>
                <a:gd name="T0" fmla="*/ 0 w 1112"/>
                <a:gd name="T1" fmla="*/ 0 h 222"/>
                <a:gd name="T2" fmla="*/ 1112 w 1112"/>
                <a:gd name="T3" fmla="*/ 0 h 222"/>
                <a:gd name="T4" fmla="*/ 1112 w 1112"/>
                <a:gd name="T5" fmla="*/ 222 h 222"/>
                <a:gd name="T6" fmla="*/ 0 w 1112"/>
                <a:gd name="T7" fmla="*/ 222 h 222"/>
                <a:gd name="T8" fmla="*/ 0 w 1112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222">
                  <a:moveTo>
                    <a:pt x="0" y="0"/>
                  </a:moveTo>
                  <a:cubicBezTo>
                    <a:pt x="371" y="0"/>
                    <a:pt x="741" y="0"/>
                    <a:pt x="1112" y="0"/>
                  </a:cubicBezTo>
                  <a:cubicBezTo>
                    <a:pt x="1112" y="74"/>
                    <a:pt x="1112" y="148"/>
                    <a:pt x="1112" y="222"/>
                  </a:cubicBezTo>
                  <a:cubicBezTo>
                    <a:pt x="741" y="222"/>
                    <a:pt x="371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5816600" y="3652838"/>
              <a:ext cx="496887" cy="71438"/>
            </a:xfrm>
            <a:custGeom>
              <a:avLst/>
              <a:gdLst>
                <a:gd name="T0" fmla="*/ 0 w 1557"/>
                <a:gd name="T1" fmla="*/ 0 h 223"/>
                <a:gd name="T2" fmla="*/ 1556 w 1557"/>
                <a:gd name="T3" fmla="*/ 0 h 223"/>
                <a:gd name="T4" fmla="*/ 1556 w 1557"/>
                <a:gd name="T5" fmla="*/ 223 h 223"/>
                <a:gd name="T6" fmla="*/ 0 w 1557"/>
                <a:gd name="T7" fmla="*/ 223 h 223"/>
                <a:gd name="T8" fmla="*/ 0 w 1557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7" h="223">
                  <a:moveTo>
                    <a:pt x="0" y="0"/>
                  </a:moveTo>
                  <a:cubicBezTo>
                    <a:pt x="519" y="0"/>
                    <a:pt x="1037" y="0"/>
                    <a:pt x="1556" y="0"/>
                  </a:cubicBezTo>
                  <a:cubicBezTo>
                    <a:pt x="1557" y="74"/>
                    <a:pt x="1556" y="148"/>
                    <a:pt x="1556" y="223"/>
                  </a:cubicBezTo>
                  <a:cubicBezTo>
                    <a:pt x="1038" y="223"/>
                    <a:pt x="519" y="223"/>
                    <a:pt x="0" y="223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3" name="Freeform 35"/>
          <p:cNvSpPr>
            <a:spLocks noEditPoints="1"/>
          </p:cNvSpPr>
          <p:nvPr/>
        </p:nvSpPr>
        <p:spPr bwMode="auto">
          <a:xfrm>
            <a:off x="5001623" y="3487472"/>
            <a:ext cx="443002" cy="425684"/>
          </a:xfrm>
          <a:custGeom>
            <a:avLst/>
            <a:gdLst>
              <a:gd name="T0" fmla="*/ 112 w 128"/>
              <a:gd name="T1" fmla="*/ 0 h 128"/>
              <a:gd name="T2" fmla="*/ 16 w 128"/>
              <a:gd name="T3" fmla="*/ 0 h 128"/>
              <a:gd name="T4" fmla="*/ 0 w 128"/>
              <a:gd name="T5" fmla="*/ 16 h 128"/>
              <a:gd name="T6" fmla="*/ 0 w 128"/>
              <a:gd name="T7" fmla="*/ 112 h 128"/>
              <a:gd name="T8" fmla="*/ 16 w 128"/>
              <a:gd name="T9" fmla="*/ 128 h 128"/>
              <a:gd name="T10" fmla="*/ 112 w 128"/>
              <a:gd name="T11" fmla="*/ 128 h 128"/>
              <a:gd name="T12" fmla="*/ 128 w 128"/>
              <a:gd name="T13" fmla="*/ 112 h 128"/>
              <a:gd name="T14" fmla="*/ 128 w 128"/>
              <a:gd name="T15" fmla="*/ 16 h 128"/>
              <a:gd name="T16" fmla="*/ 112 w 128"/>
              <a:gd name="T17" fmla="*/ 0 h 128"/>
              <a:gd name="T18" fmla="*/ 16 w 128"/>
              <a:gd name="T19" fmla="*/ 120 h 128"/>
              <a:gd name="T20" fmla="*/ 8 w 128"/>
              <a:gd name="T21" fmla="*/ 112 h 128"/>
              <a:gd name="T22" fmla="*/ 8 w 128"/>
              <a:gd name="T23" fmla="*/ 108 h 128"/>
              <a:gd name="T24" fmla="*/ 40 w 128"/>
              <a:gd name="T25" fmla="*/ 80 h 128"/>
              <a:gd name="T26" fmla="*/ 80 w 128"/>
              <a:gd name="T27" fmla="*/ 120 h 128"/>
              <a:gd name="T28" fmla="*/ 16 w 128"/>
              <a:gd name="T29" fmla="*/ 120 h 128"/>
              <a:gd name="T30" fmla="*/ 120 w 128"/>
              <a:gd name="T31" fmla="*/ 112 h 128"/>
              <a:gd name="T32" fmla="*/ 112 w 128"/>
              <a:gd name="T33" fmla="*/ 120 h 128"/>
              <a:gd name="T34" fmla="*/ 91 w 128"/>
              <a:gd name="T35" fmla="*/ 120 h 128"/>
              <a:gd name="T36" fmla="*/ 62 w 128"/>
              <a:gd name="T37" fmla="*/ 90 h 128"/>
              <a:gd name="T38" fmla="*/ 96 w 128"/>
              <a:gd name="T39" fmla="*/ 56 h 128"/>
              <a:gd name="T40" fmla="*/ 120 w 128"/>
              <a:gd name="T41" fmla="*/ 80 h 128"/>
              <a:gd name="T42" fmla="*/ 120 w 128"/>
              <a:gd name="T43" fmla="*/ 112 h 128"/>
              <a:gd name="T44" fmla="*/ 120 w 128"/>
              <a:gd name="T45" fmla="*/ 69 h 128"/>
              <a:gd name="T46" fmla="*/ 96 w 128"/>
              <a:gd name="T47" fmla="*/ 44 h 128"/>
              <a:gd name="T48" fmla="*/ 56 w 128"/>
              <a:gd name="T49" fmla="*/ 84 h 128"/>
              <a:gd name="T50" fmla="*/ 40 w 128"/>
              <a:gd name="T51" fmla="*/ 68 h 128"/>
              <a:gd name="T52" fmla="*/ 8 w 128"/>
              <a:gd name="T53" fmla="*/ 97 h 128"/>
              <a:gd name="T54" fmla="*/ 8 w 128"/>
              <a:gd name="T55" fmla="*/ 16 h 128"/>
              <a:gd name="T56" fmla="*/ 16 w 128"/>
              <a:gd name="T57" fmla="*/ 8 h 128"/>
              <a:gd name="T58" fmla="*/ 112 w 128"/>
              <a:gd name="T59" fmla="*/ 8 h 128"/>
              <a:gd name="T60" fmla="*/ 120 w 128"/>
              <a:gd name="T61" fmla="*/ 16 h 128"/>
              <a:gd name="T62" fmla="*/ 120 w 128"/>
              <a:gd name="T63" fmla="*/ 69 h 128"/>
              <a:gd name="T64" fmla="*/ 32 w 128"/>
              <a:gd name="T65" fmla="*/ 16 h 128"/>
              <a:gd name="T66" fmla="*/ 16 w 128"/>
              <a:gd name="T67" fmla="*/ 32 h 128"/>
              <a:gd name="T68" fmla="*/ 32 w 128"/>
              <a:gd name="T69" fmla="*/ 48 h 128"/>
              <a:gd name="T70" fmla="*/ 48 w 128"/>
              <a:gd name="T71" fmla="*/ 32 h 128"/>
              <a:gd name="T72" fmla="*/ 32 w 128"/>
              <a:gd name="T73" fmla="*/ 16 h 128"/>
              <a:gd name="T74" fmla="*/ 32 w 128"/>
              <a:gd name="T75" fmla="*/ 40 h 128"/>
              <a:gd name="T76" fmla="*/ 24 w 128"/>
              <a:gd name="T77" fmla="*/ 32 h 128"/>
              <a:gd name="T78" fmla="*/ 32 w 128"/>
              <a:gd name="T79" fmla="*/ 24 h 128"/>
              <a:gd name="T80" fmla="*/ 40 w 128"/>
              <a:gd name="T81" fmla="*/ 32 h 128"/>
              <a:gd name="T82" fmla="*/ 32 w 128"/>
              <a:gd name="T83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6" y="120"/>
                </a:moveTo>
                <a:cubicBezTo>
                  <a:pt x="12" y="120"/>
                  <a:pt x="8" y="116"/>
                  <a:pt x="8" y="112"/>
                </a:cubicBezTo>
                <a:cubicBezTo>
                  <a:pt x="8" y="108"/>
                  <a:pt x="8" y="108"/>
                  <a:pt x="8" y="108"/>
                </a:cubicBezTo>
                <a:cubicBezTo>
                  <a:pt x="40" y="80"/>
                  <a:pt x="40" y="80"/>
                  <a:pt x="40" y="80"/>
                </a:cubicBezTo>
                <a:cubicBezTo>
                  <a:pt x="80" y="120"/>
                  <a:pt x="80" y="120"/>
                  <a:pt x="80" y="120"/>
                </a:cubicBezTo>
                <a:lnTo>
                  <a:pt x="16" y="120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62" y="90"/>
                  <a:pt x="62" y="90"/>
                  <a:pt x="62" y="90"/>
                </a:cubicBezTo>
                <a:cubicBezTo>
                  <a:pt x="96" y="56"/>
                  <a:pt x="96" y="56"/>
                  <a:pt x="96" y="56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112"/>
                </a:lnTo>
                <a:close/>
                <a:moveTo>
                  <a:pt x="120" y="69"/>
                </a:moveTo>
                <a:cubicBezTo>
                  <a:pt x="96" y="44"/>
                  <a:pt x="96" y="44"/>
                  <a:pt x="96" y="44"/>
                </a:cubicBezTo>
                <a:cubicBezTo>
                  <a:pt x="56" y="84"/>
                  <a:pt x="56" y="84"/>
                  <a:pt x="56" y="84"/>
                </a:cubicBezTo>
                <a:cubicBezTo>
                  <a:pt x="40" y="68"/>
                  <a:pt x="40" y="68"/>
                  <a:pt x="40" y="68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69"/>
                </a:lnTo>
                <a:close/>
                <a:moveTo>
                  <a:pt x="32" y="16"/>
                </a:moveTo>
                <a:cubicBezTo>
                  <a:pt x="23" y="16"/>
                  <a:pt x="16" y="23"/>
                  <a:pt x="16" y="32"/>
                </a:cubicBezTo>
                <a:cubicBezTo>
                  <a:pt x="16" y="41"/>
                  <a:pt x="23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23"/>
                  <a:pt x="41" y="16"/>
                  <a:pt x="32" y="16"/>
                </a:cubicBezTo>
                <a:close/>
                <a:moveTo>
                  <a:pt x="32" y="40"/>
                </a:moveTo>
                <a:cubicBezTo>
                  <a:pt x="28" y="40"/>
                  <a:pt x="24" y="36"/>
                  <a:pt x="24" y="32"/>
                </a:cubicBezTo>
                <a:cubicBezTo>
                  <a:pt x="24" y="28"/>
                  <a:pt x="28" y="24"/>
                  <a:pt x="32" y="24"/>
                </a:cubicBezTo>
                <a:cubicBezTo>
                  <a:pt x="36" y="24"/>
                  <a:pt x="40" y="28"/>
                  <a:pt x="40" y="32"/>
                </a:cubicBezTo>
                <a:cubicBezTo>
                  <a:pt x="40" y="36"/>
                  <a:pt x="36" y="40"/>
                  <a:pt x="32" y="4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620" y="3400965"/>
            <a:ext cx="627860" cy="627860"/>
          </a:xfrm>
          <a:prstGeom prst="rect">
            <a:avLst/>
          </a:prstGeom>
        </p:spPr>
      </p:pic>
      <p:sp>
        <p:nvSpPr>
          <p:cNvPr id="36" name="Freeform 21"/>
          <p:cNvSpPr>
            <a:spLocks noEditPoints="1"/>
          </p:cNvSpPr>
          <p:nvPr/>
        </p:nvSpPr>
        <p:spPr bwMode="auto">
          <a:xfrm>
            <a:off x="4319309" y="4183753"/>
            <a:ext cx="489362" cy="484394"/>
          </a:xfrm>
          <a:custGeom>
            <a:avLst/>
            <a:gdLst>
              <a:gd name="T0" fmla="*/ 119 w 125"/>
              <a:gd name="T1" fmla="*/ 24 h 124"/>
              <a:gd name="T2" fmla="*/ 108 w 125"/>
              <a:gd name="T3" fmla="*/ 34 h 124"/>
              <a:gd name="T4" fmla="*/ 91 w 125"/>
              <a:gd name="T5" fmla="*/ 34 h 124"/>
              <a:gd name="T6" fmla="*/ 91 w 125"/>
              <a:gd name="T7" fmla="*/ 17 h 124"/>
              <a:gd name="T8" fmla="*/ 101 w 125"/>
              <a:gd name="T9" fmla="*/ 6 h 124"/>
              <a:gd name="T10" fmla="*/ 59 w 125"/>
              <a:gd name="T11" fmla="*/ 14 h 124"/>
              <a:gd name="T12" fmla="*/ 50 w 125"/>
              <a:gd name="T13" fmla="*/ 52 h 124"/>
              <a:gd name="T14" fmla="*/ 7 w 125"/>
              <a:gd name="T15" fmla="*/ 95 h 124"/>
              <a:gd name="T16" fmla="*/ 7 w 125"/>
              <a:gd name="T17" fmla="*/ 118 h 124"/>
              <a:gd name="T18" fmla="*/ 30 w 125"/>
              <a:gd name="T19" fmla="*/ 118 h 124"/>
              <a:gd name="T20" fmla="*/ 73 w 125"/>
              <a:gd name="T21" fmla="*/ 75 h 124"/>
              <a:gd name="T22" fmla="*/ 111 w 125"/>
              <a:gd name="T23" fmla="*/ 66 h 124"/>
              <a:gd name="T24" fmla="*/ 119 w 125"/>
              <a:gd name="T25" fmla="*/ 24 h 124"/>
              <a:gd name="T26" fmla="*/ 106 w 125"/>
              <a:gd name="T27" fmla="*/ 60 h 124"/>
              <a:gd name="T28" fmla="*/ 72 w 125"/>
              <a:gd name="T29" fmla="*/ 65 h 124"/>
              <a:gd name="T30" fmla="*/ 24 w 125"/>
              <a:gd name="T31" fmla="*/ 112 h 124"/>
              <a:gd name="T32" fmla="*/ 13 w 125"/>
              <a:gd name="T33" fmla="*/ 112 h 124"/>
              <a:gd name="T34" fmla="*/ 13 w 125"/>
              <a:gd name="T35" fmla="*/ 101 h 124"/>
              <a:gd name="T36" fmla="*/ 60 w 125"/>
              <a:gd name="T37" fmla="*/ 53 h 124"/>
              <a:gd name="T38" fmla="*/ 65 w 125"/>
              <a:gd name="T39" fmla="*/ 20 h 124"/>
              <a:gd name="T40" fmla="*/ 85 w 125"/>
              <a:gd name="T41" fmla="*/ 11 h 124"/>
              <a:gd name="T42" fmla="*/ 85 w 125"/>
              <a:gd name="T43" fmla="*/ 40 h 124"/>
              <a:gd name="T44" fmla="*/ 114 w 125"/>
              <a:gd name="T45" fmla="*/ 40 h 124"/>
              <a:gd name="T46" fmla="*/ 106 w 125"/>
              <a:gd name="T47" fmla="*/ 6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5" h="124">
                <a:moveTo>
                  <a:pt x="119" y="24"/>
                </a:moveTo>
                <a:cubicBezTo>
                  <a:pt x="117" y="27"/>
                  <a:pt x="113" y="30"/>
                  <a:pt x="108" y="34"/>
                </a:cubicBezTo>
                <a:cubicBezTo>
                  <a:pt x="103" y="39"/>
                  <a:pt x="96" y="39"/>
                  <a:pt x="91" y="34"/>
                </a:cubicBezTo>
                <a:cubicBezTo>
                  <a:pt x="86" y="29"/>
                  <a:pt x="86" y="22"/>
                  <a:pt x="91" y="17"/>
                </a:cubicBezTo>
                <a:cubicBezTo>
                  <a:pt x="96" y="12"/>
                  <a:pt x="101" y="6"/>
                  <a:pt x="101" y="6"/>
                </a:cubicBezTo>
                <a:cubicBezTo>
                  <a:pt x="87" y="0"/>
                  <a:pt x="70" y="3"/>
                  <a:pt x="59" y="14"/>
                </a:cubicBezTo>
                <a:cubicBezTo>
                  <a:pt x="49" y="24"/>
                  <a:pt x="46" y="39"/>
                  <a:pt x="50" y="52"/>
                </a:cubicBezTo>
                <a:cubicBezTo>
                  <a:pt x="7" y="95"/>
                  <a:pt x="7" y="95"/>
                  <a:pt x="7" y="95"/>
                </a:cubicBezTo>
                <a:cubicBezTo>
                  <a:pt x="0" y="101"/>
                  <a:pt x="0" y="112"/>
                  <a:pt x="7" y="118"/>
                </a:cubicBezTo>
                <a:cubicBezTo>
                  <a:pt x="13" y="124"/>
                  <a:pt x="24" y="124"/>
                  <a:pt x="30" y="118"/>
                </a:cubicBezTo>
                <a:cubicBezTo>
                  <a:pt x="73" y="75"/>
                  <a:pt x="73" y="75"/>
                  <a:pt x="73" y="75"/>
                </a:cubicBezTo>
                <a:cubicBezTo>
                  <a:pt x="86" y="79"/>
                  <a:pt x="101" y="76"/>
                  <a:pt x="111" y="66"/>
                </a:cubicBezTo>
                <a:cubicBezTo>
                  <a:pt x="123" y="55"/>
                  <a:pt x="125" y="38"/>
                  <a:pt x="119" y="24"/>
                </a:cubicBezTo>
                <a:close/>
                <a:moveTo>
                  <a:pt x="106" y="60"/>
                </a:moveTo>
                <a:cubicBezTo>
                  <a:pt x="96" y="69"/>
                  <a:pt x="83" y="71"/>
                  <a:pt x="72" y="65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1" y="115"/>
                  <a:pt x="16" y="115"/>
                  <a:pt x="13" y="112"/>
                </a:cubicBezTo>
                <a:cubicBezTo>
                  <a:pt x="9" y="109"/>
                  <a:pt x="9" y="104"/>
                  <a:pt x="13" y="101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43"/>
                  <a:pt x="56" y="29"/>
                  <a:pt x="65" y="20"/>
                </a:cubicBezTo>
                <a:cubicBezTo>
                  <a:pt x="70" y="14"/>
                  <a:pt x="78" y="11"/>
                  <a:pt x="85" y="11"/>
                </a:cubicBezTo>
                <a:cubicBezTo>
                  <a:pt x="77" y="19"/>
                  <a:pt x="77" y="32"/>
                  <a:pt x="85" y="40"/>
                </a:cubicBezTo>
                <a:cubicBezTo>
                  <a:pt x="93" y="48"/>
                  <a:pt x="106" y="48"/>
                  <a:pt x="114" y="40"/>
                </a:cubicBezTo>
                <a:cubicBezTo>
                  <a:pt x="114" y="47"/>
                  <a:pt x="111" y="55"/>
                  <a:pt x="106" y="6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5052173" y="4161547"/>
            <a:ext cx="392452" cy="528806"/>
            <a:chOff x="5942013" y="3752851"/>
            <a:chExt cx="1800224" cy="2425700"/>
          </a:xfrm>
          <a:solidFill>
            <a:schemeClr val="bg1">
              <a:lumMod val="50000"/>
            </a:schemeClr>
          </a:solidFill>
        </p:grpSpPr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5942013" y="3752851"/>
              <a:ext cx="1800224" cy="2425700"/>
            </a:xfrm>
            <a:custGeom>
              <a:avLst/>
              <a:gdLst>
                <a:gd name="T0" fmla="*/ 843 w 1594"/>
                <a:gd name="T1" fmla="*/ 0 h 2158"/>
                <a:gd name="T2" fmla="*/ 893 w 1594"/>
                <a:gd name="T3" fmla="*/ 3 h 2158"/>
                <a:gd name="T4" fmla="*/ 1195 w 1594"/>
                <a:gd name="T5" fmla="*/ 69 h 2158"/>
                <a:gd name="T6" fmla="*/ 1558 w 1594"/>
                <a:gd name="T7" fmla="*/ 477 h 2158"/>
                <a:gd name="T8" fmla="*/ 1582 w 1594"/>
                <a:gd name="T9" fmla="*/ 782 h 2158"/>
                <a:gd name="T10" fmla="*/ 1524 w 1594"/>
                <a:gd name="T11" fmla="*/ 1005 h 2158"/>
                <a:gd name="T12" fmla="*/ 1324 w 1594"/>
                <a:gd name="T13" fmla="*/ 1408 h 2158"/>
                <a:gd name="T14" fmla="*/ 922 w 1594"/>
                <a:gd name="T15" fmla="*/ 1991 h 2158"/>
                <a:gd name="T16" fmla="*/ 803 w 1594"/>
                <a:gd name="T17" fmla="*/ 2153 h 2158"/>
                <a:gd name="T18" fmla="*/ 799 w 1594"/>
                <a:gd name="T19" fmla="*/ 2158 h 2158"/>
                <a:gd name="T20" fmla="*/ 748 w 1594"/>
                <a:gd name="T21" fmla="*/ 2096 h 2158"/>
                <a:gd name="T22" fmla="*/ 285 w 1594"/>
                <a:gd name="T23" fmla="*/ 1427 h 2158"/>
                <a:gd name="T24" fmla="*/ 84 w 1594"/>
                <a:gd name="T25" fmla="*/ 1034 h 2158"/>
                <a:gd name="T26" fmla="*/ 9 w 1594"/>
                <a:gd name="T27" fmla="*/ 778 h 2158"/>
                <a:gd name="T28" fmla="*/ 10 w 1594"/>
                <a:gd name="T29" fmla="*/ 597 h 2158"/>
                <a:gd name="T30" fmla="*/ 85 w 1594"/>
                <a:gd name="T31" fmla="*/ 354 h 2158"/>
                <a:gd name="T32" fmla="*/ 335 w 1594"/>
                <a:gd name="T33" fmla="*/ 105 h 2158"/>
                <a:gd name="T34" fmla="*/ 631 w 1594"/>
                <a:gd name="T35" fmla="*/ 12 h 2158"/>
                <a:gd name="T36" fmla="*/ 741 w 1594"/>
                <a:gd name="T37" fmla="*/ 1 h 2158"/>
                <a:gd name="T38" fmla="*/ 751 w 1594"/>
                <a:gd name="T39" fmla="*/ 0 h 2158"/>
                <a:gd name="T40" fmla="*/ 843 w 1594"/>
                <a:gd name="T41" fmla="*/ 0 h 2158"/>
                <a:gd name="T42" fmla="*/ 794 w 1594"/>
                <a:gd name="T43" fmla="*/ 2012 h 2158"/>
                <a:gd name="T44" fmla="*/ 801 w 1594"/>
                <a:gd name="T45" fmla="*/ 2003 h 2158"/>
                <a:gd name="T46" fmla="*/ 887 w 1594"/>
                <a:gd name="T47" fmla="*/ 1892 h 2158"/>
                <a:gd name="T48" fmla="*/ 1269 w 1594"/>
                <a:gd name="T49" fmla="*/ 1326 h 2158"/>
                <a:gd name="T50" fmla="*/ 1452 w 1594"/>
                <a:gd name="T51" fmla="*/ 942 h 2158"/>
                <a:gd name="T52" fmla="*/ 1497 w 1594"/>
                <a:gd name="T53" fmla="*/ 747 h 2158"/>
                <a:gd name="T54" fmla="*/ 1468 w 1594"/>
                <a:gd name="T55" fmla="*/ 485 h 2158"/>
                <a:gd name="T56" fmla="*/ 1292 w 1594"/>
                <a:gd name="T57" fmla="*/ 225 h 2158"/>
                <a:gd name="T58" fmla="*/ 1054 w 1594"/>
                <a:gd name="T59" fmla="*/ 117 h 2158"/>
                <a:gd name="T60" fmla="*/ 832 w 1594"/>
                <a:gd name="T61" fmla="*/ 89 h 2158"/>
                <a:gd name="T62" fmla="*/ 467 w 1594"/>
                <a:gd name="T63" fmla="*/ 142 h 2158"/>
                <a:gd name="T64" fmla="*/ 226 w 1594"/>
                <a:gd name="T65" fmla="*/ 305 h 2158"/>
                <a:gd name="T66" fmla="*/ 100 w 1594"/>
                <a:gd name="T67" fmla="*/ 787 h 2158"/>
                <a:gd name="T68" fmla="*/ 176 w 1594"/>
                <a:gd name="T69" fmla="*/ 1028 h 2158"/>
                <a:gd name="T70" fmla="*/ 376 w 1594"/>
                <a:gd name="T71" fmla="*/ 1408 h 2158"/>
                <a:gd name="T72" fmla="*/ 759 w 1594"/>
                <a:gd name="T73" fmla="*/ 1965 h 2158"/>
                <a:gd name="T74" fmla="*/ 794 w 1594"/>
                <a:gd name="T75" fmla="*/ 2012 h 2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4" h="2158">
                  <a:moveTo>
                    <a:pt x="843" y="0"/>
                  </a:moveTo>
                  <a:cubicBezTo>
                    <a:pt x="860" y="1"/>
                    <a:pt x="876" y="2"/>
                    <a:pt x="893" y="3"/>
                  </a:cubicBezTo>
                  <a:cubicBezTo>
                    <a:pt x="997" y="11"/>
                    <a:pt x="1098" y="29"/>
                    <a:pt x="1195" y="69"/>
                  </a:cubicBezTo>
                  <a:cubicBezTo>
                    <a:pt x="1382" y="146"/>
                    <a:pt x="1504" y="281"/>
                    <a:pt x="1558" y="477"/>
                  </a:cubicBezTo>
                  <a:cubicBezTo>
                    <a:pt x="1585" y="577"/>
                    <a:pt x="1594" y="679"/>
                    <a:pt x="1582" y="782"/>
                  </a:cubicBezTo>
                  <a:cubicBezTo>
                    <a:pt x="1573" y="859"/>
                    <a:pt x="1551" y="933"/>
                    <a:pt x="1524" y="1005"/>
                  </a:cubicBezTo>
                  <a:cubicBezTo>
                    <a:pt x="1471" y="1146"/>
                    <a:pt x="1401" y="1279"/>
                    <a:pt x="1324" y="1408"/>
                  </a:cubicBezTo>
                  <a:cubicBezTo>
                    <a:pt x="1203" y="1611"/>
                    <a:pt x="1065" y="1803"/>
                    <a:pt x="922" y="1991"/>
                  </a:cubicBezTo>
                  <a:cubicBezTo>
                    <a:pt x="882" y="2044"/>
                    <a:pt x="838" y="2096"/>
                    <a:pt x="803" y="2153"/>
                  </a:cubicBezTo>
                  <a:cubicBezTo>
                    <a:pt x="802" y="2154"/>
                    <a:pt x="801" y="2155"/>
                    <a:pt x="799" y="2158"/>
                  </a:cubicBezTo>
                  <a:cubicBezTo>
                    <a:pt x="782" y="2137"/>
                    <a:pt x="764" y="2117"/>
                    <a:pt x="748" y="2096"/>
                  </a:cubicBezTo>
                  <a:cubicBezTo>
                    <a:pt x="581" y="1882"/>
                    <a:pt x="424" y="1661"/>
                    <a:pt x="285" y="1427"/>
                  </a:cubicBezTo>
                  <a:cubicBezTo>
                    <a:pt x="209" y="1301"/>
                    <a:pt x="139" y="1171"/>
                    <a:pt x="84" y="1034"/>
                  </a:cubicBezTo>
                  <a:cubicBezTo>
                    <a:pt x="50" y="951"/>
                    <a:pt x="22" y="867"/>
                    <a:pt x="9" y="778"/>
                  </a:cubicBezTo>
                  <a:cubicBezTo>
                    <a:pt x="0" y="717"/>
                    <a:pt x="2" y="657"/>
                    <a:pt x="10" y="597"/>
                  </a:cubicBezTo>
                  <a:cubicBezTo>
                    <a:pt x="20" y="511"/>
                    <a:pt x="44" y="430"/>
                    <a:pt x="85" y="354"/>
                  </a:cubicBezTo>
                  <a:cubicBezTo>
                    <a:pt x="143" y="246"/>
                    <a:pt x="228" y="164"/>
                    <a:pt x="335" y="105"/>
                  </a:cubicBezTo>
                  <a:cubicBezTo>
                    <a:pt x="427" y="55"/>
                    <a:pt x="527" y="25"/>
                    <a:pt x="631" y="12"/>
                  </a:cubicBezTo>
                  <a:cubicBezTo>
                    <a:pt x="667" y="7"/>
                    <a:pt x="704" y="5"/>
                    <a:pt x="741" y="1"/>
                  </a:cubicBezTo>
                  <a:cubicBezTo>
                    <a:pt x="745" y="1"/>
                    <a:pt x="748" y="0"/>
                    <a:pt x="751" y="0"/>
                  </a:cubicBezTo>
                  <a:cubicBezTo>
                    <a:pt x="782" y="0"/>
                    <a:pt x="812" y="0"/>
                    <a:pt x="843" y="0"/>
                  </a:cubicBezTo>
                  <a:close/>
                  <a:moveTo>
                    <a:pt x="794" y="2012"/>
                  </a:moveTo>
                  <a:cubicBezTo>
                    <a:pt x="797" y="2008"/>
                    <a:pt x="800" y="2006"/>
                    <a:pt x="801" y="2003"/>
                  </a:cubicBezTo>
                  <a:cubicBezTo>
                    <a:pt x="830" y="1966"/>
                    <a:pt x="859" y="1929"/>
                    <a:pt x="887" y="1892"/>
                  </a:cubicBezTo>
                  <a:cubicBezTo>
                    <a:pt x="1024" y="1710"/>
                    <a:pt x="1155" y="1524"/>
                    <a:pt x="1269" y="1326"/>
                  </a:cubicBezTo>
                  <a:cubicBezTo>
                    <a:pt x="1341" y="1203"/>
                    <a:pt x="1406" y="1077"/>
                    <a:pt x="1452" y="942"/>
                  </a:cubicBezTo>
                  <a:cubicBezTo>
                    <a:pt x="1474" y="879"/>
                    <a:pt x="1492" y="815"/>
                    <a:pt x="1497" y="747"/>
                  </a:cubicBezTo>
                  <a:cubicBezTo>
                    <a:pt x="1504" y="658"/>
                    <a:pt x="1494" y="570"/>
                    <a:pt x="1468" y="485"/>
                  </a:cubicBezTo>
                  <a:cubicBezTo>
                    <a:pt x="1437" y="380"/>
                    <a:pt x="1380" y="292"/>
                    <a:pt x="1292" y="225"/>
                  </a:cubicBezTo>
                  <a:cubicBezTo>
                    <a:pt x="1221" y="171"/>
                    <a:pt x="1140" y="138"/>
                    <a:pt x="1054" y="117"/>
                  </a:cubicBezTo>
                  <a:cubicBezTo>
                    <a:pt x="981" y="99"/>
                    <a:pt x="907" y="91"/>
                    <a:pt x="832" y="89"/>
                  </a:cubicBezTo>
                  <a:cubicBezTo>
                    <a:pt x="707" y="86"/>
                    <a:pt x="585" y="98"/>
                    <a:pt x="467" y="142"/>
                  </a:cubicBezTo>
                  <a:cubicBezTo>
                    <a:pt x="374" y="176"/>
                    <a:pt x="290" y="227"/>
                    <a:pt x="226" y="305"/>
                  </a:cubicBezTo>
                  <a:cubicBezTo>
                    <a:pt x="108" y="445"/>
                    <a:pt x="75" y="609"/>
                    <a:pt x="100" y="787"/>
                  </a:cubicBezTo>
                  <a:cubicBezTo>
                    <a:pt x="111" y="871"/>
                    <a:pt x="142" y="950"/>
                    <a:pt x="176" y="1028"/>
                  </a:cubicBezTo>
                  <a:cubicBezTo>
                    <a:pt x="232" y="1160"/>
                    <a:pt x="302" y="1285"/>
                    <a:pt x="376" y="1408"/>
                  </a:cubicBezTo>
                  <a:cubicBezTo>
                    <a:pt x="493" y="1601"/>
                    <a:pt x="623" y="1785"/>
                    <a:pt x="759" y="1965"/>
                  </a:cubicBezTo>
                  <a:cubicBezTo>
                    <a:pt x="770" y="1981"/>
                    <a:pt x="782" y="1996"/>
                    <a:pt x="794" y="2012"/>
                  </a:cubicBezTo>
                  <a:close/>
                </a:path>
              </a:pathLst>
            </a:custGeom>
            <a:ln w="12700"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"/>
            <p:cNvSpPr>
              <a:spLocks noEditPoints="1"/>
            </p:cNvSpPr>
            <p:nvPr/>
          </p:nvSpPr>
          <p:spPr bwMode="auto">
            <a:xfrm>
              <a:off x="6491288" y="4251326"/>
              <a:ext cx="696912" cy="696913"/>
            </a:xfrm>
            <a:custGeom>
              <a:avLst/>
              <a:gdLst>
                <a:gd name="T0" fmla="*/ 616 w 616"/>
                <a:gd name="T1" fmla="*/ 311 h 621"/>
                <a:gd name="T2" fmla="*/ 308 w 616"/>
                <a:gd name="T3" fmla="*/ 621 h 621"/>
                <a:gd name="T4" fmla="*/ 0 w 616"/>
                <a:gd name="T5" fmla="*/ 311 h 621"/>
                <a:gd name="T6" fmla="*/ 309 w 616"/>
                <a:gd name="T7" fmla="*/ 1 h 621"/>
                <a:gd name="T8" fmla="*/ 616 w 616"/>
                <a:gd name="T9" fmla="*/ 311 h 621"/>
                <a:gd name="T10" fmla="*/ 309 w 616"/>
                <a:gd name="T11" fmla="*/ 89 h 621"/>
                <a:gd name="T12" fmla="*/ 88 w 616"/>
                <a:gd name="T13" fmla="*/ 310 h 621"/>
                <a:gd name="T14" fmla="*/ 305 w 616"/>
                <a:gd name="T15" fmla="*/ 533 h 621"/>
                <a:gd name="T16" fmla="*/ 528 w 616"/>
                <a:gd name="T17" fmla="*/ 312 h 621"/>
                <a:gd name="T18" fmla="*/ 309 w 616"/>
                <a:gd name="T19" fmla="*/ 89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6" h="621">
                  <a:moveTo>
                    <a:pt x="616" y="311"/>
                  </a:moveTo>
                  <a:cubicBezTo>
                    <a:pt x="616" y="483"/>
                    <a:pt x="478" y="621"/>
                    <a:pt x="308" y="621"/>
                  </a:cubicBezTo>
                  <a:cubicBezTo>
                    <a:pt x="138" y="621"/>
                    <a:pt x="0" y="482"/>
                    <a:pt x="0" y="311"/>
                  </a:cubicBezTo>
                  <a:cubicBezTo>
                    <a:pt x="1" y="139"/>
                    <a:pt x="139" y="0"/>
                    <a:pt x="309" y="1"/>
                  </a:cubicBezTo>
                  <a:cubicBezTo>
                    <a:pt x="479" y="1"/>
                    <a:pt x="616" y="140"/>
                    <a:pt x="616" y="311"/>
                  </a:cubicBezTo>
                  <a:close/>
                  <a:moveTo>
                    <a:pt x="309" y="89"/>
                  </a:moveTo>
                  <a:cubicBezTo>
                    <a:pt x="188" y="88"/>
                    <a:pt x="89" y="187"/>
                    <a:pt x="88" y="310"/>
                  </a:cubicBezTo>
                  <a:cubicBezTo>
                    <a:pt x="87" y="431"/>
                    <a:pt x="185" y="532"/>
                    <a:pt x="305" y="533"/>
                  </a:cubicBezTo>
                  <a:cubicBezTo>
                    <a:pt x="428" y="534"/>
                    <a:pt x="527" y="436"/>
                    <a:pt x="528" y="312"/>
                  </a:cubicBezTo>
                  <a:cubicBezTo>
                    <a:pt x="529" y="190"/>
                    <a:pt x="431" y="90"/>
                    <a:pt x="309" y="89"/>
                  </a:cubicBezTo>
                  <a:close/>
                </a:path>
              </a:pathLst>
            </a:custGeom>
            <a:ln w="12700"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116"/>
          <p:cNvGrpSpPr>
            <a:grpSpLocks/>
          </p:cNvGrpSpPr>
          <p:nvPr/>
        </p:nvGrpSpPr>
        <p:grpSpPr bwMode="auto">
          <a:xfrm>
            <a:off x="5749213" y="4174503"/>
            <a:ext cx="452274" cy="490000"/>
            <a:chOff x="3212376" y="4361760"/>
            <a:chExt cx="968375" cy="1219200"/>
          </a:xfrm>
        </p:grpSpPr>
        <p:sp>
          <p:nvSpPr>
            <p:cNvPr id="44" name="Freeform 72"/>
            <p:cNvSpPr>
              <a:spLocks noEditPoints="1"/>
            </p:cNvSpPr>
            <p:nvPr/>
          </p:nvSpPr>
          <p:spPr bwMode="auto">
            <a:xfrm>
              <a:off x="3212376" y="4361760"/>
              <a:ext cx="968375" cy="1044575"/>
            </a:xfrm>
            <a:custGeom>
              <a:avLst/>
              <a:gdLst>
                <a:gd name="T0" fmla="*/ 2147483646 w 4225"/>
                <a:gd name="T1" fmla="*/ 95598388 h 4569"/>
                <a:gd name="T2" fmla="*/ 2147483646 w 4225"/>
                <a:gd name="T3" fmla="*/ 11969289 h 4569"/>
                <a:gd name="T4" fmla="*/ 2147483646 w 4225"/>
                <a:gd name="T5" fmla="*/ 11969289 h 4569"/>
                <a:gd name="T6" fmla="*/ 2147483646 w 4225"/>
                <a:gd name="T7" fmla="*/ 2091195483 h 4569"/>
                <a:gd name="T8" fmla="*/ 2147483646 w 4225"/>
                <a:gd name="T9" fmla="*/ 2147483646 h 4569"/>
                <a:gd name="T10" fmla="*/ 2147483646 w 4225"/>
                <a:gd name="T11" fmla="*/ 2147483646 h 4569"/>
                <a:gd name="T12" fmla="*/ 2147483646 w 4225"/>
                <a:gd name="T13" fmla="*/ 2147483646 h 4569"/>
                <a:gd name="T14" fmla="*/ 2147483646 w 4225"/>
                <a:gd name="T15" fmla="*/ 2147483646 h 4569"/>
                <a:gd name="T16" fmla="*/ 2147483646 w 4225"/>
                <a:gd name="T17" fmla="*/ 2147483646 h 4569"/>
                <a:gd name="T18" fmla="*/ 2147483646 w 4225"/>
                <a:gd name="T19" fmla="*/ 2147483646 h 4569"/>
                <a:gd name="T20" fmla="*/ 2147483646 w 4225"/>
                <a:gd name="T21" fmla="*/ 2147483646 h 4569"/>
                <a:gd name="T22" fmla="*/ 2147483646 w 4225"/>
                <a:gd name="T23" fmla="*/ 2147483646 h 4569"/>
                <a:gd name="T24" fmla="*/ 2147483646 w 4225"/>
                <a:gd name="T25" fmla="*/ 2147483646 h 4569"/>
                <a:gd name="T26" fmla="*/ 2147483646 w 4225"/>
                <a:gd name="T27" fmla="*/ 2147483646 h 4569"/>
                <a:gd name="T28" fmla="*/ 2147483646 w 4225"/>
                <a:gd name="T29" fmla="*/ 2147483646 h 4569"/>
                <a:gd name="T30" fmla="*/ 2147483646 w 4225"/>
                <a:gd name="T31" fmla="*/ 2147483646 h 4569"/>
                <a:gd name="T32" fmla="*/ 36142735 w 4225"/>
                <a:gd name="T33" fmla="*/ 2147483646 h 4569"/>
                <a:gd name="T34" fmla="*/ 12030083 w 4225"/>
                <a:gd name="T35" fmla="*/ 2147483646 h 4569"/>
                <a:gd name="T36" fmla="*/ 12030083 w 4225"/>
                <a:gd name="T37" fmla="*/ 2147483646 h 4569"/>
                <a:gd name="T38" fmla="*/ 36142735 w 4225"/>
                <a:gd name="T39" fmla="*/ 2147483646 h 4569"/>
                <a:gd name="T40" fmla="*/ 2147483646 w 4225"/>
                <a:gd name="T41" fmla="*/ 2147483646 h 4569"/>
                <a:gd name="T42" fmla="*/ 2147483646 w 4225"/>
                <a:gd name="T43" fmla="*/ 2147483646 h 4569"/>
                <a:gd name="T44" fmla="*/ 2147483646 w 4225"/>
                <a:gd name="T45" fmla="*/ 2147483646 h 4569"/>
                <a:gd name="T46" fmla="*/ 2147483646 w 4225"/>
                <a:gd name="T47" fmla="*/ 2147483646 h 4569"/>
                <a:gd name="T48" fmla="*/ 2147483646 w 4225"/>
                <a:gd name="T49" fmla="*/ 2147483646 h 4569"/>
                <a:gd name="T50" fmla="*/ 2147483646 w 4225"/>
                <a:gd name="T51" fmla="*/ 2147483646 h 4569"/>
                <a:gd name="T52" fmla="*/ 2147483646 w 4225"/>
                <a:gd name="T53" fmla="*/ 2147483646 h 4569"/>
                <a:gd name="T54" fmla="*/ 2147483646 w 4225"/>
                <a:gd name="T55" fmla="*/ 2147483646 h 4569"/>
                <a:gd name="T56" fmla="*/ 2147483646 w 4225"/>
                <a:gd name="T57" fmla="*/ 2147483646 h 4569"/>
                <a:gd name="T58" fmla="*/ 2147483646 w 4225"/>
                <a:gd name="T59" fmla="*/ 2147483646 h 4569"/>
                <a:gd name="T60" fmla="*/ 2147483646 w 4225"/>
                <a:gd name="T61" fmla="*/ 95598388 h 4569"/>
                <a:gd name="T62" fmla="*/ 2147483646 w 4225"/>
                <a:gd name="T63" fmla="*/ 2147483646 h 4569"/>
                <a:gd name="T64" fmla="*/ 2147483646 w 4225"/>
                <a:gd name="T65" fmla="*/ 2147483646 h 4569"/>
                <a:gd name="T66" fmla="*/ 2147483646 w 4225"/>
                <a:gd name="T67" fmla="*/ 2147483646 h 4569"/>
                <a:gd name="T68" fmla="*/ 2147483646 w 4225"/>
                <a:gd name="T69" fmla="*/ 2147483646 h 4569"/>
                <a:gd name="T70" fmla="*/ 2147483646 w 4225"/>
                <a:gd name="T71" fmla="*/ 2147483646 h 4569"/>
                <a:gd name="T72" fmla="*/ 2147483646 w 4225"/>
                <a:gd name="T73" fmla="*/ 2147483646 h 4569"/>
                <a:gd name="T74" fmla="*/ 2147483646 w 4225"/>
                <a:gd name="T75" fmla="*/ 2147483646 h 4569"/>
                <a:gd name="T76" fmla="*/ 2147483646 w 4225"/>
                <a:gd name="T77" fmla="*/ 2147483646 h 4569"/>
                <a:gd name="T78" fmla="*/ 2147483646 w 4225"/>
                <a:gd name="T79" fmla="*/ 2147483646 h 4569"/>
                <a:gd name="T80" fmla="*/ 2147483646 w 4225"/>
                <a:gd name="T81" fmla="*/ 2147483646 h 4569"/>
                <a:gd name="T82" fmla="*/ 2147483646 w 4225"/>
                <a:gd name="T83" fmla="*/ 2147483646 h 4569"/>
                <a:gd name="T84" fmla="*/ 2147483646 w 4225"/>
                <a:gd name="T85" fmla="*/ 2147483646 h 4569"/>
                <a:gd name="T86" fmla="*/ 2147483646 w 4225"/>
                <a:gd name="T87" fmla="*/ 2147483646 h 4569"/>
                <a:gd name="T88" fmla="*/ 2147483646 w 4225"/>
                <a:gd name="T89" fmla="*/ 2147483646 h 4569"/>
                <a:gd name="T90" fmla="*/ 2147483646 w 4225"/>
                <a:gd name="T91" fmla="*/ 2147483646 h 4569"/>
                <a:gd name="T92" fmla="*/ 2147483646 w 4225"/>
                <a:gd name="T93" fmla="*/ 2147483646 h 4569"/>
                <a:gd name="T94" fmla="*/ 2147483646 w 4225"/>
                <a:gd name="T95" fmla="*/ 2147483646 h 4569"/>
                <a:gd name="T96" fmla="*/ 2147483646 w 4225"/>
                <a:gd name="T97" fmla="*/ 2147483646 h 4569"/>
                <a:gd name="T98" fmla="*/ 2147483646 w 4225"/>
                <a:gd name="T99" fmla="*/ 2147483646 h 4569"/>
                <a:gd name="T100" fmla="*/ 2147483646 w 4225"/>
                <a:gd name="T101" fmla="*/ 2147483646 h 4569"/>
                <a:gd name="T102" fmla="*/ 2147483646 w 4225"/>
                <a:gd name="T103" fmla="*/ 2147483646 h 4569"/>
                <a:gd name="T104" fmla="*/ 2147483646 w 4225"/>
                <a:gd name="T105" fmla="*/ 2147483646 h 4569"/>
                <a:gd name="T106" fmla="*/ 2147483646 w 4225"/>
                <a:gd name="T107" fmla="*/ 2147483646 h 4569"/>
                <a:gd name="T108" fmla="*/ 2147483646 w 4225"/>
                <a:gd name="T109" fmla="*/ 2147483646 h 4569"/>
                <a:gd name="T110" fmla="*/ 2147483646 w 4225"/>
                <a:gd name="T111" fmla="*/ 2147483646 h 4569"/>
                <a:gd name="T112" fmla="*/ 2147483646 w 4225"/>
                <a:gd name="T113" fmla="*/ 2147483646 h 456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25" h="4569">
                  <a:moveTo>
                    <a:pt x="2027" y="8"/>
                  </a:moveTo>
                  <a:cubicBezTo>
                    <a:pt x="2046" y="4"/>
                    <a:pt x="2067" y="0"/>
                    <a:pt x="2087" y="1"/>
                  </a:cubicBezTo>
                  <a:cubicBezTo>
                    <a:pt x="2110" y="3"/>
                    <a:pt x="2132" y="2"/>
                    <a:pt x="2155" y="1"/>
                  </a:cubicBezTo>
                  <a:cubicBezTo>
                    <a:pt x="2277" y="12"/>
                    <a:pt x="2392" y="77"/>
                    <a:pt x="2466" y="175"/>
                  </a:cubicBezTo>
                  <a:cubicBezTo>
                    <a:pt x="2521" y="248"/>
                    <a:pt x="2554" y="337"/>
                    <a:pt x="2557" y="428"/>
                  </a:cubicBezTo>
                  <a:cubicBezTo>
                    <a:pt x="2676" y="472"/>
                    <a:pt x="2788" y="532"/>
                    <a:pt x="2889" y="607"/>
                  </a:cubicBezTo>
                  <a:cubicBezTo>
                    <a:pt x="3167" y="813"/>
                    <a:pt x="3362" y="1126"/>
                    <a:pt x="3425" y="1466"/>
                  </a:cubicBezTo>
                  <a:cubicBezTo>
                    <a:pt x="3440" y="1545"/>
                    <a:pt x="3447" y="1625"/>
                    <a:pt x="3447" y="1706"/>
                  </a:cubicBezTo>
                  <a:cubicBezTo>
                    <a:pt x="3454" y="1985"/>
                    <a:pt x="3474" y="2264"/>
                    <a:pt x="3506" y="2542"/>
                  </a:cubicBezTo>
                  <a:cubicBezTo>
                    <a:pt x="3530" y="2759"/>
                    <a:pt x="3562" y="2975"/>
                    <a:pt x="3606" y="3190"/>
                  </a:cubicBezTo>
                  <a:cubicBezTo>
                    <a:pt x="3641" y="3366"/>
                    <a:pt x="3684" y="3541"/>
                    <a:pt x="3741" y="3712"/>
                  </a:cubicBezTo>
                  <a:cubicBezTo>
                    <a:pt x="3788" y="3847"/>
                    <a:pt x="3842" y="3981"/>
                    <a:pt x="3920" y="4101"/>
                  </a:cubicBezTo>
                  <a:cubicBezTo>
                    <a:pt x="3960" y="4160"/>
                    <a:pt x="4006" y="4216"/>
                    <a:pt x="4064" y="4257"/>
                  </a:cubicBezTo>
                  <a:cubicBezTo>
                    <a:pt x="4111" y="4290"/>
                    <a:pt x="4167" y="4312"/>
                    <a:pt x="4225" y="4312"/>
                  </a:cubicBezTo>
                  <a:cubicBezTo>
                    <a:pt x="4225" y="4397"/>
                    <a:pt x="4225" y="4483"/>
                    <a:pt x="4225" y="4568"/>
                  </a:cubicBezTo>
                  <a:cubicBezTo>
                    <a:pt x="2922" y="4569"/>
                    <a:pt x="1618" y="4568"/>
                    <a:pt x="315" y="4568"/>
                  </a:cubicBezTo>
                  <a:cubicBezTo>
                    <a:pt x="211" y="4569"/>
                    <a:pt x="107" y="4568"/>
                    <a:pt x="3" y="4569"/>
                  </a:cubicBezTo>
                  <a:cubicBezTo>
                    <a:pt x="0" y="4552"/>
                    <a:pt x="2" y="4535"/>
                    <a:pt x="1" y="4518"/>
                  </a:cubicBezTo>
                  <a:cubicBezTo>
                    <a:pt x="1" y="4454"/>
                    <a:pt x="2" y="4390"/>
                    <a:pt x="1" y="4326"/>
                  </a:cubicBezTo>
                  <a:cubicBezTo>
                    <a:pt x="2" y="4321"/>
                    <a:pt x="2" y="4316"/>
                    <a:pt x="3" y="4311"/>
                  </a:cubicBezTo>
                  <a:cubicBezTo>
                    <a:pt x="68" y="4312"/>
                    <a:pt x="130" y="4283"/>
                    <a:pt x="179" y="4242"/>
                  </a:cubicBezTo>
                  <a:cubicBezTo>
                    <a:pt x="256" y="4178"/>
                    <a:pt x="311" y="4091"/>
                    <a:pt x="357" y="4004"/>
                  </a:cubicBezTo>
                  <a:cubicBezTo>
                    <a:pt x="427" y="3868"/>
                    <a:pt x="477" y="3724"/>
                    <a:pt x="519" y="3578"/>
                  </a:cubicBezTo>
                  <a:cubicBezTo>
                    <a:pt x="572" y="3396"/>
                    <a:pt x="612" y="3210"/>
                    <a:pt x="646" y="3023"/>
                  </a:cubicBezTo>
                  <a:cubicBezTo>
                    <a:pt x="711" y="2655"/>
                    <a:pt x="751" y="2283"/>
                    <a:pt x="771" y="1910"/>
                  </a:cubicBezTo>
                  <a:cubicBezTo>
                    <a:pt x="775" y="1838"/>
                    <a:pt x="778" y="1766"/>
                    <a:pt x="780" y="1694"/>
                  </a:cubicBezTo>
                  <a:cubicBezTo>
                    <a:pt x="782" y="1406"/>
                    <a:pt x="877" y="1121"/>
                    <a:pt x="1044" y="887"/>
                  </a:cubicBezTo>
                  <a:cubicBezTo>
                    <a:pt x="1189" y="682"/>
                    <a:pt x="1391" y="515"/>
                    <a:pt x="1625" y="420"/>
                  </a:cubicBezTo>
                  <a:cubicBezTo>
                    <a:pt x="1640" y="413"/>
                    <a:pt x="1657" y="410"/>
                    <a:pt x="1670" y="401"/>
                  </a:cubicBezTo>
                  <a:cubicBezTo>
                    <a:pt x="1677" y="341"/>
                    <a:pt x="1694" y="281"/>
                    <a:pt x="1724" y="227"/>
                  </a:cubicBezTo>
                  <a:cubicBezTo>
                    <a:pt x="1786" y="114"/>
                    <a:pt x="1900" y="32"/>
                    <a:pt x="2027" y="8"/>
                  </a:cubicBezTo>
                  <a:close/>
                  <a:moveTo>
                    <a:pt x="1957" y="283"/>
                  </a:moveTo>
                  <a:cubicBezTo>
                    <a:pt x="1913" y="325"/>
                    <a:pt x="1888" y="386"/>
                    <a:pt x="1892" y="446"/>
                  </a:cubicBezTo>
                  <a:cubicBezTo>
                    <a:pt x="1897" y="481"/>
                    <a:pt x="1903" y="516"/>
                    <a:pt x="1907" y="550"/>
                  </a:cubicBezTo>
                  <a:cubicBezTo>
                    <a:pt x="1910" y="557"/>
                    <a:pt x="1901" y="558"/>
                    <a:pt x="1897" y="560"/>
                  </a:cubicBezTo>
                  <a:cubicBezTo>
                    <a:pt x="1859" y="573"/>
                    <a:pt x="1822" y="588"/>
                    <a:pt x="1784" y="599"/>
                  </a:cubicBezTo>
                  <a:cubicBezTo>
                    <a:pt x="1619" y="650"/>
                    <a:pt x="1471" y="747"/>
                    <a:pt x="1351" y="870"/>
                  </a:cubicBezTo>
                  <a:cubicBezTo>
                    <a:pt x="1157" y="1067"/>
                    <a:pt x="1033" y="1331"/>
                    <a:pt x="1007" y="1606"/>
                  </a:cubicBezTo>
                  <a:cubicBezTo>
                    <a:pt x="1002" y="1658"/>
                    <a:pt x="1003" y="1710"/>
                    <a:pt x="1000" y="1762"/>
                  </a:cubicBezTo>
                  <a:cubicBezTo>
                    <a:pt x="988" y="2045"/>
                    <a:pt x="964" y="2328"/>
                    <a:pt x="931" y="2610"/>
                  </a:cubicBezTo>
                  <a:cubicBezTo>
                    <a:pt x="888" y="2960"/>
                    <a:pt x="830" y="3310"/>
                    <a:pt x="735" y="3650"/>
                  </a:cubicBezTo>
                  <a:cubicBezTo>
                    <a:pt x="698" y="3782"/>
                    <a:pt x="654" y="3912"/>
                    <a:pt x="599" y="4038"/>
                  </a:cubicBezTo>
                  <a:cubicBezTo>
                    <a:pt x="551" y="4148"/>
                    <a:pt x="493" y="4254"/>
                    <a:pt x="417" y="4346"/>
                  </a:cubicBezTo>
                  <a:cubicBezTo>
                    <a:pt x="431" y="4347"/>
                    <a:pt x="445" y="4347"/>
                    <a:pt x="459" y="4347"/>
                  </a:cubicBezTo>
                  <a:cubicBezTo>
                    <a:pt x="1368" y="4347"/>
                    <a:pt x="2278" y="4347"/>
                    <a:pt x="3187" y="4347"/>
                  </a:cubicBezTo>
                  <a:cubicBezTo>
                    <a:pt x="3394" y="4346"/>
                    <a:pt x="3600" y="4348"/>
                    <a:pt x="3807" y="4346"/>
                  </a:cubicBezTo>
                  <a:cubicBezTo>
                    <a:pt x="3706" y="4216"/>
                    <a:pt x="3634" y="4066"/>
                    <a:pt x="3575" y="3914"/>
                  </a:cubicBezTo>
                  <a:cubicBezTo>
                    <a:pt x="3509" y="3744"/>
                    <a:pt x="3460" y="3568"/>
                    <a:pt x="3419" y="3390"/>
                  </a:cubicBezTo>
                  <a:cubicBezTo>
                    <a:pt x="3372" y="3186"/>
                    <a:pt x="3337" y="2979"/>
                    <a:pt x="3308" y="2771"/>
                  </a:cubicBezTo>
                  <a:cubicBezTo>
                    <a:pt x="3260" y="2407"/>
                    <a:pt x="3232" y="2041"/>
                    <a:pt x="3224" y="1674"/>
                  </a:cubicBezTo>
                  <a:cubicBezTo>
                    <a:pt x="3215" y="1504"/>
                    <a:pt x="3168" y="1336"/>
                    <a:pt x="3088" y="1185"/>
                  </a:cubicBezTo>
                  <a:cubicBezTo>
                    <a:pt x="2969" y="958"/>
                    <a:pt x="2774" y="769"/>
                    <a:pt x="2538" y="668"/>
                  </a:cubicBezTo>
                  <a:cubicBezTo>
                    <a:pt x="2467" y="637"/>
                    <a:pt x="2392" y="619"/>
                    <a:pt x="2319" y="594"/>
                  </a:cubicBezTo>
                  <a:cubicBezTo>
                    <a:pt x="2324" y="550"/>
                    <a:pt x="2333" y="506"/>
                    <a:pt x="2335" y="462"/>
                  </a:cubicBezTo>
                  <a:cubicBezTo>
                    <a:pt x="2340" y="388"/>
                    <a:pt x="2305" y="314"/>
                    <a:pt x="2248" y="269"/>
                  </a:cubicBezTo>
                  <a:cubicBezTo>
                    <a:pt x="2208" y="237"/>
                    <a:pt x="2158" y="219"/>
                    <a:pt x="2107" y="221"/>
                  </a:cubicBezTo>
                  <a:cubicBezTo>
                    <a:pt x="2051" y="222"/>
                    <a:pt x="1996" y="245"/>
                    <a:pt x="1957" y="28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73"/>
            <p:cNvSpPr>
              <a:spLocks/>
            </p:cNvSpPr>
            <p:nvPr/>
          </p:nvSpPr>
          <p:spPr bwMode="auto">
            <a:xfrm>
              <a:off x="3520351" y="5441260"/>
              <a:ext cx="339725" cy="139700"/>
            </a:xfrm>
            <a:custGeom>
              <a:avLst/>
              <a:gdLst>
                <a:gd name="T0" fmla="*/ 0 w 1486"/>
                <a:gd name="T1" fmla="*/ 764968848 h 611"/>
                <a:gd name="T2" fmla="*/ 2147483646 w 1486"/>
                <a:gd name="T3" fmla="*/ 0 h 611"/>
                <a:gd name="T4" fmla="*/ 2147483646 w 1486"/>
                <a:gd name="T5" fmla="*/ 2147483646 h 611"/>
                <a:gd name="T6" fmla="*/ 2147483646 w 1486"/>
                <a:gd name="T7" fmla="*/ 2147483646 h 611"/>
                <a:gd name="T8" fmla="*/ 2147483646 w 1486"/>
                <a:gd name="T9" fmla="*/ 2147483646 h 611"/>
                <a:gd name="T10" fmla="*/ 2147483646 w 1486"/>
                <a:gd name="T11" fmla="*/ 23890529 h 611"/>
                <a:gd name="T12" fmla="*/ 2147483646 w 1486"/>
                <a:gd name="T13" fmla="*/ 812802266 h 611"/>
                <a:gd name="T14" fmla="*/ 2147483646 w 1486"/>
                <a:gd name="T15" fmla="*/ 2147483646 h 611"/>
                <a:gd name="T16" fmla="*/ 2147483646 w 1486"/>
                <a:gd name="T17" fmla="*/ 2147483646 h 611"/>
                <a:gd name="T18" fmla="*/ 2147483646 w 1486"/>
                <a:gd name="T19" fmla="*/ 2147483646 h 611"/>
                <a:gd name="T20" fmla="*/ 2147483646 w 1486"/>
                <a:gd name="T21" fmla="*/ 2147483646 h 611"/>
                <a:gd name="T22" fmla="*/ 2147483646 w 1486"/>
                <a:gd name="T23" fmla="*/ 2147483646 h 611"/>
                <a:gd name="T24" fmla="*/ 274813520 w 1486"/>
                <a:gd name="T25" fmla="*/ 1589690428 h 611"/>
                <a:gd name="T26" fmla="*/ 0 w 1486"/>
                <a:gd name="T27" fmla="*/ 764968848 h 61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86" h="611">
                  <a:moveTo>
                    <a:pt x="0" y="64"/>
                  </a:moveTo>
                  <a:cubicBezTo>
                    <a:pt x="71" y="44"/>
                    <a:pt x="141" y="20"/>
                    <a:pt x="212" y="0"/>
                  </a:cubicBezTo>
                  <a:cubicBezTo>
                    <a:pt x="250" y="127"/>
                    <a:pt x="337" y="238"/>
                    <a:pt x="450" y="307"/>
                  </a:cubicBezTo>
                  <a:cubicBezTo>
                    <a:pt x="572" y="383"/>
                    <a:pt x="725" y="407"/>
                    <a:pt x="865" y="376"/>
                  </a:cubicBezTo>
                  <a:cubicBezTo>
                    <a:pt x="988" y="349"/>
                    <a:pt x="1100" y="279"/>
                    <a:pt x="1178" y="181"/>
                  </a:cubicBezTo>
                  <a:cubicBezTo>
                    <a:pt x="1220" y="128"/>
                    <a:pt x="1253" y="67"/>
                    <a:pt x="1273" y="2"/>
                  </a:cubicBezTo>
                  <a:cubicBezTo>
                    <a:pt x="1344" y="23"/>
                    <a:pt x="1415" y="46"/>
                    <a:pt x="1486" y="68"/>
                  </a:cubicBezTo>
                  <a:cubicBezTo>
                    <a:pt x="1442" y="206"/>
                    <a:pt x="1360" y="331"/>
                    <a:pt x="1250" y="425"/>
                  </a:cubicBezTo>
                  <a:cubicBezTo>
                    <a:pt x="1122" y="535"/>
                    <a:pt x="957" y="600"/>
                    <a:pt x="789" y="609"/>
                  </a:cubicBezTo>
                  <a:cubicBezTo>
                    <a:pt x="766" y="607"/>
                    <a:pt x="744" y="608"/>
                    <a:pt x="721" y="608"/>
                  </a:cubicBezTo>
                  <a:cubicBezTo>
                    <a:pt x="682" y="611"/>
                    <a:pt x="643" y="605"/>
                    <a:pt x="605" y="599"/>
                  </a:cubicBezTo>
                  <a:cubicBezTo>
                    <a:pt x="463" y="574"/>
                    <a:pt x="330" y="509"/>
                    <a:pt x="223" y="414"/>
                  </a:cubicBezTo>
                  <a:cubicBezTo>
                    <a:pt x="136" y="337"/>
                    <a:pt x="68" y="240"/>
                    <a:pt x="23" y="133"/>
                  </a:cubicBezTo>
                  <a:cubicBezTo>
                    <a:pt x="15" y="110"/>
                    <a:pt x="4" y="88"/>
                    <a:pt x="0" y="6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圆角矩形 20"/>
          <p:cNvSpPr/>
          <p:nvPr/>
        </p:nvSpPr>
        <p:spPr bwMode="auto">
          <a:xfrm>
            <a:off x="6517880" y="3515243"/>
            <a:ext cx="2511820" cy="311974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16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User Plane </a:t>
            </a:r>
            <a:r>
              <a:rPr lang="en-US" altLang="zh-CN" sz="16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based Services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+mj-lt"/>
            </a:endParaRPr>
          </a:p>
        </p:txBody>
      </p:sp>
      <p:sp>
        <p:nvSpPr>
          <p:cNvPr id="48" name="右箭头标注 47"/>
          <p:cNvSpPr/>
          <p:nvPr/>
        </p:nvSpPr>
        <p:spPr bwMode="auto">
          <a:xfrm>
            <a:off x="4203700" y="4103756"/>
            <a:ext cx="2390380" cy="62786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6619"/>
            </a:avLst>
          </a:prstGeom>
          <a:noFill/>
          <a:ln w="952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0" name="圆角矩形 49"/>
          <p:cNvSpPr/>
          <p:nvPr/>
        </p:nvSpPr>
        <p:spPr bwMode="auto">
          <a:xfrm>
            <a:off x="6534149" y="4228425"/>
            <a:ext cx="2635251" cy="311974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Control </a:t>
            </a: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Plane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based Services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+mj-lt"/>
            </a:endParaRPr>
          </a:p>
        </p:txBody>
      </p:sp>
      <p:cxnSp>
        <p:nvCxnSpPr>
          <p:cNvPr id="49" name="曲线连接符 48"/>
          <p:cNvCxnSpPr>
            <a:endCxn id="22" idx="1"/>
          </p:cNvCxnSpPr>
          <p:nvPr/>
        </p:nvCxnSpPr>
        <p:spPr bwMode="auto">
          <a:xfrm>
            <a:off x="2406581" y="3321082"/>
            <a:ext cx="1797119" cy="393813"/>
          </a:xfrm>
          <a:prstGeom prst="curvedConnector3">
            <a:avLst/>
          </a:prstGeom>
          <a:solidFill>
            <a:schemeClr val="accent1"/>
          </a:solidFill>
          <a:ln w="50800" cap="flat" cmpd="sng" algn="ctr">
            <a:solidFill>
              <a:schemeClr val="accent3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</p:spPr>
      </p:cxnSp>
      <p:cxnSp>
        <p:nvCxnSpPr>
          <p:cNvPr id="52" name="曲线连接符 51"/>
          <p:cNvCxnSpPr/>
          <p:nvPr/>
        </p:nvCxnSpPr>
        <p:spPr bwMode="auto">
          <a:xfrm flipV="1">
            <a:off x="2387599" y="4273230"/>
            <a:ext cx="1816101" cy="267169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0800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arrow"/>
          </a:ln>
        </p:spPr>
      </p:cxnSp>
    </p:spTree>
    <p:extLst>
      <p:ext uri="{BB962C8B-B14F-4D97-AF65-F5344CB8AC3E}">
        <p14:creationId xmlns:p14="http://schemas.microsoft.com/office/powerpoint/2010/main" val="39287844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-9251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Gap Analysis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98" y="1334887"/>
            <a:ext cx="2217825" cy="256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971" y="1334888"/>
            <a:ext cx="2220686" cy="254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0" name="Content Placeholder 5"/>
          <p:cNvSpPr txBox="1">
            <a:spLocks/>
          </p:cNvSpPr>
          <p:nvPr/>
        </p:nvSpPr>
        <p:spPr bwMode="auto">
          <a:xfrm>
            <a:off x="275772" y="3898957"/>
            <a:ext cx="4470399" cy="1128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 eaLnBrk="0" hangingPunc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en-US" sz="1600" kern="0" dirty="0" smtClean="0">
                <a:solidFill>
                  <a:srgbClr val="FF0000"/>
                </a:solidFill>
                <a:sym typeface="+mn-ea"/>
              </a:rPr>
              <a:t>Rel-19</a:t>
            </a:r>
            <a:r>
              <a:rPr lang="en-US" altLang="en-US" sz="1600" kern="0" dirty="0" smtClean="0">
                <a:sym typeface="+mn-ea"/>
              </a:rPr>
              <a:t> SA1 has studied the use cases and normative requirements </a:t>
            </a:r>
            <a:r>
              <a:rPr lang="en-US" altLang="en-US" sz="1600" kern="0" dirty="0">
                <a:sym typeface="+mn-ea"/>
              </a:rPr>
              <a:t>for </a:t>
            </a:r>
            <a:r>
              <a:rPr lang="en-US" altLang="en-US" sz="1600" kern="0" dirty="0">
                <a:solidFill>
                  <a:srgbClr val="FF0000"/>
                </a:solidFill>
                <a:sym typeface="+mn-ea"/>
              </a:rPr>
              <a:t>user </a:t>
            </a:r>
            <a:r>
              <a:rPr lang="en-US" altLang="en-US" sz="1600" kern="0" dirty="0" smtClean="0">
                <a:solidFill>
                  <a:srgbClr val="FF0000"/>
                </a:solidFill>
                <a:sym typeface="+mn-ea"/>
              </a:rPr>
              <a:t>traffic of </a:t>
            </a:r>
            <a:r>
              <a:rPr lang="en-US" altLang="en-US" sz="1600" kern="0" dirty="0" err="1" smtClean="0">
                <a:solidFill>
                  <a:srgbClr val="FF0000"/>
                </a:solidFill>
                <a:sym typeface="+mn-ea"/>
              </a:rPr>
              <a:t>DualSteer</a:t>
            </a:r>
            <a:r>
              <a:rPr lang="en-US" altLang="en-US" sz="1600" kern="0" dirty="0" smtClean="0">
                <a:solidFill>
                  <a:srgbClr val="FF0000"/>
                </a:solidFill>
                <a:sym typeface="+mn-ea"/>
              </a:rPr>
              <a:t> device</a:t>
            </a:r>
            <a:r>
              <a:rPr lang="en-US" altLang="en-US" sz="1600" kern="0" dirty="0" smtClean="0">
                <a:sym typeface="+mn-ea"/>
              </a:rPr>
              <a:t> applied in smartphones, </a:t>
            </a:r>
            <a:r>
              <a:rPr lang="en-US" altLang="en-US" sz="1600" kern="0" dirty="0" smtClean="0">
                <a:solidFill>
                  <a:srgbClr val="FF0000"/>
                </a:solidFill>
                <a:sym typeface="+mn-ea"/>
              </a:rPr>
              <a:t>IoT</a:t>
            </a:r>
            <a:r>
              <a:rPr lang="en-US" altLang="en-US" sz="1600" kern="0" dirty="0" smtClean="0">
                <a:sym typeface="+mn-ea"/>
              </a:rPr>
              <a:t>, UAV, etc.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 smtClean="0">
                <a:sym typeface="+mn-ea"/>
              </a:rPr>
              <a:t>(under the above scenarios)</a:t>
            </a:r>
            <a:endParaRPr lang="en-US" altLang="en-US" sz="1600" kern="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83" name="圆角矩形 82"/>
          <p:cNvSpPr/>
          <p:nvPr/>
        </p:nvSpPr>
        <p:spPr bwMode="auto">
          <a:xfrm>
            <a:off x="348343" y="937462"/>
            <a:ext cx="4586517" cy="311975"/>
          </a:xfrm>
          <a:prstGeom prst="round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339933"/>
                </a:solidFill>
                <a:effectLst/>
                <a:latin typeface="+mj-lt"/>
              </a:rPr>
              <a:t>Existing Requirements/Functions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rgbClr val="339933"/>
              </a:solidFill>
              <a:effectLst/>
              <a:latin typeface="+mj-lt"/>
            </a:endParaRPr>
          </a:p>
        </p:txBody>
      </p:sp>
      <p:sp>
        <p:nvSpPr>
          <p:cNvPr id="84" name="圆角矩形 83"/>
          <p:cNvSpPr/>
          <p:nvPr/>
        </p:nvSpPr>
        <p:spPr bwMode="auto">
          <a:xfrm>
            <a:off x="4781864" y="939707"/>
            <a:ext cx="3352800" cy="310490"/>
          </a:xfrm>
          <a:prstGeom prst="round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j-lt"/>
              </a:rPr>
              <a:t>Gap/Potential</a:t>
            </a:r>
            <a:r>
              <a:rPr kumimoji="0" lang="en-US" altLang="zh-CN" sz="18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j-lt"/>
              </a:rPr>
              <a:t> Requirements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+mj-lt"/>
            </a:endParaRPr>
          </a:p>
        </p:txBody>
      </p:sp>
      <p:cxnSp>
        <p:nvCxnSpPr>
          <p:cNvPr id="85" name="直接连接符 84"/>
          <p:cNvCxnSpPr/>
          <p:nvPr/>
        </p:nvCxnSpPr>
        <p:spPr bwMode="auto">
          <a:xfrm>
            <a:off x="4739510" y="958725"/>
            <a:ext cx="42354" cy="39772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7" name="Content Placeholder 5"/>
          <p:cNvSpPr txBox="1">
            <a:spLocks/>
          </p:cNvSpPr>
          <p:nvPr/>
        </p:nvSpPr>
        <p:spPr bwMode="auto">
          <a:xfrm>
            <a:off x="4781864" y="1412945"/>
            <a:ext cx="4246021" cy="345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 eaLnBrk="0" hangingPunc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en-US" sz="1600" kern="0" dirty="0" smtClean="0">
                <a:solidFill>
                  <a:srgbClr val="FF0000"/>
                </a:solidFill>
                <a:sym typeface="+mn-ea"/>
              </a:rPr>
              <a:t>Miss the use cases about control plane based services</a:t>
            </a:r>
            <a:r>
              <a:rPr lang="en-US" altLang="en-US" sz="1600" kern="0" dirty="0" smtClean="0">
                <a:sym typeface="+mn-ea"/>
              </a:rPr>
              <a:t> (e.g. positioning, SMS) on </a:t>
            </a:r>
            <a:r>
              <a:rPr lang="en-US" altLang="en-US" sz="1600" kern="0" dirty="0" err="1" smtClean="0">
                <a:sym typeface="+mn-ea"/>
              </a:rPr>
              <a:t>DualSteer</a:t>
            </a:r>
            <a:r>
              <a:rPr lang="en-US" altLang="en-US" sz="1600" kern="0" dirty="0" smtClean="0">
                <a:sym typeface="+mn-ea"/>
              </a:rPr>
              <a:t> device based critical IoT applications</a:t>
            </a:r>
          </a:p>
          <a:p>
            <a:pPr algn="just" eaLnBrk="0" hangingPunct="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altLang="en-US" sz="1600" kern="0" dirty="0" smtClean="0">
                <a:sym typeface="+mn-ea"/>
              </a:rPr>
              <a:t>sometimes </a:t>
            </a:r>
            <a:r>
              <a:rPr lang="en-US" altLang="en-US" sz="1600" u="sng" kern="0" dirty="0" smtClean="0">
                <a:sym typeface="+mn-ea"/>
              </a:rPr>
              <a:t>perform at the same time </a:t>
            </a:r>
            <a:r>
              <a:rPr lang="en-US" altLang="en-US" sz="1600" kern="0" dirty="0" smtClean="0">
                <a:sym typeface="+mn-ea"/>
              </a:rPr>
              <a:t>when user plane based </a:t>
            </a:r>
            <a:r>
              <a:rPr lang="en-US" altLang="en-US" sz="1600" kern="0" dirty="0">
                <a:sym typeface="+mn-ea"/>
              </a:rPr>
              <a:t>services are ongoing on two separate </a:t>
            </a:r>
            <a:r>
              <a:rPr lang="en-US" altLang="en-US" sz="1600" kern="0" dirty="0" smtClean="0">
                <a:sym typeface="+mn-ea"/>
              </a:rPr>
              <a:t>UEs. </a:t>
            </a:r>
          </a:p>
          <a:p>
            <a:pPr algn="just" eaLnBrk="0" hangingPunct="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altLang="en-US" sz="1600" kern="0" dirty="0" smtClean="0">
                <a:sym typeface="+mn-ea"/>
              </a:rPr>
              <a:t>face </a:t>
            </a:r>
            <a:r>
              <a:rPr lang="en-US" altLang="en-US" sz="1600" u="sng" kern="0" dirty="0" smtClean="0">
                <a:sym typeface="+mn-ea"/>
              </a:rPr>
              <a:t>the DL routing issue </a:t>
            </a:r>
            <a:r>
              <a:rPr lang="en-US" altLang="en-US" sz="1600" kern="0" dirty="0" smtClean="0">
                <a:sym typeface="+mn-ea"/>
              </a:rPr>
              <a:t>between </a:t>
            </a:r>
            <a:r>
              <a:rPr lang="en-US" altLang="en-US" sz="1600" kern="0" dirty="0" err="1" smtClean="0">
                <a:sym typeface="+mn-ea"/>
              </a:rPr>
              <a:t>DualSteer</a:t>
            </a:r>
            <a:r>
              <a:rPr lang="en-US" altLang="en-US" sz="1600" kern="0" dirty="0" smtClean="0">
                <a:sym typeface="+mn-ea"/>
              </a:rPr>
              <a:t> device and peer endpoint(e.g. 5GC NF, App Server) when two 3GPP connections coexist.</a:t>
            </a:r>
          </a:p>
          <a:p>
            <a:pPr algn="just" eaLnBrk="0" hangingPunct="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altLang="en-US" sz="1600" kern="0" dirty="0" smtClean="0">
                <a:sym typeface="+mn-ea"/>
              </a:rPr>
              <a:t>worth to leverage </a:t>
            </a:r>
            <a:r>
              <a:rPr lang="en-US" altLang="en-US" sz="1600" kern="0" dirty="0">
                <a:sym typeface="+mn-ea"/>
              </a:rPr>
              <a:t>dual 3GPP </a:t>
            </a:r>
            <a:r>
              <a:rPr lang="en-US" altLang="en-US" sz="1600" kern="0" dirty="0" smtClean="0">
                <a:sym typeface="+mn-ea"/>
              </a:rPr>
              <a:t>connections for </a:t>
            </a:r>
            <a:r>
              <a:rPr lang="en-US" altLang="en-US" sz="1600" u="sng" kern="0" dirty="0" smtClean="0">
                <a:sym typeface="+mn-ea"/>
              </a:rPr>
              <a:t>better network </a:t>
            </a:r>
            <a:r>
              <a:rPr lang="en-US" altLang="en-US" sz="1600" u="sng" kern="0" dirty="0">
                <a:sym typeface="+mn-ea"/>
              </a:rPr>
              <a:t>resource efficiency, service </a:t>
            </a:r>
            <a:r>
              <a:rPr lang="en-US" altLang="en-US" sz="1600" u="sng" kern="0" dirty="0" smtClean="0">
                <a:sym typeface="+mn-ea"/>
              </a:rPr>
              <a:t>availability, </a:t>
            </a:r>
            <a:r>
              <a:rPr lang="en-US" altLang="en-US" sz="1600" u="sng" kern="0" dirty="0" err="1" smtClean="0">
                <a:sym typeface="+mn-ea"/>
              </a:rPr>
              <a:t>etc</a:t>
            </a:r>
            <a:r>
              <a:rPr lang="en-US" altLang="en-US" sz="1600" u="sng" kern="0" dirty="0" smtClean="0">
                <a:sym typeface="+mn-ea"/>
              </a:rPr>
              <a:t> </a:t>
            </a:r>
            <a:r>
              <a:rPr lang="en-US" altLang="en-US" sz="1600" kern="0" dirty="0" smtClean="0">
                <a:sym typeface="+mn-ea"/>
              </a:rPr>
              <a:t>as low-hanging fruit.</a:t>
            </a:r>
            <a:endParaRPr lang="en-US" altLang="en-US" sz="1600" kern="0" dirty="0">
              <a:sym typeface="+mn-ea"/>
            </a:endParaRPr>
          </a:p>
          <a:p>
            <a:pPr marL="0" indent="0" algn="just" eaLnBrk="0" hangingPunct="0">
              <a:spcBef>
                <a:spcPts val="600"/>
              </a:spcBef>
              <a:spcAft>
                <a:spcPts val="0"/>
              </a:spcAft>
              <a:buNone/>
              <a:defRPr/>
            </a:pPr>
            <a:endParaRPr lang="en-US" altLang="en-US" sz="1600" kern="0" dirty="0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253378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矩形 185"/>
          <p:cNvSpPr/>
          <p:nvPr/>
        </p:nvSpPr>
        <p:spPr>
          <a:xfrm>
            <a:off x="7441132" y="1347500"/>
            <a:ext cx="1502146" cy="1546577"/>
          </a:xfrm>
          <a:prstGeom prst="rect">
            <a:avLst/>
          </a:prstGeom>
          <a:noFill/>
          <a:ln>
            <a:solidFill>
              <a:srgbClr val="339933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GB" sz="1200" dirty="0">
                <a:latin typeface="+mj-lt"/>
              </a:rPr>
              <a:t>The “last gasp” </a:t>
            </a:r>
            <a:r>
              <a:rPr lang="en-GB" sz="1200" dirty="0" smtClean="0">
                <a:latin typeface="+mj-lt"/>
              </a:rPr>
              <a:t>message of Smart Meter will be </a:t>
            </a:r>
            <a:r>
              <a:rPr lang="en-GB" sz="1200" dirty="0">
                <a:latin typeface="+mj-lt"/>
              </a:rPr>
              <a:t>delivered </a:t>
            </a:r>
            <a:r>
              <a:rPr lang="en-GB" sz="1200" dirty="0" smtClean="0">
                <a:latin typeface="+mj-lt"/>
              </a:rPr>
              <a:t>to </a:t>
            </a:r>
            <a:r>
              <a:rPr lang="en-GB" sz="1200" dirty="0">
                <a:latin typeface="+mj-lt"/>
              </a:rPr>
              <a:t>the application </a:t>
            </a:r>
            <a:r>
              <a:rPr lang="en-GB" sz="1200" dirty="0" smtClean="0">
                <a:latin typeface="+mj-lt"/>
              </a:rPr>
              <a:t>server via both 3GPP access duplicated for high reliability</a:t>
            </a:r>
            <a:r>
              <a:rPr lang="en-US" sz="1200" dirty="0" smtClean="0">
                <a:latin typeface="+mj-lt"/>
              </a:rPr>
              <a:t>.</a:t>
            </a:r>
            <a:endParaRPr lang="en-GB" sz="1200" dirty="0" smtClean="0">
              <a:latin typeface="+mj-lt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-92519"/>
            <a:ext cx="138564" cy="2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Use Cases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03" y="1191041"/>
            <a:ext cx="4088897" cy="292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标题 1"/>
          <p:cNvSpPr txBox="1">
            <a:spLocks/>
          </p:cNvSpPr>
          <p:nvPr/>
        </p:nvSpPr>
        <p:spPr bwMode="auto">
          <a:xfrm>
            <a:off x="293038" y="929067"/>
            <a:ext cx="4411266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marL="257175" indent="-257175" algn="l">
              <a:buFont typeface="Wingdings" panose="05000000000000000000" pitchFamily="2" charset="2"/>
              <a:buChar char="q"/>
            </a:pPr>
            <a:r>
              <a:rPr lang="en-US" sz="1800" b="1" kern="0" dirty="0" smtClean="0">
                <a:solidFill>
                  <a:srgbClr val="0070C0"/>
                </a:solidFill>
              </a:rPr>
              <a:t>UC#1  AGV Control via dual 3GPP Access</a:t>
            </a:r>
            <a:endParaRPr lang="en-US" sz="1800" b="1" kern="0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8021" y="4003386"/>
            <a:ext cx="44321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latin typeface="+mj-lt"/>
              </a:rPr>
              <a:t>1. </a:t>
            </a:r>
            <a:r>
              <a:rPr lang="en-US" sz="1100" dirty="0" smtClean="0">
                <a:latin typeface="+mj-lt"/>
              </a:rPr>
              <a:t>AGV sends photos via NR#2 and sensor </a:t>
            </a:r>
            <a:r>
              <a:rPr lang="en-US" sz="1100" dirty="0">
                <a:latin typeface="+mj-lt"/>
              </a:rPr>
              <a:t>data </a:t>
            </a:r>
            <a:r>
              <a:rPr lang="en-US" sz="1100" dirty="0" smtClean="0">
                <a:latin typeface="+mj-lt"/>
              </a:rPr>
              <a:t>via NR#1 simultaneously.</a:t>
            </a:r>
            <a:endParaRPr lang="en-US" sz="1100" dirty="0">
              <a:latin typeface="+mj-lt"/>
            </a:endParaRPr>
          </a:p>
          <a:p>
            <a:r>
              <a:rPr lang="en-US" sz="1100" dirty="0">
                <a:latin typeface="+mj-lt"/>
              </a:rPr>
              <a:t>2. The </a:t>
            </a:r>
            <a:r>
              <a:rPr lang="en-US" sz="1100" dirty="0" smtClean="0">
                <a:latin typeface="+mj-lt"/>
              </a:rPr>
              <a:t>platform initiates 5G positioning service for AGV periodically. The </a:t>
            </a:r>
            <a:r>
              <a:rPr lang="en-US" sz="1100" dirty="0">
                <a:latin typeface="+mj-lt"/>
              </a:rPr>
              <a:t>PLMN </a:t>
            </a:r>
            <a:r>
              <a:rPr lang="en-US" sz="1100" dirty="0" smtClean="0">
                <a:latin typeface="+mj-lt"/>
              </a:rPr>
              <a:t>steers AGV </a:t>
            </a:r>
            <a:r>
              <a:rPr lang="en-US" sz="1100" dirty="0">
                <a:latin typeface="+mj-lt"/>
              </a:rPr>
              <a:t>to report location </a:t>
            </a:r>
            <a:r>
              <a:rPr lang="en-US" sz="1100" dirty="0" smtClean="0">
                <a:latin typeface="+mj-lt"/>
              </a:rPr>
              <a:t>info. via either NR based on e.g. QoS.</a:t>
            </a:r>
          </a:p>
          <a:p>
            <a:r>
              <a:rPr lang="en-US" sz="1100" dirty="0" smtClean="0">
                <a:latin typeface="+mj-lt"/>
              </a:rPr>
              <a:t>3</a:t>
            </a:r>
            <a:r>
              <a:rPr lang="en-US" sz="1100" dirty="0">
                <a:latin typeface="+mj-lt"/>
              </a:rPr>
              <a:t>. The </a:t>
            </a:r>
            <a:r>
              <a:rPr lang="en-US" sz="1100" dirty="0" smtClean="0">
                <a:latin typeface="+mj-lt"/>
              </a:rPr>
              <a:t>platform informs </a:t>
            </a:r>
            <a:r>
              <a:rPr lang="en-US" sz="1100" dirty="0">
                <a:latin typeface="+mj-lt"/>
              </a:rPr>
              <a:t>AGV </a:t>
            </a:r>
            <a:r>
              <a:rPr lang="en-US" sz="1100" dirty="0" smtClean="0">
                <a:latin typeface="+mj-lt"/>
              </a:rPr>
              <a:t>to gasp the box via DL </a:t>
            </a:r>
            <a:r>
              <a:rPr lang="en-US" altLang="zh-CN" sz="1100" dirty="0" smtClean="0">
                <a:latin typeface="+mj-lt"/>
              </a:rPr>
              <a:t>SMS</a:t>
            </a:r>
            <a:r>
              <a:rPr lang="en-US" sz="1100" dirty="0" smtClean="0">
                <a:latin typeface="+mj-lt"/>
              </a:rPr>
              <a:t> </a:t>
            </a:r>
            <a:r>
              <a:rPr lang="en-US" sz="1100" dirty="0">
                <a:latin typeface="+mj-lt"/>
              </a:rPr>
              <a:t>including precise location and commands. </a:t>
            </a:r>
            <a:r>
              <a:rPr lang="en-US" altLang="zh-CN" sz="1100" dirty="0">
                <a:latin typeface="+mj-lt"/>
              </a:rPr>
              <a:t>P</a:t>
            </a:r>
            <a:r>
              <a:rPr lang="en-US" sz="1100" dirty="0" smtClean="0">
                <a:latin typeface="+mj-lt"/>
              </a:rPr>
              <a:t>LMN </a:t>
            </a:r>
            <a:r>
              <a:rPr lang="en-US" altLang="zh-CN" sz="1100" dirty="0" smtClean="0">
                <a:latin typeface="+mj-lt"/>
              </a:rPr>
              <a:t>directs</a:t>
            </a:r>
            <a:r>
              <a:rPr lang="en-US" sz="1100" dirty="0" smtClean="0">
                <a:latin typeface="+mj-lt"/>
              </a:rPr>
              <a:t> </a:t>
            </a:r>
            <a:r>
              <a:rPr lang="en-US" sz="1100" dirty="0">
                <a:latin typeface="+mj-lt"/>
              </a:rPr>
              <a:t>SMS delivery </a:t>
            </a:r>
            <a:r>
              <a:rPr lang="en-US" sz="1100" dirty="0" smtClean="0">
                <a:latin typeface="+mj-lt"/>
              </a:rPr>
              <a:t>via NR#2 </a:t>
            </a:r>
            <a:r>
              <a:rPr lang="en-US" sz="1100" dirty="0">
                <a:latin typeface="+mj-lt"/>
              </a:rPr>
              <a:t>considering the AGV is moving into better coverage of NR#2 than NR#1.</a:t>
            </a:r>
          </a:p>
        </p:txBody>
      </p:sp>
      <p:cxnSp>
        <p:nvCxnSpPr>
          <p:cNvPr id="107" name="直接连接符 106"/>
          <p:cNvCxnSpPr/>
          <p:nvPr/>
        </p:nvCxnSpPr>
        <p:spPr bwMode="auto">
          <a:xfrm>
            <a:off x="4727745" y="1047484"/>
            <a:ext cx="0" cy="387020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7" name="标题 1"/>
          <p:cNvSpPr txBox="1">
            <a:spLocks/>
          </p:cNvSpPr>
          <p:nvPr/>
        </p:nvSpPr>
        <p:spPr bwMode="auto">
          <a:xfrm>
            <a:off x="4823250" y="939488"/>
            <a:ext cx="423154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marL="257175" indent="-257175" algn="l">
              <a:buFont typeface="Wingdings" panose="05000000000000000000" pitchFamily="2" charset="2"/>
              <a:buChar char="q"/>
            </a:pPr>
            <a:r>
              <a:rPr lang="en-US" sz="1800" b="1" kern="0" dirty="0" smtClean="0">
                <a:solidFill>
                  <a:srgbClr val="0070C0"/>
                </a:solidFill>
              </a:rPr>
              <a:t>Other Use Cases</a:t>
            </a:r>
            <a:endParaRPr lang="en-US" sz="1800" b="1" kern="0" dirty="0">
              <a:solidFill>
                <a:srgbClr val="0070C0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250" y="1539930"/>
            <a:ext cx="2598608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7" name="图片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193" y="3480684"/>
            <a:ext cx="2431878" cy="133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8" name="矩形 187"/>
          <p:cNvSpPr/>
          <p:nvPr/>
        </p:nvSpPr>
        <p:spPr>
          <a:xfrm>
            <a:off x="7441132" y="3355883"/>
            <a:ext cx="1502146" cy="1361911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1200" dirty="0" smtClean="0">
                <a:latin typeface="+mj-lt"/>
              </a:rPr>
              <a:t>Location info. of </a:t>
            </a:r>
            <a:r>
              <a:rPr lang="en-US" sz="1200" dirty="0">
                <a:latin typeface="+mj-lt"/>
              </a:rPr>
              <a:t>the same </a:t>
            </a:r>
            <a:r>
              <a:rPr lang="en-US" sz="1200" dirty="0" err="1" smtClean="0">
                <a:latin typeface="+mj-lt"/>
              </a:rPr>
              <a:t>DualSteer</a:t>
            </a:r>
            <a:r>
              <a:rPr lang="en-US" sz="1200" dirty="0" smtClean="0">
                <a:latin typeface="+mj-lt"/>
              </a:rPr>
              <a:t> device will </a:t>
            </a:r>
            <a:r>
              <a:rPr lang="en-US" sz="1200" dirty="0">
                <a:latin typeface="+mj-lt"/>
              </a:rPr>
              <a:t>be reused </a:t>
            </a:r>
            <a:r>
              <a:rPr lang="en-US" sz="1200" dirty="0" smtClean="0">
                <a:latin typeface="+mj-lt"/>
              </a:rPr>
              <a:t>when </a:t>
            </a:r>
            <a:r>
              <a:rPr lang="en-US" sz="1200" dirty="0">
                <a:latin typeface="+mj-lt"/>
              </a:rPr>
              <a:t>QoS fulfills the new </a:t>
            </a:r>
            <a:r>
              <a:rPr lang="en-US" sz="1200" dirty="0" smtClean="0">
                <a:latin typeface="+mj-lt"/>
              </a:rPr>
              <a:t>request or in </a:t>
            </a:r>
            <a:r>
              <a:rPr lang="en-US" sz="1200" dirty="0">
                <a:latin typeface="+mj-lt"/>
              </a:rPr>
              <a:t>case of </a:t>
            </a:r>
            <a:r>
              <a:rPr lang="en-US" sz="1200" dirty="0" smtClean="0">
                <a:latin typeface="+mj-lt"/>
              </a:rPr>
              <a:t>unavailability of one network.</a:t>
            </a:r>
            <a:endParaRPr lang="en-US" sz="1200" dirty="0"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23250" y="1293709"/>
            <a:ext cx="25346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kern="0" dirty="0">
                <a:latin typeface="+mj-lt"/>
              </a:rPr>
              <a:t>“Last Gasp” Message of Smart Meter</a:t>
            </a:r>
          </a:p>
        </p:txBody>
      </p:sp>
      <p:sp>
        <p:nvSpPr>
          <p:cNvPr id="12" name="矩形 11"/>
          <p:cNvSpPr/>
          <p:nvPr/>
        </p:nvSpPr>
        <p:spPr>
          <a:xfrm>
            <a:off x="4932164" y="3222680"/>
            <a:ext cx="22637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kern="0" dirty="0" smtClean="0">
                <a:latin typeface="+mj-lt"/>
              </a:rPr>
              <a:t>Positioning by 5GC Coordination</a:t>
            </a:r>
            <a:endParaRPr lang="en-US" sz="1200" b="1" kern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694473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046368"/>
            <a:ext cx="8336756" cy="3554207"/>
          </a:xfrm>
        </p:spPr>
        <p:txBody>
          <a:bodyPr/>
          <a:lstStyle/>
          <a:p>
            <a:pPr marL="0" hangingPunct="0">
              <a:spcBef>
                <a:spcPts val="0"/>
              </a:spcBef>
              <a:spcAft>
                <a:spcPts val="675"/>
              </a:spcAft>
            </a:pPr>
            <a:r>
              <a:rPr lang="en-GB" sz="1800" dirty="0">
                <a:solidFill>
                  <a:srgbClr val="000000"/>
                </a:solidFill>
                <a:ea typeface="等线"/>
              </a:rPr>
              <a:t>Study the </a:t>
            </a:r>
            <a:r>
              <a:rPr lang="en-GB" sz="1800" dirty="0">
                <a:solidFill>
                  <a:srgbClr val="FF0000"/>
                </a:solidFill>
                <a:ea typeface="等线"/>
              </a:rPr>
              <a:t>use cases and potential service requirements </a:t>
            </a:r>
            <a:r>
              <a:rPr lang="en-GB" sz="1800" dirty="0">
                <a:solidFill>
                  <a:srgbClr val="000000"/>
                </a:solidFill>
                <a:ea typeface="等线"/>
              </a:rPr>
              <a:t>to improve 5GS for </a:t>
            </a:r>
            <a:r>
              <a:rPr lang="en-GB" sz="1800" dirty="0" smtClean="0">
                <a:solidFill>
                  <a:srgbClr val="000000"/>
                </a:solidFill>
                <a:ea typeface="等线"/>
              </a:rPr>
              <a:t>control related services of </a:t>
            </a:r>
            <a:r>
              <a:rPr lang="en-GB" sz="1800" dirty="0" err="1">
                <a:solidFill>
                  <a:srgbClr val="000000"/>
                </a:solidFill>
                <a:ea typeface="等线"/>
              </a:rPr>
              <a:t>DualSteer</a:t>
            </a:r>
            <a:r>
              <a:rPr lang="en-GB" sz="1800" dirty="0">
                <a:solidFill>
                  <a:srgbClr val="000000"/>
                </a:solidFill>
                <a:ea typeface="等线"/>
              </a:rPr>
              <a:t> </a:t>
            </a:r>
            <a:r>
              <a:rPr lang="en-GB" sz="1800" dirty="0" smtClean="0">
                <a:solidFill>
                  <a:srgbClr val="000000"/>
                </a:solidFill>
                <a:ea typeface="等线"/>
              </a:rPr>
              <a:t>device-based </a:t>
            </a:r>
            <a:r>
              <a:rPr lang="en-GB" sz="1800" dirty="0">
                <a:solidFill>
                  <a:srgbClr val="000000"/>
                </a:solidFill>
                <a:ea typeface="等线"/>
              </a:rPr>
              <a:t>critical IoT </a:t>
            </a:r>
            <a:r>
              <a:rPr lang="en-GB" sz="1800" dirty="0" smtClean="0">
                <a:solidFill>
                  <a:srgbClr val="000000"/>
                </a:solidFill>
                <a:ea typeface="等线"/>
              </a:rPr>
              <a:t>applications </a:t>
            </a:r>
            <a:r>
              <a:rPr lang="en-GB" sz="1800" dirty="0">
                <a:solidFill>
                  <a:srgbClr val="000000"/>
                </a:solidFill>
                <a:ea typeface="等线"/>
              </a:rPr>
              <a:t>via dual 3GPP access, </a:t>
            </a:r>
            <a:r>
              <a:rPr lang="en-GB" sz="1800" dirty="0" smtClean="0">
                <a:solidFill>
                  <a:srgbClr val="000000"/>
                </a:solidFill>
                <a:ea typeface="等线"/>
              </a:rPr>
              <a:t>including:</a:t>
            </a:r>
            <a:endParaRPr lang="en-US" sz="1800" dirty="0">
              <a:solidFill>
                <a:srgbClr val="000000"/>
              </a:solidFill>
              <a:ea typeface="等线"/>
            </a:endParaRPr>
          </a:p>
          <a:p>
            <a:pPr marL="398780" lvl="1" hangingPunct="0">
              <a:spcBef>
                <a:spcPts val="0"/>
              </a:spcBef>
              <a:spcAft>
                <a:spcPts val="675"/>
              </a:spcAft>
              <a:buFont typeface="Wingdings" panose="05000000000000000000" pitchFamily="2" charset="2"/>
              <a:buChar char="Ø"/>
            </a:pPr>
            <a:r>
              <a:rPr lang="en-GB" sz="1800" dirty="0" smtClean="0">
                <a:solidFill>
                  <a:srgbClr val="000000"/>
                </a:solidFill>
                <a:ea typeface="等线"/>
              </a:rPr>
              <a:t>Positioning enhancement(e.g. location source selection, location information directing, </a:t>
            </a:r>
            <a:r>
              <a:rPr lang="en-GB" sz="1800" dirty="0" err="1" smtClean="0">
                <a:solidFill>
                  <a:srgbClr val="000000"/>
                </a:solidFill>
                <a:ea typeface="等线"/>
              </a:rPr>
              <a:t>etc</a:t>
            </a:r>
            <a:r>
              <a:rPr lang="en-GB" sz="1800" dirty="0" smtClean="0">
                <a:solidFill>
                  <a:srgbClr val="000000"/>
                </a:solidFill>
                <a:ea typeface="等线"/>
              </a:rPr>
              <a:t>)</a:t>
            </a:r>
          </a:p>
          <a:p>
            <a:pPr marL="398780" lvl="1" hangingPunct="0">
              <a:spcBef>
                <a:spcPts val="0"/>
              </a:spcBef>
              <a:spcAft>
                <a:spcPts val="675"/>
              </a:spcAft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000000"/>
                </a:solidFill>
                <a:latin typeface="+mj-lt"/>
                <a:ea typeface="等线"/>
              </a:rPr>
              <a:t>Messaging </a:t>
            </a:r>
            <a:r>
              <a:rPr lang="en-US" sz="1800" dirty="0">
                <a:solidFill>
                  <a:srgbClr val="000000"/>
                </a:solidFill>
                <a:latin typeface="+mj-lt"/>
                <a:ea typeface="等线"/>
              </a:rPr>
              <a:t>services over signalling(e.g. downlink message delivery)</a:t>
            </a:r>
          </a:p>
          <a:p>
            <a:pPr marL="398780" lvl="1" hangingPunct="0">
              <a:spcBef>
                <a:spcPts val="0"/>
              </a:spcBef>
              <a:spcAft>
                <a:spcPts val="675"/>
              </a:spcAft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000000"/>
                </a:solidFill>
                <a:latin typeface="+mj-lt"/>
                <a:ea typeface="等线"/>
              </a:rPr>
              <a:t>Aspects </a:t>
            </a:r>
            <a:r>
              <a:rPr lang="en-US" sz="1800" dirty="0">
                <a:solidFill>
                  <a:srgbClr val="000000"/>
                </a:solidFill>
                <a:latin typeface="+mj-lt"/>
                <a:ea typeface="等线"/>
              </a:rPr>
              <a:t>related to network capability </a:t>
            </a:r>
            <a:r>
              <a:rPr lang="en-US" sz="1800" dirty="0" smtClean="0">
                <a:solidFill>
                  <a:srgbClr val="000000"/>
                </a:solidFill>
                <a:latin typeface="+mj-lt"/>
                <a:ea typeface="等线"/>
              </a:rPr>
              <a:t>exposure, </a:t>
            </a:r>
            <a:r>
              <a:rPr lang="en-US" sz="1800" dirty="0">
                <a:solidFill>
                  <a:srgbClr val="000000"/>
                </a:solidFill>
                <a:latin typeface="+mj-lt"/>
                <a:ea typeface="等线"/>
              </a:rPr>
              <a:t>charging, </a:t>
            </a:r>
            <a:r>
              <a:rPr lang="en-US" sz="1800" dirty="0" err="1">
                <a:solidFill>
                  <a:srgbClr val="000000"/>
                </a:solidFill>
                <a:latin typeface="+mj-lt"/>
                <a:ea typeface="等线"/>
              </a:rPr>
              <a:t>etc</a:t>
            </a:r>
            <a:r>
              <a:rPr lang="en-US" sz="1800" dirty="0">
                <a:solidFill>
                  <a:srgbClr val="000000"/>
                </a:solidFill>
                <a:latin typeface="+mj-lt"/>
                <a:ea typeface="等线"/>
              </a:rPr>
              <a:t> </a:t>
            </a:r>
          </a:p>
          <a:p>
            <a:pPr marL="0" hangingPunct="0">
              <a:spcBef>
                <a:spcPts val="0"/>
              </a:spcBef>
              <a:spcAft>
                <a:spcPts val="675"/>
              </a:spcAft>
            </a:pPr>
            <a:r>
              <a:rPr lang="en-US" sz="1800" dirty="0" smtClean="0">
                <a:solidFill>
                  <a:srgbClr val="000000"/>
                </a:solidFill>
                <a:ea typeface="等线"/>
              </a:rPr>
              <a:t>Gap </a:t>
            </a:r>
            <a:r>
              <a:rPr lang="en-US" sz="1800" dirty="0">
                <a:solidFill>
                  <a:srgbClr val="000000"/>
                </a:solidFill>
                <a:ea typeface="等线"/>
              </a:rPr>
              <a:t>analysis between potential new service requirements and existing 3GPP requirements and functionalities.</a:t>
            </a:r>
          </a:p>
          <a:p>
            <a:pPr marL="0" indent="0" hangingPunct="0">
              <a:buNone/>
            </a:pPr>
            <a:r>
              <a:rPr lang="en-GB" sz="1600" i="1" dirty="0"/>
              <a:t>NOTE: The capability of </a:t>
            </a:r>
            <a:r>
              <a:rPr lang="en-GB" sz="1600" i="1" dirty="0" err="1"/>
              <a:t>DualSteer</a:t>
            </a:r>
            <a:r>
              <a:rPr lang="en-GB" sz="1600" i="1" dirty="0"/>
              <a:t> device is aligned with the definition in TS 22.261.</a:t>
            </a:r>
            <a:endParaRPr lang="en-US" sz="1600" i="1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489347" y="228601"/>
            <a:ext cx="6827044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3600" kern="0" dirty="0"/>
              <a:t>Proposed Objectives</a:t>
            </a:r>
          </a:p>
        </p:txBody>
      </p:sp>
    </p:spTree>
    <p:extLst>
      <p:ext uri="{BB962C8B-B14F-4D97-AF65-F5344CB8AC3E}">
        <p14:creationId xmlns:p14="http://schemas.microsoft.com/office/powerpoint/2010/main" val="41235150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sz="4400" b="1" dirty="0" smtClean="0">
                <a:solidFill>
                  <a:srgbClr val="FF0000"/>
                </a:solidFill>
              </a:rPr>
              <a:t>Thank You!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8692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2419</TotalTime>
  <Words>528</Words>
  <Application>Microsoft Office PowerPoint</Application>
  <PresentationFormat>全屏显示(16:9)</PresentationFormat>
  <Paragraphs>43</Paragraphs>
  <Slides>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template</vt:lpstr>
      <vt:lpstr>Custom Design</vt:lpstr>
      <vt:lpstr>PowerPoint 演示文稿</vt:lpstr>
      <vt:lpstr>Motivation</vt:lpstr>
      <vt:lpstr>Gap Analysis</vt:lpstr>
      <vt:lpstr>Typical Use Cases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CATT-Qing</dc:creator>
  <dc:description>© 2009  All rights reserved</dc:description>
  <cp:lastModifiedBy>CATT-Qing</cp:lastModifiedBy>
  <cp:revision>268</cp:revision>
  <cp:lastPrinted>2024-02-08T02:32:37Z</cp:lastPrinted>
  <dcterms:created xsi:type="dcterms:W3CDTF">2024-02-12T13:49:09Z</dcterms:created>
  <dcterms:modified xsi:type="dcterms:W3CDTF">2024-02-16T13:35:47Z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0x010100D01A45C608A56F41A45AA7C3B5E188A1</vt:lpwstr>
  </property>
  <property fmtid="{D5CDD505-2E9C-101B-9397-08002B2CF9AE}" pid="3" name="ICV">
    <vt:lpwstr>7B9B02FB57F041DDBEF0B805BA7929FF</vt:lpwstr>
  </property>
  <property fmtid="{D5CDD505-2E9C-101B-9397-08002B2CF9AE}" pid="4" name="KSOProductBuildVer">
    <vt:lpwstr>2052-11.8.2.12085</vt:lpwstr>
  </property>
</Properties>
</file>