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59" r:id="rId4"/>
  </p:sldMasterIdLst>
  <p:notesMasterIdLst>
    <p:notesMasterId r:id="rId6"/>
  </p:notesMasterIdLst>
  <p:sldIdLst>
    <p:sldId id="270" r:id="rId5"/>
    <p:sldId id="267" r:id="rId7"/>
    <p:sldId id="278" r:id="rId8"/>
    <p:sldId id="279" r:id="rId9"/>
    <p:sldId id="262" r:id="rId10"/>
    <p:sldId id="261"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smtClean="0"/>
              <a:t>单击以编辑母版副标题样式</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endParaRPr lang="fr-FR" noProof="0" dirty="0"/>
          </a:p>
          <a:p>
            <a:pPr lvl="1"/>
            <a:r>
              <a:rPr lang="fr-FR" noProof="0" dirty="0"/>
              <a:t>Deuxième niveau</a:t>
            </a:r>
            <a:endParaRPr lang="fr-FR" noProof="0" dirty="0"/>
          </a:p>
          <a:p>
            <a:pPr lvl="2"/>
            <a:r>
              <a:rPr lang="fr-FR" noProof="0" dirty="0"/>
              <a:t>Troisième niveau</a:t>
            </a:r>
            <a:endParaRPr lang="fr-FR" noProof="0" dirty="0"/>
          </a:p>
          <a:p>
            <a:pPr lvl="3"/>
            <a:r>
              <a:rPr lang="fr-FR" noProof="0" dirty="0"/>
              <a:t>Quatrième niveau</a:t>
            </a:r>
            <a:endParaRPr lang="fr-FR" noProof="0" dirty="0"/>
          </a:p>
          <a:p>
            <a:pPr lvl="4"/>
            <a:r>
              <a:rPr lang="fr-FR" noProof="0" dirty="0"/>
              <a:t>Cinquième niveau</a:t>
            </a:r>
            <a:endParaRPr lang="fr-FR" noProof="0" dirty="0"/>
          </a:p>
          <a:p>
            <a:pPr lvl="5"/>
            <a:r>
              <a:rPr lang="fr-FR" noProof="0" dirty="0"/>
              <a:t>Sixième niveau</a:t>
            </a:r>
            <a:endParaRPr lang="fr-FR" noProof="0" dirty="0"/>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endParaRPr lang="fr-FR" noProof="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image" Target="../media/image4.jpeg"/><Relationship Id="rId7" Type="http://schemas.openxmlformats.org/officeDocument/2006/relationships/image" Target="../media/image3.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endParaRPr lang="en-GB" sz="1100" b="1" spc="300" dirty="0">
              <a:ea typeface="+mn-ea"/>
              <a:cs typeface="Arial" panose="020B0604020202020204" pitchFamily="34" charset="0"/>
            </a:endParaRP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2021</a:t>
            </a:r>
            <a:endParaRPr lang="en-GB" altLang="en-US" sz="1065" dirty="0"/>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730" indent="-303530" algn="l" rtl="0" eaLnBrk="1" fontAlgn="base" hangingPunct="1">
        <a:spcBef>
          <a:spcPct val="20000"/>
        </a:spcBef>
        <a:spcAft>
          <a:spcPct val="0"/>
        </a:spcAft>
        <a:buBlip>
          <a:blip r:embed="rId11"/>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228600" indent="-228600">
              <a:spcBef>
                <a:spcPct val="0"/>
              </a:spcBef>
              <a:buFontTx/>
              <a:buChar char="-"/>
              <a:defRPr/>
            </a:pPr>
            <a:endParaRPr lang="en-GB" altLang="en-US" sz="1600" i="1" dirty="0">
              <a:latin typeface="Arial" panose="020B0604020202020204" pitchFamily="34" charset="0"/>
            </a:endParaRPr>
          </a:p>
          <a:p>
            <a:pPr marL="381000" indent="-381000">
              <a:spcBef>
                <a:spcPct val="0"/>
              </a:spcBef>
              <a:buFontTx/>
              <a:buChar char="-"/>
              <a:defRPr/>
            </a:pPr>
            <a:endParaRPr lang="en-GB" altLang="en-US" sz="2135"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335">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a:t>
            </a:r>
            <a:r>
              <a:rPr lang="en-US" altLang="en-GB" sz="1335" dirty="0" smtClean="0">
                <a:solidFill>
                  <a:schemeClr val="bg1"/>
                </a:solidFill>
                <a:latin typeface="Arial" panose="020B0604020202020204" pitchFamily="34" charset="0"/>
              </a:rPr>
              <a:t>40081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a:t>
            </a:r>
            <a:r>
              <a:rPr lang="en-US" altLang="en-GB" sz="1065" dirty="0" smtClean="0">
                <a:solidFill>
                  <a:schemeClr val="bg1"/>
                </a:solidFill>
                <a:latin typeface="Arial" panose="020B0604020202020204" pitchFamily="34" charset="0"/>
              </a:rPr>
              <a:t>105</a:t>
            </a:r>
            <a:endParaRPr lang="en-GB" altLang="en-US" sz="1065" dirty="0">
              <a:solidFill>
                <a:schemeClr val="bg1"/>
              </a:solidFill>
              <a:latin typeface="Arial" panose="020B0604020202020204" pitchFamily="34" charset="0"/>
            </a:endParaRP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kern="0" dirty="0" smtClean="0"/>
              <a:t>Motivation of </a:t>
            </a:r>
            <a:r>
              <a:rPr lang="en-GB" altLang="zh-CN" kern="0" dirty="0" smtClean="0"/>
              <a:t>Study on </a:t>
            </a:r>
            <a:r>
              <a:rPr lang="en-US" kern="0" dirty="0" smtClean="0"/>
              <a:t>Energy Efficiency as Service Criteria Ph2</a:t>
            </a:r>
            <a:endParaRPr lang="en-US" kern="0" dirty="0" smtClean="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a:t>
            </a:r>
            <a:endParaRPr lang="zh-CN" altLang="en-US" sz="3600" dirty="0"/>
          </a:p>
        </p:txBody>
      </p:sp>
      <p:sp>
        <p:nvSpPr>
          <p:cNvPr id="100" name="文本框 99"/>
          <p:cNvSpPr txBox="1"/>
          <p:nvPr/>
        </p:nvSpPr>
        <p:spPr>
          <a:xfrm>
            <a:off x="381000" y="1369695"/>
            <a:ext cx="10975340" cy="4546600"/>
          </a:xfrm>
          <a:prstGeom prst="rect">
            <a:avLst/>
          </a:prstGeom>
          <a:noFill/>
          <a:ln w="9525">
            <a:noFill/>
          </a:ln>
        </p:spPr>
        <p:txBody>
          <a:bodyPr wrap="square">
            <a:spAutoFit/>
          </a:bodyPr>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Follow the study and work on Energy Efficiency as service criteria in R19, more scenarios can be studied to further address the improvement of energy saving and energy efficiency from end-to-end perspectives.</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example, for services served by multiple PLMNs (i.e. roaming case), different energy consideration and different capabilities of the networks need to be considered, related information exchange and other functional requirements may needed.</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scenarios with energy limitation such as low-orbit satellite,  the limitation of total energy consumption of RAN or 5GC NF on satellite will need to be consider as a prerequisite when considering the communication service.</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In the previous study, only service with best effort was considered with policy to limit energy consumption. In this release, with user preference, services with QoS requirement can also consider this kind of policy control and adjustment.</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Besides, study on network supporting for UE energy saving is also needed.</a:t>
            </a:r>
            <a:endParaRPr lang="en-US" altLang="zh-CN" b="0" dirty="0">
              <a:solidFill>
                <a:srgbClr val="000000"/>
              </a:solidFill>
              <a:ea typeface="等线" panose="02010600030101010101" pitchFamily="2" charset="-122"/>
              <a:cs typeface="Times New Roman" panose="02020603050405020304" pitchFamily="18" charset="0"/>
            </a:endParaRPr>
          </a:p>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The studies of SA, SA2, SA5 and RAN and especially ongoing work on energy efficiency will be taken into account as the starting point and cooperation of this study in SA1.</a:t>
            </a:r>
            <a:endParaRPr lang="en-US" altLang="zh-CN" b="0" dirty="0">
              <a:solidFill>
                <a:srgbClr val="000000"/>
              </a:solidFill>
              <a:ea typeface="等线" panose="02010600030101010101" pitchFamily="2"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2775" y="3852545"/>
            <a:ext cx="10530205" cy="2435860"/>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For services served by multiple PLMNs (i.e. roaming case), there may exist the following issues:</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energy related capabilities. For example, In HR roaming, HPLMN makes energy related decision (e.g. NF re-selection based on energy status), which is beyond the capability of VPLMN.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consideration on energy and experience trade-off. For example, for a service, HPLMN takes priority to energy efficiency while VPLMN considers user experience more important. This requires inter-PLMN negotiation.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p:txBody>
      </p:sp>
      <p:sp>
        <p:nvSpPr>
          <p:cNvPr id="6" name="标题 1"/>
          <p:cNvSpPr/>
          <p:nvPr/>
        </p:nvSpPr>
        <p:spPr bwMode="auto">
          <a:xfrm>
            <a:off x="462915" y="105410"/>
            <a:ext cx="9424035"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1: </a:t>
            </a:r>
            <a:r>
              <a:rPr lang="en-US" altLang="zh-CN" sz="2800" b="1" kern="0" dirty="0" smtClean="0">
                <a:solidFill>
                  <a:srgbClr val="FF0000"/>
                </a:solidFill>
                <a:latin typeface="+mj-lt"/>
                <a:ea typeface="MS PGothic" panose="020B0600070205080204" charset="-128"/>
                <a:cs typeface="MS PGothic" panose="020B0600070205080204" charset="-128"/>
                <a:sym typeface="+mn-ea"/>
              </a:rPr>
              <a:t>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energy saving involving different PLMNs</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109" name="组合 108"/>
          <p:cNvGrpSpPr/>
          <p:nvPr/>
        </p:nvGrpSpPr>
        <p:grpSpPr>
          <a:xfrm>
            <a:off x="4170680" y="2092325"/>
            <a:ext cx="1863725" cy="1093470"/>
            <a:chOff x="2111876" y="1362835"/>
            <a:chExt cx="984917" cy="590915"/>
          </a:xfrm>
        </p:grpSpPr>
        <p:sp>
          <p:nvSpPr>
            <p:cNvPr id="1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847982307"/>
            <p:cNvSpPr txBox="1"/>
            <p:nvPr/>
          </p:nvSpPr>
          <p:spPr>
            <a:xfrm>
              <a:off x="2294766" y="1598926"/>
              <a:ext cx="751356"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VPLMN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112"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11195" y="227838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434705" y="2060575"/>
            <a:ext cx="1809750" cy="1047115"/>
            <a:chOff x="12542" y="2526"/>
            <a:chExt cx="2850" cy="1649"/>
          </a:xfrm>
        </p:grpSpPr>
        <p:grpSp>
          <p:nvGrpSpPr>
            <p:cNvPr id="116" name="组合 115"/>
            <p:cNvGrpSpPr/>
            <p:nvPr/>
          </p:nvGrpSpPr>
          <p:grpSpPr>
            <a:xfrm>
              <a:off x="12542" y="2526"/>
              <a:ext cx="2850" cy="1649"/>
              <a:chOff x="2111876" y="1362835"/>
              <a:chExt cx="984917" cy="590915"/>
            </a:xfrm>
          </p:grpSpPr>
          <p:sp>
            <p:nvSpPr>
              <p:cNvPr id="117"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7" name="图片 6"/>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120"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组合 19"/>
          <p:cNvGrpSpPr/>
          <p:nvPr/>
        </p:nvGrpSpPr>
        <p:grpSpPr>
          <a:xfrm>
            <a:off x="1928495" y="2092325"/>
            <a:ext cx="835025" cy="1156335"/>
            <a:chOff x="195943" y="1072088"/>
            <a:chExt cx="2351315" cy="3317940"/>
          </a:xfrm>
        </p:grpSpPr>
        <p:pic>
          <p:nvPicPr>
            <p:cNvPr id="12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115"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p:cNvGrpSpPr/>
          <p:nvPr/>
        </p:nvGrpSpPr>
        <p:grpSpPr>
          <a:xfrm>
            <a:off x="6429375" y="2092325"/>
            <a:ext cx="1837690" cy="1078230"/>
            <a:chOff x="2111876" y="1362835"/>
            <a:chExt cx="984917" cy="590915"/>
          </a:xfrm>
        </p:grpSpPr>
        <p:sp>
          <p:nvSpPr>
            <p:cNvPr id="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847982307"/>
            <p:cNvSpPr txBox="1"/>
            <p:nvPr/>
          </p:nvSpPr>
          <p:spPr>
            <a:xfrm>
              <a:off x="2311651" y="1587300"/>
              <a:ext cx="758937" cy="319818"/>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HPLMN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13" name="直接连接符 12"/>
          <p:cNvCxnSpPr/>
          <p:nvPr/>
        </p:nvCxnSpPr>
        <p:spPr>
          <a:xfrm>
            <a:off x="2528570" y="2872105"/>
            <a:ext cx="6503670" cy="0"/>
          </a:xfrm>
          <a:prstGeom prst="line">
            <a:avLst/>
          </a:prstGeom>
          <a:solidFill>
            <a:schemeClr val="accent1"/>
          </a:solidFill>
          <a:ln w="38100" cap="flat" cmpd="sng" algn="ctr">
            <a:solidFill>
              <a:srgbClr val="00B050"/>
            </a:solidFill>
            <a:prstDash val="lgDash"/>
            <a:round/>
            <a:headEnd type="none" w="med" len="med"/>
            <a:tailEnd type="none" w="med" len="med"/>
          </a:ln>
        </p:spPr>
      </p:cxnSp>
      <p:cxnSp>
        <p:nvCxnSpPr>
          <p:cNvPr id="14" name="曲线连接符 13"/>
          <p:cNvCxnSpPr/>
          <p:nvPr/>
        </p:nvCxnSpPr>
        <p:spPr>
          <a:xfrm rot="16200000" flipH="1" flipV="1">
            <a:off x="6355080" y="1374140"/>
            <a:ext cx="27305" cy="2282190"/>
          </a:xfrm>
          <a:prstGeom prst="curvedConnector3">
            <a:avLst>
              <a:gd name="adj1" fmla="val -2873255"/>
            </a:avLst>
          </a:prstGeom>
          <a:solidFill>
            <a:schemeClr val="accent1"/>
          </a:solidFill>
          <a:ln w="28575" cap="flat" cmpd="sng" algn="ctr">
            <a:solidFill>
              <a:schemeClr val="accent1"/>
            </a:solidFill>
            <a:prstDash val="solid"/>
            <a:round/>
            <a:headEnd type="triangle" w="med" len="med"/>
            <a:tailEnd type="triangle" w="med" len="med"/>
          </a:ln>
        </p:spPr>
      </p:cxnSp>
      <p:sp>
        <p:nvSpPr>
          <p:cNvPr id="15" name="847982307"/>
          <p:cNvSpPr txBox="1"/>
          <p:nvPr/>
        </p:nvSpPr>
        <p:spPr>
          <a:xfrm>
            <a:off x="4064635" y="1350010"/>
            <a:ext cx="4608830" cy="58356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Network capability&amp;consideration negotiation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7445" y="4140200"/>
            <a:ext cx="9919970" cy="2148205"/>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UE may have energy related requirement, e.g. keeping certain services with as low as possible energy consumption. Except for UE behavior (e.g. turning on energy saving mode), there are also operations can be performed by network. For example,</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Reducing paging frequency or improving periodic update time 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Degrading QoS level for ongoing services </a:t>
            </a: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p:txBody>
      </p:sp>
      <p:sp>
        <p:nvSpPr>
          <p:cNvPr id="6" name="标题 1"/>
          <p:cNvSpPr/>
          <p:nvPr/>
        </p:nvSpPr>
        <p:spPr bwMode="auto">
          <a:xfrm>
            <a:off x="549275" y="105410"/>
            <a:ext cx="9813290"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2: 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supporting UE energy saving</a:t>
            </a:r>
            <a:r>
              <a:rPr lang="en-US" altLang="zh-CN" sz="2800" b="1" kern="0" dirty="0" smtClean="0">
                <a:solidFill>
                  <a:srgbClr val="FF0000"/>
                </a:solidFill>
                <a:latin typeface="+mj-lt"/>
                <a:ea typeface="MS PGothic" panose="020B0600070205080204" charset="-128"/>
                <a:cs typeface="MS PGothic" panose="020B0600070205080204" charset="-128"/>
                <a:sym typeface="+mn-ea"/>
              </a:rPr>
              <a:t> </a:t>
            </a:r>
            <a:r>
              <a:rPr lang="en-US" altLang="zh-CN" sz="2800" b="1" kern="0" dirty="0" smtClean="0">
                <a:solidFill>
                  <a:srgbClr val="FF0000"/>
                </a:solidFill>
                <a:latin typeface="+mj-lt"/>
                <a:ea typeface="MS PGothic" panose="020B0600070205080204" charset="-128"/>
                <a:cs typeface="MS PGothic" panose="020B0600070205080204" charset="-128"/>
                <a:sym typeface="+mn-ea"/>
              </a:rPr>
              <a:t>requirement</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2" name="组合 1"/>
          <p:cNvGrpSpPr/>
          <p:nvPr/>
        </p:nvGrpSpPr>
        <p:grpSpPr>
          <a:xfrm>
            <a:off x="5227955" y="2092325"/>
            <a:ext cx="1863725" cy="1093470"/>
            <a:chOff x="2111876" y="1362835"/>
            <a:chExt cx="984917" cy="590915"/>
          </a:xfrm>
        </p:grpSpPr>
        <p:sp>
          <p:nvSpPr>
            <p:cNvPr id="3"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847982307"/>
            <p:cNvSpPr txBox="1"/>
            <p:nvPr/>
          </p:nvSpPr>
          <p:spPr>
            <a:xfrm>
              <a:off x="2253489" y="1598926"/>
              <a:ext cx="792632"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Core Network</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91585" y="226822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8434705" y="2060575"/>
            <a:ext cx="1809750" cy="1047115"/>
            <a:chOff x="12542" y="2526"/>
            <a:chExt cx="2850" cy="1649"/>
          </a:xfrm>
        </p:grpSpPr>
        <p:grpSp>
          <p:nvGrpSpPr>
            <p:cNvPr id="17" name="组合 16"/>
            <p:cNvGrpSpPr/>
            <p:nvPr/>
          </p:nvGrpSpPr>
          <p:grpSpPr>
            <a:xfrm>
              <a:off x="12542" y="2526"/>
              <a:ext cx="2850" cy="1649"/>
              <a:chOff x="2111876" y="1362835"/>
              <a:chExt cx="984917" cy="590915"/>
            </a:xfrm>
          </p:grpSpPr>
          <p:sp>
            <p:nvSpPr>
              <p:cNvPr id="18"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22" name="图片 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23"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p:cNvGrpSpPr/>
          <p:nvPr/>
        </p:nvGrpSpPr>
        <p:grpSpPr>
          <a:xfrm>
            <a:off x="1928495" y="2092325"/>
            <a:ext cx="835025" cy="1156335"/>
            <a:chOff x="195943" y="1072088"/>
            <a:chExt cx="2351315" cy="3317940"/>
          </a:xfrm>
        </p:grpSpPr>
        <p:pic>
          <p:nvPicPr>
            <p:cNvPr id="25"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27"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1" name="直接连接符 30"/>
          <p:cNvCxnSpPr/>
          <p:nvPr/>
        </p:nvCxnSpPr>
        <p:spPr>
          <a:xfrm>
            <a:off x="2396490" y="2872105"/>
            <a:ext cx="6635750" cy="0"/>
          </a:xfrm>
          <a:prstGeom prst="line">
            <a:avLst/>
          </a:prstGeom>
          <a:solidFill>
            <a:schemeClr val="accent1"/>
          </a:solidFill>
          <a:ln w="38100" cap="flat" cmpd="sng" algn="ctr">
            <a:solidFill>
              <a:srgbClr val="00B050"/>
            </a:solidFill>
            <a:prstDash val="lgDash"/>
            <a:round/>
            <a:headEnd type="triangle" w="med" len="med"/>
            <a:tailEnd type="none" w="med" len="med"/>
          </a:ln>
        </p:spPr>
      </p:cxnSp>
      <p:sp>
        <p:nvSpPr>
          <p:cNvPr id="33" name="847982307"/>
          <p:cNvSpPr txBox="1"/>
          <p:nvPr/>
        </p:nvSpPr>
        <p:spPr>
          <a:xfrm>
            <a:off x="2870835" y="175514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Paging frequency reduction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直接连接符 33"/>
          <p:cNvCxnSpPr>
            <a:endCxn id="4" idx="0"/>
          </p:cNvCxnSpPr>
          <p:nvPr/>
        </p:nvCxnSpPr>
        <p:spPr>
          <a:xfrm>
            <a:off x="5571490" y="2525395"/>
            <a:ext cx="2198370" cy="3810"/>
          </a:xfrm>
          <a:prstGeom prst="line">
            <a:avLst/>
          </a:prstGeom>
          <a:solidFill>
            <a:schemeClr val="accent1"/>
          </a:solidFill>
          <a:ln w="38100" cap="flat" cmpd="sng" algn="ctr">
            <a:solidFill>
              <a:schemeClr val="accent1"/>
            </a:solidFill>
            <a:prstDash val="solid"/>
            <a:round/>
            <a:headEnd type="triangle" w="med" len="med"/>
            <a:tailEnd type="none" w="med" len="med"/>
          </a:ln>
        </p:spPr>
      </p:cxnSp>
      <p:cxnSp>
        <p:nvCxnSpPr>
          <p:cNvPr id="35" name="直接连接符 34"/>
          <p:cNvCxnSpPr/>
          <p:nvPr/>
        </p:nvCxnSpPr>
        <p:spPr>
          <a:xfrm>
            <a:off x="2384425" y="2526665"/>
            <a:ext cx="1658620" cy="3175"/>
          </a:xfrm>
          <a:prstGeom prst="line">
            <a:avLst/>
          </a:prstGeom>
          <a:solidFill>
            <a:schemeClr val="accent1"/>
          </a:solidFill>
          <a:ln w="38100" cap="flat" cmpd="sng" algn="ctr">
            <a:solidFill>
              <a:schemeClr val="accent1"/>
            </a:solidFill>
            <a:prstDash val="solid"/>
            <a:round/>
            <a:headEnd type="triangle" w="med" len="med"/>
            <a:tailEnd type="none" w="med" len="med"/>
          </a:ln>
        </p:spPr>
      </p:cxnSp>
      <p:sp>
        <p:nvSpPr>
          <p:cNvPr id="36" name="847982307"/>
          <p:cNvSpPr txBox="1"/>
          <p:nvPr/>
        </p:nvSpPr>
        <p:spPr>
          <a:xfrm>
            <a:off x="2763520" y="327152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rPr>
              <a:t>QoS level degradation</a:t>
            </a:r>
            <a:endPar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4777105"/>
          </a:xfrm>
          <a:prstGeom prst="rect">
            <a:avLst/>
          </a:prstGeom>
        </p:spPr>
        <p:txBody>
          <a:bodyPr wrap="square">
            <a:spAutoFit/>
          </a:bodyPr>
          <a:lstStyle/>
          <a:p>
            <a:pPr lvl="0" indent="0" hangingPunct="0">
              <a:spcAft>
                <a:spcPts val="900"/>
              </a:spcAft>
              <a:buNone/>
            </a:pPr>
            <a:r>
              <a:rPr lang="en-US" altLang="zh-CN" dirty="0">
                <a:solidFill>
                  <a:srgbClr val="000000"/>
                </a:solidFill>
                <a:ea typeface="微软雅黑" panose="020B0503020204020204" pitchFamily="34" charset="-122"/>
              </a:rPr>
              <a:t>The objectives include:</a:t>
            </a:r>
            <a:endParaRPr lang="en-US" altLang="zh-CN" dirty="0">
              <a:solidFill>
                <a:srgbClr val="000000"/>
              </a:solidFill>
              <a:ea typeface="微软雅黑" panose="020B0503020204020204" pitchFamily="34" charset="-122"/>
            </a:endParaRPr>
          </a:p>
          <a:p>
            <a:pPr lvl="0" indent="0" hangingPunct="0">
              <a:spcAft>
                <a:spcPts val="900"/>
              </a:spcAft>
              <a:buNone/>
            </a:pPr>
            <a:r>
              <a:rPr lang="en-US" altLang="zh-CN" dirty="0">
                <a:solidFill>
                  <a:srgbClr val="000000"/>
                </a:solidFill>
                <a:ea typeface="微软雅黑" panose="020B0503020204020204" pitchFamily="34" charset="-122"/>
              </a:rPr>
              <a:t>- Study use cases and potential requirements for 5G system on enhancing energy related information as service criteria, which may include the following scenarios:</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Network energy saving ,energy efficiency improvement, carbon emission reduction involving collaboration between different PLMNs.</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Energy efficiency and energy saving consideration under limited energy scenarios (e.g.  NTN scenario).</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User awareness and consent of network energy saving impacting the delivered service.</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Collaboration between network and UE  to further enable  UE energy saving and end-to-end communication service energy saving(e.g. communication of energy related information, etc.).</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Note: Existing mechanisms and work on UE energy saving need to be considered to find the gaps. New requirements and actions on UE energy saving will not conflict with existing mechanisms. </a:t>
            </a:r>
            <a:endParaRPr lang="en-US" altLang="zh-CN" dirty="0">
              <a:solidFill>
                <a:srgbClr val="000000"/>
              </a:solidFill>
              <a:ea typeface="微软雅黑" panose="020B0503020204020204" pitchFamily="34" charset="-122"/>
            </a:endParaRPr>
          </a:p>
          <a:p>
            <a:pPr lvl="0" indent="0" hangingPunct="0">
              <a:spcAft>
                <a:spcPts val="900"/>
              </a:spcAft>
              <a:buNone/>
            </a:pPr>
            <a:r>
              <a:rPr lang="en-US" altLang="zh-CN" dirty="0">
                <a:solidFill>
                  <a:srgbClr val="000000"/>
                </a:solidFill>
                <a:ea typeface="微软雅黑" panose="020B0503020204020204" pitchFamily="34" charset="-122"/>
              </a:rPr>
              <a:t>- Any impact on security, charging and privacy &amp; trust on scenarios above, in particular when sharing energy-related and other information across multiple stakeholders.</a:t>
            </a:r>
            <a:endParaRPr lang="en-US" altLang="zh-CN" dirty="0">
              <a:solidFill>
                <a:srgbClr val="000000"/>
              </a:solidFill>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0</TotalTime>
  <Words>3556</Words>
  <Application>WPS 演示</Application>
  <PresentationFormat>宽屏</PresentationFormat>
  <Paragraphs>62</Paragraphs>
  <Slides>6</Slides>
  <Notes>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6</vt:i4>
      </vt:variant>
    </vt:vector>
  </HeadingPairs>
  <TitlesOfParts>
    <vt:vector size="18" baseType="lpstr">
      <vt:lpstr>Arial</vt:lpstr>
      <vt:lpstr>宋体</vt:lpstr>
      <vt:lpstr>Wingdings</vt:lpstr>
      <vt:lpstr>Calibri</vt:lpstr>
      <vt:lpstr>MS PGothic</vt:lpstr>
      <vt:lpstr>Times New Roman</vt:lpstr>
      <vt:lpstr>等线</vt:lpstr>
      <vt:lpstr>微软雅黑</vt:lpstr>
      <vt:lpstr>Arial Unicode MS</vt:lpstr>
      <vt:lpstr>33</vt:lpstr>
      <vt:lpstr>Office Theme</vt:lpstr>
      <vt:lpstr>1_Office Theme</vt:lpstr>
      <vt:lpstr>PowerPoint 演示文稿</vt:lpstr>
      <vt:lpstr>Motivation</vt:lpstr>
      <vt:lpstr>PowerPoint 演示文稿</vt:lpstr>
      <vt:lpstr>PowerPoint 演示文稿</vt:lpstr>
      <vt:lpstr>Objectives: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Xiaonan-CMCC</cp:lastModifiedBy>
  <cp:revision>110</cp:revision>
  <dcterms:created xsi:type="dcterms:W3CDTF">2021-10-27T15:05:00Z</dcterms:created>
  <dcterms:modified xsi:type="dcterms:W3CDTF">2024-02-16T17:46:17Z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9E562D7BE66E4522A28EA18EF186D0E1</vt:lpwstr>
  </property>
  <property fmtid="{D5CDD505-2E9C-101B-9397-08002B2CF9AE}" pid="3" name="KSOProductBuildVer">
    <vt:lpwstr>2052-11.8.2.12085</vt:lpwstr>
  </property>
</Properties>
</file>