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303" r:id="rId3"/>
    <p:sldId id="867" r:id="rId4"/>
    <p:sldId id="875" r:id="rId5"/>
    <p:sldId id="876" r:id="rId6"/>
    <p:sldId id="877" r:id="rId7"/>
    <p:sldId id="872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unicom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D99694"/>
    <a:srgbClr val="00000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82657" autoAdjust="0"/>
  </p:normalViewPr>
  <p:slideViewPr>
    <p:cSldViewPr snapToGrid="0">
      <p:cViewPr>
        <p:scale>
          <a:sx n="75" d="100"/>
          <a:sy n="75" d="100"/>
        </p:scale>
        <p:origin x="-948" y="-24"/>
      </p:cViewPr>
      <p:guideLst>
        <p:guide orient="horz" pos="16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4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t>2/16/2024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5D799534-4D31-476B-A57F-3138EDB1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993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t>2/16/2024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ED3ADB20-ED44-40D1-9B39-9A7965F7AF77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Minimize the user experience(e.g. QoS,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QoE</a:t>
            </a:r>
            <a:r>
              <a:rPr lang="en-US" baseline="0" dirty="0" smtClean="0"/>
              <a:t>) when mobile base station relay changes the link to the core network.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882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3514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t>16/02/2024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t>16/02/2024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t>16/02/2024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10" Type="http://schemas.openxmlformats.org/officeDocument/2006/relationships/image" Target="../media/image9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5694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defTabSz="685800">
              <a:spcBef>
                <a:spcPct val="0"/>
              </a:spcBef>
              <a:buNone/>
              <a:defRPr/>
            </a:pP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3GPP TSG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SA WG1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Meeting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#105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, Athens, Greece, 26 Feb-1 March 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2024</a:t>
            </a:r>
            <a:endParaRPr lang="en-GB" sz="1000" b="1" spc="225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5476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Discussion on Study of </a:t>
            </a: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Vehicle-Mounted </a:t>
            </a:r>
            <a:r>
              <a:rPr lang="en-US" sz="2800" b="1" kern="0" dirty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Relays Phase3</a:t>
            </a: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MS PGothic" panose="020B0600070205080204" pitchFamily="34" charset="-128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1497110" y="3389435"/>
            <a:ext cx="6400800" cy="1067826"/>
          </a:xfrm>
        </p:spPr>
        <p:txBody>
          <a:bodyPr/>
          <a:lstStyle/>
          <a:p>
            <a:r>
              <a:rPr lang="en-US" altLang="zh-CN" sz="2000" dirty="0"/>
              <a:t>CATT</a:t>
            </a:r>
          </a:p>
          <a:p>
            <a:r>
              <a:rPr lang="en-US" altLang="zh-CN" sz="1800" dirty="0"/>
              <a:t>Qing Wan (wanqing1@cictmobile.com)</a:t>
            </a:r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0362" y="312639"/>
            <a:ext cx="1548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800" b="1" dirty="0">
                <a:latin typeface="+mj-lt"/>
              </a:rPr>
              <a:t>S1 – </a:t>
            </a:r>
            <a:r>
              <a:rPr lang="en-US" sz="1800" b="1" dirty="0" smtClean="0">
                <a:latin typeface="+mj-lt"/>
              </a:rPr>
              <a:t>240075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5"/>
          <p:cNvSpPr>
            <a:spLocks noGrp="1"/>
          </p:cNvSpPr>
          <p:nvPr>
            <p:ph idx="1"/>
          </p:nvPr>
        </p:nvSpPr>
        <p:spPr>
          <a:xfrm>
            <a:off x="163195" y="799466"/>
            <a:ext cx="6132830" cy="2829560"/>
          </a:xfrm>
        </p:spPr>
        <p:txBody>
          <a:bodyPr vert="horz" wrap="square" lIns="91430" tIns="45715" rIns="91430" bIns="45715" numCol="1" anchor="t" anchorCtr="0" compatLnSpc="1"/>
          <a:lstStyle/>
          <a:p>
            <a:pPr marL="341630" lvl="0" indent="-341630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400" dirty="0" smtClean="0">
                <a:sym typeface="+mn-ea"/>
              </a:rPr>
              <a:t>With the help of wireless backhaul, as an essential </a:t>
            </a:r>
            <a:r>
              <a:rPr lang="en-US" altLang="en-US" sz="1400" dirty="0" smtClean="0">
                <a:sym typeface="+mn-ea"/>
              </a:rPr>
              <a:t>part </a:t>
            </a:r>
            <a:r>
              <a:rPr lang="en-US" altLang="en-US" sz="1400" dirty="0" smtClean="0">
                <a:sym typeface="+mn-ea"/>
              </a:rPr>
              <a:t>of 5G network, </a:t>
            </a:r>
            <a:r>
              <a:rPr lang="en-US" altLang="en-US" sz="1400" dirty="0" smtClean="0">
                <a:sym typeface="+mn-ea"/>
              </a:rPr>
              <a:t>the mobile </a:t>
            </a:r>
            <a:r>
              <a:rPr lang="en-US" altLang="en-US" sz="1400" dirty="0" smtClean="0">
                <a:sym typeface="+mn-ea"/>
              </a:rPr>
              <a:t>base station </a:t>
            </a:r>
            <a:r>
              <a:rPr lang="en-US" altLang="en-US" sz="1400" dirty="0" smtClean="0">
                <a:sym typeface="+mn-ea"/>
              </a:rPr>
              <a:t>relay becomes </a:t>
            </a:r>
            <a:r>
              <a:rPr lang="en-US" altLang="en-US" sz="1400" dirty="0" smtClean="0">
                <a:sym typeface="+mn-ea"/>
              </a:rPr>
              <a:t>a promising technology to provide available and seamless 5G coverage to UEs located in the area with high mobility, or unrealistic to deploy wired backhaul, e.g</a:t>
            </a:r>
            <a:r>
              <a:rPr lang="en-US" altLang="en-US" sz="1400" dirty="0">
                <a:sym typeface="+mn-ea"/>
              </a:rPr>
              <a:t>. a</a:t>
            </a:r>
            <a:r>
              <a:rPr lang="en-US" altLang="en-US" sz="1400" dirty="0" smtClean="0">
                <a:sym typeface="+mn-ea"/>
              </a:rPr>
              <a:t>erial, maritime area </a:t>
            </a:r>
          </a:p>
          <a:p>
            <a:pPr marL="341630" lvl="0" indent="-341630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400" dirty="0" smtClean="0">
                <a:sym typeface="+mn-ea"/>
              </a:rPr>
              <a:t>The use cases of mobile base </a:t>
            </a:r>
            <a:r>
              <a:rPr lang="en-US" altLang="en-US" sz="1400" dirty="0" smtClean="0">
                <a:sym typeface="+mn-ea"/>
              </a:rPr>
              <a:t>station relay</a:t>
            </a:r>
            <a:r>
              <a:rPr lang="en-US" altLang="en-US" sz="1400" dirty="0">
                <a:sym typeface="+mn-ea"/>
              </a:rPr>
              <a:t>s</a:t>
            </a:r>
            <a:r>
              <a:rPr lang="en-US" altLang="en-US" sz="1400" dirty="0" smtClean="0">
                <a:sym typeface="+mn-ea"/>
              </a:rPr>
              <a:t> </a:t>
            </a:r>
            <a:r>
              <a:rPr lang="en-US" altLang="en-US" sz="1400" dirty="0" smtClean="0">
                <a:sym typeface="+mn-ea"/>
              </a:rPr>
              <a:t>have been studied in SA1 since Rel-17 and Rel-18, mainly focusing on UAV mounted</a:t>
            </a:r>
            <a:r>
              <a:rPr lang="en-US" altLang="en-US" sz="1200" dirty="0" smtClean="0">
                <a:solidFill>
                  <a:schemeClr val="accent5">
                    <a:lumMod val="75000"/>
                  </a:schemeClr>
                </a:solidFill>
                <a:sym typeface="+mn-ea"/>
              </a:rPr>
              <a:t>[Figure 1]</a:t>
            </a:r>
            <a:r>
              <a:rPr lang="en-US" altLang="en-US" sz="1200" dirty="0" smtClean="0">
                <a:sym typeface="+mn-ea"/>
              </a:rPr>
              <a:t> </a:t>
            </a:r>
            <a:r>
              <a:rPr lang="en-US" altLang="en-US" sz="1400" dirty="0" smtClean="0">
                <a:sym typeface="+mn-ea"/>
              </a:rPr>
              <a:t>and ground-vehicle mounted cases</a:t>
            </a:r>
            <a:r>
              <a:rPr lang="en-US" altLang="en-US" sz="12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[Figure2]</a:t>
            </a:r>
            <a:r>
              <a:rPr lang="en-US" altLang="en-US" sz="1200" dirty="0">
                <a:sym typeface="+mn-ea"/>
              </a:rPr>
              <a:t>.</a:t>
            </a:r>
            <a:r>
              <a:rPr lang="en-US" altLang="en-US" sz="12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en-US" sz="1400" dirty="0" smtClean="0">
                <a:sym typeface="+mn-ea"/>
              </a:rPr>
              <a:t>Accordingly,  SA2 studied two types of architectures (e.g. IAB, MWAB) for different deployment needs</a:t>
            </a:r>
            <a:r>
              <a:rPr lang="en-US" altLang="en-US" sz="1200" dirty="0" smtClean="0">
                <a:solidFill>
                  <a:schemeClr val="accent5">
                    <a:lumMod val="75000"/>
                  </a:schemeClr>
                </a:solidFill>
                <a:sym typeface="+mn-ea"/>
              </a:rPr>
              <a:t>[Figure3,4]</a:t>
            </a:r>
            <a:r>
              <a:rPr lang="en-US" altLang="en-US" sz="1200" dirty="0" smtClean="0">
                <a:sym typeface="+mn-ea"/>
              </a:rPr>
              <a:t>.  </a:t>
            </a:r>
          </a:p>
          <a:p>
            <a:pPr marL="341630" lvl="0" indent="-341630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400" dirty="0">
                <a:sym typeface="+mn-ea"/>
              </a:rPr>
              <a:t>A</a:t>
            </a:r>
            <a:r>
              <a:rPr lang="en-US" altLang="en-US" sz="1400" dirty="0" smtClean="0">
                <a:sym typeface="+mn-ea"/>
              </a:rPr>
              <a:t>s further support of satellite NG-RAN and satellite backhaul enabled in 3GPP system, it’s possible for VMR to drive more use cases , </a:t>
            </a:r>
            <a:r>
              <a:rPr lang="en-US" altLang="en-US" sz="1400" dirty="0" smtClean="0">
                <a:solidFill>
                  <a:srgbClr val="FF0000"/>
                </a:solidFill>
                <a:sym typeface="+mn-ea"/>
              </a:rPr>
              <a:t>especially </a:t>
            </a:r>
            <a:r>
              <a:rPr lang="en-US" altLang="en-US" sz="1400" dirty="0" smtClean="0">
                <a:solidFill>
                  <a:srgbClr val="FF0000"/>
                </a:solidFill>
                <a:sym typeface="+mn-ea"/>
              </a:rPr>
              <a:t>that require </a:t>
            </a:r>
            <a:r>
              <a:rPr lang="en-US" altLang="en-US" sz="1400" dirty="0" smtClean="0">
                <a:solidFill>
                  <a:srgbClr val="FF0000"/>
                </a:solidFill>
                <a:sym typeface="+mn-ea"/>
              </a:rPr>
              <a:t>NTN to be deeply involved. </a:t>
            </a:r>
            <a:r>
              <a:rPr lang="en-US" altLang="zh-CN" sz="1400" dirty="0" smtClean="0">
                <a:solidFill>
                  <a:srgbClr val="FF0000"/>
                </a:solidFill>
                <a:sym typeface="+mn-ea"/>
              </a:rPr>
              <a:t>e.g. UAV-mounted, vessel-mounted usage to promote 5G in verticals like low-attitude aviation, maritime field. </a:t>
            </a:r>
            <a:endParaRPr lang="en-US" altLang="en-US" sz="1400" dirty="0">
              <a:solidFill>
                <a:srgbClr val="FF0000"/>
              </a:solidFill>
              <a:sym typeface="+mn-ea"/>
            </a:endParaRPr>
          </a:p>
          <a:p>
            <a:pPr marL="341630" lvl="0" indent="-341630" eaLnBrk="0" hangingPunct="0">
              <a:defRPr/>
            </a:pPr>
            <a:endParaRPr lang="en-US" altLang="en-US" sz="1400" dirty="0">
              <a:sym typeface="+mn-ea"/>
            </a:endParaRPr>
          </a:p>
          <a:p>
            <a:pPr marL="341630" lvl="0" indent="-341630" eaLnBrk="0" hangingPunct="0">
              <a:defRPr/>
            </a:pPr>
            <a:endParaRPr lang="en-US" altLang="en-US" sz="1400" dirty="0" smtClean="0"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89348" y="171451"/>
            <a:ext cx="6827044" cy="678656"/>
          </a:xfrm>
        </p:spPr>
        <p:txBody>
          <a:bodyPr/>
          <a:lstStyle/>
          <a:p>
            <a:r>
              <a:rPr lang="en-US" altLang="zh-CN" sz="2800" dirty="0" smtClean="0"/>
              <a:t>Background &amp; Motivation</a:t>
            </a:r>
            <a:endParaRPr 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863594"/>
              </p:ext>
            </p:extLst>
          </p:nvPr>
        </p:nvGraphicFramePr>
        <p:xfrm>
          <a:off x="6534971" y="2070092"/>
          <a:ext cx="2151829" cy="960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9" name="Visio" r:id="rId4" imgW="4925737" imgH="2019080" progId="Visio.Drawing.11">
                  <p:embed/>
                </p:oleObj>
              </mc:Choice>
              <mc:Fallback>
                <p:oleObj name="Visio" r:id="rId4" imgW="4925737" imgH="20190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971" y="2070092"/>
                        <a:ext cx="2151829" cy="9609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96025" y="3034400"/>
            <a:ext cx="2441575" cy="2077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900" b="1" dirty="0" smtClean="0">
                <a:solidFill>
                  <a:schemeClr val="accent5">
                    <a:lumMod val="50000"/>
                  </a:schemeClr>
                </a:solidFill>
              </a:rPr>
              <a:t>Figure 2. Ground VMR(R18)</a:t>
            </a:r>
            <a:endParaRPr lang="en-US" sz="9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0869"/>
              </p:ext>
            </p:extLst>
          </p:nvPr>
        </p:nvGraphicFramePr>
        <p:xfrm>
          <a:off x="6539593" y="838562"/>
          <a:ext cx="2000235" cy="115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0" name="Visio" r:id="rId6" imgW="3777444" imgH="2798381" progId="Visio.Drawing.11">
                  <p:embed/>
                </p:oleObj>
              </mc:Choice>
              <mc:Fallback>
                <p:oleObj name="Visio" r:id="rId6" imgW="3777444" imgH="279838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9593" y="838562"/>
                        <a:ext cx="2000235" cy="11581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96025" y="1836969"/>
            <a:ext cx="2441575" cy="2077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900" b="1" dirty="0" smtClean="0">
                <a:solidFill>
                  <a:schemeClr val="accent5">
                    <a:lumMod val="50000"/>
                  </a:schemeClr>
                </a:solidFill>
              </a:rPr>
              <a:t>Figure 1. UxNB: RAN onboard UAV(R17)</a:t>
            </a:r>
            <a:r>
              <a:rPr lang="en-US" sz="9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9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238" name="Picture 19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1" y="3667029"/>
            <a:ext cx="2730795" cy="104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336331" y="4711419"/>
            <a:ext cx="2545262" cy="223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Figure 3. IAB architecture (R18)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6296025" y="800100"/>
            <a:ext cx="2441575" cy="1244617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6296025" y="2070093"/>
            <a:ext cx="2441575" cy="1177932"/>
          </a:xfrm>
          <a:prstGeom prst="rect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11" name="Picture 2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057" y="3686079"/>
            <a:ext cx="2551817" cy="97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3312612" y="4711419"/>
            <a:ext cx="2545262" cy="223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Figure 4. MWAB architecture (R19)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10301" y="4936318"/>
            <a:ext cx="17162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i="1" dirty="0" smtClean="0"/>
              <a:t>Cite: </a:t>
            </a:r>
            <a:r>
              <a:rPr lang="en-US" sz="800" i="1" dirty="0"/>
              <a:t>https://crew-center.com/</a:t>
            </a:r>
          </a:p>
        </p:txBody>
      </p:sp>
      <p:pic>
        <p:nvPicPr>
          <p:cNvPr id="5526" name="Picture 1430" descr="https://crew-center.com/sites/default/files/costa-toscana-cruise-ship-starlin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3313533"/>
            <a:ext cx="2431185" cy="163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7247355" cy="857250"/>
          </a:xfrm>
        </p:spPr>
        <p:txBody>
          <a:bodyPr/>
          <a:lstStyle/>
          <a:p>
            <a:r>
              <a:rPr lang="en-US" altLang="zh-CN" sz="2800" dirty="0" smtClean="0"/>
              <a:t>UC#1: User Experience during Link Change</a:t>
            </a:r>
            <a:endParaRPr 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720665" y="991097"/>
            <a:ext cx="4242861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UxNB can be used for offering temporary 5G services to the users </a:t>
            </a:r>
            <a:r>
              <a:rPr lang="en-US" altLang="zh-CN" sz="1400" dirty="0" smtClean="0">
                <a:latin typeface="+mj-lt"/>
              </a:rPr>
              <a:t>in/near the patrol ship that sails </a:t>
            </a:r>
            <a:r>
              <a:rPr lang="en-US" altLang="zh-CN" sz="1400" dirty="0" smtClean="0">
                <a:latin typeface="+mj-lt"/>
              </a:rPr>
              <a:t>across </a:t>
            </a:r>
            <a:r>
              <a:rPr lang="en-US" altLang="zh-CN" sz="1400" dirty="0" smtClean="0">
                <a:latin typeface="+mj-lt"/>
              </a:rPr>
              <a:t>non-terrestrial </a:t>
            </a:r>
            <a:r>
              <a:rPr lang="en-US" altLang="zh-CN" sz="1400" dirty="0" smtClean="0">
                <a:latin typeface="+mj-lt"/>
              </a:rPr>
              <a:t>coverage area.</a:t>
            </a: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1. UxNB is launched for MNO1 subscribers (e.g. UE#), and connects to MNO1 5GC via MNO1 terrestrial RAN in Area-A.</a:t>
            </a: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2. UE# connects to MNO1 5GC via UxNB and obtains services(e.g. data, voice) with </a:t>
            </a:r>
            <a:r>
              <a:rPr lang="en-US" altLang="zh-CN" sz="1400" dirty="0" smtClean="0">
                <a:latin typeface="+mj-lt"/>
              </a:rPr>
              <a:t>the required </a:t>
            </a:r>
            <a:r>
              <a:rPr lang="en-US" altLang="zh-CN" sz="1400" dirty="0" smtClean="0">
                <a:latin typeface="+mj-lt"/>
              </a:rPr>
              <a:t>QoS.</a:t>
            </a: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3. As UE# moves </a:t>
            </a:r>
            <a:r>
              <a:rPr lang="en-US" altLang="zh-CN" sz="1400" dirty="0">
                <a:latin typeface="+mj-lt"/>
              </a:rPr>
              <a:t>to </a:t>
            </a:r>
            <a:r>
              <a:rPr lang="en-US" altLang="zh-CN" sz="1400" dirty="0" smtClean="0">
                <a:latin typeface="+mj-lt"/>
              </a:rPr>
              <a:t>Area-B</a:t>
            </a:r>
            <a:r>
              <a:rPr lang="en-US" altLang="zh-CN" sz="1400" dirty="0" smtClean="0">
                <a:latin typeface="+mj-lt"/>
              </a:rPr>
              <a:t>, UAV flies together and UxNB switches to connect to MNO1 5GC via satellite RAN of MNO2, which has the agreement with MNO1. </a:t>
            </a: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4. </a:t>
            </a:r>
            <a:r>
              <a:rPr lang="en-US" altLang="zh-CN" sz="1400" dirty="0">
                <a:latin typeface="+mj-lt"/>
              </a:rPr>
              <a:t>UE# connects to MNO1 5GC via UxNB as </a:t>
            </a:r>
            <a:r>
              <a:rPr lang="en-US" altLang="zh-CN" sz="1400" dirty="0" smtClean="0">
                <a:latin typeface="+mj-lt"/>
              </a:rPr>
              <a:t>before, </a:t>
            </a:r>
            <a:r>
              <a:rPr lang="en-US" altLang="zh-CN" sz="1400" dirty="0">
                <a:latin typeface="+mj-lt"/>
              </a:rPr>
              <a:t>and the ongoing communication services are maintained by QoS harmonization</a:t>
            </a:r>
            <a:r>
              <a:rPr lang="en-US" altLang="zh-CN" sz="1400" dirty="0" smtClean="0">
                <a:latin typeface="+mj-lt"/>
              </a:rPr>
              <a:t>. UE</a:t>
            </a:r>
            <a:r>
              <a:rPr lang="en-US" altLang="zh-CN" sz="1400" dirty="0">
                <a:latin typeface="+mj-lt"/>
              </a:rPr>
              <a:t># traffic can be </a:t>
            </a:r>
            <a:r>
              <a:rPr lang="en-US" altLang="zh-CN" sz="1400" dirty="0" smtClean="0">
                <a:latin typeface="+mj-lt"/>
              </a:rPr>
              <a:t>processed in </a:t>
            </a:r>
            <a:r>
              <a:rPr lang="en-US" altLang="zh-CN" sz="1400" dirty="0">
                <a:latin typeface="+mj-lt"/>
              </a:rPr>
              <a:t>MNO1 or MNO2 5GC </a:t>
            </a:r>
            <a:r>
              <a:rPr lang="en-US" altLang="zh-CN" sz="1400" dirty="0" smtClean="0">
                <a:latin typeface="+mj-lt"/>
              </a:rPr>
              <a:t>based on MNO1 </a:t>
            </a:r>
            <a:r>
              <a:rPr lang="en-US" altLang="zh-CN" sz="1400" dirty="0">
                <a:latin typeface="+mj-lt"/>
              </a:rPr>
              <a:t>&amp; MNO2 </a:t>
            </a:r>
            <a:r>
              <a:rPr lang="en-US" altLang="zh-CN" sz="1400" dirty="0" smtClean="0">
                <a:latin typeface="+mj-lt"/>
              </a:rPr>
              <a:t>policies and agreements.</a:t>
            </a:r>
            <a:endParaRPr lang="en-US" altLang="zh-CN" sz="1400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69" y="3614497"/>
            <a:ext cx="210338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Current: </a:t>
            </a:r>
            <a:endParaRPr lang="en-US" altLang="zh-CN" sz="1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en-GB" sz="1200" dirty="0" smtClean="0">
                <a:latin typeface="+mn-lt"/>
              </a:rPr>
              <a:t>Provision  QoS  for </a:t>
            </a:r>
            <a:r>
              <a:rPr lang="en-GB" sz="1200" dirty="0">
                <a:latin typeface="+mn-lt"/>
              </a:rPr>
              <a:t>relayed traffic, and UE policy </a:t>
            </a:r>
            <a:r>
              <a:rPr lang="en-GB" sz="1200" dirty="0" smtClean="0">
                <a:latin typeface="+mn-lt"/>
              </a:rPr>
              <a:t> during </a:t>
            </a:r>
            <a:r>
              <a:rPr lang="en-GB" sz="1200" dirty="0" smtClean="0">
                <a:latin typeface="+mn-lt"/>
              </a:rPr>
              <a:t>initial configuration</a:t>
            </a:r>
            <a:r>
              <a:rPr lang="en-GB" sz="1200" dirty="0" smtClean="0">
                <a:latin typeface="+mn-lt"/>
              </a:rPr>
              <a:t>; </a:t>
            </a:r>
          </a:p>
          <a:p>
            <a:endParaRPr lang="en-GB" sz="1200" dirty="0" smtClean="0">
              <a:latin typeface="+mn-lt"/>
            </a:endParaRPr>
          </a:p>
          <a:p>
            <a:r>
              <a:rPr lang="en-GB" sz="1200" dirty="0" smtClean="0">
                <a:latin typeface="+mn-lt"/>
              </a:rPr>
              <a:t>The relay link change  is </a:t>
            </a:r>
            <a:r>
              <a:rPr lang="en-GB" sz="1200" dirty="0" smtClean="0">
                <a:solidFill>
                  <a:srgbClr val="FF0000"/>
                </a:solidFill>
                <a:latin typeface="+mn-lt"/>
              </a:rPr>
              <a:t>transparent </a:t>
            </a:r>
            <a:r>
              <a:rPr lang="en-GB" sz="1200" dirty="0" smtClean="0">
                <a:latin typeface="+mn-lt"/>
              </a:rPr>
              <a:t>to UE and 5GC. </a:t>
            </a:r>
            <a:endParaRPr lang="en-US" sz="1200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42560" y="3572504"/>
            <a:ext cx="249614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  <a:latin typeface="+mj-lt"/>
              </a:rPr>
              <a:t>Gap: </a:t>
            </a:r>
          </a:p>
          <a:p>
            <a:r>
              <a:rPr lang="en-US" altLang="zh-CN" sz="1200" dirty="0" smtClean="0">
                <a:latin typeface="+mj-lt"/>
              </a:rPr>
              <a:t>5GC shall </a:t>
            </a:r>
            <a:r>
              <a:rPr lang="en-US" altLang="zh-CN" sz="12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1200" dirty="0" smtClean="0">
                <a:solidFill>
                  <a:srgbClr val="FF0000"/>
                </a:solidFill>
                <a:latin typeface="+mj-lt"/>
              </a:rPr>
              <a:t>be aware of </a:t>
            </a:r>
            <a:r>
              <a:rPr lang="en-US" altLang="zh-CN" sz="1200" dirty="0" smtClean="0">
                <a:latin typeface="+mj-lt"/>
              </a:rPr>
              <a:t>r</a:t>
            </a:r>
            <a:r>
              <a:rPr lang="en-US" altLang="zh-CN" sz="1200" dirty="0" smtClean="0">
                <a:latin typeface="+mj-lt"/>
              </a:rPr>
              <a:t>elay link change. </a:t>
            </a:r>
            <a:endParaRPr lang="en-US" altLang="zh-CN" sz="1200" dirty="0" smtClean="0">
              <a:latin typeface="+mj-lt"/>
            </a:endParaRPr>
          </a:p>
          <a:p>
            <a:endParaRPr lang="en-US" altLang="zh-CN" sz="1200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altLang="zh-CN" sz="1200" dirty="0" smtClean="0">
                <a:solidFill>
                  <a:srgbClr val="FF0000"/>
                </a:solidFill>
                <a:latin typeface="+mj-lt"/>
              </a:rPr>
              <a:t>5GS shall </a:t>
            </a:r>
            <a:r>
              <a:rPr lang="en-US" altLang="zh-CN" sz="1200" dirty="0" smtClean="0">
                <a:latin typeface="+mj-lt"/>
              </a:rPr>
              <a:t> maintain  the </a:t>
            </a:r>
            <a:r>
              <a:rPr lang="en-US" altLang="zh-CN" sz="1200" dirty="0">
                <a:latin typeface="+mj-lt"/>
              </a:rPr>
              <a:t> </a:t>
            </a:r>
            <a:r>
              <a:rPr lang="en-US" altLang="zh-CN" sz="1200" dirty="0" smtClean="0">
                <a:latin typeface="+mj-lt"/>
              </a:rPr>
              <a:t>service </a:t>
            </a:r>
            <a:r>
              <a:rPr lang="en-US" altLang="zh-CN" sz="1200" dirty="0">
                <a:latin typeface="+mj-lt"/>
              </a:rPr>
              <a:t> </a:t>
            </a:r>
            <a:r>
              <a:rPr lang="en-US" altLang="zh-CN" sz="1200" dirty="0" smtClean="0">
                <a:latin typeface="+mj-lt"/>
              </a:rPr>
              <a:t>with min impact on the user experience with</a:t>
            </a:r>
            <a:r>
              <a:rPr lang="en-US" altLang="zh-CN" sz="1200" dirty="0" smtClean="0">
                <a:latin typeface="+mj-lt"/>
              </a:rPr>
              <a:t> </a:t>
            </a:r>
            <a:r>
              <a:rPr lang="en-US" altLang="zh-CN" sz="1200" dirty="0" smtClean="0">
                <a:latin typeface="+mj-lt"/>
              </a:rPr>
              <a:t>timely </a:t>
            </a:r>
            <a:r>
              <a:rPr lang="en-US" altLang="zh-CN" sz="1200" dirty="0" smtClean="0">
                <a:latin typeface="+mj-lt"/>
              </a:rPr>
              <a:t> QoS adaption for NR </a:t>
            </a:r>
            <a:r>
              <a:rPr lang="en-US" altLang="zh-CN" sz="1200" dirty="0" smtClean="0">
                <a:latin typeface="+mj-lt"/>
              </a:rPr>
              <a:t>satellite </a:t>
            </a:r>
            <a:r>
              <a:rPr lang="en-US" altLang="zh-CN" sz="1200" dirty="0" smtClean="0">
                <a:latin typeface="+mj-lt"/>
              </a:rPr>
              <a:t> access.</a:t>
            </a:r>
            <a:endParaRPr lang="en-US" sz="1200" dirty="0">
              <a:latin typeface="+mj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4" y="1042843"/>
            <a:ext cx="4316318" cy="25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右箭头 10"/>
          <p:cNvSpPr/>
          <p:nvPr/>
        </p:nvSpPr>
        <p:spPr bwMode="auto">
          <a:xfrm>
            <a:off x="2025453" y="4322383"/>
            <a:ext cx="317107" cy="21352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650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411" y="171450"/>
            <a:ext cx="7160377" cy="857250"/>
          </a:xfrm>
        </p:spPr>
        <p:txBody>
          <a:bodyPr/>
          <a:lstStyle/>
          <a:p>
            <a:r>
              <a:rPr lang="en-US" altLang="zh-CN" sz="2800" dirty="0" smtClean="0"/>
              <a:t>UC#2: Concurrent Local Services and Remote Services via Vessel-Mounted Relays</a:t>
            </a:r>
            <a:endParaRPr 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720665" y="916093"/>
            <a:ext cx="424286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VMRs are deployed by MNO#1 on a luxury cruise </a:t>
            </a:r>
            <a:r>
              <a:rPr lang="en-US" altLang="zh-CN" sz="1400" dirty="0" smtClean="0">
                <a:latin typeface="+mj-lt"/>
              </a:rPr>
              <a:t>ship owned </a:t>
            </a:r>
            <a:r>
              <a:rPr lang="en-US" altLang="zh-CN" sz="1400" dirty="0" smtClean="0">
                <a:latin typeface="+mj-lt"/>
              </a:rPr>
              <a:t>by ROYAL,  with </a:t>
            </a:r>
            <a:r>
              <a:rPr lang="en-US" altLang="zh-CN" sz="1400" dirty="0" smtClean="0">
                <a:latin typeface="+mj-lt"/>
              </a:rPr>
              <a:t>connecting the land </a:t>
            </a:r>
            <a:r>
              <a:rPr lang="en-US" altLang="zh-CN" sz="1400" dirty="0" smtClean="0">
                <a:latin typeface="+mj-lt"/>
              </a:rPr>
              <a:t>5GC via satellite NG-RAN(relay link#1), as well as  access </a:t>
            </a:r>
            <a:r>
              <a:rPr lang="en-US" altLang="zh-CN" sz="1400" dirty="0" smtClean="0">
                <a:latin typeface="+mj-lt"/>
              </a:rPr>
              <a:t>local </a:t>
            </a:r>
            <a:r>
              <a:rPr lang="en-US" altLang="zh-CN" sz="1400" dirty="0" smtClean="0">
                <a:latin typeface="+mj-lt"/>
              </a:rPr>
              <a:t>MEC server e.g</a:t>
            </a:r>
            <a:r>
              <a:rPr lang="en-US" altLang="zh-CN" sz="1400" dirty="0">
                <a:latin typeface="+mj-lt"/>
              </a:rPr>
              <a:t>. provided by the cruise </a:t>
            </a:r>
            <a:r>
              <a:rPr lang="en-US" altLang="zh-CN" sz="1400" dirty="0" smtClean="0">
                <a:latin typeface="+mj-lt"/>
              </a:rPr>
              <a:t>host via wired backhaul(relay link#2).</a:t>
            </a: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latin typeface="+mj-lt"/>
              </a:rPr>
              <a:t>Bob(UE#1) and Alice(UE#2) are the subscribers of MNO#2 without satellite access capability, can obtain communication services via VMRs as a part of passenger </a:t>
            </a:r>
            <a:r>
              <a:rPr lang="en-US" altLang="zh-CN" sz="1400" dirty="0" smtClean="0">
                <a:latin typeface="+mj-lt"/>
              </a:rPr>
              <a:t>services </a:t>
            </a:r>
            <a:r>
              <a:rPr lang="en-US" altLang="zh-CN" sz="1400" dirty="0" smtClean="0">
                <a:latin typeface="+mj-lt"/>
              </a:rPr>
              <a:t>offered by the cruise host.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altLang="zh-CN" sz="1400" dirty="0" smtClean="0">
                <a:latin typeface="+mj-lt"/>
              </a:rPr>
              <a:t>Bob intends to share the sea photos with his friend at home. VMR selects Relay Link#1 and transmit his traffic back to land 5GC via satellite access.  </a:t>
            </a:r>
            <a:endParaRPr lang="en-US" altLang="zh-CN" sz="1400" dirty="0">
              <a:latin typeface="+mj-lt"/>
            </a:endParaRP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altLang="zh-CN" sz="1400" dirty="0" smtClean="0">
                <a:latin typeface="+mj-lt"/>
              </a:rPr>
              <a:t>Alice  is watching movies in app “ROYAL Cruise” which fetches the content from local MEC server via Relay </a:t>
            </a:r>
            <a:r>
              <a:rPr lang="en-US" altLang="zh-CN" sz="1400" dirty="0">
                <a:latin typeface="+mj-lt"/>
              </a:rPr>
              <a:t>L</a:t>
            </a:r>
            <a:r>
              <a:rPr lang="en-US" altLang="zh-CN" sz="1400" dirty="0" smtClean="0">
                <a:latin typeface="+mj-lt"/>
              </a:rPr>
              <a:t>ink #2.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altLang="zh-CN" sz="1400" dirty="0">
                <a:latin typeface="+mj-lt"/>
              </a:rPr>
              <a:t>Bob </a:t>
            </a:r>
            <a:r>
              <a:rPr lang="en-US" altLang="zh-CN" sz="1400" dirty="0" smtClean="0">
                <a:latin typeface="+mj-lt"/>
              </a:rPr>
              <a:t>has a </a:t>
            </a:r>
            <a:r>
              <a:rPr lang="en-US" altLang="zh-CN" sz="1400" dirty="0">
                <a:latin typeface="+mj-lt"/>
              </a:rPr>
              <a:t>voice call with </a:t>
            </a:r>
            <a:r>
              <a:rPr lang="en-US" altLang="zh-CN" sz="1400" dirty="0" smtClean="0">
                <a:latin typeface="+mj-lt"/>
              </a:rPr>
              <a:t>Alice, which can </a:t>
            </a:r>
            <a:r>
              <a:rPr lang="en-US" altLang="zh-CN" sz="1400" dirty="0">
                <a:latin typeface="+mj-lt"/>
              </a:rPr>
              <a:t>be finished via VMR without going through Land 5GC#2.</a:t>
            </a:r>
            <a:endParaRPr lang="en-US" altLang="zh-CN" sz="1400" dirty="0" smtClean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569" y="3614497"/>
            <a:ext cx="226193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Current: </a:t>
            </a:r>
            <a:endParaRPr lang="en-US" altLang="zh-CN" sz="1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en-US" sz="1200" dirty="0" smtClean="0">
                <a:latin typeface="+mn-lt"/>
              </a:rPr>
              <a:t>- Support </a:t>
            </a:r>
            <a:r>
              <a:rPr lang="en-US" sz="1200" dirty="0" smtClean="0">
                <a:latin typeface="+mn-lt"/>
              </a:rPr>
              <a:t>VMR connecting  </a:t>
            </a:r>
            <a:r>
              <a:rPr lang="en-US" sz="1200" dirty="0" smtClean="0">
                <a:latin typeface="+mn-lt"/>
              </a:rPr>
              <a:t>to 5GC </a:t>
            </a:r>
            <a:r>
              <a:rPr lang="en-US" sz="1200" dirty="0">
                <a:latin typeface="+mn-lt"/>
              </a:rPr>
              <a:t>via NR satellite access and NR terrestrial access simultaneously</a:t>
            </a:r>
            <a:r>
              <a:rPr lang="en-US" sz="1200" dirty="0" smtClean="0">
                <a:latin typeface="+mn-lt"/>
              </a:rPr>
              <a:t>.</a:t>
            </a:r>
          </a:p>
          <a:p>
            <a:r>
              <a:rPr lang="en-US" sz="1200" dirty="0" smtClean="0">
                <a:latin typeface="+mj-lt"/>
              </a:rPr>
              <a:t>- Differentiate UE traffic via </a:t>
            </a:r>
            <a:r>
              <a:rPr lang="en-US" sz="1200" dirty="0" smtClean="0">
                <a:latin typeface="+mj-lt"/>
              </a:rPr>
              <a:t>VMR </a:t>
            </a:r>
            <a:r>
              <a:rPr lang="en-US" sz="1200" dirty="0" smtClean="0">
                <a:latin typeface="+mj-lt"/>
              </a:rPr>
              <a:t>and collect charging info.</a:t>
            </a:r>
            <a:endParaRPr lang="en-US" sz="1200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74506" y="3572504"/>
            <a:ext cx="251499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  <a:latin typeface="+mj-lt"/>
              </a:rPr>
              <a:t>Gap: </a:t>
            </a:r>
          </a:p>
          <a:p>
            <a:r>
              <a:rPr lang="en-US" altLang="zh-CN" sz="1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- </a:t>
            </a:r>
            <a:r>
              <a:rPr lang="en-US" altLang="zh-CN" sz="1200" dirty="0" smtClean="0">
                <a:solidFill>
                  <a:srgbClr val="FF0000"/>
                </a:solidFill>
                <a:latin typeface="+mj-lt"/>
              </a:rPr>
              <a:t>Not support </a:t>
            </a:r>
            <a:r>
              <a:rPr lang="en-US" altLang="zh-CN" sz="1200" dirty="0" smtClean="0">
                <a:latin typeface="+mj-lt"/>
              </a:rPr>
              <a:t>VMR connecting to </a:t>
            </a:r>
            <a:r>
              <a:rPr lang="en-US" altLang="zh-CN" sz="1200" dirty="0" smtClean="0">
                <a:latin typeface="+mj-lt"/>
              </a:rPr>
              <a:t>HPLMN </a:t>
            </a:r>
            <a:r>
              <a:rPr lang="en-US" altLang="zh-CN" sz="1200" dirty="0" smtClean="0">
                <a:latin typeface="+mj-lt"/>
              </a:rPr>
              <a:t>via satellite RAN and to local hosting network simultaneously. 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- </a:t>
            </a:r>
            <a:r>
              <a:rPr lang="en-US" sz="1200" dirty="0" smtClean="0">
                <a:solidFill>
                  <a:srgbClr val="FF0000"/>
                </a:solidFill>
                <a:latin typeface="+mj-lt"/>
              </a:rPr>
              <a:t>Not support relay link selection </a:t>
            </a:r>
            <a:r>
              <a:rPr lang="en-US" altLang="zh-CN" sz="1200" dirty="0" smtClean="0">
                <a:solidFill>
                  <a:srgbClr val="FF0000"/>
                </a:solidFill>
                <a:latin typeface="+mj-lt"/>
              </a:rPr>
              <a:t>for </a:t>
            </a:r>
            <a:r>
              <a:rPr lang="en-US" sz="1200" dirty="0" smtClean="0">
                <a:latin typeface="+mj-lt"/>
              </a:rPr>
              <a:t>UE </a:t>
            </a:r>
            <a:r>
              <a:rPr lang="en-US" sz="1200" dirty="0" smtClean="0">
                <a:latin typeface="+mj-lt"/>
              </a:rPr>
              <a:t>traffic of different services</a:t>
            </a:r>
            <a:endParaRPr lang="en-US" sz="1200" dirty="0" smtClean="0">
              <a:latin typeface="+mj-lt"/>
            </a:endParaRPr>
          </a:p>
          <a:p>
            <a:r>
              <a:rPr lang="en-US" altLang="zh-CN" sz="1200" dirty="0" smtClean="0">
                <a:latin typeface="+mj-lt"/>
              </a:rPr>
              <a:t>-  </a:t>
            </a:r>
            <a:r>
              <a:rPr lang="en-US" altLang="zh-CN" sz="1200" dirty="0" smtClean="0">
                <a:solidFill>
                  <a:srgbClr val="FF0000"/>
                </a:solidFill>
                <a:latin typeface="+mj-lt"/>
              </a:rPr>
              <a:t>Charging </a:t>
            </a:r>
            <a:r>
              <a:rPr lang="en-US" altLang="zh-CN" sz="1200" dirty="0" smtClean="0">
                <a:latin typeface="+mj-lt"/>
              </a:rPr>
              <a:t>for </a:t>
            </a:r>
            <a:r>
              <a:rPr lang="en-US" altLang="zh-CN" sz="1200" dirty="0" smtClean="0">
                <a:latin typeface="+mj-lt"/>
              </a:rPr>
              <a:t>different </a:t>
            </a:r>
            <a:r>
              <a:rPr lang="en-US" altLang="zh-CN" sz="1200" dirty="0" smtClean="0">
                <a:latin typeface="+mj-lt"/>
              </a:rPr>
              <a:t>relay link</a:t>
            </a:r>
            <a:r>
              <a:rPr lang="en-US" sz="1200" dirty="0" smtClean="0">
                <a:latin typeface="+mj-lt"/>
              </a:rPr>
              <a:t>.</a:t>
            </a:r>
            <a:endParaRPr lang="en-US" sz="1200" dirty="0">
              <a:latin typeface="+mj-lt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2114353" y="4322383"/>
            <a:ext cx="317107" cy="21352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7" y="1046029"/>
            <a:ext cx="4107790" cy="256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254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Objectives </a:t>
            </a:r>
            <a:endParaRPr lang="en-US" sz="2800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05295" y="1010272"/>
            <a:ext cx="8513846" cy="3790327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Study </a:t>
            </a:r>
            <a:r>
              <a:rPr lang="en-US" sz="1800" dirty="0" smtClean="0">
                <a:solidFill>
                  <a:srgbClr val="FF0000"/>
                </a:solidFill>
              </a:rPr>
              <a:t>additional use </a:t>
            </a:r>
            <a:r>
              <a:rPr lang="en-US" sz="1800" dirty="0">
                <a:solidFill>
                  <a:srgbClr val="FF0000"/>
                </a:solidFill>
              </a:rPr>
              <a:t>cases and potential service requirements </a:t>
            </a:r>
            <a:r>
              <a:rPr lang="en-US" sz="1800" dirty="0"/>
              <a:t>for enhancing </a:t>
            </a:r>
            <a:r>
              <a:rPr lang="en-US" sz="1800" dirty="0" smtClean="0"/>
              <a:t>5GS to support mobile </a:t>
            </a:r>
            <a:r>
              <a:rPr lang="en-US" sz="1800" dirty="0"/>
              <a:t>base </a:t>
            </a:r>
            <a:r>
              <a:rPr lang="en-US" sz="1800" dirty="0" smtClean="0"/>
              <a:t>station relay mounted on vehicles(e.g</a:t>
            </a:r>
            <a:r>
              <a:rPr lang="en-US" sz="1800" dirty="0"/>
              <a:t>. UAV, v</a:t>
            </a:r>
            <a:r>
              <a:rPr lang="en-US" sz="1800" dirty="0" smtClean="0"/>
              <a:t>essel) using the connectivity to 3GPP satellite NG-RAN, including:</a:t>
            </a:r>
            <a:endParaRPr lang="en-US" sz="1800" dirty="0"/>
          </a:p>
          <a:p>
            <a:pPr marL="684530" lvl="1" indent="-285750" eaLnBrk="0" hangingPunct="0">
              <a:lnSpc>
                <a:spcPct val="125000"/>
              </a:lnSpc>
              <a:spcBef>
                <a:spcPts val="600"/>
              </a:spcBef>
              <a:buFontTx/>
              <a:buChar char="-"/>
              <a:defRPr/>
            </a:pPr>
            <a:r>
              <a:rPr lang="en-US" sz="1800" b="1" dirty="0" smtClean="0"/>
              <a:t>User/service </a:t>
            </a:r>
            <a:r>
              <a:rPr lang="en-US" sz="1800" b="1" dirty="0"/>
              <a:t>experience </a:t>
            </a:r>
            <a:r>
              <a:rPr lang="en-US" sz="1800" dirty="0"/>
              <a:t>(e.g</a:t>
            </a:r>
            <a:r>
              <a:rPr lang="en-US" sz="1800" dirty="0" smtClean="0"/>
              <a:t>. minimize the impact </a:t>
            </a:r>
            <a:r>
              <a:rPr lang="en-US" sz="1800" dirty="0" smtClean="0"/>
              <a:t>for </a:t>
            </a:r>
            <a:r>
              <a:rPr lang="en-US" sz="1800" dirty="0"/>
              <a:t>voice, </a:t>
            </a:r>
            <a:r>
              <a:rPr lang="en-US" sz="1800" dirty="0" smtClean="0"/>
              <a:t>data, and </a:t>
            </a:r>
            <a:r>
              <a:rPr lang="en-US" sz="1800" dirty="0"/>
              <a:t>SMS) </a:t>
            </a:r>
            <a:r>
              <a:rPr lang="en-US" sz="1800" dirty="0" smtClean="0"/>
              <a:t>when the relay connectivity switches between TN </a:t>
            </a:r>
            <a:r>
              <a:rPr lang="en-US" sz="1800" dirty="0" smtClean="0"/>
              <a:t>access and NTN access </a:t>
            </a:r>
            <a:endParaRPr lang="en-US" sz="1800" dirty="0" smtClean="0"/>
          </a:p>
          <a:p>
            <a:pPr marL="684530" lvl="1" indent="-285750" eaLnBrk="0" hangingPunct="0">
              <a:lnSpc>
                <a:spcPct val="125000"/>
              </a:lnSpc>
              <a:spcBef>
                <a:spcPts val="600"/>
              </a:spcBef>
              <a:buFontTx/>
              <a:buChar char="-"/>
              <a:defRPr/>
            </a:pPr>
            <a:r>
              <a:rPr lang="en-US" altLang="zh-CN" sz="1800" b="1" dirty="0" smtClean="0"/>
              <a:t>Local services </a:t>
            </a:r>
            <a:r>
              <a:rPr lang="en-US" altLang="zh-CN" sz="1800" b="1" dirty="0"/>
              <a:t>o</a:t>
            </a:r>
            <a:r>
              <a:rPr lang="en-US" altLang="zh-CN" sz="1800" b="1" dirty="0" smtClean="0"/>
              <a:t>n </a:t>
            </a:r>
            <a:r>
              <a:rPr lang="en-US" altLang="zh-CN" sz="1800" b="1" dirty="0" smtClean="0"/>
              <a:t>the vessels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for different purposes (e.g. efficient content delivery to onboard UEs, local switching, public safety with isolated NG-RAN) </a:t>
            </a:r>
            <a:r>
              <a:rPr lang="en-US" sz="1800" dirty="0" smtClean="0"/>
              <a:t> </a:t>
            </a:r>
            <a:endParaRPr lang="en-US" sz="1800" dirty="0"/>
          </a:p>
          <a:p>
            <a:pPr marL="684530" lvl="1" indent="-285750" eaLnBrk="0" hangingPunct="0">
              <a:lnSpc>
                <a:spcPct val="125000"/>
              </a:lnSpc>
              <a:spcBef>
                <a:spcPts val="600"/>
              </a:spcBef>
              <a:buFontTx/>
              <a:buChar char="-"/>
              <a:defRPr/>
            </a:pPr>
            <a:r>
              <a:rPr lang="en-US" sz="1800" dirty="0" smtClean="0"/>
              <a:t>Aspects related to charging, regulatory requirements(e.g. emergency services).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 smtClean="0">
                <a:solidFill>
                  <a:srgbClr val="FF0000"/>
                </a:solidFill>
              </a:rPr>
              <a:t>Gap </a:t>
            </a:r>
            <a:r>
              <a:rPr lang="en-US" altLang="zh-CN" sz="1800" dirty="0">
                <a:solidFill>
                  <a:srgbClr val="FF0000"/>
                </a:solidFill>
              </a:rPr>
              <a:t>analysis </a:t>
            </a:r>
            <a:r>
              <a:rPr lang="en-US" altLang="zh-CN" sz="1800" dirty="0"/>
              <a:t>between the identified potential requirements and existing 5GS requirements or </a:t>
            </a:r>
            <a:r>
              <a:rPr lang="en-US" altLang="zh-CN" sz="1800" dirty="0" smtClean="0"/>
              <a:t>functionalities.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1553147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3838" y="1869414"/>
            <a:ext cx="2812117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45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you!</a:t>
            </a:r>
            <a:endParaRPr lang="en-US" sz="45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2995</TotalTime>
  <Words>812</Words>
  <Application>Microsoft Office PowerPoint</Application>
  <PresentationFormat>全屏显示(16:9)</PresentationFormat>
  <Paragraphs>54</Paragraphs>
  <Slides>6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template</vt:lpstr>
      <vt:lpstr>Custom Design</vt:lpstr>
      <vt:lpstr>Visio</vt:lpstr>
      <vt:lpstr>PowerPoint 演示文稿</vt:lpstr>
      <vt:lpstr>Background &amp; Motivation</vt:lpstr>
      <vt:lpstr>UC#1: User Experience during Link Change</vt:lpstr>
      <vt:lpstr>UC#2: Concurrent Local Services and Remote Services via Vessel-Mounted Relays</vt:lpstr>
      <vt:lpstr>Objectives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CATT-Qing</dc:creator>
  <dc:description>© 2009  All rights reserved</dc:description>
  <cp:lastModifiedBy>CATT-Qing</cp:lastModifiedBy>
  <cp:revision>546</cp:revision>
  <cp:lastPrinted>2024-02-08T02:32:37Z</cp:lastPrinted>
  <dcterms:created xsi:type="dcterms:W3CDTF">2024-02-06T12:10:54Z</dcterms:created>
  <dcterms:modified xsi:type="dcterms:W3CDTF">2024-02-16T05:32:51Z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  <property fmtid="{D5CDD505-2E9C-101B-9397-08002B2CF9AE}" pid="3" name="ICV">
    <vt:lpwstr>7B9B02FB57F041DDBEF0B805BA7929FF</vt:lpwstr>
  </property>
  <property fmtid="{D5CDD505-2E9C-101B-9397-08002B2CF9AE}" pid="4" name="KSOProductBuildVer">
    <vt:lpwstr>2052-11.8.2.12085</vt:lpwstr>
  </property>
</Properties>
</file>