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64" r:id="rId4"/>
    <p:sldMasterId id="2147483668" r:id="rId5"/>
  </p:sldMasterIdLst>
  <p:notesMasterIdLst>
    <p:notesMasterId r:id="rId7"/>
  </p:notesMasterIdLst>
  <p:handoutMasterIdLst>
    <p:handoutMasterId r:id="rId13"/>
  </p:handoutMasterIdLst>
  <p:sldIdLst>
    <p:sldId id="303" r:id="rId6"/>
    <p:sldId id="867" r:id="rId8"/>
    <p:sldId id="882" r:id="rId9"/>
    <p:sldId id="883" r:id="rId10"/>
    <p:sldId id="866" r:id="rId11"/>
    <p:sldId id="877"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9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31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3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5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unicom" initials="u" lastIdx="4" clrIdx="1"/>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BFBFBF"/>
    <a:srgbClr val="D99694"/>
    <a:srgbClr val="00B0F0"/>
    <a:srgbClr val="FFC000"/>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33" autoAdjust="0"/>
    <p:restoredTop sz="96357" autoAdjust="0"/>
  </p:normalViewPr>
  <p:slideViewPr>
    <p:cSldViewPr snapToGrid="0">
      <p:cViewPr varScale="1">
        <p:scale>
          <a:sx n="140" d="100"/>
          <a:sy n="140" d="100"/>
        </p:scale>
        <p:origin x="714" y="120"/>
      </p:cViewPr>
      <p:guideLst>
        <p:guide orient="horz" pos="1591"/>
        <p:guide pos="293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070"/>
        <p:guide pos="2183"/>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DD565B42-EDA2-4D28-8318-AEAE2A4C8EBD}" type="datetime1">
              <a:rPr lang="en-US" altLang="en-US"/>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fld id="{5D799534-4D31-476B-A57F-3138EDB1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94FB16E1-A267-48E3-9E48-4FEA8DB2BB80}" type="datetime1">
              <a:rPr lang="en-US" altLang="en-US"/>
            </a:fld>
            <a:endParaRPr lang="en-US" alt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fld id="{ED3ADB20-ED44-40D1-9B39-9A7965F7AF77}"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S PGothic" panose="020B0600070205080204" pitchFamily="34" charset="-128"/>
      </a:defRPr>
    </a:lvl1pPr>
    <a:lvl2pPr marL="4559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2pPr>
    <a:lvl3pPr marL="9131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3pPr>
    <a:lvl4pPr marL="13703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4pPr>
    <a:lvl5pPr marL="18275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9pPr>
          </a:lstStyle>
          <a:p>
            <a:pPr>
              <a:spcBef>
                <a:spcPct val="0"/>
              </a:spcBef>
            </a:pPr>
            <a:fld id="{8B3BF649-4B4C-4B88-A6AF-44777579EECA}" type="slidenum">
              <a:rPr lang="en-GB" altLang="en-US"/>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p:sp>
      <p:sp>
        <p:nvSpPr>
          <p:cNvPr id="12291" name="文本占位符 2"/>
          <p:cNvSpPr>
            <a:spLocks noGrp="1" noChangeArrowheads="1"/>
          </p:cNvSpPr>
          <p:nvPr>
            <p:ph type="body" idx="4294967295"/>
          </p:nvPr>
        </p:nvSpPr>
        <p:spPr/>
        <p:txBody>
          <a:bodyPr/>
          <a:lstStyle/>
          <a:p>
            <a:endParaRPr lang="zh-CN" altLang="en-US" sz="1000" dirty="0">
              <a:latin typeface="Calibri" panose="020F0502020204030204" pitchFamily="34" charset="0"/>
            </a:endParaRPr>
          </a:p>
          <a:p>
            <a:endParaRPr lang="zh-CN" altLang="en-US" sz="10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CDCF4B7-7D0F-4DBF-94A5-6893A8A21343}" type="datetimeFigureOut">
              <a:rPr lang="en-GB"/>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fld id="{241C556F-AC64-4E63-B289-3B9A56E78B0E}" type="slidenum">
              <a:rPr lang="en-GB" altLang="en-US"/>
            </a:fld>
            <a:endParaRPr lang="en-GB"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fld id="{151948A0-51FC-4E5C-A194-0DF0F162B806}"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7EBB15A8-A72D-4D43-9E89-B38E9DBECC7F}" type="slidenum">
              <a:rPr lang="en-GB" altLang="en-US"/>
            </a:fld>
            <a:endParaRPr lang="en-GB"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fld id="{F4273348-BEE7-4152-9C71-50D21209A85A}"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AF8E475E-D531-46EB-A84B-E07E1DCF4F32}" type="slidenum">
              <a:rPr lang="en-GB" altLang="en-US"/>
            </a:fld>
            <a:endParaRPr lang="en-GB"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82FA5EE6-97CA-445E-8883-F77DF9004323}"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529A577B-1AE4-4801-BC83-CEBD3232C510}" type="slidenum">
              <a:rPr lang="en-GB" altLang="en-US"/>
            </a:fld>
            <a:endParaRPr lang="en-GB"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6B0E62E9-5496-40BA-B13E-DE0BD84C71E2}"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EA3553D9-6A57-4558-9A31-EDA41436622A}" type="slidenum">
              <a:rPr lang="en-GB" altLang="en-US"/>
            </a:fld>
            <a:endParaRPr lang="en-GB"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EA869DF-8E0C-412C-8456-72FD69C3C512}"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7D6ED4F-4D35-4F4E-B668-C00B47BAF58B}" type="slidenum">
              <a:rPr lang="en-GB" altLang="en-US"/>
            </a:fld>
            <a:endParaRPr lang="en-GB"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7138DE7A-C2EB-46B8-9EFC-6E01B47F4339}"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A2511C90-B83D-4BAD-BB9B-DEB9988F6ACE}" type="slidenum">
              <a:rPr lang="en-GB" altLang="en-US"/>
            </a:fld>
            <a:endParaRPr lang="en-GB"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lvl1pPr>
              <a:defRPr/>
            </a:lvl1pPr>
          </a:lstStyle>
          <a:p>
            <a:pPr>
              <a:defRPr/>
            </a:pPr>
            <a:fld id="{8B98F83E-C4CA-457A-9305-3742D2FF8020}"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8094F7D1-B8DD-42A3-A32C-0A1D592687BD}" type="slidenum">
              <a:rPr lang="en-GB" altLang="en-US"/>
            </a:fld>
            <a:endParaRPr lang="en-GB"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65C724C2-7E82-4807-8680-487AA33E97E1}"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56D74825-4B15-49F6-A415-0BFB6E6F94BB}" type="slidenum">
              <a:rPr lang="en-GB" altLang="en-US"/>
            </a:fld>
            <a:endParaRPr lang="en-GB"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E9FE5CAF-215D-4F1B-A600-FC7C6BA1CF77}" type="datetimeFigureOut">
              <a:rPr lang="en-GB"/>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fld id="{42B57349-9E47-48E7-8C00-75F6E2F05442}" type="slidenum">
              <a:rPr lang="en-GB" altLang="en-US"/>
            </a:fld>
            <a:endParaRPr lang="en-GB"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04732B26-0F34-4023-A553-67F027B3A4A1}" type="datetimeFigureOut">
              <a:rPr lang="en-GB"/>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fld id="{A0534C68-ACD3-4082-971C-833B9597AF35}" type="slidenum">
              <a:rPr lang="en-GB" altLang="en-US"/>
            </a:fld>
            <a:endParaRPr lang="en-GB"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2" Type="http://schemas.openxmlformats.org/officeDocument/2006/relationships/theme" Target="../theme/theme2.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sz="800" dirty="0"/>
              <a:t>© 3GPP 2023</a:t>
            </a:r>
            <a:endParaRPr lang="en-GB" altLang="en-US" sz="800" dirty="0"/>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panose="020B0604020202020204" pitchFamily="34" charset="0"/>
                <a:ea typeface="MS PGothic" panose="020B0600070205080204" pitchFamily="34" charset="-128"/>
                <a:cs typeface="+mn-cs"/>
              </a:defRPr>
            </a:lvl1pPr>
          </a:lstStyle>
          <a:p>
            <a:pPr>
              <a:defRPr/>
            </a:pPr>
            <a:fld id="{5A0D6303-53A0-4D34-B3EB-BD5BC2715607}" type="datetimeFigureOut">
              <a:rPr lang="en-GB"/>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panose="020B0604020202020204" pitchFamily="34"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C2F191F9-2087-45F0-89E9-6B522CA5F5C6}" type="slidenum">
              <a:rPr lang="en-GB" altLang="en-US"/>
            </a:fld>
            <a:endParaRPr lang="en-GB"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sz="800" dirty="0"/>
              <a:t>© 3GPP 2023</a:t>
            </a:r>
            <a:endParaRPr lang="en-GB" altLang="en-US" sz="800" dirty="0"/>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sz="800" dirty="0"/>
              <a:t>© 3GPP 2023</a:t>
            </a:r>
            <a:endParaRPr lang="en-GB" altLang="en-US" sz="800" dirty="0"/>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6.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9.xml"/><Relationship Id="rId2" Type="http://schemas.openxmlformats.org/officeDocument/2006/relationships/image" Target="../media/image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charset="0"/>
            </a:endParaRPr>
          </a:p>
        </p:txBody>
      </p:sp>
      <p:sp>
        <p:nvSpPr>
          <p:cNvPr id="6149"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p:cNvSpPr txBox="1">
            <a:spLocks noChangeArrowheads="1"/>
          </p:cNvSpPr>
          <p:nvPr/>
        </p:nvSpPr>
        <p:spPr bwMode="auto">
          <a:xfrm>
            <a:off x="7938" y="482949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sym typeface="+mn-ea"/>
              </a:rPr>
              <a:t>S1-</a:t>
            </a:r>
            <a:r>
              <a:rPr lang="en-US" altLang="en-GB" sz="1000" dirty="0">
                <a:solidFill>
                  <a:schemeClr val="bg1"/>
                </a:solidFill>
                <a:latin typeface="Arial" panose="020B0604020202020204" pitchFamily="34" charset="0"/>
                <a:sym typeface="+mn-ea"/>
              </a:rPr>
              <a:t>240068</a:t>
            </a:r>
            <a:r>
              <a:rPr lang="en-GB" altLang="en-US" sz="1000" dirty="0">
                <a:solidFill>
                  <a:schemeClr val="bg1"/>
                </a:solidFill>
                <a:latin typeface="Arial" panose="020B0604020202020204" pitchFamily="34" charset="0"/>
                <a:sym typeface="+mn-ea"/>
              </a:rPr>
              <a:t>, 3GPP TSG #10</a:t>
            </a:r>
            <a:r>
              <a:rPr lang="en-US" altLang="en-GB" sz="1000" dirty="0">
                <a:solidFill>
                  <a:schemeClr val="bg1"/>
                </a:solidFill>
                <a:latin typeface="Arial" panose="020B0604020202020204" pitchFamily="34" charset="0"/>
                <a:sym typeface="+mn-ea"/>
              </a:rPr>
              <a:t>5</a:t>
            </a:r>
            <a:r>
              <a:rPr lang="en-GB" altLang="en-US" sz="1000" dirty="0">
                <a:solidFill>
                  <a:schemeClr val="bg1"/>
                </a:solidFill>
                <a:latin typeface="Arial" panose="020B0604020202020204" pitchFamily="34" charset="0"/>
                <a:sym typeface="+mn-ea"/>
              </a:rPr>
              <a:t>, </a:t>
            </a:r>
            <a:r>
              <a:rPr lang="en-US" altLang="en-GB" sz="1000" dirty="0">
                <a:solidFill>
                  <a:schemeClr val="bg1"/>
                </a:solidFill>
                <a:latin typeface="Arial" panose="020B0604020202020204" pitchFamily="34" charset="0"/>
                <a:sym typeface="+mn-ea"/>
              </a:rPr>
              <a:t>26 Feb - 1 Mar</a:t>
            </a:r>
            <a:r>
              <a:rPr lang="en-GB" altLang="en-US" sz="1000" dirty="0">
                <a:solidFill>
                  <a:schemeClr val="bg1"/>
                </a:solidFill>
                <a:latin typeface="Arial" panose="020B0604020202020204" pitchFamily="34" charset="0"/>
                <a:sym typeface="+mn-ea"/>
              </a:rPr>
              <a:t> 202</a:t>
            </a:r>
            <a:r>
              <a:rPr lang="en-US" altLang="en-GB" sz="1000" dirty="0">
                <a:solidFill>
                  <a:schemeClr val="bg1"/>
                </a:solidFill>
                <a:latin typeface="Arial" panose="020B0604020202020204" pitchFamily="34" charset="0"/>
                <a:sym typeface="+mn-ea"/>
              </a:rPr>
              <a:t>4, Athens, Grace</a:t>
            </a:r>
            <a:endParaRPr lang="en-US" altLang="en-GB" sz="1000" dirty="0">
              <a:solidFill>
                <a:schemeClr val="bg1"/>
              </a:solidFill>
              <a:latin typeface="Arial" panose="020B0604020202020204" pitchFamily="34" charset="0"/>
            </a:endParaRPr>
          </a:p>
          <a:p>
            <a:pPr>
              <a:spcBef>
                <a:spcPct val="0"/>
              </a:spcBef>
              <a:buFontTx/>
              <a:buNone/>
            </a:pPr>
            <a:endParaRPr lang="en-GB" altLang="en-US" sz="1000" dirty="0">
              <a:solidFill>
                <a:schemeClr val="bg1"/>
              </a:solidFill>
              <a:latin typeface="Arial" panose="020B0604020202020204" pitchFamily="34" charset="0"/>
            </a:endParaRPr>
          </a:p>
        </p:txBody>
      </p:sp>
      <p:sp>
        <p:nvSpPr>
          <p:cNvPr id="5" name="Rectangle 2"/>
          <p:cNvSpPr txBox="1">
            <a:spLocks noChangeArrowheads="1"/>
          </p:cNvSpPr>
          <p:nvPr/>
        </p:nvSpPr>
        <p:spPr bwMode="auto">
          <a:xfrm>
            <a:off x="1254760" y="1630363"/>
            <a:ext cx="7772400" cy="1295400"/>
          </a:xfrm>
          <a:prstGeom prst="rect">
            <a:avLst/>
          </a:prstGeom>
          <a:noFill/>
          <a:ln>
            <a:noFill/>
          </a:ln>
        </p:spPr>
        <p:txBody>
          <a:bodyPr lIns="91430" tIns="45715" rIns="91430" bIns="45715" anchor="ctr">
            <a:normAutofit/>
          </a:bodyPr>
          <a:p>
            <a:pPr marR="0" algn="ctr" defTabSz="914400">
              <a:buClrTx/>
              <a:buSzTx/>
              <a:buFontTx/>
              <a:buNone/>
              <a:defRPr/>
            </a:pPr>
            <a:r>
              <a:rPr kumimoji="0" lang="en-GB" sz="2800" b="1" i="1" kern="0" cap="none" spc="0" normalizeH="0" baseline="0" noProof="0" dirty="0">
                <a:solidFill>
                  <a:srgbClr val="FF0000"/>
                </a:solidFill>
                <a:latin typeface="+mj-lt"/>
                <a:ea typeface="MS PGothic" panose="020B0600070205080204" pitchFamily="34" charset="-128"/>
                <a:cs typeface="MS PGothic" panose="020B0600070205080204" pitchFamily="34" charset="-128"/>
              </a:rPr>
              <a:t>Discussion on</a:t>
            </a:r>
            <a:r>
              <a:rPr kumimoji="0" lang="en-US" altLang="en-GB" sz="2800" b="1" i="1" kern="0" cap="none" spc="0" normalizeH="0" baseline="0" noProof="0" dirty="0">
                <a:solidFill>
                  <a:srgbClr val="FF0000"/>
                </a:solidFill>
                <a:latin typeface="+mj-lt"/>
                <a:ea typeface="MS PGothic" panose="020B0600070205080204" pitchFamily="34" charset="-128"/>
                <a:cs typeface="MS PGothic" panose="020B0600070205080204" pitchFamily="34" charset="-128"/>
              </a:rPr>
              <a:t> Multi-network Interoperability Enhancement</a:t>
            </a:r>
            <a:br>
              <a:rPr kumimoji="0" lang="en-GB" sz="2800" b="1" i="1" kern="0" cap="none" spc="0" normalizeH="0" baseline="0" noProof="0" dirty="0">
                <a:solidFill>
                  <a:srgbClr val="FF0000"/>
                </a:solidFill>
                <a:effectLst>
                  <a:outerShdw blurRad="38100" dist="38100" dir="2700000" algn="tl">
                    <a:srgbClr val="C0C0C0"/>
                  </a:outerShdw>
                </a:effectLst>
                <a:latin typeface="+mj-lt"/>
                <a:ea typeface="MS PGothic" panose="020B0600070205080204" pitchFamily="34" charset="-128"/>
                <a:cs typeface="MS PGothic" panose="020B0600070205080204" pitchFamily="34" charset="-128"/>
              </a:rPr>
            </a:br>
            <a:endParaRPr kumimoji="0" lang="en-GB" sz="1100" kern="0" cap="none" spc="0" normalizeH="0" baseline="0" noProof="0" dirty="0">
              <a:effectLst>
                <a:outerShdw blurRad="38100" dist="38100" dir="2700000" algn="tl">
                  <a:srgbClr val="C0C0C0"/>
                </a:outerShdw>
              </a:effectLst>
              <a:latin typeface="+mj-lt"/>
              <a:ea typeface="MS PGothic" panose="020B0600070205080204" pitchFamily="34" charset="-128"/>
              <a:cs typeface="MS PGothic" panose="020B0600070205080204" pitchFamily="34" charset="-128"/>
            </a:endParaRPr>
          </a:p>
        </p:txBody>
      </p:sp>
      <p:sp>
        <p:nvSpPr>
          <p:cNvPr id="6147" name="Subtitle 6"/>
          <p:cNvSpPr>
            <a:spLocks noGrp="1"/>
          </p:cNvSpPr>
          <p:nvPr>
            <p:ph type="subTitle"/>
          </p:nvPr>
        </p:nvSpPr>
        <p:spPr>
          <a:xfrm>
            <a:off x="4005580" y="3572510"/>
            <a:ext cx="2067560" cy="338455"/>
          </a:xfrm>
        </p:spPr>
        <p:txBody>
          <a:bodyPr vert="horz" wrap="square" lIns="91430" tIns="45715" rIns="91430" bIns="45715" anchor="t" anchorCtr="0"/>
          <a:lstStyle>
            <a:lvl1pPr marL="0" lvl="0" indent="0" algn="ctr">
              <a:buClrTx/>
              <a:buSzTx/>
              <a:buFontTx/>
              <a:buNone/>
              <a:defRPr/>
            </a:lvl1pPr>
            <a:lvl2pPr marL="457200" lvl="1" indent="0" algn="ctr">
              <a:buClr>
                <a:srgbClr val="C00000"/>
              </a:buClr>
              <a:buSzTx/>
              <a:buFont typeface="Arial" panose="020B0604020202020204" pitchFamily="34" charset="0"/>
              <a:buNone/>
              <a:defRPr/>
            </a:lvl2pPr>
            <a:lvl3pPr marL="914400" lvl="2" indent="0" algn="ctr">
              <a:buClrTx/>
              <a:buSzTx/>
              <a:buFont typeface="Arial" panose="020B0604020202020204" pitchFamily="34" charset="0"/>
              <a:buNone/>
              <a:defRPr/>
            </a:lvl3pPr>
            <a:lvl4pPr marL="1371600" lvl="3" indent="0" algn="ctr">
              <a:buClrTx/>
              <a:buSzTx/>
              <a:buFont typeface="Arial" panose="020B0604020202020204" pitchFamily="34" charset="0"/>
              <a:buNone/>
              <a:defRPr/>
            </a:lvl4pPr>
            <a:lvl5pPr marL="1828800" lvl="4" indent="0" algn="ctr">
              <a:buClrTx/>
              <a:buSzTx/>
              <a:buFont typeface="Arial" panose="020B0604020202020204" pitchFamily="34" charset="0"/>
              <a:buNone/>
              <a:defRPr/>
            </a:lvl5pPr>
          </a:lstStyle>
          <a:p>
            <a:pPr lvl="0" algn="l">
              <a:lnSpc>
                <a:spcPct val="80000"/>
              </a:lnSpc>
            </a:pPr>
            <a:r>
              <a:rPr lang="en-US" altLang="en-GB" sz="1400" dirty="0">
                <a:latin typeface="Arial" panose="020B0604020202020204" pitchFamily="34" charset="0"/>
              </a:rPr>
              <a:t>China Unicom</a:t>
            </a:r>
            <a:endParaRPr lang="en-US" altLang="en-GB" sz="1400" dirty="0">
              <a:latin typeface="Arial" panose="020B0604020202020204" pitchFamily="34" charset="0"/>
            </a:endParaRPr>
          </a:p>
        </p:txBody>
      </p:sp>
      <p:sp>
        <p:nvSpPr>
          <p:cNvPr id="2" name="文本框 1"/>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5"/>
          <p:cNvSpPr>
            <a:spLocks noGrp="1"/>
          </p:cNvSpPr>
          <p:nvPr>
            <p:ph idx="1"/>
          </p:nvPr>
        </p:nvSpPr>
        <p:spPr>
          <a:xfrm>
            <a:off x="267970" y="951865"/>
            <a:ext cx="7603490" cy="3535045"/>
          </a:xfrm>
        </p:spPr>
        <p:txBody>
          <a:bodyPr vert="horz" wrap="square" lIns="91430" tIns="45715" rIns="91430" bIns="45715" numCol="1" anchor="t" anchorCtr="0" compatLnSpc="1"/>
          <a:lstStyle/>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400" dirty="0">
                <a:sym typeface="+mn-ea"/>
              </a:rPr>
              <a:t>The early deployments are adopting NSA as a means of fast launching 5G and may gradually evolve towards SA. Based on operators’ different network development progress and deployment strategies, SA networks and NSA networks will coexist and interact in same PLMN or different PLMNs for a long period of time.</a:t>
            </a:r>
            <a:endParaRPr lang="en-US" altLang="en-US" sz="1400" dirty="0">
              <a:sym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sz="14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400" noProof="0" dirty="0">
                <a:ln>
                  <a:noFill/>
                </a:ln>
                <a:effectLst/>
                <a:uLnTx/>
                <a:uFillTx/>
                <a:sym typeface="+mn-ea"/>
              </a:rPr>
              <a:t>However, </a:t>
            </a:r>
            <a:r>
              <a:rPr lang="en-US" altLang="en-US" sz="1400" b="1" noProof="0" dirty="0">
                <a:ln>
                  <a:noFill/>
                </a:ln>
                <a:effectLst/>
                <a:uLnTx/>
                <a:uFillTx/>
                <a:sym typeface="+mn-ea"/>
              </a:rPr>
              <a:t>it is not always guaranteed for 5G subscribers to obtain consistent provision of 5G services in heterogeneous environment with coexisting SA and NSA networks.</a:t>
            </a:r>
            <a:endParaRPr lang="en-US" altLang="en-US" sz="1400" b="1" noProof="0" dirty="0">
              <a:ln>
                <a:noFill/>
              </a:ln>
              <a:effectLst/>
              <a:uLnTx/>
              <a:uFillTx/>
              <a:sym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sz="14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400" noProof="0" dirty="0">
                <a:ln>
                  <a:noFill/>
                </a:ln>
                <a:effectLst/>
                <a:uLnTx/>
                <a:uFillTx/>
                <a:sym typeface="+mn-ea"/>
              </a:rPr>
              <a:t>Standard capabilities to enable 5G services offering to all 5G subscribers are essential</a:t>
            </a:r>
            <a:r>
              <a:rPr lang="en-US" altLang="en-US" sz="1400" b="1" noProof="0" dirty="0">
                <a:ln>
                  <a:noFill/>
                </a:ln>
                <a:effectLst/>
                <a:uLnTx/>
                <a:uFillTx/>
                <a:sym typeface="+mn-ea"/>
              </a:rPr>
              <a:t> to guarantee the </a:t>
            </a:r>
            <a:r>
              <a:rPr lang="en-US" altLang="zh-CN" sz="1400" b="1" noProof="0" dirty="0">
                <a:ln>
                  <a:noFill/>
                </a:ln>
                <a:effectLst/>
                <a:uLnTx/>
                <a:uFillTx/>
                <a:sym typeface="+mn-ea"/>
              </a:rPr>
              <a:t>user service experience and extend service area for users</a:t>
            </a:r>
            <a:r>
              <a:rPr lang="en-US" altLang="zh-CN" sz="1400" noProof="0" dirty="0">
                <a:ln>
                  <a:noFill/>
                </a:ln>
                <a:effectLst/>
                <a:uLnTx/>
                <a:uFillTx/>
                <a:sym typeface="+mn-ea"/>
              </a:rPr>
              <a:t>.</a:t>
            </a:r>
            <a:endParaRPr lang="en-US" altLang="en-US" sz="1400" noProof="0" dirty="0">
              <a:ln>
                <a:noFill/>
              </a:ln>
              <a:effectLst/>
              <a:uLnTx/>
              <a:uFillTx/>
              <a:sym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sz="14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400" noProof="0" dirty="0">
                <a:ln>
                  <a:noFill/>
                </a:ln>
                <a:effectLst/>
                <a:uLnTx/>
                <a:uFillTx/>
                <a:sym typeface="+mn-ea"/>
              </a:rPr>
              <a:t> To </a:t>
            </a:r>
            <a:r>
              <a:rPr lang="en-US" altLang="en-US" sz="1400" b="1" noProof="0" dirty="0">
                <a:ln>
                  <a:noFill/>
                </a:ln>
                <a:effectLst/>
                <a:uLnTx/>
                <a:uFillTx/>
                <a:sym typeface="+mn-ea"/>
              </a:rPr>
              <a:t>reduce excessive investment and save cost</a:t>
            </a:r>
            <a:r>
              <a:rPr lang="en-US" altLang="en-US" sz="1400" noProof="0" dirty="0">
                <a:ln>
                  <a:noFill/>
                </a:ln>
                <a:effectLst/>
                <a:uLnTx/>
                <a:uFillTx/>
                <a:sym typeface="+mn-ea"/>
              </a:rPr>
              <a:t> by avoiding implement 5GC network elements at once in network evolution from EPC based NSA to 5GC based SA.</a:t>
            </a:r>
            <a:endParaRPr kumimoji="0" lang="en-US" altLang="en-US" sz="14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sym typeface="+mn-ea"/>
            </a:endParaRPr>
          </a:p>
        </p:txBody>
      </p:sp>
      <p:sp>
        <p:nvSpPr>
          <p:cNvPr id="7" name="Title 1"/>
          <p:cNvSpPr>
            <a:spLocks noGrp="1"/>
          </p:cNvSpPr>
          <p:nvPr/>
        </p:nvSpPr>
        <p:spPr>
          <a:xfrm>
            <a:off x="475615" y="220980"/>
            <a:ext cx="6827838" cy="547688"/>
          </a:xfrm>
          <a:prstGeom prst="rect">
            <a:avLst/>
          </a:prstGeom>
          <a:noFill/>
          <a:ln w="9525">
            <a:noFill/>
          </a:ln>
        </p:spPr>
        <p:txBody>
          <a:bodyPr vert="horz" wrap="square" lIns="91430" tIns="45715" rIns="91430" bIns="45715"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GB" sz="2800" dirty="0"/>
              <a:t>Background &amp; </a:t>
            </a:r>
            <a:r>
              <a:rPr lang="en-GB" altLang="en-US" sz="2800" dirty="0"/>
              <a:t>Motivation</a:t>
            </a:r>
            <a:endParaRPr lang="en-US" altLang="en-GB" sz="2800" dirty="0"/>
          </a:p>
        </p:txBody>
      </p:sp>
      <p:sp>
        <p:nvSpPr>
          <p:cNvPr id="2" name="文本框 1"/>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87755" y="107950"/>
            <a:ext cx="5958205" cy="548005"/>
          </a:xfrm>
        </p:spPr>
        <p:txBody>
          <a:bodyPr vert="horz" wrap="square" lIns="91430" tIns="45715" rIns="91430" bIns="45715" anchor="ctr" anchorCtr="0"/>
          <a:p>
            <a:r>
              <a:rPr lang="en-US" altLang="en-GB" sz="2800" dirty="0"/>
              <a:t>Example Use Case 1 </a:t>
            </a:r>
            <a:endParaRPr lang="en-US" altLang="en-GB" sz="2800" dirty="0"/>
          </a:p>
        </p:txBody>
      </p:sp>
      <p:sp>
        <p:nvSpPr>
          <p:cNvPr id="20" name="Content Placeholder 5"/>
          <p:cNvSpPr>
            <a:spLocks noGrp="1"/>
          </p:cNvSpPr>
          <p:nvPr/>
        </p:nvSpPr>
        <p:spPr>
          <a:xfrm>
            <a:off x="450215" y="1006475"/>
            <a:ext cx="6495415" cy="1186815"/>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indent="-341630">
              <a:buBlip>
                <a:blip r:embed="rId1"/>
              </a:buBlip>
            </a:pPr>
            <a:r>
              <a:rPr lang="en-US" altLang="en-US" sz="1400" noProof="0" dirty="0">
                <a:ln>
                  <a:noFill/>
                </a:ln>
                <a:effectLst/>
                <a:uLnTx/>
                <a:uFillTx/>
                <a:sym typeface="+mn-ea"/>
              </a:rPr>
              <a:t>HPLMN supports EPC/NSA networks. VPLMN supports 5GC/SA network.</a:t>
            </a:r>
            <a:endParaRPr lang="en-US" altLang="en-US" sz="1400" noProof="0" dirty="0">
              <a:ln>
                <a:noFill/>
              </a:ln>
              <a:effectLst/>
              <a:uLnTx/>
              <a:uFillTx/>
              <a:sym typeface="+mn-ea"/>
            </a:endParaRPr>
          </a:p>
          <a:p>
            <a:pPr marL="341630" indent="-341630">
              <a:buBlip>
                <a:blip r:embed="rId1"/>
              </a:buBlip>
            </a:pPr>
            <a:r>
              <a:rPr lang="en-US" altLang="en-US" sz="1400" noProof="0" dirty="0">
                <a:ln>
                  <a:noFill/>
                </a:ln>
                <a:effectLst/>
                <a:uLnTx/>
                <a:uFillTx/>
                <a:sym typeface="+mn-ea"/>
              </a:rPr>
              <a:t>A 5G services subscriber of the HPLMN roams to the VPLMN</a:t>
            </a:r>
            <a:endParaRPr lang="en-US" altLang="en-US" sz="1400" noProof="0" dirty="0">
              <a:ln>
                <a:noFill/>
              </a:ln>
              <a:effectLst/>
              <a:uLnTx/>
              <a:uFillTx/>
              <a:sym typeface="+mn-ea"/>
            </a:endParaRPr>
          </a:p>
          <a:p>
            <a:pPr marL="341630" indent="-341630">
              <a:buBlip>
                <a:blip r:embed="rId1"/>
              </a:buBlip>
            </a:pPr>
            <a:r>
              <a:rPr lang="en-US" altLang="en-US" sz="1400" noProof="0" dirty="0">
                <a:ln>
                  <a:noFill/>
                </a:ln>
                <a:effectLst/>
                <a:uLnTx/>
                <a:uFillTx/>
                <a:sym typeface="+mn-ea"/>
              </a:rPr>
              <a:t>There are 5G roaming agreements between the VPLMN and the HPLMN</a:t>
            </a:r>
            <a:endParaRPr lang="en-US" altLang="en-US" sz="1400" noProof="0" dirty="0">
              <a:ln>
                <a:noFill/>
              </a:ln>
              <a:effectLst/>
              <a:uLnTx/>
              <a:uFillTx/>
              <a:sym typeface="+mn-ea"/>
            </a:endParaRPr>
          </a:p>
          <a:p>
            <a:pPr marL="341630" indent="-341630">
              <a:buBlip>
                <a:blip r:embed="rId1"/>
              </a:buBlip>
            </a:pPr>
            <a:r>
              <a:rPr lang="en-US" altLang="en-US" sz="1400" noProof="0" dirty="0">
                <a:ln>
                  <a:noFill/>
                </a:ln>
                <a:effectLst/>
                <a:uLnTx/>
                <a:uFillTx/>
                <a:sym typeface="+mn-ea"/>
              </a:rPr>
              <a:t>UE of the 5G roamer is a SA access capable terminal</a:t>
            </a:r>
            <a:endParaRPr lang="en-US" altLang="en-US" sz="1400" noProof="0" dirty="0">
              <a:ln>
                <a:noFill/>
              </a:ln>
              <a:effectLst/>
              <a:uLnTx/>
              <a:uFillTx/>
              <a:sym typeface="+mn-ea"/>
            </a:endParaRPr>
          </a:p>
          <a:p>
            <a:pPr marL="341630" indent="-341630">
              <a:buBlip>
                <a:blip r:embed="rId1"/>
              </a:buBlip>
            </a:pPr>
            <a:endParaRPr lang="en-US" altLang="en-US" sz="1400" noProof="0" dirty="0">
              <a:ln>
                <a:noFill/>
              </a:ln>
              <a:effectLst/>
              <a:uLnTx/>
              <a:uFillTx/>
              <a:sym typeface="+mn-ea"/>
            </a:endParaRPr>
          </a:p>
          <a:p>
            <a:pPr marL="0" indent="0">
              <a:buNone/>
            </a:pPr>
            <a:endParaRPr lang="en-US" altLang="en-US" sz="1400" noProof="0" dirty="0">
              <a:ln>
                <a:noFill/>
              </a:ln>
              <a:effectLst/>
              <a:uLnTx/>
              <a:uFillTx/>
              <a:latin typeface="+mn-lt"/>
              <a:ea typeface="MS PGothic" panose="020B0600070205080204" pitchFamily="34" charset="-128"/>
              <a:cs typeface="MS PGothic" panose="020B0600070205080204" pitchFamily="34" charset="-128"/>
              <a:sym typeface="+mn-ea"/>
            </a:endParaRPr>
          </a:p>
        </p:txBody>
      </p:sp>
      <p:sp>
        <p:nvSpPr>
          <p:cNvPr id="3" name="文本框 2"/>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
        <p:nvSpPr>
          <p:cNvPr id="4" name="矩形 3"/>
          <p:cNvSpPr/>
          <p:nvPr/>
        </p:nvSpPr>
        <p:spPr>
          <a:xfrm>
            <a:off x="5687060" y="1842135"/>
            <a:ext cx="3235325" cy="2320290"/>
          </a:xfrm>
          <a:prstGeom prst="rect">
            <a:avLst/>
          </a:prstGeom>
          <a:noFill/>
          <a:ln>
            <a:noFill/>
          </a:ln>
        </p:spPr>
        <p:txBody>
          <a:bodyPr vert="horz" wrap="square" lIns="91430" tIns="45715" rIns="91430" bIns="45715" numCol="1" rtlCol="0" anchor="t" anchorCtr="0" compatLnSpc="1">
            <a:noAutofit/>
          </a:bodyPr>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lvl="0" indent="-341630" algn="l">
              <a:buClrTx/>
              <a:buSzTx/>
              <a:buBlip>
                <a:blip r:embed="rId1"/>
              </a:buBlip>
            </a:pPr>
            <a:r>
              <a:rPr lang="en-US" altLang="en-US" sz="1200" noProof="0" dirty="0">
                <a:ln>
                  <a:noFill/>
                </a:ln>
                <a:effectLst/>
                <a:uLnTx/>
                <a:uFillTx/>
                <a:sym typeface="+mn-ea"/>
              </a:rPr>
              <a:t>Benefits</a:t>
            </a:r>
            <a:endParaRPr lang="en-US" altLang="en-US" sz="1200" noProof="0" dirty="0">
              <a:ln>
                <a:noFill/>
              </a:ln>
              <a:effectLst/>
              <a:uLnTx/>
              <a:uFillTx/>
              <a:sym typeface="+mn-ea"/>
            </a:endParaRPr>
          </a:p>
          <a:p>
            <a:pPr lvl="1" algn="l">
              <a:buSzTx/>
            </a:pPr>
            <a:r>
              <a:rPr lang="en-US" altLang="en-US" sz="1200" noProof="0" dirty="0">
                <a:ln>
                  <a:noFill/>
                </a:ln>
                <a:effectLst/>
                <a:uLnTx/>
                <a:uFillTx/>
                <a:sym typeface="+mn-ea"/>
              </a:rPr>
              <a:t>EPC/NSA </a:t>
            </a:r>
            <a:r>
              <a:rPr lang="en-US" altLang="en-US" sz="1200" noProof="0" dirty="0">
                <a:ln>
                  <a:noFill/>
                </a:ln>
                <a:effectLst/>
                <a:uLnTx/>
                <a:uFillTx/>
                <a:sym typeface="+mn-ea"/>
              </a:rPr>
              <a:t>operator</a:t>
            </a:r>
            <a:r>
              <a:rPr lang="en-US" altLang="en-US" sz="1200" noProof="0" dirty="0">
                <a:ln>
                  <a:noFill/>
                </a:ln>
                <a:effectLst/>
                <a:uLnTx/>
                <a:uFillTx/>
                <a:sym typeface="+mn-ea"/>
              </a:rPr>
              <a:t>s:</a:t>
            </a:r>
            <a:r>
              <a:rPr lang="en-US" altLang="en-US" sz="1200" noProof="0" dirty="0">
                <a:ln>
                  <a:noFill/>
                </a:ln>
                <a:effectLst/>
                <a:uLnTx/>
                <a:uFillTx/>
                <a:sym typeface="+mn-ea"/>
              </a:rPr>
              <a:t> </a:t>
            </a:r>
            <a:r>
              <a:rPr lang="en-US" altLang="en-US" sz="1200" noProof="0" dirty="0">
                <a:ln>
                  <a:noFill/>
                </a:ln>
                <a:effectLst/>
                <a:uLnTx/>
                <a:uFillTx/>
                <a:sym typeface="+mn-ea"/>
              </a:rPr>
              <a:t>assure</a:t>
            </a:r>
            <a:r>
              <a:rPr lang="en-US" altLang="en-US" sz="1200" noProof="0" dirty="0">
                <a:ln>
                  <a:noFill/>
                </a:ln>
                <a:effectLst/>
                <a:uLnTx/>
                <a:uFillTx/>
                <a:sym typeface="+mn-ea"/>
              </a:rPr>
              <a:t> </a:t>
            </a:r>
            <a:r>
              <a:rPr lang="en-US" altLang="en-US" sz="1200" noProof="0" dirty="0">
                <a:ln>
                  <a:noFill/>
                </a:ln>
                <a:effectLst/>
                <a:uLnTx/>
                <a:uFillTx/>
                <a:sym typeface="+mn-ea"/>
              </a:rPr>
              <a:t>their</a:t>
            </a:r>
            <a:r>
              <a:rPr lang="en-US" altLang="en-US" sz="1200" noProof="0" dirty="0">
                <a:ln>
                  <a:noFill/>
                </a:ln>
                <a:effectLst/>
                <a:uLnTx/>
                <a:uFillTx/>
                <a:sym typeface="+mn-ea"/>
              </a:rPr>
              <a:t> users </a:t>
            </a:r>
            <a:r>
              <a:rPr lang="en-US" altLang="en-US" sz="1200" noProof="0" dirty="0">
                <a:ln>
                  <a:noFill/>
                </a:ln>
                <a:effectLst/>
                <a:uLnTx/>
                <a:uFillTx/>
                <a:sym typeface="+mn-ea"/>
              </a:rPr>
              <a:t>of </a:t>
            </a:r>
            <a:r>
              <a:rPr lang="en-US" altLang="en-US" sz="1200" noProof="0" dirty="0">
                <a:ln>
                  <a:noFill/>
                </a:ln>
                <a:effectLst/>
                <a:uLnTx/>
                <a:uFillTx/>
                <a:sym typeface="+mn-ea"/>
              </a:rPr>
              <a:t>the similar 5G service and user experience</a:t>
            </a:r>
            <a:r>
              <a:rPr lang="en-US" altLang="en-US" sz="1200" noProof="0" dirty="0">
                <a:ln>
                  <a:noFill/>
                </a:ln>
                <a:effectLst/>
                <a:uLnTx/>
                <a:uFillTx/>
                <a:sym typeface="+mn-ea"/>
              </a:rPr>
              <a:t> </a:t>
            </a:r>
            <a:r>
              <a:rPr lang="en-US" altLang="en-US" sz="1200" noProof="0" dirty="0">
                <a:ln>
                  <a:noFill/>
                </a:ln>
                <a:effectLst/>
                <a:uLnTx/>
                <a:uFillTx/>
                <a:sym typeface="+mn-ea"/>
              </a:rPr>
              <a:t>as in the home</a:t>
            </a:r>
            <a:r>
              <a:rPr lang="en-US" altLang="en-US" sz="1200" noProof="0" dirty="0">
                <a:ln>
                  <a:noFill/>
                </a:ln>
                <a:effectLst/>
                <a:uLnTx/>
                <a:uFillTx/>
                <a:sym typeface="+mn-ea"/>
              </a:rPr>
              <a:t> </a:t>
            </a:r>
            <a:r>
              <a:rPr lang="en-US" altLang="en-US" sz="1200" noProof="0" dirty="0">
                <a:ln>
                  <a:noFill/>
                </a:ln>
                <a:effectLst/>
                <a:uLnTx/>
                <a:uFillTx/>
                <a:sym typeface="+mn-ea"/>
              </a:rPr>
              <a:t>EPC/NSA network </a:t>
            </a:r>
            <a:r>
              <a:rPr lang="en-US" altLang="en-US" sz="1200" noProof="0" dirty="0">
                <a:ln>
                  <a:noFill/>
                </a:ln>
                <a:effectLst/>
                <a:uLnTx/>
                <a:uFillTx/>
                <a:sym typeface="+mn-ea"/>
              </a:rPr>
              <a:t>when roaming </a:t>
            </a:r>
            <a:r>
              <a:rPr lang="en-US" altLang="en-US" sz="1200" noProof="0" dirty="0">
                <a:ln>
                  <a:noFill/>
                </a:ln>
                <a:effectLst/>
                <a:uLnTx/>
                <a:uFillTx/>
                <a:sym typeface="+mn-ea"/>
              </a:rPr>
              <a:t>without upgrading </a:t>
            </a:r>
            <a:r>
              <a:rPr lang="en-US" altLang="en-US" sz="1200" noProof="0" dirty="0">
                <a:ln>
                  <a:noFill/>
                </a:ln>
                <a:effectLst/>
                <a:uLnTx/>
                <a:uFillTx/>
                <a:sym typeface="+mn-ea"/>
              </a:rPr>
              <a:t>their</a:t>
            </a:r>
            <a:r>
              <a:rPr lang="en-US" altLang="en-US" sz="1200" noProof="0" dirty="0">
                <a:ln>
                  <a:noFill/>
                </a:ln>
                <a:effectLst/>
                <a:uLnTx/>
                <a:uFillTx/>
                <a:sym typeface="+mn-ea"/>
              </a:rPr>
              <a:t> </a:t>
            </a:r>
            <a:r>
              <a:rPr lang="en-US" altLang="en-US" sz="1200" noProof="0" dirty="0">
                <a:ln>
                  <a:noFill/>
                </a:ln>
                <a:effectLst/>
                <a:uLnTx/>
                <a:uFillTx/>
                <a:sym typeface="+mn-ea"/>
              </a:rPr>
              <a:t>EPC/NSA </a:t>
            </a:r>
            <a:r>
              <a:rPr lang="en-US" altLang="en-US" sz="1200" noProof="0" dirty="0">
                <a:ln>
                  <a:noFill/>
                </a:ln>
                <a:effectLst/>
                <a:uLnTx/>
                <a:uFillTx/>
                <a:sym typeface="+mn-ea"/>
              </a:rPr>
              <a:t>network </a:t>
            </a:r>
            <a:endParaRPr lang="en-US" altLang="en-US" sz="1200" noProof="0" dirty="0">
              <a:ln>
                <a:noFill/>
              </a:ln>
              <a:effectLst/>
              <a:uLnTx/>
              <a:uFillTx/>
              <a:sym typeface="+mn-ea"/>
            </a:endParaRPr>
          </a:p>
          <a:p>
            <a:pPr lvl="1" algn="l">
              <a:buSzTx/>
            </a:pPr>
            <a:r>
              <a:rPr lang="en-US" altLang="en-US" sz="1200" noProof="0" dirty="0">
                <a:ln>
                  <a:noFill/>
                </a:ln>
                <a:effectLst/>
                <a:uLnTx/>
                <a:uFillTx/>
                <a:cs typeface="+mn-cs"/>
                <a:sym typeface="+mn-ea"/>
              </a:rPr>
              <a:t>SA operators: </a:t>
            </a:r>
            <a:r>
              <a:rPr lang="en-US" altLang="en-US" sz="1200" noProof="0" dirty="0">
                <a:ln>
                  <a:noFill/>
                </a:ln>
                <a:effectLst/>
                <a:uLnTx/>
                <a:uFillTx/>
                <a:cs typeface="+mn-cs"/>
                <a:sym typeface="+mn-ea"/>
              </a:rPr>
              <a:t>sav</a:t>
            </a:r>
            <a:r>
              <a:rPr lang="en-US" altLang="en-US" sz="1200" noProof="0" dirty="0">
                <a:ln>
                  <a:noFill/>
                </a:ln>
                <a:effectLst/>
                <a:uLnTx/>
                <a:uFillTx/>
                <a:cs typeface="+mn-cs"/>
                <a:sym typeface="+mn-ea"/>
              </a:rPr>
              <a:t>e</a:t>
            </a:r>
            <a:r>
              <a:rPr lang="en-US" altLang="en-US" sz="1200" noProof="0" dirty="0">
                <a:ln>
                  <a:noFill/>
                </a:ln>
                <a:effectLst/>
                <a:uLnTx/>
                <a:uFillTx/>
                <a:cs typeface="+mn-cs"/>
                <a:sym typeface="+mn-ea"/>
              </a:rPr>
              <a:t> </a:t>
            </a:r>
            <a:r>
              <a:rPr lang="en-US" altLang="en-US" sz="1200" noProof="0" dirty="0">
                <a:ln>
                  <a:noFill/>
                </a:ln>
                <a:effectLst/>
                <a:uLnTx/>
                <a:uFillTx/>
                <a:cs typeface="+mn-cs"/>
                <a:sym typeface="+mn-ea"/>
              </a:rPr>
              <a:t>investment and operating </a:t>
            </a:r>
            <a:r>
              <a:rPr lang="en-US" altLang="en-US" sz="1200" noProof="0" dirty="0">
                <a:ln>
                  <a:noFill/>
                </a:ln>
                <a:effectLst/>
                <a:uLnTx/>
                <a:uFillTx/>
                <a:cs typeface="+mn-cs"/>
                <a:sym typeface="+mn-ea"/>
              </a:rPr>
              <a:t>cost</a:t>
            </a:r>
            <a:r>
              <a:rPr lang="en-US" altLang="en-US" sz="1200" noProof="0" dirty="0">
                <a:ln>
                  <a:noFill/>
                </a:ln>
                <a:effectLst/>
                <a:uLnTx/>
                <a:uFillTx/>
                <a:cs typeface="+mn-cs"/>
                <a:sym typeface="+mn-ea"/>
              </a:rPr>
              <a:t>s</a:t>
            </a:r>
            <a:r>
              <a:rPr lang="en-US" altLang="en-US" sz="1200" noProof="0" dirty="0">
                <a:ln>
                  <a:noFill/>
                </a:ln>
                <a:effectLst/>
                <a:uLnTx/>
                <a:uFillTx/>
                <a:cs typeface="+mn-cs"/>
                <a:sym typeface="+mn-ea"/>
              </a:rPr>
              <a:t> </a:t>
            </a:r>
            <a:r>
              <a:rPr lang="en-US" altLang="en-US" sz="1200" noProof="0" dirty="0">
                <a:ln>
                  <a:noFill/>
                </a:ln>
                <a:effectLst/>
                <a:uLnTx/>
                <a:uFillTx/>
                <a:cs typeface="+mn-cs"/>
                <a:sym typeface="+mn-ea"/>
              </a:rPr>
              <a:t>with </a:t>
            </a:r>
            <a:r>
              <a:rPr lang="en-US" altLang="en-US" sz="1200" noProof="0" dirty="0">
                <a:ln>
                  <a:noFill/>
                </a:ln>
                <a:effectLst/>
                <a:uLnTx/>
                <a:uFillTx/>
                <a:sym typeface="+mn-ea"/>
              </a:rPr>
              <a:t>CAPEX and </a:t>
            </a:r>
            <a:r>
              <a:rPr lang="en-US" altLang="en-US" sz="1200" noProof="0" dirty="0">
                <a:ln>
                  <a:noFill/>
                </a:ln>
                <a:effectLst/>
                <a:uLnTx/>
                <a:uFillTx/>
                <a:cs typeface="+mn-cs"/>
                <a:sym typeface="+mn-ea"/>
              </a:rPr>
              <a:t>OPEX, </a:t>
            </a:r>
            <a:r>
              <a:rPr lang="en-US" altLang="en-US" sz="1200" noProof="0" dirty="0">
                <a:ln>
                  <a:noFill/>
                </a:ln>
                <a:effectLst/>
                <a:uLnTx/>
                <a:uFillTx/>
                <a:cs typeface="+mn-cs"/>
                <a:sym typeface="+mn-ea"/>
              </a:rPr>
              <a:t>and </a:t>
            </a:r>
            <a:r>
              <a:rPr lang="en-US" altLang="en-US" sz="1200" noProof="0" dirty="0">
                <a:ln>
                  <a:noFill/>
                </a:ln>
                <a:effectLst/>
                <a:uLnTx/>
                <a:uFillTx/>
                <a:cs typeface="+mn-cs"/>
                <a:sym typeface="+mn-ea"/>
              </a:rPr>
              <a:t>reduce complexity of networks by maintaining only SA networks</a:t>
            </a:r>
            <a:endParaRPr lang="en-US" altLang="en-US" sz="1200" noProof="0" dirty="0">
              <a:ln>
                <a:noFill/>
              </a:ln>
              <a:effectLst/>
              <a:uLnTx/>
              <a:uFillTx/>
              <a:cs typeface="+mn-cs"/>
              <a:sym typeface="+mn-ea"/>
            </a:endParaRPr>
          </a:p>
        </p:txBody>
      </p:sp>
      <p:grpSp>
        <p:nvGrpSpPr>
          <p:cNvPr id="17" name="组合 16"/>
          <p:cNvGrpSpPr/>
          <p:nvPr/>
        </p:nvGrpSpPr>
        <p:grpSpPr>
          <a:xfrm>
            <a:off x="336550" y="2042160"/>
            <a:ext cx="5315585" cy="2046605"/>
            <a:chOff x="2788" y="1372"/>
            <a:chExt cx="8371" cy="3223"/>
          </a:xfrm>
        </p:grpSpPr>
        <p:sp>
          <p:nvSpPr>
            <p:cNvPr id="14" name="圆角矩形 13"/>
            <p:cNvSpPr/>
            <p:nvPr/>
          </p:nvSpPr>
          <p:spPr>
            <a:xfrm>
              <a:off x="2788" y="1803"/>
              <a:ext cx="4120" cy="2792"/>
            </a:xfrm>
            <a:prstGeom prst="roundRect">
              <a:avLst/>
            </a:prstGeom>
            <a:solidFill>
              <a:schemeClr val="accent3">
                <a:lumMod val="20000"/>
                <a:lumOff val="80000"/>
              </a:schemeClr>
            </a:solidFill>
            <a:ln w="317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8" name="圆角矩形 7"/>
            <p:cNvSpPr/>
            <p:nvPr/>
          </p:nvSpPr>
          <p:spPr>
            <a:xfrm>
              <a:off x="7039" y="1803"/>
              <a:ext cx="4120" cy="2792"/>
            </a:xfrm>
            <a:prstGeom prst="roundRect">
              <a:avLst/>
            </a:prstGeom>
            <a:solidFill>
              <a:schemeClr val="tx2">
                <a:lumMod val="20000"/>
                <a:lumOff val="80000"/>
              </a:schemeClr>
            </a:solidFill>
            <a:ln w="317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pic>
          <p:nvPicPr>
            <p:cNvPr id="9" name="图片 8"/>
            <p:cNvPicPr>
              <a:picLocks noChangeAspect="1"/>
            </p:cNvPicPr>
            <p:nvPr/>
          </p:nvPicPr>
          <p:blipFill>
            <a:blip r:embed="rId2"/>
            <a:stretch>
              <a:fillRect/>
            </a:stretch>
          </p:blipFill>
          <p:spPr>
            <a:xfrm>
              <a:off x="7108" y="3112"/>
              <a:ext cx="3981" cy="1275"/>
            </a:xfrm>
            <a:prstGeom prst="rect">
              <a:avLst/>
            </a:prstGeom>
            <a:effectLst>
              <a:softEdge rad="12700"/>
            </a:effectLst>
          </p:spPr>
        </p:pic>
        <p:sp>
          <p:nvSpPr>
            <p:cNvPr id="30" name="文本框 29"/>
            <p:cNvSpPr txBox="1"/>
            <p:nvPr/>
          </p:nvSpPr>
          <p:spPr>
            <a:xfrm>
              <a:off x="6255" y="1372"/>
              <a:ext cx="314" cy="322"/>
            </a:xfrm>
            <a:prstGeom prst="rect">
              <a:avLst/>
            </a:prstGeom>
            <a:noFill/>
          </p:spPr>
          <p:txBody>
            <a:bodyPr wrap="none" rtlCol="0" anchor="t">
              <a:noAutofit/>
            </a:bodyPr>
            <a:p>
              <a:endParaRPr lang="zh-CN" altLang="en-US" sz="3200">
                <a:solidFill>
                  <a:srgbClr val="FF0000"/>
                </a:solidFill>
              </a:endParaRPr>
            </a:p>
          </p:txBody>
        </p:sp>
        <p:sp>
          <p:nvSpPr>
            <p:cNvPr id="12" name="文本框 11"/>
            <p:cNvSpPr txBox="1"/>
            <p:nvPr/>
          </p:nvSpPr>
          <p:spPr>
            <a:xfrm>
              <a:off x="9651" y="1751"/>
              <a:ext cx="1235" cy="526"/>
            </a:xfrm>
            <a:prstGeom prst="rect">
              <a:avLst/>
            </a:prstGeom>
            <a:noFill/>
          </p:spPr>
          <p:txBody>
            <a:bodyPr wrap="square" rtlCol="0">
              <a:noAutofit/>
            </a:bodyPr>
            <a:p>
              <a:r>
                <a:rPr lang="en-US" altLang="zh-CN" sz="800" b="1" dirty="0">
                  <a:latin typeface="微软雅黑" panose="020B0503020204020204" charset="-122"/>
                  <a:ea typeface="微软雅黑" panose="020B0503020204020204" charset="-122"/>
                </a:rPr>
                <a:t>EPC/NSA HPLMN</a:t>
              </a:r>
              <a:endParaRPr lang="en-US" altLang="zh-CN" sz="800" b="1" dirty="0">
                <a:latin typeface="微软雅黑" panose="020B0503020204020204" charset="-122"/>
                <a:ea typeface="微软雅黑" panose="020B0503020204020204" charset="-122"/>
              </a:endParaRPr>
            </a:p>
          </p:txBody>
        </p:sp>
        <p:sp>
          <p:nvSpPr>
            <p:cNvPr id="13" name="文本框 12"/>
            <p:cNvSpPr txBox="1"/>
            <p:nvPr/>
          </p:nvSpPr>
          <p:spPr>
            <a:xfrm>
              <a:off x="3014" y="1803"/>
              <a:ext cx="1531" cy="422"/>
            </a:xfrm>
            <a:prstGeom prst="rect">
              <a:avLst/>
            </a:prstGeom>
            <a:noFill/>
          </p:spPr>
          <p:txBody>
            <a:bodyPr wrap="square" rtlCol="0">
              <a:noAutofit/>
            </a:bodyPr>
            <a:p>
              <a:r>
                <a:rPr lang="en-US" altLang="zh-CN" sz="800" b="1" dirty="0">
                  <a:latin typeface="微软雅黑" panose="020B0503020204020204" charset="-122"/>
                  <a:ea typeface="微软雅黑" panose="020B0503020204020204" charset="-122"/>
                </a:rPr>
                <a:t>SA VPLMN</a:t>
              </a:r>
              <a:endParaRPr lang="en-US" altLang="zh-CN" sz="800" b="1" dirty="0">
                <a:latin typeface="微软雅黑" panose="020B0503020204020204" charset="-122"/>
                <a:ea typeface="微软雅黑" panose="020B0503020204020204" charset="-122"/>
              </a:endParaRPr>
            </a:p>
            <a:p>
              <a:endParaRPr lang="en-US" altLang="zh-CN" sz="800" b="1" dirty="0">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3"/>
            <a:stretch>
              <a:fillRect/>
            </a:stretch>
          </p:blipFill>
          <p:spPr>
            <a:xfrm>
              <a:off x="2944" y="2212"/>
              <a:ext cx="3808" cy="2195"/>
            </a:xfrm>
            <a:prstGeom prst="rect">
              <a:avLst/>
            </a:prstGeom>
            <a:effectLst>
              <a:softEdge rad="12700"/>
            </a:effectLst>
          </p:spPr>
        </p:pic>
        <p:cxnSp>
          <p:nvCxnSpPr>
            <p:cNvPr id="15" name="曲线连接符 14"/>
            <p:cNvCxnSpPr/>
            <p:nvPr/>
          </p:nvCxnSpPr>
          <p:spPr>
            <a:xfrm rot="10800000">
              <a:off x="3152" y="3947"/>
              <a:ext cx="4164" cy="384"/>
            </a:xfrm>
            <a:prstGeom prst="curvedConnector5">
              <a:avLst>
                <a:gd name="adj1" fmla="val -2209"/>
                <a:gd name="adj2" fmla="val -134375"/>
                <a:gd name="adj3" fmla="val 100168"/>
              </a:avLst>
            </a:prstGeom>
            <a:ln>
              <a:headEnd type="none" w="med" len="med"/>
              <a:tailEnd type="arrow" w="med" len="med"/>
            </a:ln>
          </p:spPr>
          <p:style>
            <a:lnRef idx="1">
              <a:schemeClr val="accent2"/>
            </a:lnRef>
            <a:fillRef idx="0">
              <a:schemeClr val="accent2"/>
            </a:fillRef>
            <a:effectRef idx="0">
              <a:schemeClr val="accent2"/>
            </a:effectRef>
            <a:fontRef idx="minor">
              <a:schemeClr val="tx1"/>
            </a:fontRef>
          </p:style>
        </p:cxnSp>
      </p:grpSp>
      <p:sp>
        <p:nvSpPr>
          <p:cNvPr id="6" name="矩形 5"/>
          <p:cNvSpPr/>
          <p:nvPr/>
        </p:nvSpPr>
        <p:spPr>
          <a:xfrm>
            <a:off x="480060" y="567055"/>
            <a:ext cx="1600835" cy="461010"/>
          </a:xfrm>
          <a:prstGeom prst="rect">
            <a:avLst/>
          </a:prstGeom>
          <a:noFill/>
          <a:ln>
            <a:noFill/>
          </a:ln>
        </p:spPr>
        <p:txBody>
          <a:bodyPr vert="horz" wrap="square" lIns="91430" tIns="45715" rIns="91430" bIns="45715" numCol="1" rtlCol="0" anchor="ctr" anchorCtr="0" compatLnSpc="1">
            <a:normAutofit fontScale="80000"/>
          </a:bodyPr>
          <a:p>
            <a:pPr lvl="0" algn="l">
              <a:buClrTx/>
              <a:buSzTx/>
              <a:buFontTx/>
            </a:pPr>
            <a:r>
              <a:rPr lang="en-US" altLang="en-GB" sz="2800" kern="0" dirty="0">
                <a:solidFill>
                  <a:srgbClr val="FF0000"/>
                </a:solidFill>
                <a:latin typeface="+mj-lt"/>
                <a:cs typeface="MS PGothic" panose="020B0600070205080204" pitchFamily="34" charset="-128"/>
                <a:sym typeface="+mn-ea"/>
              </a:rPr>
              <a:t>R</a:t>
            </a:r>
            <a:r>
              <a:rPr lang="en-US" altLang="en-GB" sz="2800" kern="0" dirty="0">
                <a:solidFill>
                  <a:srgbClr val="FF0000"/>
                </a:solidFill>
                <a:latin typeface="+mj-lt"/>
                <a:cs typeface="MS PGothic" panose="020B0600070205080204" pitchFamily="34" charset="-128"/>
                <a:sym typeface="+mn-ea"/>
              </a:rPr>
              <a:t>oaming</a:t>
            </a:r>
            <a:endParaRPr lang="en-US" altLang="en-GB" sz="2800" kern="0" dirty="0">
              <a:solidFill>
                <a:srgbClr val="FF0000"/>
              </a:solidFill>
              <a:latin typeface="+mj-lt"/>
              <a:cs typeface="MS PGothic" panose="020B0600070205080204" pitchFamily="34" charset="-128"/>
              <a:sym typeface="+mn-ea"/>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87755" y="107950"/>
            <a:ext cx="5958205" cy="548005"/>
          </a:xfrm>
        </p:spPr>
        <p:txBody>
          <a:bodyPr vert="horz" wrap="square" lIns="91430" tIns="45715" rIns="91430" bIns="45715" anchor="ctr" anchorCtr="0"/>
          <a:p>
            <a:r>
              <a:rPr lang="en-US" altLang="en-GB" sz="2800" dirty="0"/>
              <a:t>Example Use Case 2 </a:t>
            </a:r>
            <a:endParaRPr lang="en-US" altLang="en-GB" sz="2800" dirty="0"/>
          </a:p>
        </p:txBody>
      </p:sp>
      <p:sp>
        <p:nvSpPr>
          <p:cNvPr id="20" name="Content Placeholder 5"/>
          <p:cNvSpPr>
            <a:spLocks noGrp="1"/>
          </p:cNvSpPr>
          <p:nvPr/>
        </p:nvSpPr>
        <p:spPr>
          <a:xfrm>
            <a:off x="415925" y="945515"/>
            <a:ext cx="7046595" cy="1360805"/>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indent="-341630">
              <a:buBlip>
                <a:blip r:embed="rId1"/>
              </a:buBlip>
            </a:pPr>
            <a:r>
              <a:rPr lang="en-US" altLang="en-US" sz="1400" noProof="0" dirty="0">
                <a:ln>
                  <a:noFill/>
                </a:ln>
                <a:effectLst/>
                <a:uLnTx/>
                <a:uFillTx/>
                <a:sym typeface="+mn-ea"/>
              </a:rPr>
              <a:t>There are 5GC/SA area and EPC/NSA area </a:t>
            </a:r>
            <a:r>
              <a:rPr lang="en-US" altLang="en-US" sz="1400" noProof="0" dirty="0">
                <a:ln>
                  <a:noFill/>
                </a:ln>
                <a:effectLst/>
                <a:uLnTx/>
                <a:uFillTx/>
                <a:sym typeface="+mn-ea"/>
              </a:rPr>
              <a:t>which are separate end to end </a:t>
            </a:r>
            <a:r>
              <a:rPr lang="en-US" altLang="en-US" sz="1400" noProof="0" dirty="0">
                <a:ln>
                  <a:noFill/>
                </a:ln>
                <a:effectLst/>
                <a:uLnTx/>
                <a:uFillTx/>
                <a:sym typeface="+mn-ea"/>
              </a:rPr>
              <a:t>in a same PLMN  </a:t>
            </a:r>
            <a:endParaRPr lang="en-US" altLang="en-US" sz="1400" noProof="0" dirty="0">
              <a:ln>
                <a:noFill/>
              </a:ln>
              <a:effectLst/>
              <a:uLnTx/>
              <a:uFillTx/>
              <a:sym typeface="+mn-ea"/>
            </a:endParaRPr>
          </a:p>
          <a:p>
            <a:pPr marL="341630" indent="-341630">
              <a:buBlip>
                <a:blip r:embed="rId1"/>
              </a:buBlip>
            </a:pPr>
            <a:r>
              <a:rPr lang="en-US" altLang="en-US" sz="1400" noProof="0" dirty="0">
                <a:ln>
                  <a:noFill/>
                </a:ln>
                <a:effectLst/>
                <a:uLnTx/>
                <a:uFillTx/>
                <a:sym typeface="+mn-ea"/>
              </a:rPr>
              <a:t>A 5G subscriber data is provisioned on HSS in EPC/NSA area</a:t>
            </a:r>
            <a:endParaRPr lang="en-US" altLang="en-US" sz="1400" noProof="0" dirty="0">
              <a:ln>
                <a:noFill/>
              </a:ln>
              <a:effectLst/>
              <a:uLnTx/>
              <a:uFillTx/>
              <a:sym typeface="+mn-ea"/>
            </a:endParaRPr>
          </a:p>
          <a:p>
            <a:pPr marL="341630" indent="-341630">
              <a:buBlip>
                <a:blip r:embed="rId1"/>
              </a:buBlip>
            </a:pPr>
            <a:r>
              <a:rPr lang="en-US" altLang="en-US" sz="1400" noProof="0" dirty="0">
                <a:ln>
                  <a:noFill/>
                </a:ln>
                <a:effectLst/>
                <a:uLnTx/>
                <a:uFillTx/>
                <a:sym typeface="+mn-ea"/>
              </a:rPr>
              <a:t>The subscriber is travelling from the EPC/NSA area to the SA area</a:t>
            </a:r>
            <a:endParaRPr lang="en-US" altLang="en-US" sz="1400" noProof="0" dirty="0">
              <a:ln>
                <a:noFill/>
              </a:ln>
              <a:effectLst/>
              <a:uLnTx/>
              <a:uFillTx/>
              <a:sym typeface="+mn-ea"/>
            </a:endParaRPr>
          </a:p>
          <a:p>
            <a:pPr marL="341630" indent="-341630">
              <a:buBlip>
                <a:blip r:embed="rId1"/>
              </a:buBlip>
            </a:pPr>
            <a:r>
              <a:rPr lang="en-US" altLang="en-US" sz="1400" noProof="0" dirty="0">
                <a:ln>
                  <a:noFill/>
                </a:ln>
                <a:effectLst/>
                <a:uLnTx/>
                <a:uFillTx/>
                <a:sym typeface="+mn-ea"/>
              </a:rPr>
              <a:t>UE of the 5G subscriber is a SA access capable terminal</a:t>
            </a:r>
            <a:endParaRPr lang="en-US" altLang="en-US" sz="1400" noProof="0" dirty="0">
              <a:ln>
                <a:noFill/>
              </a:ln>
              <a:effectLst/>
              <a:uLnTx/>
              <a:uFillTx/>
              <a:sym typeface="+mn-ea"/>
            </a:endParaRPr>
          </a:p>
          <a:p>
            <a:pPr marL="341630" indent="-341630">
              <a:buBlip>
                <a:blip r:embed="rId1"/>
              </a:buBlip>
            </a:pPr>
            <a:r>
              <a:rPr lang="en-US" altLang="en-US" sz="1400" noProof="0" dirty="0">
                <a:ln>
                  <a:noFill/>
                </a:ln>
                <a:effectLst/>
                <a:uLnTx/>
                <a:uFillTx/>
                <a:sym typeface="+mn-ea"/>
              </a:rPr>
              <a:t>Service continuity is considered</a:t>
            </a:r>
            <a:endParaRPr lang="en-US" altLang="en-US" sz="1400" noProof="0" dirty="0">
              <a:ln>
                <a:noFill/>
              </a:ln>
              <a:effectLst/>
              <a:uLnTx/>
              <a:uFillTx/>
              <a:sym typeface="+mn-ea"/>
            </a:endParaRPr>
          </a:p>
          <a:p>
            <a:pPr marL="341630" indent="-341630">
              <a:buBlip>
                <a:blip r:embed="rId1"/>
              </a:buBlip>
            </a:pPr>
            <a:endParaRPr lang="en-US" altLang="en-US" sz="1400" noProof="0" dirty="0">
              <a:ln>
                <a:noFill/>
              </a:ln>
              <a:effectLst/>
              <a:uLnTx/>
              <a:uFillTx/>
              <a:sym typeface="+mn-ea"/>
            </a:endParaRPr>
          </a:p>
          <a:p>
            <a:pPr marL="0" indent="0">
              <a:buNone/>
            </a:pPr>
            <a:endParaRPr lang="en-US" altLang="en-US" sz="1400" noProof="0" dirty="0">
              <a:ln>
                <a:noFill/>
              </a:ln>
              <a:effectLst/>
              <a:uLnTx/>
              <a:uFillTx/>
              <a:latin typeface="+mn-lt"/>
              <a:ea typeface="MS PGothic" panose="020B0600070205080204" pitchFamily="34" charset="-128"/>
              <a:cs typeface="MS PGothic" panose="020B0600070205080204" pitchFamily="34" charset="-128"/>
              <a:sym typeface="+mn-ea"/>
            </a:endParaRPr>
          </a:p>
        </p:txBody>
      </p:sp>
      <p:sp>
        <p:nvSpPr>
          <p:cNvPr id="2" name="文本框 1"/>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
        <p:nvSpPr>
          <p:cNvPr id="4" name="矩形 3"/>
          <p:cNvSpPr/>
          <p:nvPr/>
        </p:nvSpPr>
        <p:spPr>
          <a:xfrm>
            <a:off x="5549265" y="1939290"/>
            <a:ext cx="3155315" cy="2508885"/>
          </a:xfrm>
          <a:prstGeom prst="rect">
            <a:avLst/>
          </a:prstGeom>
          <a:noFill/>
          <a:ln>
            <a:noFill/>
          </a:ln>
        </p:spPr>
        <p:txBody>
          <a:bodyPr vert="horz" wrap="square" lIns="91430" tIns="45715" rIns="91430" bIns="45715" numCol="1" rtlCol="0" anchor="t" anchorCtr="0" compatLnSpc="1">
            <a:noAutofit/>
          </a:bodyPr>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lvl="0" indent="-341630" algn="l">
              <a:buClrTx/>
              <a:buSzTx/>
              <a:buBlip>
                <a:blip r:embed="rId1"/>
              </a:buBlip>
            </a:pPr>
            <a:r>
              <a:rPr lang="en-US" altLang="en-US" sz="1200" noProof="0" dirty="0">
                <a:ln>
                  <a:noFill/>
                </a:ln>
                <a:effectLst/>
                <a:uLnTx/>
                <a:uFillTx/>
                <a:sym typeface="+mn-ea"/>
              </a:rPr>
              <a:t>Benefits</a:t>
            </a:r>
            <a:endParaRPr lang="en-US" altLang="en-US" sz="1200" noProof="0" dirty="0">
              <a:ln>
                <a:noFill/>
              </a:ln>
              <a:effectLst/>
              <a:uLnTx/>
              <a:uFillTx/>
              <a:sym typeface="+mn-ea"/>
            </a:endParaRPr>
          </a:p>
          <a:p>
            <a:pPr lvl="1" algn="l">
              <a:buSzTx/>
            </a:pPr>
            <a:r>
              <a:rPr lang="en-US" altLang="en-US" sz="1200" noProof="0" dirty="0">
                <a:ln>
                  <a:noFill/>
                </a:ln>
                <a:effectLst/>
                <a:uLnTx/>
                <a:uFillTx/>
                <a:cs typeface="+mn-cs"/>
                <a:sym typeface="+mn-ea"/>
              </a:rPr>
              <a:t>Interworking capability between 5GC and EPC is suitable for operators introducing 5G subscriber data without impacting or migrating those subscriber data already provisioned on a legacy HSS.</a:t>
            </a:r>
            <a:endParaRPr lang="en-US" altLang="en-US" sz="1200" noProof="0" dirty="0">
              <a:ln>
                <a:noFill/>
              </a:ln>
              <a:effectLst/>
              <a:uLnTx/>
              <a:uFillTx/>
              <a:cs typeface="+mn-cs"/>
              <a:sym typeface="+mn-ea"/>
            </a:endParaRPr>
          </a:p>
          <a:p>
            <a:pPr lvl="1" algn="l">
              <a:buSzTx/>
            </a:pPr>
            <a:r>
              <a:rPr lang="en-US" altLang="en-US" sz="1200" noProof="0" dirty="0">
                <a:ln>
                  <a:noFill/>
                </a:ln>
                <a:effectLst/>
                <a:uLnTx/>
                <a:uFillTx/>
                <a:sym typeface="+mn-ea"/>
              </a:rPr>
              <a:t>To reduce excessive investment and save cost by avoiding implement 5GC network elements all at once in 5G SA migration.</a:t>
            </a:r>
            <a:endParaRPr kumimoji="0" lang="en-US" altLang="en-US" sz="12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sym typeface="+mn-ea"/>
            </a:endParaRPr>
          </a:p>
          <a:p>
            <a:pPr lvl="1" algn="l">
              <a:buSzTx/>
            </a:pPr>
            <a:endParaRPr lang="en-US" altLang="en-US" sz="1200" noProof="0" dirty="0">
              <a:ln>
                <a:noFill/>
              </a:ln>
              <a:effectLst/>
              <a:uLnTx/>
              <a:uFillTx/>
              <a:cs typeface="+mn-cs"/>
              <a:sym typeface="+mn-ea"/>
            </a:endParaRPr>
          </a:p>
        </p:txBody>
      </p:sp>
      <p:sp>
        <p:nvSpPr>
          <p:cNvPr id="6" name="矩形 5"/>
          <p:cNvSpPr/>
          <p:nvPr/>
        </p:nvSpPr>
        <p:spPr>
          <a:xfrm>
            <a:off x="480060" y="567055"/>
            <a:ext cx="1600835" cy="461010"/>
          </a:xfrm>
          <a:prstGeom prst="rect">
            <a:avLst/>
          </a:prstGeom>
          <a:noFill/>
          <a:ln>
            <a:noFill/>
          </a:ln>
        </p:spPr>
        <p:txBody>
          <a:bodyPr vert="horz" wrap="square" lIns="91430" tIns="45715" rIns="91430" bIns="45715" numCol="1" rtlCol="0" anchor="ctr" anchorCtr="0" compatLnSpc="1">
            <a:normAutofit fontScale="70000"/>
          </a:bodyPr>
          <a:p>
            <a:pPr lvl="0" algn="l">
              <a:buClrTx/>
              <a:buSzTx/>
              <a:buFontTx/>
            </a:pPr>
            <a:r>
              <a:rPr lang="en-US" altLang="en-GB" sz="2800" kern="0" dirty="0">
                <a:solidFill>
                  <a:srgbClr val="FF0000"/>
                </a:solidFill>
                <a:latin typeface="+mj-lt"/>
                <a:cs typeface="MS PGothic" panose="020B0600070205080204" pitchFamily="34" charset="-128"/>
                <a:sym typeface="+mn-ea"/>
              </a:rPr>
              <a:t>Non-R</a:t>
            </a:r>
            <a:r>
              <a:rPr lang="en-US" altLang="en-GB" sz="2800" kern="0" dirty="0">
                <a:solidFill>
                  <a:srgbClr val="FF0000"/>
                </a:solidFill>
                <a:latin typeface="+mj-lt"/>
                <a:cs typeface="MS PGothic" panose="020B0600070205080204" pitchFamily="34" charset="-128"/>
                <a:sym typeface="+mn-ea"/>
              </a:rPr>
              <a:t>oaming</a:t>
            </a:r>
            <a:endParaRPr lang="en-US" altLang="en-GB" sz="2800" kern="0" dirty="0">
              <a:solidFill>
                <a:srgbClr val="FF0000"/>
              </a:solidFill>
              <a:latin typeface="+mj-lt"/>
              <a:cs typeface="MS PGothic" panose="020B0600070205080204" pitchFamily="34" charset="-128"/>
              <a:sym typeface="+mn-ea"/>
            </a:endParaRPr>
          </a:p>
        </p:txBody>
      </p:sp>
      <p:grpSp>
        <p:nvGrpSpPr>
          <p:cNvPr id="7" name="组合 6"/>
          <p:cNvGrpSpPr/>
          <p:nvPr/>
        </p:nvGrpSpPr>
        <p:grpSpPr>
          <a:xfrm>
            <a:off x="584200" y="2402205"/>
            <a:ext cx="4080510" cy="2165985"/>
            <a:chOff x="5266" y="3759"/>
            <a:chExt cx="6426" cy="3411"/>
          </a:xfrm>
        </p:grpSpPr>
        <p:sp>
          <p:nvSpPr>
            <p:cNvPr id="34" name="椭圆 33"/>
            <p:cNvSpPr/>
            <p:nvPr/>
          </p:nvSpPr>
          <p:spPr>
            <a:xfrm>
              <a:off x="5373" y="5287"/>
              <a:ext cx="2820" cy="1085"/>
            </a:xfrm>
            <a:prstGeom prst="ellipse">
              <a:avLst/>
            </a:prstGeom>
            <a:solidFill>
              <a:schemeClr val="accent3">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US" altLang="en-GB" sz="1000" b="0" i="0" u="none" strike="noStrike" cap="none" normalizeH="0" baseline="0" smtClean="0">
                  <a:ln>
                    <a:noFill/>
                  </a:ln>
                  <a:solidFill>
                    <a:schemeClr val="tx1"/>
                  </a:solidFill>
                  <a:effectLst/>
                  <a:latin typeface="Arial" panose="020B0604020202020204" pitchFamily="34" charset="0"/>
                </a:rPr>
                <a:t>5G SA</a:t>
              </a:r>
              <a:endParaRPr kumimoji="0" lang="en-US" altLang="en-GB" sz="1000" b="0" i="0" u="none" strike="noStrike" cap="none" normalizeH="0" baseline="0" smtClean="0">
                <a:ln>
                  <a:noFill/>
                </a:ln>
                <a:solidFill>
                  <a:schemeClr val="tx1"/>
                </a:solidFill>
                <a:effectLst/>
                <a:latin typeface="Arial" panose="020B0604020202020204" pitchFamily="34" charset="0"/>
              </a:endParaRPr>
            </a:p>
          </p:txBody>
        </p:sp>
        <p:sp>
          <p:nvSpPr>
            <p:cNvPr id="32" name="椭圆 31"/>
            <p:cNvSpPr/>
            <p:nvPr/>
          </p:nvSpPr>
          <p:spPr>
            <a:xfrm>
              <a:off x="8520" y="5255"/>
              <a:ext cx="3071" cy="1518"/>
            </a:xfrm>
            <a:prstGeom prst="ellipse">
              <a:avLst/>
            </a:prstGeom>
            <a:solidFill>
              <a:schemeClr val="tx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US" altLang="en-GB" sz="1000" b="0" i="0" u="none" strike="noStrike" cap="none" normalizeH="0" baseline="0" smtClean="0">
                  <a:ln>
                    <a:noFill/>
                  </a:ln>
                  <a:solidFill>
                    <a:schemeClr val="tx1"/>
                  </a:solidFill>
                  <a:effectLst/>
                  <a:latin typeface="Arial" panose="020B0604020202020204" pitchFamily="34" charset="0"/>
                </a:rPr>
                <a:t>5G NSA</a:t>
              </a:r>
              <a:endParaRPr kumimoji="0" lang="en-US" altLang="en-GB" sz="1000" b="0" i="0" u="none" strike="noStrike" cap="none" normalizeH="0" baseline="0" smtClean="0">
                <a:ln>
                  <a:noFill/>
                </a:ln>
                <a:solidFill>
                  <a:schemeClr val="tx1"/>
                </a:solidFill>
                <a:effectLst/>
                <a:latin typeface="Arial" panose="020B0604020202020204" pitchFamily="34" charset="0"/>
              </a:endParaRPr>
            </a:p>
          </p:txBody>
        </p:sp>
        <p:sp>
          <p:nvSpPr>
            <p:cNvPr id="27" name="圆角矩形 17"/>
            <p:cNvSpPr/>
            <p:nvPr/>
          </p:nvSpPr>
          <p:spPr>
            <a:xfrm>
              <a:off x="5266" y="3759"/>
              <a:ext cx="6427" cy="3105"/>
            </a:xfrm>
            <a:prstGeom prst="roundRect">
              <a:avLst/>
            </a:prstGeom>
            <a:noFill/>
            <a:ln w="12700" cmpd="sng">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grpSp>
          <p:nvGrpSpPr>
            <p:cNvPr id="29" name="组合 28"/>
            <p:cNvGrpSpPr/>
            <p:nvPr/>
          </p:nvGrpSpPr>
          <p:grpSpPr>
            <a:xfrm>
              <a:off x="5616" y="3832"/>
              <a:ext cx="5453" cy="1810"/>
              <a:chOff x="5616" y="3555"/>
              <a:chExt cx="5825" cy="2087"/>
            </a:xfrm>
          </p:grpSpPr>
          <p:sp>
            <p:nvSpPr>
              <p:cNvPr id="16" name="圆角矩形 15"/>
              <p:cNvSpPr/>
              <p:nvPr/>
            </p:nvSpPr>
            <p:spPr>
              <a:xfrm>
                <a:off x="5616" y="3854"/>
                <a:ext cx="2758" cy="1094"/>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others</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5" name="圆角矩形 14"/>
              <p:cNvSpPr/>
              <p:nvPr/>
            </p:nvSpPr>
            <p:spPr>
              <a:xfrm>
                <a:off x="8683" y="3865"/>
                <a:ext cx="2758" cy="1117"/>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others</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5" name="矩形 4"/>
              <p:cNvSpPr/>
              <p:nvPr/>
            </p:nvSpPr>
            <p:spPr>
              <a:xfrm>
                <a:off x="8962" y="4409"/>
                <a:ext cx="972" cy="359"/>
              </a:xfrm>
              <a:prstGeom prst="rect">
                <a:avLst/>
              </a:prstGeom>
              <a:solidFill>
                <a:srgbClr val="000000">
                  <a:alpha val="0"/>
                </a:srgb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MME</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9" name="矩形 8"/>
              <p:cNvSpPr/>
              <p:nvPr/>
            </p:nvSpPr>
            <p:spPr>
              <a:xfrm>
                <a:off x="10248" y="4409"/>
                <a:ext cx="972" cy="359"/>
              </a:xfrm>
              <a:prstGeom prst="rect">
                <a:avLst/>
              </a:prstGeom>
              <a:noFill/>
              <a:ln>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SGW</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0" name="矩形 9"/>
              <p:cNvSpPr/>
              <p:nvPr/>
            </p:nvSpPr>
            <p:spPr>
              <a:xfrm>
                <a:off x="5847" y="4399"/>
                <a:ext cx="972" cy="359"/>
              </a:xfrm>
              <a:prstGeom prst="rect">
                <a:avLst/>
              </a:prstGeom>
              <a:solidFill>
                <a:srgbClr val="000000">
                  <a:alpha val="0"/>
                </a:srgb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AMF</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1" name="矩形 10"/>
              <p:cNvSpPr/>
              <p:nvPr/>
            </p:nvSpPr>
            <p:spPr>
              <a:xfrm>
                <a:off x="7046" y="4399"/>
                <a:ext cx="972" cy="359"/>
              </a:xfrm>
              <a:prstGeom prst="rect">
                <a:avLst/>
              </a:prstGeom>
              <a:noFill/>
              <a:ln>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UPF</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2" name="矩形 11"/>
              <p:cNvSpPr/>
              <p:nvPr/>
            </p:nvSpPr>
            <p:spPr>
              <a:xfrm>
                <a:off x="6509" y="5273"/>
                <a:ext cx="972" cy="35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gNB</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3" name="矩形 12"/>
              <p:cNvSpPr/>
              <p:nvPr/>
            </p:nvSpPr>
            <p:spPr>
              <a:xfrm>
                <a:off x="8962" y="5283"/>
                <a:ext cx="972" cy="35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eNB</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4" name="矩形 13"/>
              <p:cNvSpPr/>
              <p:nvPr/>
            </p:nvSpPr>
            <p:spPr>
              <a:xfrm>
                <a:off x="10248" y="5283"/>
                <a:ext cx="972" cy="35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smtClean="0">
                    <a:ln>
                      <a:noFill/>
                    </a:ln>
                    <a:solidFill>
                      <a:schemeClr val="tx1"/>
                    </a:solidFill>
                    <a:effectLst/>
                    <a:latin typeface="Arial" panose="020B0604020202020204" pitchFamily="34" charset="0"/>
                  </a:rPr>
                  <a:t>gNB</a:t>
                </a:r>
                <a:endParaRPr kumimoji="0" lang="en-US" altLang="zh-CN" sz="900" b="0" i="0" u="none" strike="noStrike" cap="none" normalizeH="0" baseline="0" smtClean="0">
                  <a:ln>
                    <a:noFill/>
                  </a:ln>
                  <a:solidFill>
                    <a:schemeClr val="tx1"/>
                  </a:solidFill>
                  <a:effectLst/>
                  <a:latin typeface="Arial" panose="020B0604020202020204" pitchFamily="34" charset="0"/>
                </a:endParaRPr>
              </a:p>
            </p:txBody>
          </p:sp>
          <p:cxnSp>
            <p:nvCxnSpPr>
              <p:cNvPr id="17" name="直接连接符 16"/>
              <p:cNvCxnSpPr>
                <a:stCxn id="10" idx="2"/>
              </p:cNvCxnSpPr>
              <p:nvPr/>
            </p:nvCxnSpPr>
            <p:spPr>
              <a:xfrm>
                <a:off x="6333" y="4758"/>
                <a:ext cx="517" cy="52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8" name="直接连接符 17"/>
              <p:cNvCxnSpPr>
                <a:stCxn id="11" idx="2"/>
                <a:endCxn id="12" idx="0"/>
              </p:cNvCxnSpPr>
              <p:nvPr/>
            </p:nvCxnSpPr>
            <p:spPr>
              <a:xfrm flipH="1">
                <a:off x="6995" y="4758"/>
                <a:ext cx="537" cy="51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9" name="直接连接符 18"/>
              <p:cNvCxnSpPr>
                <a:endCxn id="13" idx="0"/>
              </p:cNvCxnSpPr>
              <p:nvPr/>
            </p:nvCxnSpPr>
            <p:spPr>
              <a:xfrm>
                <a:off x="9228" y="4758"/>
                <a:ext cx="220" cy="52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3" name="直接连接符 2"/>
              <p:cNvCxnSpPr>
                <a:endCxn id="13" idx="0"/>
              </p:cNvCxnSpPr>
              <p:nvPr/>
            </p:nvCxnSpPr>
            <p:spPr>
              <a:xfrm flipH="1">
                <a:off x="9448" y="4758"/>
                <a:ext cx="1031" cy="52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1" name="直接连接符 20"/>
              <p:cNvCxnSpPr>
                <a:stCxn id="9" idx="2"/>
                <a:endCxn id="14" idx="0"/>
              </p:cNvCxnSpPr>
              <p:nvPr/>
            </p:nvCxnSpPr>
            <p:spPr>
              <a:xfrm>
                <a:off x="10734" y="4768"/>
                <a:ext cx="0" cy="51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sp>
            <p:nvSpPr>
              <p:cNvPr id="22" name="文本框 21"/>
              <p:cNvSpPr txBox="1"/>
              <p:nvPr/>
            </p:nvSpPr>
            <p:spPr>
              <a:xfrm>
                <a:off x="8870" y="3565"/>
                <a:ext cx="2571" cy="417"/>
              </a:xfrm>
              <a:prstGeom prst="rect">
                <a:avLst/>
              </a:prstGeom>
              <a:noFill/>
            </p:spPr>
            <p:txBody>
              <a:bodyPr wrap="square" rtlCol="0">
                <a:spAutoFit/>
              </a:bodyPr>
              <a:p>
                <a:r>
                  <a:rPr lang="en-US" altLang="zh-CN" sz="900" b="1"/>
                  <a:t>NSA area core network </a:t>
                </a:r>
                <a:endParaRPr lang="en-US" altLang="zh-CN" sz="900" b="1"/>
              </a:p>
            </p:txBody>
          </p:sp>
          <p:sp>
            <p:nvSpPr>
              <p:cNvPr id="23" name="文本框 22"/>
              <p:cNvSpPr txBox="1"/>
              <p:nvPr/>
            </p:nvSpPr>
            <p:spPr>
              <a:xfrm>
                <a:off x="5847" y="3555"/>
                <a:ext cx="2361" cy="417"/>
              </a:xfrm>
              <a:prstGeom prst="rect">
                <a:avLst/>
              </a:prstGeom>
              <a:noFill/>
            </p:spPr>
            <p:txBody>
              <a:bodyPr wrap="square" rtlCol="0">
                <a:spAutoFit/>
              </a:bodyPr>
              <a:p>
                <a:r>
                  <a:rPr lang="en-US" altLang="zh-CN" sz="900" b="1"/>
                  <a:t>SA area core network</a:t>
                </a:r>
                <a:r>
                  <a:rPr lang="en-US" altLang="zh-CN" sz="900"/>
                  <a:t> </a:t>
                </a:r>
                <a:endParaRPr lang="en-US" altLang="zh-CN" sz="900"/>
              </a:p>
            </p:txBody>
          </p:sp>
          <p:cxnSp>
            <p:nvCxnSpPr>
              <p:cNvPr id="24" name="直接连接符 23"/>
              <p:cNvCxnSpPr>
                <a:stCxn id="13" idx="3"/>
                <a:endCxn id="14" idx="1"/>
              </p:cNvCxnSpPr>
              <p:nvPr/>
            </p:nvCxnSpPr>
            <p:spPr>
              <a:xfrm>
                <a:off x="9934" y="5463"/>
                <a:ext cx="314" cy="0"/>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sp>
          <p:nvSpPr>
            <p:cNvPr id="26" name="文本框 25"/>
            <p:cNvSpPr txBox="1"/>
            <p:nvPr/>
          </p:nvSpPr>
          <p:spPr>
            <a:xfrm>
              <a:off x="5350" y="6784"/>
              <a:ext cx="6343" cy="386"/>
            </a:xfrm>
            <a:prstGeom prst="rect">
              <a:avLst/>
            </a:prstGeom>
            <a:noFill/>
          </p:spPr>
          <p:txBody>
            <a:bodyPr wrap="square" rtlCol="0">
              <a:spAutoFit/>
            </a:bodyPr>
            <a:p>
              <a:r>
                <a:rPr lang="en-US" altLang="zh-CN"/>
                <a:t>Fig. NSA and SA are deployed in different areas within same PLMN</a:t>
              </a:r>
              <a:endParaRPr lang="en-US" altLang="zh-CN"/>
            </a:p>
          </p:txBody>
        </p:sp>
        <p:sp>
          <p:nvSpPr>
            <p:cNvPr id="30" name="矩形 29"/>
            <p:cNvSpPr/>
            <p:nvPr/>
          </p:nvSpPr>
          <p:spPr>
            <a:xfrm>
              <a:off x="6572" y="4194"/>
              <a:ext cx="910" cy="311"/>
            </a:xfrm>
            <a:prstGeom prst="rect">
              <a:avLst/>
            </a:prstGeom>
            <a:solidFill>
              <a:srgbClr val="000000">
                <a:alpha val="0"/>
              </a:srgb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UDM</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31" name="矩形 30"/>
            <p:cNvSpPr/>
            <p:nvPr/>
          </p:nvSpPr>
          <p:spPr>
            <a:xfrm>
              <a:off x="9497" y="4194"/>
              <a:ext cx="910" cy="311"/>
            </a:xfrm>
            <a:prstGeom prst="rect">
              <a:avLst/>
            </a:prstGeom>
            <a:solidFill>
              <a:srgbClr val="000000">
                <a:alpha val="0"/>
              </a:srgb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HSS</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pic>
          <p:nvPicPr>
            <p:cNvPr id="35" name="图片 34"/>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8821" y="6106"/>
              <a:ext cx="654" cy="293"/>
            </a:xfrm>
            <a:prstGeom prst="rect">
              <a:avLst/>
            </a:prstGeom>
          </p:spPr>
        </p:pic>
        <p:sp>
          <p:nvSpPr>
            <p:cNvPr id="53" name="矩形 52"/>
            <p:cNvSpPr/>
            <p:nvPr/>
          </p:nvSpPr>
          <p:spPr>
            <a:xfrm>
              <a:off x="6880" y="6043"/>
              <a:ext cx="1060" cy="2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en-US" altLang="zh-CN" sz="600" b="1" dirty="0">
                  <a:solidFill>
                    <a:srgbClr val="002060"/>
                  </a:solidFill>
                  <a:latin typeface="Times New Roman" panose="02020603050405020304" charset="0"/>
                  <a:cs typeface="Times New Roman" panose="02020603050405020304" charset="0"/>
                </a:rPr>
                <a:t>5G subscriber</a:t>
              </a:r>
              <a:endParaRPr lang="en-US" altLang="zh-CN" sz="600" b="1" dirty="0">
                <a:solidFill>
                  <a:srgbClr val="002060"/>
                </a:solidFill>
                <a:latin typeface="Times New Roman" panose="02020603050405020304" charset="0"/>
                <a:cs typeface="Times New Roman" panose="02020603050405020304" charset="0"/>
              </a:endParaRPr>
            </a:p>
          </p:txBody>
        </p:sp>
        <p:pic>
          <p:nvPicPr>
            <p:cNvPr id="36" name="图片 35"/>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7175" y="5811"/>
              <a:ext cx="654" cy="293"/>
            </a:xfrm>
            <a:prstGeom prst="rect">
              <a:avLst/>
            </a:prstGeom>
          </p:spPr>
        </p:pic>
        <p:sp>
          <p:nvSpPr>
            <p:cNvPr id="40" name="矩形 39"/>
            <p:cNvSpPr/>
            <p:nvPr/>
          </p:nvSpPr>
          <p:spPr>
            <a:xfrm>
              <a:off x="8792" y="6340"/>
              <a:ext cx="1060" cy="2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en-US" altLang="zh-CN" sz="600" b="1" dirty="0">
                  <a:solidFill>
                    <a:srgbClr val="002060"/>
                  </a:solidFill>
                  <a:latin typeface="Times New Roman" panose="02020603050405020304" charset="0"/>
                  <a:cs typeface="Times New Roman" panose="02020603050405020304" charset="0"/>
                </a:rPr>
                <a:t>5G subscriber</a:t>
              </a:r>
              <a:endParaRPr lang="en-US" altLang="zh-CN" sz="600" b="1" dirty="0">
                <a:solidFill>
                  <a:srgbClr val="002060"/>
                </a:solidFill>
                <a:latin typeface="Times New Roman" panose="02020603050405020304" charset="0"/>
                <a:cs typeface="Times New Roman" panose="02020603050405020304" charset="0"/>
              </a:endParaRPr>
            </a:p>
          </p:txBody>
        </p:sp>
        <p:sp>
          <p:nvSpPr>
            <p:cNvPr id="42" name="左箭头 41"/>
            <p:cNvSpPr/>
            <p:nvPr/>
          </p:nvSpPr>
          <p:spPr>
            <a:xfrm rot="720000">
              <a:off x="7914" y="6051"/>
              <a:ext cx="792" cy="268"/>
            </a:xfrm>
            <a:prstGeom prst="leftArrow">
              <a:avLst/>
            </a:prstGeom>
            <a:noFill/>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8" name="文本框 7"/>
            <p:cNvSpPr txBox="1"/>
            <p:nvPr/>
          </p:nvSpPr>
          <p:spPr>
            <a:xfrm>
              <a:off x="5350" y="6411"/>
              <a:ext cx="1151" cy="373"/>
            </a:xfrm>
            <a:prstGeom prst="rect">
              <a:avLst/>
            </a:prstGeom>
            <a:noFill/>
          </p:spPr>
          <p:txBody>
            <a:bodyPr wrap="square" rtlCol="0">
              <a:noAutofit/>
            </a:bodyPr>
            <a:p>
              <a:r>
                <a:rPr lang="en-US" altLang="zh-CN" sz="1200" b="1"/>
                <a:t>PLMN</a:t>
              </a:r>
              <a:endParaRPr lang="en-US" altLang="zh-CN" sz="1200" b="1"/>
            </a:p>
          </p:txBody>
        </p:sp>
      </p:gr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87755" y="107950"/>
            <a:ext cx="5958205" cy="548005"/>
          </a:xfrm>
        </p:spPr>
        <p:txBody>
          <a:bodyPr vert="horz" wrap="square" lIns="91430" tIns="45715" rIns="91430" bIns="45715" anchor="ctr" anchorCtr="0"/>
          <a:p>
            <a:r>
              <a:rPr lang="en-US" altLang="en-GB" sz="2800" dirty="0"/>
              <a:t>Gap Analysis &amp; Proposal </a:t>
            </a:r>
            <a:endParaRPr lang="en-US" altLang="en-GB" sz="2800" dirty="0"/>
          </a:p>
        </p:txBody>
      </p:sp>
      <p:sp>
        <p:nvSpPr>
          <p:cNvPr id="8195" name="Content Placeholder 5"/>
          <p:cNvSpPr>
            <a:spLocks noGrp="1"/>
          </p:cNvSpPr>
          <p:nvPr>
            <p:ph idx="1"/>
          </p:nvPr>
        </p:nvSpPr>
        <p:spPr>
          <a:xfrm>
            <a:off x="45720" y="556895"/>
            <a:ext cx="4137660" cy="1257300"/>
          </a:xfrm>
        </p:spPr>
        <p:txBody>
          <a:bodyPr vert="horz" wrap="square" lIns="91430" tIns="45715" rIns="91430" bIns="45715" anchor="t" anchorCtr="0"/>
          <a:p>
            <a:pPr marL="341630" indent="-341630">
              <a:buBlip>
                <a:blip r:embed="rId1"/>
              </a:buBlip>
            </a:pPr>
            <a:r>
              <a:rPr lang="en-US" altLang="en-US" sz="1400" b="1" noProof="0" dirty="0">
                <a:ln>
                  <a:noFill/>
                </a:ln>
                <a:effectLst/>
                <a:uLnTx/>
                <a:uFillTx/>
                <a:sym typeface="+mn-ea"/>
              </a:rPr>
              <a:t>Existing reqs and specs</a:t>
            </a:r>
            <a:endParaRPr lang="en-US" altLang="en-US" sz="1400" b="1" noProof="0" dirty="0">
              <a:ln>
                <a:noFill/>
              </a:ln>
              <a:effectLst/>
              <a:uLnTx/>
              <a:uFillTx/>
              <a:sym typeface="+mn-ea"/>
            </a:endParaRPr>
          </a:p>
          <a:p>
            <a:pPr marL="489585" lvl="1" algn="l" latinLnBrk="0">
              <a:spcBef>
                <a:spcPts val="0"/>
              </a:spcBef>
              <a:buSzTx/>
            </a:pPr>
            <a:r>
              <a:rPr lang="en-US" altLang="en-US" sz="1000" noProof="0" dirty="0">
                <a:ln>
                  <a:noFill/>
                </a:ln>
                <a:effectLst/>
                <a:uLnTx/>
                <a:uFillTx/>
                <a:cs typeface="+mn-lt"/>
                <a:sym typeface="+mn-ea"/>
              </a:rPr>
              <a:t>TS 22.261 clause 5.1 specified requirements of supporting interworking between 5G systems and interoperability with legacy 3GPP systems</a:t>
            </a:r>
            <a:endParaRPr lang="en-US" altLang="en-US" sz="1000" noProof="0" dirty="0">
              <a:ln>
                <a:noFill/>
              </a:ln>
              <a:effectLst/>
              <a:uLnTx/>
              <a:uFillTx/>
              <a:cs typeface="+mn-lt"/>
              <a:sym typeface="+mn-ea"/>
            </a:endParaRPr>
          </a:p>
          <a:p>
            <a:pPr marL="489585" lvl="1" algn="l" latinLnBrk="0">
              <a:spcBef>
                <a:spcPts val="0"/>
              </a:spcBef>
              <a:buSzTx/>
            </a:pPr>
            <a:r>
              <a:rPr lang="en-US" altLang="en-US" sz="1000" noProof="0" dirty="0">
                <a:ln>
                  <a:noFill/>
                </a:ln>
                <a:effectLst/>
                <a:uLnTx/>
                <a:uFillTx/>
                <a:cs typeface="+mn-lt"/>
                <a:sym typeface="+mn-ea"/>
              </a:rPr>
              <a:t>Stage-2/3 supports non-roaming and roaming interworking between 5GS and EPC/E-UTRAN.</a:t>
            </a:r>
            <a:endParaRPr lang="en-US" altLang="en-US" sz="1000" noProof="0" dirty="0">
              <a:ln>
                <a:noFill/>
              </a:ln>
              <a:effectLst/>
              <a:uLnTx/>
              <a:uFillTx/>
              <a:ea typeface="MS PGothic" panose="020B0600070205080204" pitchFamily="34" charset="-128"/>
              <a:cs typeface="+mn-lt"/>
              <a:sym typeface="+mn-ea"/>
            </a:endParaRPr>
          </a:p>
        </p:txBody>
      </p:sp>
      <p:sp>
        <p:nvSpPr>
          <p:cNvPr id="20" name="Content Placeholder 5"/>
          <p:cNvSpPr>
            <a:spLocks noGrp="1"/>
          </p:cNvSpPr>
          <p:nvPr/>
        </p:nvSpPr>
        <p:spPr>
          <a:xfrm>
            <a:off x="45720" y="1581150"/>
            <a:ext cx="4137660" cy="188849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indent="-341630">
              <a:buBlip>
                <a:blip r:embed="rId1"/>
              </a:buBlip>
            </a:pPr>
            <a:r>
              <a:rPr lang="en-US" altLang="en-US" sz="1200" b="1" noProof="0" dirty="0">
                <a:ln>
                  <a:noFill/>
                </a:ln>
                <a:effectLst/>
                <a:uLnTx/>
                <a:uFillTx/>
                <a:sym typeface="+mn-ea"/>
              </a:rPr>
              <a:t>Gaps </a:t>
            </a:r>
            <a:endParaRPr lang="en-US" altLang="en-US" sz="1200" b="1" noProof="0" dirty="0">
              <a:ln>
                <a:noFill/>
              </a:ln>
              <a:effectLst/>
              <a:uLnTx/>
              <a:uFillTx/>
              <a:sym typeface="+mn-ea"/>
            </a:endParaRPr>
          </a:p>
          <a:p>
            <a:pPr marL="489585" lvl="1" algn="l">
              <a:spcBef>
                <a:spcPts val="0"/>
              </a:spcBef>
              <a:buSzTx/>
            </a:pPr>
            <a:r>
              <a:rPr lang="en-US" altLang="en-US" sz="1000" kern="0" noProof="0" dirty="0">
                <a:ln>
                  <a:noFill/>
                </a:ln>
                <a:effectLst/>
                <a:uLnTx/>
                <a:uFillTx/>
                <a:cs typeface="+mn-lt"/>
                <a:sym typeface="+mn-ea"/>
              </a:rPr>
              <a:t>The  </a:t>
            </a:r>
            <a:r>
              <a:rPr lang="en-US" altLang="en-US" sz="1000" b="1" kern="0" noProof="0" dirty="0">
                <a:ln>
                  <a:noFill/>
                </a:ln>
                <a:effectLst/>
                <a:uLnTx/>
                <a:uFillTx/>
                <a:cs typeface="+mn-lt"/>
                <a:sym typeface="+mn-ea"/>
              </a:rPr>
              <a:t>dedicated entities (i.e., HSS + UDM, SMF + PGW-C, and UPF + PGW-U)</a:t>
            </a:r>
            <a:r>
              <a:rPr lang="en-US" altLang="en-US" sz="1000" kern="0" noProof="0" dirty="0">
                <a:ln>
                  <a:noFill/>
                </a:ln>
                <a:effectLst/>
                <a:uLnTx/>
                <a:uFillTx/>
                <a:cs typeface="+mn-lt"/>
                <a:sym typeface="+mn-ea"/>
              </a:rPr>
              <a:t> are required for the non-roaming and roaming interworking between 5GS and EPC/E-UTRAN defined in stage 2/3. </a:t>
            </a:r>
            <a:r>
              <a:rPr lang="en-US" altLang="en-US" sz="1000" b="1" kern="0" noProof="0" dirty="0">
                <a:ln>
                  <a:noFill/>
                </a:ln>
                <a:effectLst/>
                <a:uLnTx/>
                <a:uFillTx/>
                <a:cs typeface="+mn-lt"/>
                <a:sym typeface="+mn-ea"/>
              </a:rPr>
              <a:t>However, there are no such dedicated entities in EPC/NSA region, only HSS and PGW instead.</a:t>
            </a:r>
            <a:endParaRPr lang="en-US" altLang="en-US" sz="1000" kern="0" noProof="0" dirty="0">
              <a:ln>
                <a:noFill/>
              </a:ln>
              <a:effectLst/>
              <a:uLnTx/>
              <a:uFillTx/>
              <a:cs typeface="+mn-lt"/>
              <a:sym typeface="+mn-ea"/>
            </a:endParaRPr>
          </a:p>
          <a:p>
            <a:pPr marL="489585" lvl="1" algn="l">
              <a:spcBef>
                <a:spcPts val="0"/>
              </a:spcBef>
              <a:buSzTx/>
            </a:pPr>
            <a:r>
              <a:rPr lang="en-US" altLang="en-US" sz="1000" kern="0" noProof="0" dirty="0">
                <a:ln>
                  <a:noFill/>
                </a:ln>
                <a:solidFill>
                  <a:schemeClr val="tx1"/>
                </a:solidFill>
                <a:effectLst/>
                <a:uLnTx/>
                <a:uFillTx/>
                <a:cs typeface="+mn-lt"/>
                <a:sym typeface="+mn-ea"/>
              </a:rPr>
              <a:t>The roaming remains undefined where VPLMN has 5GC only and HPLMN has EPC only</a:t>
            </a:r>
            <a:endParaRPr lang="en-US" altLang="en-US" sz="1000" kern="0" noProof="0" dirty="0">
              <a:ln>
                <a:noFill/>
              </a:ln>
              <a:solidFill>
                <a:schemeClr val="tx1"/>
              </a:solidFill>
              <a:effectLst/>
              <a:uLnTx/>
              <a:uFillTx/>
              <a:cs typeface="+mn-lt"/>
              <a:sym typeface="+mn-ea"/>
            </a:endParaRPr>
          </a:p>
          <a:p>
            <a:pPr marL="489585" lvl="1" algn="l">
              <a:spcBef>
                <a:spcPts val="0"/>
              </a:spcBef>
              <a:buSzTx/>
            </a:pPr>
            <a:r>
              <a:rPr lang="en-US" altLang="en-US" sz="1000" kern="0" noProof="0" dirty="0">
                <a:ln>
                  <a:noFill/>
                </a:ln>
                <a:effectLst/>
                <a:uLnTx/>
                <a:uFillTx/>
                <a:cs typeface="+mn-lt"/>
                <a:sym typeface="+mn-ea"/>
              </a:rPr>
              <a:t>Requirements, service offering capability and mechanisms between 5GC and EPC are remain undefined</a:t>
            </a:r>
            <a:endParaRPr lang="en-US" altLang="en-US" sz="1000" kern="0" noProof="0" dirty="0">
              <a:ln>
                <a:noFill/>
              </a:ln>
              <a:effectLst/>
              <a:uLnTx/>
              <a:uFillTx/>
              <a:cs typeface="+mn-lt"/>
              <a:sym typeface="+mn-ea"/>
            </a:endParaRPr>
          </a:p>
          <a:p>
            <a:pPr marL="457200" lvl="1" indent="0" algn="l">
              <a:buSzTx/>
              <a:buNone/>
            </a:pPr>
            <a:endParaRPr lang="en-US" altLang="en-US" sz="1000" kern="0" noProof="0" dirty="0">
              <a:ln>
                <a:noFill/>
              </a:ln>
              <a:effectLst/>
              <a:uLnTx/>
              <a:uFillTx/>
              <a:latin typeface="+mn-lt"/>
              <a:ea typeface="MS PGothic" panose="020B0600070205080204" pitchFamily="34" charset="-128"/>
              <a:cs typeface="+mn-lt"/>
              <a:sym typeface="+mn-ea"/>
            </a:endParaRPr>
          </a:p>
        </p:txBody>
      </p:sp>
      <p:sp>
        <p:nvSpPr>
          <p:cNvPr id="4" name="文本框 3"/>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grpSp>
        <p:nvGrpSpPr>
          <p:cNvPr id="5" name="组合 4"/>
          <p:cNvGrpSpPr/>
          <p:nvPr/>
        </p:nvGrpSpPr>
        <p:grpSpPr>
          <a:xfrm>
            <a:off x="173990" y="3081606"/>
            <a:ext cx="4374515" cy="1844089"/>
            <a:chOff x="2914" y="4460"/>
            <a:chExt cx="8317" cy="3148"/>
          </a:xfrm>
        </p:grpSpPr>
        <p:grpSp>
          <p:nvGrpSpPr>
            <p:cNvPr id="6" name="组合 5"/>
            <p:cNvGrpSpPr/>
            <p:nvPr/>
          </p:nvGrpSpPr>
          <p:grpSpPr>
            <a:xfrm>
              <a:off x="2914" y="4460"/>
              <a:ext cx="8317" cy="3148"/>
              <a:chOff x="237" y="1612"/>
              <a:chExt cx="12919" cy="5849"/>
            </a:xfrm>
          </p:grpSpPr>
          <p:pic>
            <p:nvPicPr>
              <p:cNvPr id="9" name="图片 8"/>
              <p:cNvPicPr>
                <a:picLocks noChangeAspect="1"/>
              </p:cNvPicPr>
              <p:nvPr/>
            </p:nvPicPr>
            <p:blipFill>
              <a:blip r:embed="rId2"/>
              <a:stretch>
                <a:fillRect/>
              </a:stretch>
            </p:blipFill>
            <p:spPr>
              <a:xfrm>
                <a:off x="6972" y="3937"/>
                <a:ext cx="6184" cy="2369"/>
              </a:xfrm>
              <a:prstGeom prst="rect">
                <a:avLst/>
              </a:prstGeom>
            </p:spPr>
          </p:pic>
          <p:cxnSp>
            <p:nvCxnSpPr>
              <p:cNvPr id="23" name="曲线连接符 22"/>
              <p:cNvCxnSpPr/>
              <p:nvPr/>
            </p:nvCxnSpPr>
            <p:spPr>
              <a:xfrm rot="16200000" flipH="1">
                <a:off x="6054" y="1480"/>
                <a:ext cx="1143" cy="4478"/>
              </a:xfrm>
              <a:prstGeom prst="curvedConnector4">
                <a:avLst>
                  <a:gd name="adj1" fmla="val -60954"/>
                  <a:gd name="adj2" fmla="val 99675"/>
                </a:avLst>
              </a:prstGeom>
              <a:ln>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30" name="文本框 29"/>
              <p:cNvSpPr txBox="1"/>
              <p:nvPr/>
            </p:nvSpPr>
            <p:spPr>
              <a:xfrm>
                <a:off x="5874" y="1612"/>
                <a:ext cx="488" cy="671"/>
              </a:xfrm>
              <a:prstGeom prst="rect">
                <a:avLst/>
              </a:prstGeom>
              <a:noFill/>
            </p:spPr>
            <p:txBody>
              <a:bodyPr wrap="none" rtlCol="0" anchor="t">
                <a:noAutofit/>
              </a:bodyPr>
              <a:p>
                <a:r>
                  <a:rPr lang="zh-CN" altLang="en-US" sz="3200">
                    <a:solidFill>
                      <a:srgbClr val="FF0000"/>
                    </a:solidFill>
                  </a:rPr>
                  <a:t>×</a:t>
                </a:r>
                <a:endParaRPr lang="zh-CN" altLang="en-US" sz="3200">
                  <a:solidFill>
                    <a:srgbClr val="FF0000"/>
                  </a:solidFill>
                </a:endParaRPr>
              </a:p>
            </p:txBody>
          </p:sp>
          <p:sp>
            <p:nvSpPr>
              <p:cNvPr id="11" name="圆角矩形 17"/>
              <p:cNvSpPr/>
              <p:nvPr/>
            </p:nvSpPr>
            <p:spPr>
              <a:xfrm>
                <a:off x="237" y="2110"/>
                <a:ext cx="12843" cy="5351"/>
              </a:xfrm>
              <a:prstGeom prst="roundRect">
                <a:avLst/>
              </a:prstGeom>
              <a:noFill/>
              <a:ln w="9525" cmpd="sng">
                <a:solidFill>
                  <a:schemeClr val="tx2">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sp>
            <p:nvSpPr>
              <p:cNvPr id="13" name="文本框 12"/>
              <p:cNvSpPr txBox="1"/>
              <p:nvPr/>
            </p:nvSpPr>
            <p:spPr>
              <a:xfrm>
                <a:off x="9659" y="3149"/>
                <a:ext cx="1918" cy="977"/>
              </a:xfrm>
              <a:prstGeom prst="rect">
                <a:avLst/>
              </a:prstGeom>
              <a:noFill/>
            </p:spPr>
            <p:txBody>
              <a:bodyPr wrap="square" rtlCol="0">
                <a:noAutofit/>
              </a:bodyPr>
              <a:p>
                <a:r>
                  <a:rPr lang="en-US" altLang="zh-CN" sz="800" b="1" dirty="0">
                    <a:latin typeface="微软雅黑" panose="020B0503020204020204" charset="-122"/>
                    <a:ea typeface="微软雅黑" panose="020B0503020204020204" charset="-122"/>
                  </a:rPr>
                  <a:t>EPC/NSA region</a:t>
                </a:r>
                <a:endParaRPr lang="en-US" altLang="zh-CN" sz="800" b="1" dirty="0">
                  <a:latin typeface="微软雅黑" panose="020B0503020204020204" charset="-122"/>
                  <a:ea typeface="微软雅黑" panose="020B0503020204020204" charset="-122"/>
                </a:endParaRPr>
              </a:p>
            </p:txBody>
          </p:sp>
          <p:sp>
            <p:nvSpPr>
              <p:cNvPr id="14" name="文本框 13"/>
              <p:cNvSpPr txBox="1"/>
              <p:nvPr/>
            </p:nvSpPr>
            <p:spPr>
              <a:xfrm>
                <a:off x="841" y="2535"/>
                <a:ext cx="3074" cy="783"/>
              </a:xfrm>
              <a:prstGeom prst="rect">
                <a:avLst/>
              </a:prstGeom>
              <a:noFill/>
            </p:spPr>
            <p:txBody>
              <a:bodyPr wrap="square" rtlCol="0">
                <a:noAutofit/>
              </a:bodyPr>
              <a:p>
                <a:r>
                  <a:rPr lang="en-US" altLang="zh-CN" sz="800" b="1" dirty="0">
                    <a:latin typeface="微软雅黑" panose="020B0503020204020204" charset="-122"/>
                    <a:ea typeface="微软雅黑" panose="020B0503020204020204" charset="-122"/>
                  </a:rPr>
                  <a:t>SA only region region</a:t>
                </a:r>
                <a:endParaRPr lang="en-US" altLang="zh-CN" sz="800" b="1" dirty="0">
                  <a:latin typeface="微软雅黑" panose="020B0503020204020204" charset="-122"/>
                  <a:ea typeface="微软雅黑" panose="020B0503020204020204" charset="-122"/>
                </a:endParaRPr>
              </a:p>
              <a:p>
                <a:endParaRPr lang="en-US" altLang="zh-CN" sz="800" b="1" dirty="0">
                  <a:latin typeface="微软雅黑" panose="020B0503020204020204" charset="-122"/>
                  <a:ea typeface="微软雅黑" panose="020B0503020204020204" charset="-122"/>
                </a:endParaRPr>
              </a:p>
            </p:txBody>
          </p:sp>
        </p:grpSp>
        <p:pic>
          <p:nvPicPr>
            <p:cNvPr id="15" name="图片 14"/>
            <p:cNvPicPr>
              <a:picLocks noChangeAspect="1"/>
            </p:cNvPicPr>
            <p:nvPr/>
          </p:nvPicPr>
          <p:blipFill>
            <a:blip r:embed="rId3"/>
            <a:stretch>
              <a:fillRect/>
            </a:stretch>
          </p:blipFill>
          <p:spPr>
            <a:xfrm>
              <a:off x="3325" y="5285"/>
              <a:ext cx="3808" cy="2195"/>
            </a:xfrm>
            <a:prstGeom prst="rect">
              <a:avLst/>
            </a:prstGeom>
          </p:spPr>
        </p:pic>
      </p:grpSp>
      <p:sp>
        <p:nvSpPr>
          <p:cNvPr id="10243" name="Content Placeholder 5"/>
          <p:cNvSpPr>
            <a:spLocks noGrp="1"/>
          </p:cNvSpPr>
          <p:nvPr/>
        </p:nvSpPr>
        <p:spPr>
          <a:xfrm>
            <a:off x="4662805" y="1078230"/>
            <a:ext cx="3783965" cy="371856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1139825" marR="0" lvl="2" indent="-34163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Investigate use case which enable a 5GC/SA network to provide 5G services in the following scenarios:</a:t>
            </a:r>
            <a:endPar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rPr>
              <a:t>when a subscriber of HPLMN supporting only EPC/NSA networks roams to a VPLMN supporting only 5GC/SA networks</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when a subscriber travels, within one PLMN, from an EPC/NSA only area to a 5GC/SA only area</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1139825" marR="0" lvl="2" indent="-34163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Derive potential requirements from those use cases regarding the following aspects:</a:t>
            </a:r>
            <a:endPar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rPr>
              <a:t>Network access control</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rPr>
              <a:t>Subscription data retrieval</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Service continuity</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information of subscriber’s type (i.e. subscriber of a 5G SA network or a 5G NSA network)</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Others aspects, if any</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200" noProof="0" dirty="0">
                <a:ln>
                  <a:noFill/>
                </a:ln>
                <a:effectLst/>
                <a:uLnTx/>
                <a:uFillTx/>
                <a:cs typeface="MS PGothic" panose="020B0600070205080204" pitchFamily="34" charset="-128"/>
                <a:sym typeface="+mn-ea"/>
              </a:rPr>
              <a:t>Gap analysis between the existing 3GPP requirements and functionalities and identified potential requirements</a:t>
            </a:r>
            <a:endParaRPr lang="en-US" altLang="en-US" sz="1200" noProof="0" dirty="0">
              <a:ln>
                <a:noFill/>
              </a:ln>
              <a:effectLst/>
              <a:uLnTx/>
              <a:uFillTx/>
              <a:cs typeface="MS PGothic" panose="020B0600070205080204" pitchFamily="34" charset="-128"/>
              <a:sym typeface="+mn-ea"/>
            </a:endParaRPr>
          </a:p>
          <a:p>
            <a:pPr marL="398145"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endPar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sym typeface="+mn-ea"/>
            </a:endParaRPr>
          </a:p>
        </p:txBody>
      </p:sp>
      <p:sp>
        <p:nvSpPr>
          <p:cNvPr id="10242" name="Title 1"/>
          <p:cNvSpPr>
            <a:spLocks noGrp="1"/>
          </p:cNvSpPr>
          <p:nvPr/>
        </p:nvSpPr>
        <p:spPr>
          <a:xfrm>
            <a:off x="4662805" y="842645"/>
            <a:ext cx="1716405" cy="408940"/>
          </a:xfrm>
          <a:prstGeom prst="rect">
            <a:avLst/>
          </a:prstGeom>
          <a:noFill/>
          <a:ln>
            <a:noFill/>
          </a:ln>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GB" sz="2000" dirty="0"/>
              <a:t>Proposal</a:t>
            </a:r>
            <a:endParaRPr lang="en-US" altLang="en-GB" sz="200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143000" y="1930004"/>
            <a:ext cx="6858000" cy="857250"/>
          </a:xfrm>
        </p:spPr>
        <p:txBody>
          <a:bodyPr/>
          <a:lstStyle/>
          <a:p>
            <a:pPr>
              <a:defRPr/>
            </a:pPr>
            <a:r>
              <a:rPr lang="en-GB" altLang="en-US" b="1" i="1" noProof="1">
                <a:effectLst>
                  <a:outerShdw blurRad="38100" dist="38100" dir="2700000" algn="tl">
                    <a:srgbClr val="000000">
                      <a:alpha val="43137"/>
                    </a:srgbClr>
                  </a:outerShdw>
                </a:effectLst>
              </a:rPr>
              <a:t>Thank you</a:t>
            </a:r>
            <a:endParaRPr lang="en-GB" altLang="en-US" b="1" i="1" noProof="1">
              <a:effectLst>
                <a:outerShdw blurRad="38100" dist="38100" dir="2700000" algn="tl">
                  <a:srgbClr val="000000">
                    <a:alpha val="43137"/>
                  </a:srgbClr>
                </a:outerShdw>
              </a:effectLst>
            </a:endParaRPr>
          </a:p>
        </p:txBody>
      </p:sp>
      <p:sp>
        <p:nvSpPr>
          <p:cNvPr id="4" name="矩形 3"/>
          <p:cNvSpPr/>
          <p:nvPr/>
        </p:nvSpPr>
        <p:spPr>
          <a:xfrm>
            <a:off x="6648450" y="4648200"/>
            <a:ext cx="838200" cy="342900"/>
          </a:xfrm>
          <a:prstGeom prst="rect">
            <a:avLst/>
          </a:prstGeom>
          <a:solidFill>
            <a:schemeClr val="bg1"/>
          </a:solidFill>
          <a:ln w="9525" cap="flat" cmpd="sng" algn="ctr">
            <a:noFill/>
            <a:prstDash val="solid"/>
            <a:round/>
            <a:headEnd type="none" w="med" len="med"/>
            <a:tailEnd type="none" w="med" len="med"/>
          </a:ln>
        </p:spPr>
        <p:txBody>
          <a:bodyPr vert="horz" wrap="square" lIns="68580" tIns="34290" rIns="68580" bIns="3429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750" b="0" i="0" u="none" strike="noStrike" cap="none" normalizeH="0" baseline="0" smtClean="0">
              <a:ln>
                <a:noFill/>
              </a:ln>
              <a:solidFill>
                <a:schemeClr val="tx1"/>
              </a:solidFill>
              <a:effectLst/>
              <a:latin typeface="Arial" panose="020B0604020202020204" pitchFamily="34" charset="0"/>
            </a:endParaRPr>
          </a:p>
        </p:txBody>
      </p:sp>
      <p:sp>
        <p:nvSpPr>
          <p:cNvPr id="2" name="文本框 1"/>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3860</Words>
  <Application>WPS 演示</Application>
  <PresentationFormat>全屏显示(16:9)</PresentationFormat>
  <Paragraphs>142</Paragraphs>
  <Slides>6</Slides>
  <Notes>2</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6</vt:i4>
      </vt:variant>
    </vt:vector>
  </HeadingPairs>
  <TitlesOfParts>
    <vt:vector size="18" baseType="lpstr">
      <vt:lpstr>Arial</vt:lpstr>
      <vt:lpstr>宋体</vt:lpstr>
      <vt:lpstr>Wingdings</vt:lpstr>
      <vt:lpstr>MS PGothic</vt:lpstr>
      <vt:lpstr>Calibri</vt:lpstr>
      <vt:lpstr>Times New Roman</vt:lpstr>
      <vt:lpstr>微软雅黑</vt:lpstr>
      <vt:lpstr>Arial Unicode MS</vt:lpstr>
      <vt:lpstr>Office Theme</vt:lpstr>
      <vt:lpstr>Custom Design</vt:lpstr>
      <vt:lpstr>2_Office Theme</vt:lpstr>
      <vt:lpstr>3_Office Theme</vt:lpstr>
      <vt:lpstr>PowerPoint 演示文稿</vt:lpstr>
      <vt:lpstr>PowerPoint 演示文稿</vt:lpstr>
      <vt:lpstr>Example Use Case 1 </vt:lpstr>
      <vt:lpstr>Example Use Case 2 </vt:lpstr>
      <vt:lpstr>Gap Analysis &amp; Proposal </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xuyang@oppo.com</dc:creator>
  <dc:description>© 2009  All rights reserved</dc:description>
  <cp:lastModifiedBy>unicom</cp:lastModifiedBy>
  <cp:revision>2222</cp:revision>
  <cp:lastPrinted>2017-02-24T12:37:00Z</cp:lastPrinted>
  <dcterms:created xsi:type="dcterms:W3CDTF">2008-08-30T09:32:00Z</dcterms:created>
  <dcterms:modified xsi:type="dcterms:W3CDTF">2024-02-15T16:54:53Z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0x010100D01A45C608A56F41A45AA7C3B5E188A1</vt:lpwstr>
  </property>
  <property fmtid="{D5CDD505-2E9C-101B-9397-08002B2CF9AE}" pid="3" name="ICV">
    <vt:lpwstr>BD56649DFA5446EBAB5C2A2536486D45</vt:lpwstr>
  </property>
  <property fmtid="{D5CDD505-2E9C-101B-9397-08002B2CF9AE}" pid="4" name="KSOProductBuildVer">
    <vt:lpwstr>2052-11.8.2.12085</vt:lpwstr>
  </property>
</Properties>
</file>