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3"/>
  </p:notesMasterIdLst>
  <p:handoutMasterIdLst>
    <p:handoutMasterId r:id="rId14"/>
  </p:handoutMasterIdLst>
  <p:sldIdLst>
    <p:sldId id="303" r:id="rId6"/>
    <p:sldId id="864" r:id="rId7"/>
    <p:sldId id="863" r:id="rId8"/>
    <p:sldId id="865" r:id="rId9"/>
    <p:sldId id="866" r:id="rId10"/>
    <p:sldId id="862" r:id="rId11"/>
    <p:sldId id="849" r:id="rId12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B0F0"/>
    <a:srgbClr val="FFC000"/>
    <a:srgbClr val="BFBFBF"/>
    <a:srgbClr val="339933"/>
    <a:srgbClr val="632523"/>
    <a:srgbClr val="00CC00"/>
    <a:srgbClr val="B6BEC8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33" autoAdjust="0"/>
    <p:restoredTop sz="92388" autoAdjust="0"/>
  </p:normalViewPr>
  <p:slideViewPr>
    <p:cSldViewPr snapToGrid="0">
      <p:cViewPr varScale="1">
        <p:scale>
          <a:sx n="90" d="100"/>
          <a:sy n="90" d="100"/>
        </p:scale>
        <p:origin x="350" y="67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DD565B42-EDA2-4D28-8318-AEAE2A4C8EBD}" type="datetime1">
              <a:rPr lang="en-US" altLang="en-US"/>
              <a:pPr>
                <a:defRPr/>
              </a:pPr>
              <a:t>2/13/2024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5D799534-4D31-476B-A57F-3138EDB1FD8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94FB16E1-A267-48E3-9E48-4FEA8DB2BB80}" type="datetime1">
              <a:rPr lang="en-US" altLang="en-US"/>
              <a:pPr>
                <a:defRPr/>
              </a:pPr>
              <a:t>2/13/2024</a:t>
            </a:fld>
            <a:endParaRPr lang="en-US" alt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ED3ADB20-ED44-40D1-9B39-9A7965F7AF77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B3BF649-4B4C-4B88-A6AF-44777579EECA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3ADB20-ED44-40D1-9B39-9A7965F7AF77}" type="slidenum">
              <a:rPr lang="en-GB" altLang="en-US" smtClean="0"/>
              <a:pPr/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9200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576027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CF4B7-7D0F-4DBF-94A5-6893A8A21343}" type="datetimeFigureOut">
              <a:rPr lang="en-GB"/>
              <a:pPr>
                <a:defRPr/>
              </a:pPr>
              <a:t>13/02/2024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1C556F-AC64-4E63-B289-3B9A56E78B0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91538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948A0-51FC-4E5C-A194-0DF0F162B806}" type="datetimeFigureOut">
              <a:rPr lang="en-GB"/>
              <a:pPr>
                <a:defRPr/>
              </a:pPr>
              <a:t>13/02/2024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BB15A8-A72D-4D43-9E89-B38E9DBECC7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784315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73348-BEE7-4152-9C71-50D21209A85A}" type="datetimeFigureOut">
              <a:rPr lang="en-GB"/>
              <a:pPr>
                <a:defRPr/>
              </a:pPr>
              <a:t>13/02/2024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8E475E-D531-46EB-A84B-E07E1DCF4F3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209778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A5EE6-97CA-445E-8883-F77DF9004323}" type="datetimeFigureOut">
              <a:rPr lang="en-GB"/>
              <a:pPr>
                <a:defRPr/>
              </a:pPr>
              <a:t>13/02/2024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9A577B-1AE4-4801-BC83-CEBD3232C51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433918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E62E9-5496-40BA-B13E-DE0BD84C71E2}" type="datetimeFigureOut">
              <a:rPr lang="en-GB"/>
              <a:pPr>
                <a:defRPr/>
              </a:pPr>
              <a:t>13/02/2024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3553D9-6A57-4558-9A31-EDA41436622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4084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4687966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4802641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A869DF-8E0C-412C-8456-72FD69C3C512}" type="datetimeFigureOut">
              <a:rPr lang="en-GB"/>
              <a:pPr>
                <a:defRPr/>
              </a:pPr>
              <a:t>13/02/2024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D6ED4F-4D35-4F4E-B668-C00B47BAF58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76564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38DE7A-C2EB-46B8-9EFC-6E01B47F4339}" type="datetimeFigureOut">
              <a:rPr lang="en-GB"/>
              <a:pPr>
                <a:defRPr/>
              </a:pPr>
              <a:t>13/02/2024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511C90-B83D-4BAD-BB9B-DEB9988F6AC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40986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8F83E-C4CA-457A-9305-3742D2FF8020}" type="datetimeFigureOut">
              <a:rPr lang="en-GB"/>
              <a:pPr>
                <a:defRPr/>
              </a:pPr>
              <a:t>13/02/2024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94F7D1-B8DD-42A3-A32C-0A1D592687BD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6144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C724C2-7E82-4807-8680-487AA33E97E1}" type="datetimeFigureOut">
              <a:rPr lang="en-GB"/>
              <a:pPr>
                <a:defRPr/>
              </a:pPr>
              <a:t>13/02/2024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D74825-4B15-49F6-A415-0BFB6E6F94B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609907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E5CAF-215D-4F1B-A600-FC7C6BA1CF77}" type="datetimeFigureOut">
              <a:rPr lang="en-GB"/>
              <a:pPr>
                <a:defRPr/>
              </a:pPr>
              <a:t>13/02/2024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B57349-9E47-48E7-8C00-75F6E2F0544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52472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732B26-0F34-4023-A553-67F027B3A4A1}" type="datetimeFigureOut">
              <a:rPr lang="en-GB"/>
              <a:pPr>
                <a:defRPr/>
              </a:pPr>
              <a:t>13/02/2024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534C68-ACD3-4082-971C-833B9597AF3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55885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4846638"/>
            <a:ext cx="824244" cy="215433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fld id="{8EC1F184-3ABE-48A6-92F0-71BE57037E0F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68" r:id="rId1"/>
    <p:sldLayoutId id="2147485555" r:id="rId2"/>
    <p:sldLayoutId id="2147485556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5A0D6303-53A0-4D34-B3EB-BD5BC2715607}" type="datetimeFigureOut">
              <a:rPr lang="en-GB"/>
              <a:pPr>
                <a:defRPr/>
              </a:pPr>
              <a:t>13/02/2024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C2F191F9-2087-45F0-89E9-6B522CA5F5C6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57" r:id="rId1"/>
    <p:sldLayoutId id="2147485558" r:id="rId2"/>
    <p:sldLayoutId id="2147485559" r:id="rId3"/>
    <p:sldLayoutId id="2147485560" r:id="rId4"/>
    <p:sldLayoutId id="2147485561" r:id="rId5"/>
    <p:sldLayoutId id="2147485562" r:id="rId6"/>
    <p:sldLayoutId id="2147485563" r:id="rId7"/>
    <p:sldLayoutId id="2147485564" r:id="rId8"/>
    <p:sldLayoutId id="2147485565" r:id="rId9"/>
    <p:sldLayoutId id="2147485566" r:id="rId10"/>
    <p:sldLayoutId id="214748556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package" Target="../embeddings/Microsoft_Visio_Drawing.vsdx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9_Rotterdam_2023-03/Docs/SP-230236.zip" TargetMode="External"/><Relationship Id="rId7" Type="http://schemas.openxmlformats.org/officeDocument/2006/relationships/hyperlink" Target="https://www.etsi.org/deliver/etsi_gr/PDL/001_099/021/01.01.01_60/gr_PDL021v010101p.pdf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WG1_Serv/TSGS1_104_Chicago/Docs/S1-233586.zip" TargetMode="External"/><Relationship Id="rId5" Type="http://schemas.openxmlformats.org/officeDocument/2006/relationships/hyperlink" Target="https://www.3gpp.org/ftp/tsg_sa/WG1_Serv/TSGS1_104_Chicago/Docs/S1-233100.zip" TargetMode="External"/><Relationship Id="rId4" Type="http://schemas.openxmlformats.org/officeDocument/2006/relationships/hyperlink" Target="https://www.3gpp.org/ftp/tsg_sa/WG1_Serv/TSGS1_90e_ElectronicMeeting/Docs/S1-202053.zip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2609850" y="2555875"/>
            <a:ext cx="4762500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171450" indent="-171450">
              <a:spcBef>
                <a:spcPct val="0"/>
              </a:spcBef>
              <a:buFontTx/>
              <a:buChar char="-"/>
              <a:defRPr/>
            </a:pPr>
            <a:endParaRPr lang="en-GB" altLang="en-US" sz="1200" i="1" dirty="0">
              <a:latin typeface="Arial" panose="020B0604020202020204" pitchFamily="34" charset="0"/>
            </a:endParaRPr>
          </a:p>
          <a:p>
            <a:pPr marL="285750" indent="-285750">
              <a:spcBef>
                <a:spcPct val="0"/>
              </a:spcBef>
              <a:buFontTx/>
              <a:buChar char="-"/>
              <a:defRPr/>
            </a:pPr>
            <a:endParaRPr lang="en-GB" altLang="en-US" sz="1600" dirty="0">
              <a:latin typeface="Times New Roman" panose="02020603050405020304" pitchFamily="18" charset="0"/>
            </a:endParaRPr>
          </a:p>
        </p:txBody>
      </p:sp>
      <p:sp>
        <p:nvSpPr>
          <p:cNvPr id="6149" name="AutoShape 14"/>
          <p:cNvSpPr>
            <a:spLocks noChangeArrowheads="1"/>
          </p:cNvSpPr>
          <p:nvPr/>
        </p:nvSpPr>
        <p:spPr bwMode="auto">
          <a:xfrm>
            <a:off x="7938" y="4779963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0" name="TextBox 6"/>
          <p:cNvSpPr txBox="1">
            <a:spLocks noChangeArrowheads="1"/>
          </p:cNvSpPr>
          <p:nvPr/>
        </p:nvSpPr>
        <p:spPr bwMode="auto">
          <a:xfrm>
            <a:off x="14288" y="4773613"/>
            <a:ext cx="622141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S1-240026, 3GPP TSG SA1#105, Athens</a:t>
            </a:r>
            <a:r>
              <a:rPr lang="en-GB" altLang="en-US" sz="1000">
                <a:solidFill>
                  <a:schemeClr val="bg1"/>
                </a:solidFill>
                <a:latin typeface="Arial" panose="020B0604020202020204" pitchFamily="34" charset="0"/>
              </a:rPr>
              <a:t>, Greece, </a:t>
            </a:r>
            <a:r>
              <a:rPr lang="en-US" altLang="en-US" sz="1000">
                <a:solidFill>
                  <a:schemeClr val="bg1"/>
                </a:solidFill>
                <a:latin typeface="Arial" panose="020B0604020202020204" pitchFamily="34" charset="0"/>
              </a:rPr>
              <a:t>26 </a:t>
            </a:r>
            <a:r>
              <a:rPr lang="en-US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February – 1 March 2024</a:t>
            </a: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1479664" y="1961297"/>
            <a:ext cx="7307719" cy="110251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kern="0" dirty="0"/>
              <a:t>Motivation for study on distributed   device and user-centric trust</a:t>
            </a:r>
            <a:endParaRPr lang="zh-CN" altLang="en-US" kern="0" dirty="0"/>
          </a:p>
        </p:txBody>
      </p:sp>
      <p:sp>
        <p:nvSpPr>
          <p:cNvPr id="8" name="副标题 2"/>
          <p:cNvSpPr>
            <a:spLocks noGrp="1"/>
          </p:cNvSpPr>
          <p:nvPr>
            <p:ph type="subTitle" idx="1"/>
          </p:nvPr>
        </p:nvSpPr>
        <p:spPr>
          <a:xfrm>
            <a:off x="1371600" y="3455553"/>
            <a:ext cx="6400800" cy="1314450"/>
          </a:xfrm>
        </p:spPr>
        <p:txBody>
          <a:bodyPr/>
          <a:lstStyle/>
          <a:p>
            <a:r>
              <a:rPr lang="en-US" altLang="zh-CN" dirty="0" err="1"/>
              <a:t>InterDigital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A89ACB-7616-BACE-42DD-6654A889EB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726325"/>
          </a:xfrm>
        </p:spPr>
        <p:txBody>
          <a:bodyPr/>
          <a:lstStyle/>
          <a:p>
            <a:r>
              <a:rPr lang="en-US" sz="2600" dirty="0"/>
              <a:t>Motivations of </a:t>
            </a:r>
            <a:r>
              <a:rPr lang="en-US" altLang="zh-CN" sz="2600" kern="0" dirty="0"/>
              <a:t>distributed device and user trust</a:t>
            </a:r>
            <a:endParaRPr lang="en-US" sz="2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4EA9C9-5ADE-70A4-9662-D67232329D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5017" y="897775"/>
            <a:ext cx="6479371" cy="3487371"/>
          </a:xfrm>
        </p:spPr>
        <p:txBody>
          <a:bodyPr>
            <a:normAutofit fontScale="40000" lnSpcReduction="20000"/>
          </a:bodyPr>
          <a:lstStyle/>
          <a:p>
            <a:pPr marL="91440" indent="-182880"/>
            <a:r>
              <a:rPr lang="en-US" b="1" dirty="0"/>
              <a:t>Trust Model in 5GS [1]</a:t>
            </a:r>
          </a:p>
          <a:p>
            <a:pPr marL="457200" lvl="1" indent="-91440"/>
            <a:r>
              <a:rPr lang="en-US" dirty="0"/>
              <a:t>A UE-side trust model where the Universal Subscriber Identity Module (USIM) is the trust anchor.</a:t>
            </a:r>
          </a:p>
          <a:p>
            <a:pPr marL="457200" lvl="1" indent="-91440"/>
            <a:r>
              <a:rPr lang="en-US" dirty="0"/>
              <a:t>A Network-side trust model (for roaming and non-roaming) which mainly relies on primary authentication achieving mutual authentication between the network and UE. The primary authentication in 5G is however fully controlled by the home core network. </a:t>
            </a:r>
          </a:p>
          <a:p>
            <a:pPr marL="914400" lvl="2" indent="-182880"/>
            <a:r>
              <a:rPr lang="en-US" dirty="0"/>
              <a:t>The network-side trust model includes secondary authentication, which however is about the authentication with data networks outside the mobile operator domain. </a:t>
            </a:r>
          </a:p>
          <a:p>
            <a:pPr marL="91440" indent="-182880">
              <a:spcBef>
                <a:spcPts val="600"/>
              </a:spcBef>
            </a:pPr>
            <a:r>
              <a:rPr lang="en-US" b="1" dirty="0"/>
              <a:t>NIST’s Trust Definition [2]</a:t>
            </a:r>
          </a:p>
          <a:p>
            <a:pPr marL="457200" lvl="1" indent="-91440"/>
            <a:r>
              <a:rPr lang="en-US" sz="2500" i="1" dirty="0"/>
              <a:t>“Trust A characteristic of an entity that indicates its ability to perform certain functions or services correctly, fairly and impartially, along with assurance that the entity and its identifier are genuine.”</a:t>
            </a:r>
          </a:p>
          <a:p>
            <a:pPr marL="91440" indent="-182880"/>
            <a:r>
              <a:rPr lang="en-US" sz="2900" b="1" dirty="0"/>
              <a:t>ITU-T’s View on Trust [3] </a:t>
            </a:r>
          </a:p>
          <a:p>
            <a:pPr marL="457200" lvl="1" indent="-91440"/>
            <a:r>
              <a:rPr lang="en-US" sz="2500" dirty="0"/>
              <a:t>Trust in future mobile networks will have broader scope covering multiple aspects such as </a:t>
            </a:r>
            <a:r>
              <a:rPr lang="en-US" sz="2500" b="1" dirty="0"/>
              <a:t>availability, reliability, dependability, security, and ability.</a:t>
            </a:r>
          </a:p>
          <a:p>
            <a:pPr marL="91440" indent="-182880">
              <a:spcBef>
                <a:spcPts val="600"/>
              </a:spcBef>
            </a:pPr>
            <a:r>
              <a:rPr lang="en-US" b="1" dirty="0"/>
              <a:t>Trust in future mobile networks will be more than “primary authentication in 5GS”.</a:t>
            </a:r>
          </a:p>
          <a:p>
            <a:pPr marL="457200" lvl="1" indent="-91440">
              <a:spcBef>
                <a:spcPts val="600"/>
              </a:spcBef>
            </a:pPr>
            <a:r>
              <a:rPr lang="en-US" dirty="0"/>
              <a:t>Wireless system evolution toward 5G Advanced will feature the co-existing of increasingly distributed and more different types of networks and services, which devices can access. </a:t>
            </a:r>
          </a:p>
          <a:p>
            <a:pPr marL="457200" lvl="1" indent="-91440">
              <a:spcBef>
                <a:spcPts val="600"/>
              </a:spcBef>
            </a:pPr>
            <a:r>
              <a:rPr lang="en-US" dirty="0"/>
              <a:t>Such distributed networks and services can be offered from different domains (e.g., administrative domains) and without a requirement that there is a pre-established mutual trust relationship (e.g., from mutual authentication) between all such devices or distributed networks. </a:t>
            </a:r>
          </a:p>
          <a:p>
            <a:pPr marL="457200" lvl="1" indent="-91440">
              <a:spcBef>
                <a:spcPts val="600"/>
              </a:spcBef>
            </a:pPr>
            <a:r>
              <a:rPr lang="en-US" dirty="0"/>
              <a:t>Furthermore, different distributed networks may use different authentication and trust mechanisms. </a:t>
            </a:r>
          </a:p>
          <a:p>
            <a:pPr marL="457200" lvl="1" indent="-91440">
              <a:spcBef>
                <a:spcPts val="600"/>
              </a:spcBef>
            </a:pPr>
            <a:r>
              <a:rPr lang="en-US" dirty="0"/>
              <a:t>Researchers in [4] have investigated decentralized trust which could avoid the strict dependency of 5G primary authentication on the home core network. In turn, system availability and reliability will be improved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C95A78E7-3552-F355-D171-AC02DFEF83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5191364"/>
              </p:ext>
            </p:extLst>
          </p:nvPr>
        </p:nvGraphicFramePr>
        <p:xfrm>
          <a:off x="7144389" y="1127197"/>
          <a:ext cx="1835953" cy="306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2159049" imgH="3422657" progId="Visio.Drawing.15">
                  <p:embed/>
                </p:oleObj>
              </mc:Choice>
              <mc:Fallback>
                <p:oleObj name="Visio" r:id="rId2" imgW="2159049" imgH="342265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144389" y="1127197"/>
                        <a:ext cx="1835953" cy="306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881C62B5-DCBD-9655-5D69-FD636A079DFF}"/>
              </a:ext>
            </a:extLst>
          </p:cNvPr>
          <p:cNvSpPr txBox="1"/>
          <p:nvPr/>
        </p:nvSpPr>
        <p:spPr>
          <a:xfrm>
            <a:off x="604231" y="4385146"/>
            <a:ext cx="759211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latin typeface="+mn-lt"/>
              </a:rPr>
              <a:t>[1] A. R. Prasad, A. </a:t>
            </a:r>
            <a:r>
              <a:rPr lang="en-US" sz="900" dirty="0" err="1">
                <a:latin typeface="+mn-lt"/>
              </a:rPr>
              <a:t>Zugenmaier</a:t>
            </a:r>
            <a:r>
              <a:rPr lang="en-US" sz="900" dirty="0">
                <a:latin typeface="+mn-lt"/>
              </a:rPr>
              <a:t>, A. Escott and M. C. </a:t>
            </a:r>
            <a:r>
              <a:rPr lang="en-US" sz="900" dirty="0" err="1">
                <a:latin typeface="+mn-lt"/>
              </a:rPr>
              <a:t>Soveri</a:t>
            </a:r>
            <a:r>
              <a:rPr lang="en-US" sz="900" dirty="0">
                <a:latin typeface="+mn-lt"/>
              </a:rPr>
              <a:t>, “3GPP 5G Security,” August 06, 2018 (https://www.3gpp.org/news-events/3gpp-news/sec-5g).</a:t>
            </a:r>
          </a:p>
          <a:p>
            <a:r>
              <a:rPr lang="en-US" sz="900" dirty="0">
                <a:latin typeface="+mn-lt"/>
              </a:rPr>
              <a:t>[2] E. Barker, M. </a:t>
            </a:r>
            <a:r>
              <a:rPr lang="en-US" sz="900" dirty="0" err="1">
                <a:latin typeface="+mn-lt"/>
              </a:rPr>
              <a:t>Smid</a:t>
            </a:r>
            <a:r>
              <a:rPr lang="en-US" sz="900" dirty="0">
                <a:latin typeface="+mn-lt"/>
              </a:rPr>
              <a:t>, and D. Branstad, "A Profile for U.S. Federal Cryptographic Key Management Systems", NIST Special Publication 800-152, October 2015 .</a:t>
            </a:r>
          </a:p>
          <a:p>
            <a:r>
              <a:rPr lang="en-US" sz="900" dirty="0">
                <a:latin typeface="+mn-lt"/>
              </a:rPr>
              <a:t>[3] Trust in ICT, ITU-T, 2017 (http://handle.itu.int/11.1002/pub/80fd6f3d-en).</a:t>
            </a:r>
          </a:p>
          <a:p>
            <a:r>
              <a:rPr lang="en-US" sz="900" dirty="0">
                <a:latin typeface="+mn-lt"/>
              </a:rPr>
              <a:t>[4] S. R. Garzon, H. </a:t>
            </a:r>
            <a:r>
              <a:rPr lang="en-US" sz="900" dirty="0" err="1">
                <a:latin typeface="+mn-lt"/>
              </a:rPr>
              <a:t>Yildiz</a:t>
            </a:r>
            <a:r>
              <a:rPr lang="en-US" sz="900" dirty="0">
                <a:latin typeface="+mn-lt"/>
              </a:rPr>
              <a:t> and A. </a:t>
            </a:r>
            <a:r>
              <a:rPr lang="en-US" sz="900" dirty="0" err="1">
                <a:latin typeface="+mn-lt"/>
              </a:rPr>
              <a:t>Küpper</a:t>
            </a:r>
            <a:r>
              <a:rPr lang="en-US" sz="900" dirty="0">
                <a:latin typeface="+mn-lt"/>
              </a:rPr>
              <a:t>, "Decentralized Identifiers and Self-Sovereign Identity in 6G," in IEEE Network, July/August 2022</a:t>
            </a:r>
          </a:p>
        </p:txBody>
      </p:sp>
    </p:spTree>
    <p:extLst>
      <p:ext uri="{BB962C8B-B14F-4D97-AF65-F5344CB8AC3E}">
        <p14:creationId xmlns:p14="http://schemas.microsoft.com/office/powerpoint/2010/main" val="418870073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7D57FB-F264-B4C9-8953-C928E98AB9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Clarifications on some concepts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09E97-C950-08D9-A774-D27F3BB13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090613"/>
            <a:ext cx="8388350" cy="3881437"/>
          </a:xfrm>
        </p:spPr>
        <p:txBody>
          <a:bodyPr>
            <a:normAutofit fontScale="55000" lnSpcReduction="20000"/>
          </a:bodyPr>
          <a:lstStyle/>
          <a:p>
            <a:r>
              <a:rPr lang="en-US" sz="2900" dirty="0"/>
              <a:t>Distributed Trust</a:t>
            </a:r>
          </a:p>
          <a:p>
            <a:pPr lvl="1"/>
            <a:r>
              <a:rPr lang="en-US" sz="2500" dirty="0"/>
              <a:t>Trust relationship built without fully relying on a centralized party (but such a centralized party may be used to facilitate to build distributed trust relationship).</a:t>
            </a:r>
          </a:p>
          <a:p>
            <a:pPr lvl="1"/>
            <a:r>
              <a:rPr lang="en-US" sz="2500" dirty="0"/>
              <a:t>Distributed trust can be established among devices, between devices and networks (home, visited, or NPNs), or between networks.</a:t>
            </a:r>
          </a:p>
          <a:p>
            <a:pPr lvl="1"/>
            <a:r>
              <a:rPr lang="en-US" sz="2500" dirty="0"/>
              <a:t>Distributed trust can enable trustworthy services, such as:</a:t>
            </a:r>
          </a:p>
          <a:p>
            <a:pPr marL="914400" lvl="2" indent="0">
              <a:buNone/>
            </a:pPr>
            <a:r>
              <a:rPr lang="en-US" sz="2200" dirty="0"/>
              <a:t>1) services that a device can provide to another device;</a:t>
            </a:r>
          </a:p>
          <a:p>
            <a:pPr marL="914400" lvl="2" indent="0">
              <a:buNone/>
            </a:pPr>
            <a:r>
              <a:rPr lang="en-US" sz="2200" dirty="0"/>
              <a:t>2) services that a network can provide to a device or vice versa; and </a:t>
            </a:r>
          </a:p>
          <a:p>
            <a:pPr marL="914400" lvl="2" indent="0">
              <a:buNone/>
            </a:pPr>
            <a:r>
              <a:rPr lang="en-US" sz="2200" dirty="0"/>
              <a:t>3) services that a network can provide to another network.</a:t>
            </a:r>
          </a:p>
          <a:p>
            <a:pPr>
              <a:spcBef>
                <a:spcPts val="600"/>
              </a:spcBef>
            </a:pPr>
            <a:r>
              <a:rPr lang="en-US" sz="2900" dirty="0"/>
              <a:t>User-Centric Trust</a:t>
            </a:r>
          </a:p>
          <a:p>
            <a:pPr lvl="1"/>
            <a:r>
              <a:rPr lang="en-US" sz="2500" dirty="0"/>
              <a:t>Trust relationship relying on user credentials instead of fully relying on or in addition to SIM-based primary authentication in current 5GS.</a:t>
            </a:r>
          </a:p>
          <a:p>
            <a:pPr lvl="1"/>
            <a:r>
              <a:rPr lang="en-US" sz="2500" dirty="0"/>
              <a:t>User-centric trust can be established among devices, and between devices and networks.</a:t>
            </a:r>
          </a:p>
          <a:p>
            <a:pPr lvl="1"/>
            <a:r>
              <a:rPr lang="en-US" sz="2500" dirty="0"/>
              <a:t>User-centric trust can enable user-centric trustworthiness expanding or beyond existing SIM-based authentication and trust.</a:t>
            </a:r>
          </a:p>
          <a:p>
            <a:r>
              <a:rPr lang="en-US" sz="2900" dirty="0"/>
              <a:t>There are existing technologies, such as distributed ledgers, Self-Sovereign Identity (SSI), Decentralized Identifiers (DID)</a:t>
            </a:r>
            <a:r>
              <a:rPr lang="en-US" sz="2900" b="0" i="0" dirty="0">
                <a:effectLst/>
              </a:rPr>
              <a:t> </a:t>
            </a:r>
            <a:r>
              <a:rPr lang="en-US" sz="2900" dirty="0"/>
              <a:t>and verifiable credentials, that can enable distributed device and user-centric trust.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524654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9347" y="181889"/>
            <a:ext cx="6928490" cy="759350"/>
          </a:xfrm>
        </p:spPr>
        <p:txBody>
          <a:bodyPr/>
          <a:lstStyle/>
          <a:p>
            <a:r>
              <a:rPr lang="en-US" altLang="zh-CN" dirty="0"/>
              <a:t>A use case – SNPN Cellular Hotspots</a:t>
            </a:r>
            <a:endParaRPr lang="zh-CN" alt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A64A3BA-489A-E247-56F7-AF8316CD8B72}"/>
              </a:ext>
            </a:extLst>
          </p:cNvPr>
          <p:cNvSpPr txBox="1"/>
          <p:nvPr/>
        </p:nvSpPr>
        <p:spPr>
          <a:xfrm>
            <a:off x="851760" y="1336210"/>
            <a:ext cx="2600277" cy="27469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50" dirty="0">
                <a:latin typeface="+mn-lt"/>
              </a:rPr>
              <a:t>When a device/user moves from a network-A to another distributed network-B (e.g., from one SNPN-A to another SNPN-B), the problem of </a:t>
            </a:r>
            <a:r>
              <a:rPr lang="en-US" sz="1150" b="1" dirty="0">
                <a:latin typeface="+mn-lt"/>
              </a:rPr>
              <a:t>how the device/user that is already authorized in network-A can be efficiently authorized in or by network-B </a:t>
            </a:r>
            <a:r>
              <a:rPr lang="en-US" sz="1150" dirty="0">
                <a:latin typeface="+mn-lt"/>
              </a:rPr>
              <a:t>becomes a critical issue.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150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50" b="1" dirty="0">
                <a:latin typeface="+mn-lt"/>
              </a:rPr>
              <a:t>The existing trust model in 5GS relies on the long-term shared secret K and a centralized party </a:t>
            </a:r>
            <a:r>
              <a:rPr lang="en-US" sz="1150" dirty="0">
                <a:latin typeface="+mn-lt"/>
              </a:rPr>
              <a:t>(e.g., home network), which becomes either unavailable or infeasible in such distributed networks.</a:t>
            </a:r>
          </a:p>
        </p:txBody>
      </p:sp>
      <p:pic>
        <p:nvPicPr>
          <p:cNvPr id="7" name="Picture 6" descr="A diagram of a device&#10;&#10;Description automatically generated">
            <a:extLst>
              <a:ext uri="{FF2B5EF4-FFF2-40B4-BE49-F238E27FC236}">
                <a16:creationId xmlns:a16="http://schemas.microsoft.com/office/drawing/2014/main" id="{76DFD634-70D9-F85E-DCDA-AA24C24C64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3075" y="1383988"/>
            <a:ext cx="4947137" cy="261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37740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BF2877-D119-46DF-0B02-BEFBA6E184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Benefits of distributed and user-centric trust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6D7BBFA6-DD6E-ED98-2229-1FC950DAA3F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68090231"/>
              </p:ext>
            </p:extLst>
          </p:nvPr>
        </p:nvGraphicFramePr>
        <p:xfrm>
          <a:off x="673331" y="1406495"/>
          <a:ext cx="7822276" cy="3167865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019993">
                  <a:extLst>
                    <a:ext uri="{9D8B030D-6E8A-4147-A177-3AD203B41FA5}">
                      <a16:colId xmlns:a16="http://schemas.microsoft.com/office/drawing/2014/main" val="1536966747"/>
                    </a:ext>
                  </a:extLst>
                </a:gridCol>
                <a:gridCol w="5802283">
                  <a:extLst>
                    <a:ext uri="{9D8B030D-6E8A-4147-A177-3AD203B41FA5}">
                      <a16:colId xmlns:a16="http://schemas.microsoft.com/office/drawing/2014/main" val="2039556874"/>
                    </a:ext>
                  </a:extLst>
                </a:gridCol>
              </a:tblGrid>
              <a:tr h="513745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</a:rPr>
                        <a:t>Scenarios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</a:rPr>
                        <a:t>Benefits from Distributed and User-Centric Trust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686720"/>
                  </a:ext>
                </a:extLst>
              </a:tr>
              <a:tr h="764360">
                <a:tc>
                  <a:txBody>
                    <a:bodyPr/>
                    <a:lstStyle/>
                    <a:p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</a:rPr>
                        <a:t>SNPN Cellular Hotspots </a:t>
                      </a:r>
                    </a:p>
                    <a:p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</a:rPr>
                        <a:t>(S1-233477)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</a:rPr>
                        <a:t>Smooth SNPN Interconnection: The same credential for a device/user can be efficiently verified and authenticated in different SNPNs, where it is not feasible to have a common credential holder for all SNPNs.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1304325"/>
                  </a:ext>
                </a:extLst>
              </a:tr>
              <a:tr h="764360">
                <a:tc>
                  <a:txBody>
                    <a:bodyPr/>
                    <a:lstStyle/>
                    <a:p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</a:rPr>
                        <a:t>NPN-PLMN Interworking </a:t>
                      </a:r>
                    </a:p>
                    <a:p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</a:rPr>
                        <a:t>(S1-233100)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</a:rPr>
                        <a:t>Smooth PLMN-to-NPN Switching: A device/user of HPLMN can be efficiently verified and authenticated in NPN without relying on HPLMN.</a:t>
                      </a:r>
                    </a:p>
                    <a:p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</a:rPr>
                        <a:t>Smooth NPN-to-PLMN Switching: A device/user of NPN without USIM can still be efficiently verified and authenticated by HPLMN.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3899848"/>
                  </a:ext>
                </a:extLst>
              </a:tr>
              <a:tr h="764360">
                <a:tc>
                  <a:txBody>
                    <a:bodyPr/>
                    <a:lstStyle/>
                    <a:p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</a:rPr>
                        <a:t>Multi-Network Interoperability Enhancement</a:t>
                      </a:r>
                    </a:p>
                    <a:p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</a:rPr>
                        <a:t>(S1-233586) 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</a:rPr>
                        <a:t>Smooth NSA/SA Switching: A device/user when switching between NSA 5G and SA 5G can use the same credential for authentication and achieve smooth network switching and access.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20479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621941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AB0EC-2182-7E35-3739-33BDA7EAD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2DE424-02E9-081C-8944-4F7E75903A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4" y="1090613"/>
            <a:ext cx="5757083" cy="3622675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Study use cases and potential service requirements for 5GS to support distributed device and user-centric trust:</a:t>
            </a:r>
          </a:p>
          <a:p>
            <a:pPr lvl="1"/>
            <a:r>
              <a:rPr lang="en-US" dirty="0"/>
              <a:t>New service scenarios which demand and/or can be built upon distributed trust.</a:t>
            </a:r>
          </a:p>
          <a:p>
            <a:pPr lvl="1"/>
            <a:r>
              <a:rPr lang="en-US" dirty="0"/>
              <a:t>New service scenarios which demand and/or can be built upon user-centric trust.</a:t>
            </a:r>
          </a:p>
          <a:p>
            <a:pPr lvl="1"/>
            <a:r>
              <a:rPr lang="en-US" dirty="0"/>
              <a:t>The stage-1 impact of distributed and user-centric trust on existing functionality in 5GS, e.g., network access, roaming, security, O&amp;M, energy saving and charging.</a:t>
            </a:r>
          </a:p>
          <a:p>
            <a:pPr lvl="1"/>
            <a:r>
              <a:rPr lang="en-US" dirty="0"/>
              <a:t>Consideration of how the existing terminology in stage-1 (e.g., access control, confidentiality, integrity protection) and the terminology described for trust models in distributed networks and services can coexist.</a:t>
            </a:r>
          </a:p>
          <a:p>
            <a:pPr lvl="1"/>
            <a:r>
              <a:rPr lang="en-US" dirty="0"/>
              <a:t>Potential new requirements on distributed device and user-centric trust in the context of SNPNs, PINs, and CPNs</a:t>
            </a:r>
          </a:p>
          <a:p>
            <a:pPr lvl="1"/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A263B7E-338E-B429-CF25-E69911A2F280}"/>
              </a:ext>
            </a:extLst>
          </p:cNvPr>
          <p:cNvSpPr txBox="1">
            <a:spLocks/>
          </p:cNvSpPr>
          <p:nvPr/>
        </p:nvSpPr>
        <p:spPr bwMode="auto">
          <a:xfrm>
            <a:off x="6242857" y="1090613"/>
            <a:ext cx="2631268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  <a:normAutofit fontScale="40000" lnSpcReduction="20000"/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n-US" sz="3500" b="1" kern="0" dirty="0"/>
              <a:t>Some Relevant Activities</a:t>
            </a:r>
          </a:p>
          <a:p>
            <a:pPr>
              <a:spcBef>
                <a:spcPts val="1200"/>
              </a:spcBef>
            </a:pPr>
            <a:r>
              <a:rPr lang="en-US" sz="2700" b="1" kern="0" dirty="0">
                <a:hlinkClick r:id="rId3"/>
              </a:rPr>
              <a:t>SP-230236</a:t>
            </a:r>
            <a:r>
              <a:rPr lang="en-US" sz="2700" b="1" kern="0" dirty="0"/>
              <a:t>: </a:t>
            </a:r>
            <a:r>
              <a:rPr lang="en-US" sz="2700" kern="0" dirty="0"/>
              <a:t>New SID on Interconnect of SNPN (May 2023)</a:t>
            </a:r>
          </a:p>
          <a:p>
            <a:endParaRPr lang="en-US" sz="2700" b="1" u="sng" kern="0" dirty="0">
              <a:solidFill>
                <a:srgbClr val="0000FF"/>
              </a:solidFill>
              <a:ea typeface="Calibri" panose="020F0502020204030204" pitchFamily="34" charset="0"/>
              <a:hlinkClick r:id="rId4"/>
            </a:endParaRPr>
          </a:p>
          <a:p>
            <a:r>
              <a:rPr lang="en-US" sz="2700" b="1" u="sng" kern="0" dirty="0">
                <a:solidFill>
                  <a:srgbClr val="0000FF"/>
                </a:solidFill>
                <a:ea typeface="Calibri" panose="020F0502020204030204" pitchFamily="34" charset="0"/>
                <a:hlinkClick r:id="rId5"/>
              </a:rPr>
              <a:t>S1-233100</a:t>
            </a:r>
            <a:r>
              <a:rPr lang="en-US" sz="2700" kern="0" dirty="0"/>
              <a:t>: On the Need to Enhance NPN-PLMN Interworking </a:t>
            </a:r>
            <a:br>
              <a:rPr lang="en-US" sz="2700" kern="0" dirty="0"/>
            </a:br>
            <a:r>
              <a:rPr lang="en-US" sz="2700" kern="0" dirty="0"/>
              <a:t>(November 2023)</a:t>
            </a:r>
          </a:p>
          <a:p>
            <a:endParaRPr lang="en-US" sz="2700" b="1" u="sng" kern="0" dirty="0">
              <a:solidFill>
                <a:srgbClr val="0000FF"/>
              </a:solidFill>
              <a:ea typeface="Calibri" panose="020F0502020204030204" pitchFamily="34" charset="0"/>
              <a:hlinkClick r:id="rId6"/>
            </a:endParaRPr>
          </a:p>
          <a:p>
            <a:r>
              <a:rPr lang="en-US" sz="2700" b="1" u="sng" kern="0" dirty="0">
                <a:solidFill>
                  <a:srgbClr val="0000FF"/>
                </a:solidFill>
                <a:ea typeface="Calibri" panose="020F0502020204030204" pitchFamily="34" charset="0"/>
                <a:hlinkClick r:id="rId6"/>
              </a:rPr>
              <a:t>S1-233586</a:t>
            </a:r>
            <a:r>
              <a:rPr lang="en-US" sz="2700" kern="0" dirty="0"/>
              <a:t>: </a:t>
            </a:r>
            <a:r>
              <a:rPr lang="en-US" sz="2700" kern="0" dirty="0">
                <a:ea typeface="Calibri" panose="020F0502020204030204" pitchFamily="34" charset="0"/>
              </a:rPr>
              <a:t>Study on Multi-network Interoperability Enhancement</a:t>
            </a:r>
            <a:r>
              <a:rPr lang="en-US" sz="2700" kern="0" dirty="0"/>
              <a:t> (November 2023)</a:t>
            </a:r>
          </a:p>
          <a:p>
            <a:endParaRPr lang="en-US" kern="0" dirty="0"/>
          </a:p>
          <a:p>
            <a:r>
              <a:rPr lang="en-US" b="1" kern="0" dirty="0">
                <a:hlinkClick r:id="rId7"/>
              </a:rPr>
              <a:t>ETSI GR PDL 021 V1.1.1</a:t>
            </a:r>
            <a:r>
              <a:rPr lang="en-US" kern="0" dirty="0"/>
              <a:t>: PDL Use Cases in 3GPP Networks </a:t>
            </a:r>
            <a:br>
              <a:rPr lang="en-US" kern="0" dirty="0"/>
            </a:br>
            <a:r>
              <a:rPr lang="en-US" kern="0" dirty="0"/>
              <a:t>(October 2023)</a:t>
            </a:r>
          </a:p>
          <a:p>
            <a:pPr marL="548640" lvl="1" indent="-91440"/>
            <a:r>
              <a:rPr lang="en-US" kern="0" dirty="0"/>
              <a:t>“</a:t>
            </a:r>
            <a:r>
              <a:rPr lang="en-US" i="1" kern="0" dirty="0"/>
              <a:t>Decentralized certificate management, decentralized credential management, decentralized identity management</a:t>
            </a:r>
            <a:r>
              <a:rPr lang="en-US" kern="0" dirty="0"/>
              <a:t>”</a:t>
            </a:r>
          </a:p>
          <a:p>
            <a:pPr marL="548640" lvl="1" indent="-91440"/>
            <a:r>
              <a:rPr lang="en-US" kern="0" dirty="0"/>
              <a:t>PDL: Permissioned Distributed Ledger</a:t>
            </a:r>
          </a:p>
        </p:txBody>
      </p:sp>
    </p:spTree>
    <p:extLst>
      <p:ext uri="{BB962C8B-B14F-4D97-AF65-F5344CB8AC3E}">
        <p14:creationId xmlns:p14="http://schemas.microsoft.com/office/powerpoint/2010/main" val="190382358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056942" y="2161946"/>
            <a:ext cx="303011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solidFill>
                  <a:srgbClr val="0070C0"/>
                </a:solidFill>
              </a:rPr>
              <a:t>Thank you!</a:t>
            </a:r>
            <a:endParaRPr lang="zh-CN" altLang="en-US" sz="3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98246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8ed312b4-f633-4870-a46c-c7c3003c7fda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01A45C608A56F41A45AA7C3B5E188A1" ma:contentTypeVersion="14" ma:contentTypeDescription="Create a new document." ma:contentTypeScope="" ma:versionID="6b245d2aebdc71c5c0fa7a16c4865f41">
  <xsd:schema xmlns:xsd="http://www.w3.org/2001/XMLSchema" xmlns:xs="http://www.w3.org/2001/XMLSchema" xmlns:p="http://schemas.microsoft.com/office/2006/metadata/properties" xmlns:ns3="8ed312b4-f633-4870-a46c-c7c3003c7fda" xmlns:ns4="d3ae3d04-88f3-4370-8065-13f955211db9" targetNamespace="http://schemas.microsoft.com/office/2006/metadata/properties" ma:root="true" ma:fieldsID="0f9ebd81b6d20d3bb6b4709ebb76a5c8" ns3:_="" ns4:_="">
    <xsd:import namespace="8ed312b4-f633-4870-a46c-c7c3003c7fda"/>
    <xsd:import namespace="d3ae3d04-88f3-4370-8065-13f955211db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ed312b4-f633-4870-a46c-c7c3003c7fd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_activity" ma:index="20" nillable="true" ma:displayName="_activity" ma:hidden="true" ma:internalName="_activity">
      <xsd:simpleType>
        <xsd:restriction base="dms:Note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ae3d04-88f3-4370-8065-13f955211db9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schemas.microsoft.com/office/2006/documentManagement/types"/>
    <ds:schemaRef ds:uri="8ed312b4-f633-4870-a46c-c7c3003c7fda"/>
    <ds:schemaRef ds:uri="http://schemas.microsoft.com/office/2006/metadata/properties"/>
    <ds:schemaRef ds:uri="http://purl.org/dc/elements/1.1/"/>
    <ds:schemaRef ds:uri="d3ae3d04-88f3-4370-8065-13f955211db9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52BBF0E-66A7-4737-B3E9-33870398C4D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ed312b4-f633-4870-a46c-c7c3003c7fda"/>
    <ds:schemaRef ds:uri="d3ae3d04-88f3-4370-8065-13f955211db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27997</TotalTime>
  <Words>1126</Words>
  <Application>Microsoft Office PowerPoint</Application>
  <PresentationFormat>On-screen Show (16:9)</PresentationFormat>
  <Paragraphs>71</Paragraphs>
  <Slides>7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Times New Roman</vt:lpstr>
      <vt:lpstr>Office Theme</vt:lpstr>
      <vt:lpstr>Custom Design</vt:lpstr>
      <vt:lpstr>Visio</vt:lpstr>
      <vt:lpstr>PowerPoint Presentation</vt:lpstr>
      <vt:lpstr>Motivations of distributed device and user trust</vt:lpstr>
      <vt:lpstr>Clarifications on some concepts</vt:lpstr>
      <vt:lpstr>A use case – SNPN Cellular Hotspots</vt:lpstr>
      <vt:lpstr>Benefits of distributed and user-centric trust</vt:lpstr>
      <vt:lpstr>Objectives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Atle Monrad</cp:lastModifiedBy>
  <cp:revision>1897</cp:revision>
  <cp:lastPrinted>2017-02-24T12:37:51Z</cp:lastPrinted>
  <dcterms:created xsi:type="dcterms:W3CDTF">2008-08-30T09:32:10Z</dcterms:created>
  <dcterms:modified xsi:type="dcterms:W3CDTF">2024-02-13T21:30:43Z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0x010100D01A45C608A56F41A45AA7C3B5E188A1</vt:lpwstr>
  </property>
</Properties>
</file>