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4"/>
  </p:notesMasterIdLst>
  <p:handoutMasterIdLst>
    <p:handoutMasterId r:id="rId15"/>
  </p:handoutMasterIdLst>
  <p:sldIdLst>
    <p:sldId id="1163" r:id="rId6"/>
    <p:sldId id="1230" r:id="rId7"/>
    <p:sldId id="258" r:id="rId8"/>
    <p:sldId id="1236" r:id="rId9"/>
    <p:sldId id="1234" r:id="rId10"/>
    <p:sldId id="1235" r:id="rId11"/>
    <p:sldId id="1232" r:id="rId12"/>
    <p:sldId id="1105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08C93C-466B-4230-9161-515D5111681F}" v="3" dt="2024-02-23T11:36:29.60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214" d="100"/>
          <a:sy n="214" d="100"/>
        </p:scale>
        <p:origin x="2802" y="17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D608C93C-466B-4230-9161-515D5111681F}"/>
    <pc:docChg chg="undo redo custSel addSld modSld sldOrd">
      <pc:chgData name="Alain Sultan" userId="2b0808dc-3530-4760-ae57-56aa48186e32" providerId="ADAL" clId="{D608C93C-466B-4230-9161-515D5111681F}" dt="2024-02-23T12:05:48.922" v="3540" actId="20577"/>
      <pc:docMkLst>
        <pc:docMk/>
      </pc:docMkLst>
      <pc:sldChg chg="modSp mod">
        <pc:chgData name="Alain Sultan" userId="2b0808dc-3530-4760-ae57-56aa48186e32" providerId="ADAL" clId="{D608C93C-466B-4230-9161-515D5111681F}" dt="2024-02-23T10:38:59.070" v="111" actId="13822"/>
        <pc:sldMkLst>
          <pc:docMk/>
          <pc:sldMk cId="0" sldId="258"/>
        </pc:sldMkLst>
        <pc:spChg chg="mod">
          <ac:chgData name="Alain Sultan" userId="2b0808dc-3530-4760-ae57-56aa48186e32" providerId="ADAL" clId="{D608C93C-466B-4230-9161-515D5111681F}" dt="2024-02-23T10:38:59.070" v="111" actId="13822"/>
          <ac:spMkLst>
            <pc:docMk/>
            <pc:sldMk cId="0" sldId="258"/>
            <ac:spMk id="177" creationId="{00000000-0000-0000-0000-000000000000}"/>
          </ac:spMkLst>
        </pc:spChg>
        <pc:spChg chg="mod">
          <ac:chgData name="Alain Sultan" userId="2b0808dc-3530-4760-ae57-56aa48186e32" providerId="ADAL" clId="{D608C93C-466B-4230-9161-515D5111681F}" dt="2024-02-23T10:38:59.070" v="111" actId="13822"/>
          <ac:spMkLst>
            <pc:docMk/>
            <pc:sldMk cId="0" sldId="258"/>
            <ac:spMk id="178" creationId="{00000000-0000-0000-0000-000000000000}"/>
          </ac:spMkLst>
        </pc:spChg>
        <pc:spChg chg="mod">
          <ac:chgData name="Alain Sultan" userId="2b0808dc-3530-4760-ae57-56aa48186e32" providerId="ADAL" clId="{D608C93C-466B-4230-9161-515D5111681F}" dt="2024-02-23T10:38:59.070" v="111" actId="13822"/>
          <ac:spMkLst>
            <pc:docMk/>
            <pc:sldMk cId="0" sldId="258"/>
            <ac:spMk id="185" creationId="{00000000-0000-0000-0000-000000000000}"/>
          </ac:spMkLst>
        </pc:spChg>
        <pc:spChg chg="mod">
          <ac:chgData name="Alain Sultan" userId="2b0808dc-3530-4760-ae57-56aa48186e32" providerId="ADAL" clId="{D608C93C-466B-4230-9161-515D5111681F}" dt="2024-02-23T10:38:59.070" v="111" actId="13822"/>
          <ac:spMkLst>
            <pc:docMk/>
            <pc:sldMk cId="0" sldId="258"/>
            <ac:spMk id="186" creationId="{00000000-0000-0000-0000-000000000000}"/>
          </ac:spMkLst>
        </pc:spChg>
        <pc:spChg chg="mod">
          <ac:chgData name="Alain Sultan" userId="2b0808dc-3530-4760-ae57-56aa48186e32" providerId="ADAL" clId="{D608C93C-466B-4230-9161-515D5111681F}" dt="2024-02-23T10:38:59.070" v="111" actId="13822"/>
          <ac:spMkLst>
            <pc:docMk/>
            <pc:sldMk cId="0" sldId="258"/>
            <ac:spMk id="203" creationId="{00000000-0000-0000-0000-000000000000}"/>
          </ac:spMkLst>
        </pc:spChg>
      </pc:sldChg>
      <pc:sldChg chg="modSp mod">
        <pc:chgData name="Alain Sultan" userId="2b0808dc-3530-4760-ae57-56aa48186e32" providerId="ADAL" clId="{D608C93C-466B-4230-9161-515D5111681F}" dt="2024-02-23T12:05:48.922" v="3540" actId="20577"/>
        <pc:sldMkLst>
          <pc:docMk/>
          <pc:sldMk cId="0" sldId="1163"/>
        </pc:sldMkLst>
        <pc:spChg chg="mod">
          <ac:chgData name="Alain Sultan" userId="2b0808dc-3530-4760-ae57-56aa48186e32" providerId="ADAL" clId="{D608C93C-466B-4230-9161-515D5111681F}" dt="2024-02-23T11:35:47.074" v="2455" actId="27636"/>
          <ac:spMkLst>
            <pc:docMk/>
            <pc:sldMk cId="0" sldId="1163"/>
            <ac:spMk id="5" creationId="{D66E9357-C26F-E53F-8F25-15AA78429A98}"/>
          </ac:spMkLst>
        </pc:spChg>
        <pc:spChg chg="mod">
          <ac:chgData name="Alain Sultan" userId="2b0808dc-3530-4760-ae57-56aa48186e32" providerId="ADAL" clId="{D608C93C-466B-4230-9161-515D5111681F}" dt="2024-02-23T12:05:43.590" v="3539" actId="20577"/>
          <ac:spMkLst>
            <pc:docMk/>
            <pc:sldMk cId="0" sldId="1163"/>
            <ac:spMk id="7173" creationId="{B1137736-AD02-A3E6-721C-B1A3A3F41ECC}"/>
          </ac:spMkLst>
        </pc:spChg>
        <pc:spChg chg="mod">
          <ac:chgData name="Alain Sultan" userId="2b0808dc-3530-4760-ae57-56aa48186e32" providerId="ADAL" clId="{D608C93C-466B-4230-9161-515D5111681F}" dt="2024-02-23T12:05:48.922" v="3540" actId="20577"/>
          <ac:spMkLst>
            <pc:docMk/>
            <pc:sldMk cId="0" sldId="1163"/>
            <ac:spMk id="7174" creationId="{532D3FB1-F52B-A6B8-3AAE-C7C0681950B2}"/>
          </ac:spMkLst>
        </pc:spChg>
      </pc:sldChg>
      <pc:sldChg chg="modSp mod">
        <pc:chgData name="Alain Sultan" userId="2b0808dc-3530-4760-ae57-56aa48186e32" providerId="ADAL" clId="{D608C93C-466B-4230-9161-515D5111681F}" dt="2024-02-23T10:53:09.679" v="1002" actId="113"/>
        <pc:sldMkLst>
          <pc:docMk/>
          <pc:sldMk cId="1036735437" sldId="1230"/>
        </pc:sldMkLst>
        <pc:spChg chg="mod">
          <ac:chgData name="Alain Sultan" userId="2b0808dc-3530-4760-ae57-56aa48186e32" providerId="ADAL" clId="{D608C93C-466B-4230-9161-515D5111681F}" dt="2024-02-23T10:39:37.330" v="124" actId="6549"/>
          <ac:spMkLst>
            <pc:docMk/>
            <pc:sldMk cId="1036735437" sldId="1230"/>
            <ac:spMk id="10242" creationId="{FF2DDECF-32DB-9C0E-483E-3BB2A149B76B}"/>
          </ac:spMkLst>
        </pc:spChg>
        <pc:spChg chg="mod">
          <ac:chgData name="Alain Sultan" userId="2b0808dc-3530-4760-ae57-56aa48186e32" providerId="ADAL" clId="{D608C93C-466B-4230-9161-515D5111681F}" dt="2024-02-23T10:53:09.679" v="1002" actId="113"/>
          <ac:spMkLst>
            <pc:docMk/>
            <pc:sldMk cId="1036735437" sldId="1230"/>
            <ac:spMk id="10243" creationId="{4846B15E-A314-FBE4-4CE4-DB947B51E1D9}"/>
          </ac:spMkLst>
        </pc:spChg>
      </pc:sldChg>
      <pc:sldChg chg="modSp mod ord">
        <pc:chgData name="Alain Sultan" userId="2b0808dc-3530-4760-ae57-56aa48186e32" providerId="ADAL" clId="{D608C93C-466B-4230-9161-515D5111681F}" dt="2024-02-23T11:15:35.063" v="1656" actId="6549"/>
        <pc:sldMkLst>
          <pc:docMk/>
          <pc:sldMk cId="3777007414" sldId="1234"/>
        </pc:sldMkLst>
        <pc:spChg chg="mod">
          <ac:chgData name="Alain Sultan" userId="2b0808dc-3530-4760-ae57-56aa48186e32" providerId="ADAL" clId="{D608C93C-466B-4230-9161-515D5111681F}" dt="2024-02-23T11:14:15.528" v="1592" actId="20577"/>
          <ac:spMkLst>
            <pc:docMk/>
            <pc:sldMk cId="3777007414" sldId="1234"/>
            <ac:spMk id="2" creationId="{06F9252A-D8AD-4DBF-B1D0-24D8A73443A6}"/>
          </ac:spMkLst>
        </pc:spChg>
        <pc:spChg chg="mod">
          <ac:chgData name="Alain Sultan" userId="2b0808dc-3530-4760-ae57-56aa48186e32" providerId="ADAL" clId="{D608C93C-466B-4230-9161-515D5111681F}" dt="2024-02-23T11:15:35.063" v="1656" actId="6549"/>
          <ac:spMkLst>
            <pc:docMk/>
            <pc:sldMk cId="3777007414" sldId="1234"/>
            <ac:spMk id="15" creationId="{6F50645D-AA9C-4208-9B9C-7EB61BF7E5C4}"/>
          </ac:spMkLst>
        </pc:spChg>
      </pc:sldChg>
      <pc:sldChg chg="modSp mod ord">
        <pc:chgData name="Alain Sultan" userId="2b0808dc-3530-4760-ae57-56aa48186e32" providerId="ADAL" clId="{D608C93C-466B-4230-9161-515D5111681F}" dt="2024-02-23T12:01:41.840" v="3538" actId="6549"/>
        <pc:sldMkLst>
          <pc:docMk/>
          <pc:sldMk cId="3172189332" sldId="1235"/>
        </pc:sldMkLst>
        <pc:spChg chg="mod">
          <ac:chgData name="Alain Sultan" userId="2b0808dc-3530-4760-ae57-56aa48186e32" providerId="ADAL" clId="{D608C93C-466B-4230-9161-515D5111681F}" dt="2024-02-23T12:01:31.285" v="3526" actId="20577"/>
          <ac:spMkLst>
            <pc:docMk/>
            <pc:sldMk cId="3172189332" sldId="1235"/>
            <ac:spMk id="10242" creationId="{FF2DDECF-32DB-9C0E-483E-3BB2A149B76B}"/>
          </ac:spMkLst>
        </pc:spChg>
        <pc:spChg chg="mod">
          <ac:chgData name="Alain Sultan" userId="2b0808dc-3530-4760-ae57-56aa48186e32" providerId="ADAL" clId="{D608C93C-466B-4230-9161-515D5111681F}" dt="2024-02-23T12:01:41.840" v="3538" actId="6549"/>
          <ac:spMkLst>
            <pc:docMk/>
            <pc:sldMk cId="3172189332" sldId="1235"/>
            <ac:spMk id="10243" creationId="{4846B15E-A314-FBE4-4CE4-DB947B51E1D9}"/>
          </ac:spMkLst>
        </pc:spChg>
      </pc:sldChg>
      <pc:sldChg chg="addSp delSp modSp add mod ord chgLayout">
        <pc:chgData name="Alain Sultan" userId="2b0808dc-3530-4760-ae57-56aa48186e32" providerId="ADAL" clId="{D608C93C-466B-4230-9161-515D5111681F}" dt="2024-02-23T11:47:06.656" v="2802" actId="20577"/>
        <pc:sldMkLst>
          <pc:docMk/>
          <pc:sldMk cId="1708605863" sldId="1236"/>
        </pc:sldMkLst>
        <pc:spChg chg="add del mod">
          <ac:chgData name="Alain Sultan" userId="2b0808dc-3530-4760-ae57-56aa48186e32" providerId="ADAL" clId="{D608C93C-466B-4230-9161-515D5111681F}" dt="2024-02-23T11:16:16.724" v="1657" actId="6264"/>
          <ac:spMkLst>
            <pc:docMk/>
            <pc:sldMk cId="1708605863" sldId="1236"/>
            <ac:spMk id="2" creationId="{CAA65340-8890-AE7E-DA01-08C1E9F813B2}"/>
          </ac:spMkLst>
        </pc:spChg>
        <pc:spChg chg="add del mod">
          <ac:chgData name="Alain Sultan" userId="2b0808dc-3530-4760-ae57-56aa48186e32" providerId="ADAL" clId="{D608C93C-466B-4230-9161-515D5111681F}" dt="2024-02-23T11:16:16.724" v="1657" actId="6264"/>
          <ac:spMkLst>
            <pc:docMk/>
            <pc:sldMk cId="1708605863" sldId="1236"/>
            <ac:spMk id="3" creationId="{BFE92BC2-8D0C-AEAC-62B4-F57A42D7FE85}"/>
          </ac:spMkLst>
        </pc:spChg>
        <pc:spChg chg="mod ord">
          <ac:chgData name="Alain Sultan" userId="2b0808dc-3530-4760-ae57-56aa48186e32" providerId="ADAL" clId="{D608C93C-466B-4230-9161-515D5111681F}" dt="2024-02-23T11:36:38.083" v="2460" actId="20577"/>
          <ac:spMkLst>
            <pc:docMk/>
            <pc:sldMk cId="1708605863" sldId="1236"/>
            <ac:spMk id="10242" creationId="{FF2DDECF-32DB-9C0E-483E-3BB2A149B76B}"/>
          </ac:spMkLst>
        </pc:spChg>
        <pc:spChg chg="mod ord">
          <ac:chgData name="Alain Sultan" userId="2b0808dc-3530-4760-ae57-56aa48186e32" providerId="ADAL" clId="{D608C93C-466B-4230-9161-515D5111681F}" dt="2024-02-23T11:47:06.656" v="2802" actId="20577"/>
          <ac:spMkLst>
            <pc:docMk/>
            <pc:sldMk cId="1708605863" sldId="1236"/>
            <ac:spMk id="10243" creationId="{4846B15E-A314-FBE4-4CE4-DB947B51E1D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2/23/2024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2/23/2024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23/02/2024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71bis_adhoc_5G_Vancouver/docs/S1-153204.zip" TargetMode="External"/><Relationship Id="rId2" Type="http://schemas.openxmlformats.org/officeDocument/2006/relationships/hyperlink" Target="http://www.3gpp.org/ftp/tsg_sa/tsg_sa/TSGS_67/Docs/SP-15014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1_Serv/TSGS1_71bis_adhoc_5G_Vancouver/docs/S1-153203.zip" TargetMode="External"/><Relationship Id="rId5" Type="http://schemas.openxmlformats.org/officeDocument/2006/relationships/hyperlink" Target="http://www.3gpp.org/ftp/tsg_sa/WG1_Serv/TSGS1_71bis_adhoc_5G_Vancouver/docs/S1-153198.zip" TargetMode="External"/><Relationship Id="rId4" Type="http://schemas.openxmlformats.org/officeDocument/2006/relationships/hyperlink" Target="http://www.3gpp.org/ftp/tsg_sa/WG1_Serv/TSGS1_71bis_adhoc_5G_Vancouver/docs/S1-153205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476421"/>
            <a:ext cx="7772400" cy="220348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Review of the process</a:t>
            </a:r>
            <a:b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to introduce 5G in SA1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S1-240011 3GPP SA1#105,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Athens, Greece, 26 Feb - 1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Reminder on Initial 5G Timeline 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59" y="903935"/>
            <a:ext cx="8311223" cy="3622675"/>
          </a:xfrm>
        </p:spPr>
        <p:txBody>
          <a:bodyPr/>
          <a:lstStyle/>
          <a:p>
            <a:pPr marL="341305" indent="-341305"/>
            <a:r>
              <a:rPr lang="en-US" sz="1800" dirty="0"/>
              <a:t>5G was introduced in two releases in SA1:</a:t>
            </a:r>
          </a:p>
          <a:p>
            <a:pPr marL="739807" lvl="1" indent="-341305"/>
            <a:r>
              <a:rPr lang="en-US" sz="1400" dirty="0"/>
              <a:t>Rel-14: Studies only. </a:t>
            </a:r>
          </a:p>
          <a:p>
            <a:pPr marL="739807" lvl="1" indent="-341305"/>
            <a:r>
              <a:rPr lang="en-US" sz="1400" dirty="0"/>
              <a:t>Rel-15: Normative work (first 5G Release)</a:t>
            </a:r>
          </a:p>
          <a:p>
            <a:pPr marL="739807" lvl="1" indent="-341305"/>
            <a:r>
              <a:rPr lang="en-GB" sz="1400" i="1" dirty="0"/>
              <a:t>Note: Since there was no official 3GPP name for 5G at that time, SA1 started its work by calling it “SMARTER” (for “New </a:t>
            </a:r>
            <a:r>
              <a:rPr lang="en-GB" sz="1400" b="1" i="1" dirty="0"/>
              <a:t>S</a:t>
            </a:r>
            <a:r>
              <a:rPr lang="en-GB" sz="1400" i="1" dirty="0"/>
              <a:t>ervices and </a:t>
            </a:r>
            <a:r>
              <a:rPr lang="en-GB" sz="1400" b="1" i="1" dirty="0"/>
              <a:t>Mar</a:t>
            </a:r>
            <a:r>
              <a:rPr lang="en-GB" sz="1400" i="1" dirty="0"/>
              <a:t>kets </a:t>
            </a:r>
            <a:r>
              <a:rPr lang="en-GB" sz="1400" b="1" i="1" dirty="0"/>
              <a:t>T</a:t>
            </a:r>
            <a:r>
              <a:rPr lang="en-GB" sz="1400" i="1" dirty="0"/>
              <a:t>echnology Enabl</a:t>
            </a:r>
            <a:r>
              <a:rPr lang="en-GB" sz="1400" b="1" i="1" dirty="0"/>
              <a:t>er</a:t>
            </a:r>
            <a:r>
              <a:rPr lang="en-GB" sz="1400" i="1" dirty="0"/>
              <a:t>s”) </a:t>
            </a:r>
            <a:endParaRPr lang="en-US" sz="1400" i="1" dirty="0"/>
          </a:p>
          <a:p>
            <a:pPr marL="341305" indent="-341305"/>
            <a:r>
              <a:rPr lang="en-US" sz="1800" dirty="0"/>
              <a:t>Other groups started about one year later (see next slide)</a:t>
            </a:r>
          </a:p>
          <a:p>
            <a:pPr marL="739807" lvl="1" indent="-341305"/>
            <a:r>
              <a:rPr lang="en-GB" sz="1400" dirty="0"/>
              <a:t>Also with studies in Rel-14 and normative work in Rel-15</a:t>
            </a:r>
          </a:p>
          <a:p>
            <a:pPr lvl="1"/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"/>
          <p:cNvSpPr txBox="1">
            <a:spLocks noGrp="1"/>
          </p:cNvSpPr>
          <p:nvPr>
            <p:ph type="title"/>
          </p:nvPr>
        </p:nvSpPr>
        <p:spPr>
          <a:xfrm>
            <a:off x="488950" y="345621"/>
            <a:ext cx="6827838" cy="857251"/>
          </a:xfrm>
          <a:prstGeom prst="rect">
            <a:avLst/>
          </a:prstGeom>
        </p:spPr>
        <p:txBody>
          <a:bodyPr/>
          <a:lstStyle/>
          <a:p>
            <a:pPr defTabSz="777240">
              <a:defRPr sz="2720"/>
            </a:pPr>
            <a:r>
              <a:rPr lang="fr-FR" dirty="0"/>
              <a:t>5G Timeline: SA1 / SA2 / RAN</a:t>
            </a:r>
            <a:br>
              <a:rPr dirty="0"/>
            </a:br>
            <a:endParaRPr dirty="0"/>
          </a:p>
        </p:txBody>
      </p:sp>
      <p:grpSp>
        <p:nvGrpSpPr>
          <p:cNvPr id="173" name="TextBox 57"/>
          <p:cNvGrpSpPr/>
          <p:nvPr/>
        </p:nvGrpSpPr>
        <p:grpSpPr>
          <a:xfrm>
            <a:off x="5786780" y="787478"/>
            <a:ext cx="540560" cy="317715"/>
            <a:chOff x="0" y="0"/>
            <a:chExt cx="540558" cy="317714"/>
          </a:xfrm>
        </p:grpSpPr>
        <p:sp>
          <p:nvSpPr>
            <p:cNvPr id="171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72" name="2017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2017</a:t>
              </a:r>
            </a:p>
          </p:txBody>
        </p:sp>
      </p:grpSp>
      <p:grpSp>
        <p:nvGrpSpPr>
          <p:cNvPr id="176" name="TextBox 91"/>
          <p:cNvGrpSpPr/>
          <p:nvPr/>
        </p:nvGrpSpPr>
        <p:grpSpPr>
          <a:xfrm>
            <a:off x="2088696" y="787478"/>
            <a:ext cx="540560" cy="317715"/>
            <a:chOff x="0" y="0"/>
            <a:chExt cx="540558" cy="317714"/>
          </a:xfrm>
        </p:grpSpPr>
        <p:sp>
          <p:nvSpPr>
            <p:cNvPr id="174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75" name="2015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2015</a:t>
              </a:r>
            </a:p>
          </p:txBody>
        </p:sp>
      </p:grpSp>
      <p:sp>
        <p:nvSpPr>
          <p:cNvPr id="177" name="Straight Connector 114"/>
          <p:cNvSpPr/>
          <p:nvPr/>
        </p:nvSpPr>
        <p:spPr>
          <a:xfrm flipH="1">
            <a:off x="3283496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78" name="Straight Connector 114"/>
          <p:cNvSpPr/>
          <p:nvPr/>
        </p:nvSpPr>
        <p:spPr>
          <a:xfrm flipH="1">
            <a:off x="5132539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79" name="Straight Connector 114"/>
          <p:cNvSpPr/>
          <p:nvPr/>
        </p:nvSpPr>
        <p:spPr>
          <a:xfrm flipH="1">
            <a:off x="4670278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0" name="Straight Connector 114"/>
          <p:cNvSpPr/>
          <p:nvPr/>
        </p:nvSpPr>
        <p:spPr>
          <a:xfrm flipH="1">
            <a:off x="3745757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1" name="Straight Connector 114"/>
          <p:cNvSpPr/>
          <p:nvPr/>
        </p:nvSpPr>
        <p:spPr>
          <a:xfrm flipH="1">
            <a:off x="2821236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2" name="Straight Connector 114"/>
          <p:cNvSpPr/>
          <p:nvPr/>
        </p:nvSpPr>
        <p:spPr>
          <a:xfrm flipH="1">
            <a:off x="1896715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3" name="Straight Connector 114"/>
          <p:cNvSpPr/>
          <p:nvPr/>
        </p:nvSpPr>
        <p:spPr>
          <a:xfrm flipH="1">
            <a:off x="2358976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4" name="Straight Connector 114"/>
          <p:cNvSpPr/>
          <p:nvPr/>
        </p:nvSpPr>
        <p:spPr>
          <a:xfrm flipH="1">
            <a:off x="4208017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5" name="Straight Connector 114"/>
          <p:cNvSpPr/>
          <p:nvPr/>
        </p:nvSpPr>
        <p:spPr>
          <a:xfrm flipH="1">
            <a:off x="1434454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6" name="Straight Connector 114"/>
          <p:cNvSpPr/>
          <p:nvPr/>
        </p:nvSpPr>
        <p:spPr>
          <a:xfrm>
            <a:off x="6981581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7" name="Straight Connector 114"/>
          <p:cNvSpPr/>
          <p:nvPr/>
        </p:nvSpPr>
        <p:spPr>
          <a:xfrm>
            <a:off x="6519320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8" name="Straight Connector 114"/>
          <p:cNvSpPr/>
          <p:nvPr/>
        </p:nvSpPr>
        <p:spPr>
          <a:xfrm flipH="1">
            <a:off x="5594799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9" name="Straight Connector 114"/>
          <p:cNvSpPr/>
          <p:nvPr/>
        </p:nvSpPr>
        <p:spPr>
          <a:xfrm flipH="1">
            <a:off x="6057060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192" name="TextBox 91"/>
          <p:cNvGrpSpPr/>
          <p:nvPr/>
        </p:nvGrpSpPr>
        <p:grpSpPr>
          <a:xfrm>
            <a:off x="3937739" y="787478"/>
            <a:ext cx="540559" cy="317715"/>
            <a:chOff x="0" y="0"/>
            <a:chExt cx="540558" cy="317714"/>
          </a:xfrm>
        </p:grpSpPr>
        <p:sp>
          <p:nvSpPr>
            <p:cNvPr id="190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91" name="2016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2016</a:t>
              </a:r>
            </a:p>
          </p:txBody>
        </p:sp>
      </p:grpSp>
      <p:sp>
        <p:nvSpPr>
          <p:cNvPr id="193" name="Straight Connector 114"/>
          <p:cNvSpPr/>
          <p:nvPr/>
        </p:nvSpPr>
        <p:spPr>
          <a:xfrm>
            <a:off x="7443842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94" name="Straight Connector 114"/>
          <p:cNvSpPr/>
          <p:nvPr/>
        </p:nvSpPr>
        <p:spPr>
          <a:xfrm>
            <a:off x="8368363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197" name="TextBox 57"/>
          <p:cNvGrpSpPr/>
          <p:nvPr/>
        </p:nvGrpSpPr>
        <p:grpSpPr>
          <a:xfrm>
            <a:off x="7635823" y="787478"/>
            <a:ext cx="540559" cy="317715"/>
            <a:chOff x="0" y="0"/>
            <a:chExt cx="540558" cy="317714"/>
          </a:xfrm>
        </p:grpSpPr>
        <p:sp>
          <p:nvSpPr>
            <p:cNvPr id="195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96" name="2018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2018</a:t>
              </a:r>
            </a:p>
          </p:txBody>
        </p:sp>
      </p:grpSp>
      <p:sp>
        <p:nvSpPr>
          <p:cNvPr id="198" name="RAN"/>
          <p:cNvSpPr txBox="1"/>
          <p:nvPr/>
        </p:nvSpPr>
        <p:spPr>
          <a:xfrm>
            <a:off x="205895" y="3667015"/>
            <a:ext cx="51612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RAN</a:t>
            </a:r>
          </a:p>
        </p:txBody>
      </p:sp>
      <p:sp>
        <p:nvSpPr>
          <p:cNvPr id="199" name="SA2"/>
          <p:cNvSpPr txBox="1"/>
          <p:nvPr/>
        </p:nvSpPr>
        <p:spPr>
          <a:xfrm>
            <a:off x="230327" y="2773310"/>
            <a:ext cx="46786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SA2</a:t>
            </a:r>
          </a:p>
        </p:txBody>
      </p:sp>
      <p:sp>
        <p:nvSpPr>
          <p:cNvPr id="200" name="SA1"/>
          <p:cNvSpPr txBox="1"/>
          <p:nvPr/>
        </p:nvSpPr>
        <p:spPr>
          <a:xfrm>
            <a:off x="230327" y="1725655"/>
            <a:ext cx="46786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SA1</a:t>
            </a:r>
          </a:p>
        </p:txBody>
      </p:sp>
      <p:sp>
        <p:nvSpPr>
          <p:cNvPr id="201" name="Line"/>
          <p:cNvSpPr/>
          <p:nvPr/>
        </p:nvSpPr>
        <p:spPr>
          <a:xfrm>
            <a:off x="48838" y="3373197"/>
            <a:ext cx="9055958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2" name="Line"/>
          <p:cNvSpPr/>
          <p:nvPr/>
        </p:nvSpPr>
        <p:spPr>
          <a:xfrm>
            <a:off x="39204" y="2506798"/>
            <a:ext cx="9055957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3" name="Straight Connector 114"/>
          <p:cNvSpPr/>
          <p:nvPr/>
        </p:nvSpPr>
        <p:spPr>
          <a:xfrm>
            <a:off x="8830623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4" name="Straight Connector 114"/>
          <p:cNvSpPr/>
          <p:nvPr/>
        </p:nvSpPr>
        <p:spPr>
          <a:xfrm>
            <a:off x="7906102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207" name="FS_SMARTER (Rel-14)"/>
          <p:cNvGrpSpPr/>
          <p:nvPr/>
        </p:nvGrpSpPr>
        <p:grpSpPr>
          <a:xfrm>
            <a:off x="1229300" y="1487858"/>
            <a:ext cx="2980710" cy="204789"/>
            <a:chOff x="0" y="0"/>
            <a:chExt cx="2980708" cy="204787"/>
          </a:xfrm>
        </p:grpSpPr>
        <p:sp>
          <p:nvSpPr>
            <p:cNvPr id="205" name="Chevron"/>
            <p:cNvSpPr/>
            <p:nvPr/>
          </p:nvSpPr>
          <p:spPr>
            <a:xfrm>
              <a:off x="0" y="0"/>
              <a:ext cx="2980709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22000">
                  <a:srgbClr val="9DC3E6"/>
                </a:gs>
                <a:gs pos="100000">
                  <a:srgbClr val="2E75B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06" name="FS_SMARTER (Rel-14)"/>
            <p:cNvSpPr txBox="1"/>
            <p:nvPr/>
          </p:nvSpPr>
          <p:spPr>
            <a:xfrm>
              <a:off x="104724" y="21749"/>
              <a:ext cx="2771261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FS_SMARTER (Rel-14)</a:t>
              </a:r>
            </a:p>
          </p:txBody>
        </p:sp>
      </p:grpSp>
      <p:grpSp>
        <p:nvGrpSpPr>
          <p:cNvPr id="210" name="SMARTER normative (R15)"/>
          <p:cNvGrpSpPr/>
          <p:nvPr/>
        </p:nvGrpSpPr>
        <p:grpSpPr>
          <a:xfrm>
            <a:off x="4150141" y="1487858"/>
            <a:ext cx="1439507" cy="204789"/>
            <a:chOff x="0" y="0"/>
            <a:chExt cx="1439505" cy="204787"/>
          </a:xfrm>
        </p:grpSpPr>
        <p:sp>
          <p:nvSpPr>
            <p:cNvPr id="208" name="Chevron"/>
            <p:cNvSpPr/>
            <p:nvPr/>
          </p:nvSpPr>
          <p:spPr>
            <a:xfrm>
              <a:off x="0" y="0"/>
              <a:ext cx="1439506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22000">
                  <a:srgbClr val="9DC3E6"/>
                </a:gs>
                <a:gs pos="100000">
                  <a:srgbClr val="2E75B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7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09" name="SMARTER normative (R15)"/>
            <p:cNvSpPr txBox="1"/>
            <p:nvPr/>
          </p:nvSpPr>
          <p:spPr>
            <a:xfrm>
              <a:off x="104723" y="28099"/>
              <a:ext cx="1230059" cy="148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7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SMARTER normative (R15)</a:t>
              </a:r>
            </a:p>
          </p:txBody>
        </p:sp>
      </p:grpSp>
      <p:grpSp>
        <p:nvGrpSpPr>
          <p:cNvPr id="213" name="FS_NextGen"/>
          <p:cNvGrpSpPr/>
          <p:nvPr/>
        </p:nvGrpSpPr>
        <p:grpSpPr>
          <a:xfrm>
            <a:off x="3280314" y="2837604"/>
            <a:ext cx="1857789" cy="204789"/>
            <a:chOff x="0" y="0"/>
            <a:chExt cx="1857788" cy="204787"/>
          </a:xfrm>
        </p:grpSpPr>
        <p:sp>
          <p:nvSpPr>
            <p:cNvPr id="211" name="Chevron"/>
            <p:cNvSpPr/>
            <p:nvPr/>
          </p:nvSpPr>
          <p:spPr>
            <a:xfrm>
              <a:off x="0" y="0"/>
              <a:ext cx="1857789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FFFFFF"/>
                </a:gs>
                <a:gs pos="60000">
                  <a:srgbClr val="EAB040"/>
                </a:gs>
                <a:gs pos="83000">
                  <a:srgbClr val="E99E39"/>
                </a:gs>
                <a:gs pos="100000">
                  <a:srgbClr val="C58833"/>
                </a:gs>
              </a:gsLst>
              <a:lin ang="36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2" name="FS_NextGen"/>
            <p:cNvSpPr txBox="1"/>
            <p:nvPr/>
          </p:nvSpPr>
          <p:spPr>
            <a:xfrm>
              <a:off x="104723" y="21749"/>
              <a:ext cx="1648342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FS_NextGen</a:t>
              </a:r>
            </a:p>
          </p:txBody>
        </p:sp>
      </p:grpSp>
      <p:grpSp>
        <p:nvGrpSpPr>
          <p:cNvPr id="216" name="5GS_Ph1 (normative)"/>
          <p:cNvGrpSpPr/>
          <p:nvPr/>
        </p:nvGrpSpPr>
        <p:grpSpPr>
          <a:xfrm>
            <a:off x="5132927" y="2837604"/>
            <a:ext cx="1850646" cy="204789"/>
            <a:chOff x="0" y="0"/>
            <a:chExt cx="1850645" cy="204787"/>
          </a:xfrm>
        </p:grpSpPr>
        <p:sp>
          <p:nvSpPr>
            <p:cNvPr id="214" name="Chevron"/>
            <p:cNvSpPr/>
            <p:nvPr/>
          </p:nvSpPr>
          <p:spPr>
            <a:xfrm>
              <a:off x="0" y="0"/>
              <a:ext cx="1850646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FFFFFF"/>
                </a:gs>
                <a:gs pos="60000">
                  <a:srgbClr val="EAB040"/>
                </a:gs>
                <a:gs pos="83000">
                  <a:srgbClr val="E99E39"/>
                </a:gs>
                <a:gs pos="100000">
                  <a:srgbClr val="C58833"/>
                </a:gs>
              </a:gsLst>
              <a:lin ang="36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5" name="5GS_Ph1 (normative)"/>
            <p:cNvSpPr txBox="1"/>
            <p:nvPr/>
          </p:nvSpPr>
          <p:spPr>
            <a:xfrm>
              <a:off x="104723" y="21749"/>
              <a:ext cx="1641199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5GS_Ph1 (normative)</a:t>
              </a:r>
            </a:p>
          </p:txBody>
        </p:sp>
      </p:grpSp>
      <p:grpSp>
        <p:nvGrpSpPr>
          <p:cNvPr id="219" name="FS_NR_newRAT"/>
          <p:cNvGrpSpPr/>
          <p:nvPr/>
        </p:nvGrpSpPr>
        <p:grpSpPr>
          <a:xfrm>
            <a:off x="3283887" y="3833323"/>
            <a:ext cx="2305760" cy="204790"/>
            <a:chOff x="0" y="0"/>
            <a:chExt cx="2305758" cy="204788"/>
          </a:xfrm>
        </p:grpSpPr>
        <p:sp>
          <p:nvSpPr>
            <p:cNvPr id="217" name="Chevron"/>
            <p:cNvSpPr/>
            <p:nvPr/>
          </p:nvSpPr>
          <p:spPr>
            <a:xfrm>
              <a:off x="0" y="0"/>
              <a:ext cx="2305759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8" name="FS_NR_newRAT"/>
            <p:cNvSpPr txBox="1"/>
            <p:nvPr/>
          </p:nvSpPr>
          <p:spPr>
            <a:xfrm>
              <a:off x="104775" y="21749"/>
              <a:ext cx="2096209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FS_NR_newRAT</a:t>
              </a:r>
            </a:p>
          </p:txBody>
        </p:sp>
      </p:grpSp>
      <p:grpSp>
        <p:nvGrpSpPr>
          <p:cNvPr id="222" name="NR_newRAT (normative)"/>
          <p:cNvGrpSpPr/>
          <p:nvPr/>
        </p:nvGrpSpPr>
        <p:grpSpPr>
          <a:xfrm>
            <a:off x="5598761" y="3833323"/>
            <a:ext cx="3468535" cy="204790"/>
            <a:chOff x="0" y="0"/>
            <a:chExt cx="3468534" cy="204788"/>
          </a:xfrm>
        </p:grpSpPr>
        <p:sp>
          <p:nvSpPr>
            <p:cNvPr id="220" name="Chevron"/>
            <p:cNvSpPr/>
            <p:nvPr/>
          </p:nvSpPr>
          <p:spPr>
            <a:xfrm>
              <a:off x="0" y="0"/>
              <a:ext cx="3468535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21" name="NR_newRAT (normative)"/>
            <p:cNvSpPr txBox="1"/>
            <p:nvPr/>
          </p:nvSpPr>
          <p:spPr>
            <a:xfrm>
              <a:off x="104775" y="21749"/>
              <a:ext cx="3258984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NR_newRAT (normative)</a:t>
              </a:r>
            </a:p>
          </p:txBody>
        </p:sp>
      </p:grpSp>
      <p:sp>
        <p:nvSpPr>
          <p:cNvPr id="223" name="Straight Connector 114"/>
          <p:cNvSpPr/>
          <p:nvPr/>
        </p:nvSpPr>
        <p:spPr>
          <a:xfrm flipH="1">
            <a:off x="509933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24" name="Straight Connector 114"/>
          <p:cNvSpPr/>
          <p:nvPr/>
        </p:nvSpPr>
        <p:spPr>
          <a:xfrm flipH="1">
            <a:off x="972194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25" name="Star: 5 Points 130"/>
          <p:cNvSpPr/>
          <p:nvPr/>
        </p:nvSpPr>
        <p:spPr>
          <a:xfrm>
            <a:off x="2736026" y="4356058"/>
            <a:ext cx="163060" cy="16707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26" name="TextBox 131"/>
          <p:cNvSpPr txBox="1"/>
          <p:nvPr/>
        </p:nvSpPr>
        <p:spPr>
          <a:xfrm>
            <a:off x="2570654" y="4514415"/>
            <a:ext cx="504736" cy="288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3GPP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Workshop</a:t>
            </a:r>
          </a:p>
        </p:txBody>
      </p:sp>
      <p:sp>
        <p:nvSpPr>
          <p:cNvPr id="227" name="Line"/>
          <p:cNvSpPr/>
          <p:nvPr/>
        </p:nvSpPr>
        <p:spPr>
          <a:xfrm>
            <a:off x="48838" y="4275879"/>
            <a:ext cx="9055958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230" name="FS_SMARTER umbrella"/>
          <p:cNvGrpSpPr/>
          <p:nvPr/>
        </p:nvGrpSpPr>
        <p:grpSpPr>
          <a:xfrm>
            <a:off x="1618357" y="1773455"/>
            <a:ext cx="2129392" cy="204789"/>
            <a:chOff x="0" y="0"/>
            <a:chExt cx="2129391" cy="204787"/>
          </a:xfrm>
        </p:grpSpPr>
        <p:sp>
          <p:nvSpPr>
            <p:cNvPr id="228" name="Chevron"/>
            <p:cNvSpPr/>
            <p:nvPr/>
          </p:nvSpPr>
          <p:spPr>
            <a:xfrm>
              <a:off x="0" y="0"/>
              <a:ext cx="2129392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100000">
                  <a:srgbClr val="9DC3E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29" name="FS_SMARTER umbrella"/>
            <p:cNvSpPr txBox="1"/>
            <p:nvPr/>
          </p:nvSpPr>
          <p:spPr>
            <a:xfrm>
              <a:off x="104724" y="21749"/>
              <a:ext cx="1919944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FS_SMARTER umbrella</a:t>
              </a:r>
            </a:p>
          </p:txBody>
        </p:sp>
      </p:grpSp>
      <p:grpSp>
        <p:nvGrpSpPr>
          <p:cNvPr id="233" name="building blocks"/>
          <p:cNvGrpSpPr/>
          <p:nvPr/>
        </p:nvGrpSpPr>
        <p:grpSpPr>
          <a:xfrm>
            <a:off x="3053972" y="2049257"/>
            <a:ext cx="1156038" cy="204788"/>
            <a:chOff x="0" y="0"/>
            <a:chExt cx="1156036" cy="204787"/>
          </a:xfrm>
        </p:grpSpPr>
        <p:sp>
          <p:nvSpPr>
            <p:cNvPr id="231" name="Chevron"/>
            <p:cNvSpPr/>
            <p:nvPr/>
          </p:nvSpPr>
          <p:spPr>
            <a:xfrm>
              <a:off x="0" y="0"/>
              <a:ext cx="1156037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100000">
                  <a:srgbClr val="9DC3E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32" name="building blocks"/>
            <p:cNvSpPr txBox="1"/>
            <p:nvPr/>
          </p:nvSpPr>
          <p:spPr>
            <a:xfrm>
              <a:off x="104723" y="21749"/>
              <a:ext cx="946590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building blocks</a:t>
              </a:r>
            </a:p>
          </p:txBody>
        </p:sp>
      </p:grpSp>
      <p:grpSp>
        <p:nvGrpSpPr>
          <p:cNvPr id="236" name="RAN level study"/>
          <p:cNvGrpSpPr/>
          <p:nvPr/>
        </p:nvGrpSpPr>
        <p:grpSpPr>
          <a:xfrm>
            <a:off x="2961668" y="3568732"/>
            <a:ext cx="2167504" cy="204789"/>
            <a:chOff x="0" y="0"/>
            <a:chExt cx="2167503" cy="204788"/>
          </a:xfrm>
        </p:grpSpPr>
        <p:sp>
          <p:nvSpPr>
            <p:cNvPr id="234" name="Chevron"/>
            <p:cNvSpPr/>
            <p:nvPr/>
          </p:nvSpPr>
          <p:spPr>
            <a:xfrm>
              <a:off x="0" y="0"/>
              <a:ext cx="2167504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35" name="RAN level study"/>
            <p:cNvSpPr txBox="1"/>
            <p:nvPr/>
          </p:nvSpPr>
          <p:spPr>
            <a:xfrm>
              <a:off x="104775" y="21749"/>
              <a:ext cx="1957953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RAN level study</a:t>
              </a:r>
            </a:p>
          </p:txBody>
        </p:sp>
      </p:grpSp>
      <p:sp>
        <p:nvSpPr>
          <p:cNvPr id="237" name="Rectangle"/>
          <p:cNvSpPr/>
          <p:nvPr/>
        </p:nvSpPr>
        <p:spPr>
          <a:xfrm>
            <a:off x="8478940" y="3833158"/>
            <a:ext cx="382596" cy="22988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2471">
                <a:srgbClr val="FFFFFF">
                  <a:alpha val="21319"/>
                </a:srgbClr>
              </a:gs>
              <a:gs pos="53592">
                <a:srgbClr val="FFFFFF">
                  <a:alpha val="42639"/>
                </a:srgbClr>
              </a:gs>
              <a:gs pos="100000">
                <a:srgbClr val="FFFFFF">
                  <a:alpha val="99223"/>
                </a:srgbClr>
              </a:gs>
            </a:gsLst>
          </a:gradFill>
          <a:ln w="12700">
            <a:miter lim="400000"/>
          </a:ln>
        </p:spPr>
        <p:txBody>
          <a:bodyPr lIns="23812" tIns="23812" rIns="23812" bIns="23812" anchor="ctr"/>
          <a:lstStyle/>
          <a:p>
            <a:pPr algn="ctr" defTabSz="342900">
              <a:defRPr sz="900">
                <a:solidFill>
                  <a:srgbClr val="FFFFFF">
                    <a:alpha val="84677"/>
                  </a:srgbClr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38" name="Rectangle"/>
          <p:cNvSpPr/>
          <p:nvPr/>
        </p:nvSpPr>
        <p:spPr>
          <a:xfrm>
            <a:off x="8856671" y="3830942"/>
            <a:ext cx="325637" cy="23431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3812" tIns="23812" rIns="23812" bIns="23812" anchor="ctr"/>
          <a:lstStyle/>
          <a:p>
            <a:pPr algn="ctr" defTabSz="342900">
              <a:defRPr sz="900">
                <a:solidFill>
                  <a:srgbClr val="FFFF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39" name="Star: 5 Points 130"/>
          <p:cNvSpPr/>
          <p:nvPr/>
        </p:nvSpPr>
        <p:spPr>
          <a:xfrm>
            <a:off x="1809719" y="4356058"/>
            <a:ext cx="163060" cy="16707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0" name="TextBox 131"/>
          <p:cNvSpPr txBox="1"/>
          <p:nvPr/>
        </p:nvSpPr>
        <p:spPr>
          <a:xfrm>
            <a:off x="1525954" y="4514415"/>
            <a:ext cx="741522" cy="542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Joint TSG chair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5G timeline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contribution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(SP-150149)</a:t>
            </a:r>
          </a:p>
        </p:txBody>
      </p:sp>
      <p:sp>
        <p:nvSpPr>
          <p:cNvPr id="241" name="Star: 5 Points 130"/>
          <p:cNvSpPr/>
          <p:nvPr/>
        </p:nvSpPr>
        <p:spPr>
          <a:xfrm>
            <a:off x="3662954" y="1246889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2" name="TextBox 131"/>
          <p:cNvSpPr txBox="1"/>
          <p:nvPr/>
        </p:nvSpPr>
        <p:spPr>
          <a:xfrm>
            <a:off x="3440267" y="996298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Rel-14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  <p:sp>
        <p:nvSpPr>
          <p:cNvPr id="243" name="Star: 5 Points 130"/>
          <p:cNvSpPr/>
          <p:nvPr/>
        </p:nvSpPr>
        <p:spPr>
          <a:xfrm>
            <a:off x="891938" y="1273671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4" name="TextBox 131"/>
          <p:cNvSpPr txBox="1"/>
          <p:nvPr/>
        </p:nvSpPr>
        <p:spPr>
          <a:xfrm>
            <a:off x="669252" y="1023080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Rel-13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  <p:sp>
        <p:nvSpPr>
          <p:cNvPr id="245" name="Star: 5 Points 130"/>
          <p:cNvSpPr/>
          <p:nvPr/>
        </p:nvSpPr>
        <p:spPr>
          <a:xfrm>
            <a:off x="5975530" y="1308899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6" name="TextBox 131"/>
          <p:cNvSpPr txBox="1"/>
          <p:nvPr/>
        </p:nvSpPr>
        <p:spPr>
          <a:xfrm>
            <a:off x="5752844" y="1058308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Rel-15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nl-NL" sz="2800" dirty="0"/>
              <a:t>SA1 5G Planning, as per</a:t>
            </a:r>
            <a:br>
              <a:rPr lang="en-GB" altLang="nl-NL" sz="2800" dirty="0"/>
            </a:br>
            <a:r>
              <a:rPr lang="en-GB" altLang="nl-NL" sz="2800" dirty="0"/>
              <a:t>FS_SMARTER SID (simplified)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276" y="1233348"/>
            <a:ext cx="8388350" cy="3622675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“Brain-storming” phase: develop use cases covering all possible types of scenarios and identify the related high-level potential requirements</a:t>
            </a:r>
          </a:p>
          <a:p>
            <a:pPr lvl="1"/>
            <a:r>
              <a:rPr lang="en-GB" sz="1200" dirty="0"/>
              <a:t>Step 1 started in February 2015.</a:t>
            </a:r>
          </a:p>
          <a:p>
            <a:pPr lvl="1"/>
            <a:r>
              <a:rPr lang="en-GB" sz="1200" dirty="0"/>
              <a:t>TR 22.891 ended having 74 Use Cases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Group the use cases with common characteristics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Select the main (i.e. 3 to 4) (groups of) use cases that SA1 will focus on</a:t>
            </a:r>
          </a:p>
          <a:p>
            <a:pPr lvl="1"/>
            <a:r>
              <a:rPr lang="en-GB" sz="1200" dirty="0"/>
              <a:t>The target for completion of Step 3 was September 2015.</a:t>
            </a:r>
          </a:p>
          <a:p>
            <a:pPr lvl="1"/>
            <a:r>
              <a:rPr lang="en-GB" sz="1200" dirty="0"/>
              <a:t>This resulted in the creation of the 4 BBs SIDs (next bullet and next slide).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Introduce individual Building Blocks SIDs for each of these main 3-4 (groups of) use cases. Identify the related system requirements and capabilities.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Consolidate the requirements of these 4 BB SIDs as to prepare for normative work.</a:t>
            </a:r>
          </a:p>
          <a:p>
            <a:pPr lvl="1"/>
            <a:r>
              <a:rPr lang="en-GB" sz="1200" dirty="0"/>
              <a:t>The target for completion of Step 5 was March 2016.</a:t>
            </a:r>
          </a:p>
          <a:p>
            <a:pPr lvl="1"/>
            <a:r>
              <a:rPr lang="en-GB" sz="1200" dirty="0"/>
              <a:t>Note that there was no common, single TR that contained all the consolidated 5G potential requirements. </a:t>
            </a:r>
          </a:p>
          <a:p>
            <a:pPr marL="58698" indent="0">
              <a:buNone/>
            </a:pPr>
            <a:r>
              <a:rPr lang="en-GB" sz="1400" dirty="0"/>
              <a:t>Then start normative work after Step 5.</a:t>
            </a:r>
          </a:p>
          <a:p>
            <a:pPr lvl="1"/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7086058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9252A-D8AD-4DBF-B1D0-24D8A73443A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FS_SMARTER and its Building Blocks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DAC5B4-C999-4A9C-8218-4295D72F31EF}"/>
              </a:ext>
            </a:extLst>
          </p:cNvPr>
          <p:cNvSpPr txBox="1"/>
          <p:nvPr/>
        </p:nvSpPr>
        <p:spPr>
          <a:xfrm>
            <a:off x="2562933" y="1110977"/>
            <a:ext cx="4018133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GB" sz="1200" b="1" dirty="0"/>
              <a:t>New </a:t>
            </a:r>
            <a:r>
              <a:rPr kumimoji="1" lang="en-GB" sz="1200" b="1" u="sng" dirty="0"/>
              <a:t>S</a:t>
            </a:r>
            <a:r>
              <a:rPr kumimoji="1" lang="en-GB" sz="1200" b="1" dirty="0"/>
              <a:t>ervices and </a:t>
            </a:r>
            <a:r>
              <a:rPr kumimoji="1" lang="en-GB" sz="1200" b="1" u="sng" dirty="0"/>
              <a:t>Mar</a:t>
            </a:r>
            <a:r>
              <a:rPr kumimoji="1" lang="en-GB" sz="1200" b="1" dirty="0"/>
              <a:t>kets </a:t>
            </a:r>
            <a:r>
              <a:rPr kumimoji="1" lang="en-GB" sz="1200" b="1" u="sng" dirty="0"/>
              <a:t>T</a:t>
            </a:r>
            <a:r>
              <a:rPr kumimoji="1" lang="en-GB" sz="1200" b="1" dirty="0"/>
              <a:t>echnology </a:t>
            </a:r>
            <a:r>
              <a:rPr kumimoji="1" lang="en-GB" sz="1200" b="1" u="sng" dirty="0"/>
              <a:t>E</a:t>
            </a:r>
            <a:r>
              <a:rPr kumimoji="1" lang="en-GB" sz="1200" b="1" dirty="0"/>
              <a:t>nable</a:t>
            </a:r>
            <a:r>
              <a:rPr kumimoji="1" lang="en-GB" sz="1200" b="1" u="sng" dirty="0"/>
              <a:t>r</a:t>
            </a:r>
            <a:r>
              <a:rPr kumimoji="1" lang="en-GB" sz="1200" b="1" dirty="0"/>
              <a:t>s (</a:t>
            </a:r>
            <a:r>
              <a:rPr lang="en-GB" sz="1200" b="1" dirty="0" err="1"/>
              <a:t>FS_Smarter</a:t>
            </a:r>
            <a:r>
              <a:rPr kumimoji="1" lang="en-GB" sz="1200" b="1" dirty="0"/>
              <a:t>)</a:t>
            </a:r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2"/>
              </a:rPr>
              <a:t>SP-150142</a:t>
            </a:r>
            <a:endParaRPr lang="en-GB" sz="1200" b="1" dirty="0"/>
          </a:p>
          <a:p>
            <a:pPr algn="ctr"/>
            <a:r>
              <a:rPr lang="en-GB" sz="1200" b="1" dirty="0"/>
              <a:t>TR 22.891</a:t>
            </a:r>
            <a:endParaRPr lang="en-GB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1DB607-C225-4A17-8A4C-73F08C662699}"/>
              </a:ext>
            </a:extLst>
          </p:cNvPr>
          <p:cNvSpPr txBox="1"/>
          <p:nvPr/>
        </p:nvSpPr>
        <p:spPr>
          <a:xfrm>
            <a:off x="4623459" y="2510518"/>
            <a:ext cx="1533654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massive Internet of Things (FS_SMARTER-</a:t>
            </a:r>
            <a:r>
              <a:rPr lang="en-GB" sz="1200" b="1" dirty="0" err="1"/>
              <a:t>mIoT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3"/>
              </a:rPr>
              <a:t>S1-153204</a:t>
            </a:r>
            <a:endParaRPr lang="en-GB" sz="1200" b="1" dirty="0"/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TR 22.861</a:t>
            </a:r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2B6EEE-3058-4FFE-93E7-CB9EEA21FDB3}"/>
              </a:ext>
            </a:extLst>
          </p:cNvPr>
          <p:cNvSpPr txBox="1"/>
          <p:nvPr/>
        </p:nvSpPr>
        <p:spPr>
          <a:xfrm>
            <a:off x="2943543" y="2503643"/>
            <a:ext cx="1478719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Critical Communications (FS_SMARTER-</a:t>
            </a:r>
            <a:r>
              <a:rPr lang="en-GB" sz="1200" b="1" dirty="0" err="1"/>
              <a:t>CriC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4"/>
              </a:rPr>
              <a:t>S1-153205</a:t>
            </a:r>
            <a:endParaRPr lang="en-GB" sz="1200" b="1" dirty="0"/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TR 22.862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2DD5F6-0B7E-4243-A901-C0BF9C3FBBED}"/>
              </a:ext>
            </a:extLst>
          </p:cNvPr>
          <p:cNvSpPr txBox="1"/>
          <p:nvPr/>
        </p:nvSpPr>
        <p:spPr>
          <a:xfrm>
            <a:off x="1368006" y="2479649"/>
            <a:ext cx="1368989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enhanced Mobile Broadband (FS_SMARTER-</a:t>
            </a:r>
            <a:r>
              <a:rPr lang="en-GB" sz="1200" b="1" dirty="0" err="1"/>
              <a:t>eMBB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5"/>
              </a:rPr>
              <a:t>S1-153198</a:t>
            </a:r>
            <a:endParaRPr lang="en-GB" sz="1200" b="1" dirty="0"/>
          </a:p>
          <a:p>
            <a:pPr algn="ctr"/>
            <a:endParaRPr lang="en-GB" sz="1200" dirty="0"/>
          </a:p>
          <a:p>
            <a:pPr algn="ctr"/>
            <a:r>
              <a:rPr lang="en-GB" sz="1200" b="1" dirty="0"/>
              <a:t>TR 22.863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C6F8C9-0ED7-4662-9126-E4224787BADD}"/>
              </a:ext>
            </a:extLst>
          </p:cNvPr>
          <p:cNvSpPr txBox="1"/>
          <p:nvPr/>
        </p:nvSpPr>
        <p:spPr>
          <a:xfrm>
            <a:off x="6373710" y="2510518"/>
            <a:ext cx="1379437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Network Operation (FS_SMARTER-NEO) </a:t>
            </a:r>
          </a:p>
          <a:p>
            <a:pPr algn="ctr"/>
            <a:endParaRPr lang="en-GB" sz="1200" b="1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6"/>
              </a:rPr>
              <a:t>S1-153203</a:t>
            </a:r>
            <a:endParaRPr lang="en-GB" sz="1200" b="1" dirty="0"/>
          </a:p>
          <a:p>
            <a:pPr algn="ctr"/>
            <a:endParaRPr lang="en-US" sz="1200" b="1" dirty="0"/>
          </a:p>
          <a:p>
            <a:pPr algn="ctr"/>
            <a:r>
              <a:rPr lang="en-GB" sz="1200" b="1" dirty="0"/>
              <a:t>TR22.864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50645D-AA9C-4208-9B9C-7EB61BF7E5C4}"/>
              </a:ext>
            </a:extLst>
          </p:cNvPr>
          <p:cNvSpPr txBox="1"/>
          <p:nvPr/>
        </p:nvSpPr>
        <p:spPr>
          <a:xfrm>
            <a:off x="363908" y="4489420"/>
            <a:ext cx="7018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u="sng" dirty="0"/>
              <a:t>Note</a:t>
            </a:r>
            <a:r>
              <a:rPr lang="en-US" sz="1000" dirty="0"/>
              <a:t>: FS_SMARTER initially scheduled to be completed by March 2016 but was extended to June 2016 (completed in SA1 at </a:t>
            </a:r>
            <a:r>
              <a:rPr lang="sv-SE" sz="1000" dirty="0"/>
              <a:t>SA1#74, </a:t>
            </a:r>
            <a:r>
              <a:rPr lang="en-US" sz="1000" dirty="0"/>
              <a:t>9-13 May 2016).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A72CEEDE-3870-4B8B-826F-64E68DC2E147}"/>
              </a:ext>
            </a:extLst>
          </p:cNvPr>
          <p:cNvSpPr/>
          <p:nvPr/>
        </p:nvSpPr>
        <p:spPr bwMode="auto">
          <a:xfrm rot="16200000">
            <a:off x="4408786" y="-979610"/>
            <a:ext cx="349279" cy="6385144"/>
          </a:xfrm>
          <a:prstGeom prst="rightBrac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0074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(FS_)SMARTER documents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59" y="903935"/>
            <a:ext cx="8311223" cy="3622675"/>
          </a:xfrm>
        </p:spPr>
        <p:txBody>
          <a:bodyPr/>
          <a:lstStyle/>
          <a:p>
            <a:pPr marL="341305" indent="-341305"/>
            <a:r>
              <a:rPr lang="en-US" sz="1800" dirty="0"/>
              <a:t>FS_SMARTER documents:</a:t>
            </a:r>
          </a:p>
          <a:p>
            <a:pPr marL="739807" lvl="1" indent="-341305"/>
            <a:r>
              <a:rPr lang="en-GB" sz="1400" dirty="0"/>
              <a:t>Initial work started by the creation of an Excel file</a:t>
            </a:r>
          </a:p>
          <a:p>
            <a:pPr marL="1139857" lvl="2" indent="-341305"/>
            <a:r>
              <a:rPr lang="en-GB" sz="1050" dirty="0"/>
              <a:t>to capture all different white papers and corresponding use cases on 5G</a:t>
            </a:r>
          </a:p>
          <a:p>
            <a:pPr marL="1139857" lvl="2" indent="-341305"/>
            <a:r>
              <a:rPr lang="en-GB" sz="1050" dirty="0"/>
              <a:t>By contrast with 6G, SA1 did not have a workshop for 5G</a:t>
            </a:r>
          </a:p>
          <a:p>
            <a:pPr marL="739807" lvl="1" indent="-341305"/>
            <a:r>
              <a:rPr lang="en-GB" sz="1400" dirty="0"/>
              <a:t>One TR for FS_SMARTER, with one rapporteur</a:t>
            </a:r>
          </a:p>
          <a:p>
            <a:pPr marL="739807" lvl="1" indent="-341305"/>
            <a:r>
              <a:rPr lang="en-GB" sz="1400" dirty="0"/>
              <a:t>Four TRs for the four BBs SIDs, with one rapporteur each</a:t>
            </a:r>
          </a:p>
          <a:p>
            <a:pPr marL="739807" lvl="1" indent="-341305"/>
            <a:r>
              <a:rPr lang="en-GB" sz="1400" i="1" dirty="0"/>
              <a:t>Note: upon completion of the study phase, all the potential requirements were not combined into a single document and remained spread over the 4 BB TRs.</a:t>
            </a:r>
          </a:p>
          <a:p>
            <a:pPr marL="341305" indent="-341305"/>
            <a:r>
              <a:rPr lang="en-US" sz="1800" dirty="0"/>
              <a:t>SMARTER documents:</a:t>
            </a:r>
            <a:endParaRPr lang="en-GB" sz="1400" dirty="0"/>
          </a:p>
          <a:p>
            <a:pPr marL="739807" lvl="1" indent="-341305"/>
            <a:r>
              <a:rPr lang="en-GB" sz="1400" dirty="0"/>
              <a:t>One TS for SMARTER (TS 22.261) (“Service requirements for the 5G system”), that covers all 5G main aspects, with one rapporteur</a:t>
            </a:r>
          </a:p>
          <a:p>
            <a:pPr marL="739807" lvl="1" indent="-341305"/>
            <a:r>
              <a:rPr lang="en-GB" sz="1400" dirty="0"/>
              <a:t>Other TSs to cover specific aspects/verticals, e.g. TS 22.104 for “Service requirements for cyber-physical control applications in vertical domains</a:t>
            </a:r>
          </a:p>
          <a:p>
            <a:pPr marL="739807" lvl="1" indent="-341305"/>
            <a:endParaRPr lang="en-GB" sz="1400" dirty="0"/>
          </a:p>
          <a:p>
            <a:pPr marL="1139857" lvl="2" indent="-341305"/>
            <a:endParaRPr lang="en-US" sz="1000" dirty="0"/>
          </a:p>
          <a:p>
            <a:pPr lvl="1"/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1721893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Lessons learnt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en-US" sz="2000" dirty="0"/>
              <a:t>Identify what worked well and not so well in SA1 when introducing 5G/SMARTER</a:t>
            </a:r>
          </a:p>
          <a:p>
            <a:pPr marL="739807" lvl="1" indent="-341305"/>
            <a:r>
              <a:rPr lang="en-US" sz="1600" dirty="0"/>
              <a:t>A drafting session is proposed to be held during at SA1#105 </a:t>
            </a:r>
          </a:p>
          <a:p>
            <a:pPr marL="739807" lvl="1" indent="-341305"/>
            <a:r>
              <a:rPr lang="en-US" sz="1600" dirty="0"/>
              <a:t>All delegates involved in the process (2015 to 2017) are invited to join</a:t>
            </a:r>
          </a:p>
          <a:p>
            <a:pPr lvl="1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39743627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44412</TotalTime>
  <Words>682</Words>
  <Application>Microsoft Office PowerPoint</Application>
  <PresentationFormat>On-screen Show (16:9)</PresentationFormat>
  <Paragraphs>97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Reminder on Initial 5G Timeline </vt:lpstr>
      <vt:lpstr>5G Timeline: SA1 / SA2 / RAN </vt:lpstr>
      <vt:lpstr>SA1 5G Planning, as per FS_SMARTER SID (simplified)</vt:lpstr>
      <vt:lpstr>FS_SMARTER and its Building Blocks</vt:lpstr>
      <vt:lpstr>(FS_)SMARTER documents</vt:lpstr>
      <vt:lpstr>Lessons learnt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CR0018r1</cp:lastModifiedBy>
  <cp:revision>2135</cp:revision>
  <cp:lastPrinted>2017-02-24T12:37:51Z</cp:lastPrinted>
  <dcterms:created xsi:type="dcterms:W3CDTF">2008-08-30T09:32:10Z</dcterms:created>
  <dcterms:modified xsi:type="dcterms:W3CDTF">2024-02-23T12:05:54Z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