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1145" r:id="rId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modovar Chico, J.L. (José)" initials="ACJ(" lastIdx="1" clrIdx="0">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EA76C4-AA90-4A37-9F0B-E9285B756117}" v="15" dt="2023-11-17T17:29:39.6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1" autoAdjust="0"/>
    <p:restoredTop sz="94660"/>
  </p:normalViewPr>
  <p:slideViewPr>
    <p:cSldViewPr snapToGrid="0">
      <p:cViewPr varScale="1">
        <p:scale>
          <a:sx n="76" d="100"/>
          <a:sy n="76" d="100"/>
        </p:scale>
        <p:origin x="112" y="6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OLOPOULOU Vassiliki" userId="ada2d325-151a-468b-ad5e-d05a4c8e62ef" providerId="ADAL" clId="{49EA76C4-AA90-4A37-9F0B-E9285B756117}"/>
    <pc:docChg chg="undo redo custSel delSld modSld">
      <pc:chgData name="NIKOLOPOULOU Vassiliki" userId="ada2d325-151a-468b-ad5e-d05a4c8e62ef" providerId="ADAL" clId="{49EA76C4-AA90-4A37-9F0B-E9285B756117}" dt="2023-11-17T17:29:42.804" v="1494" actId="108"/>
      <pc:docMkLst>
        <pc:docMk/>
      </pc:docMkLst>
      <pc:sldChg chg="del">
        <pc:chgData name="NIKOLOPOULOU Vassiliki" userId="ada2d325-151a-468b-ad5e-d05a4c8e62ef" providerId="ADAL" clId="{49EA76C4-AA90-4A37-9F0B-E9285B756117}" dt="2023-11-17T07:00:11.516" v="0" actId="47"/>
        <pc:sldMkLst>
          <pc:docMk/>
          <pc:sldMk cId="1470244580" sldId="1142"/>
        </pc:sldMkLst>
      </pc:sldChg>
      <pc:sldChg chg="del">
        <pc:chgData name="NIKOLOPOULOU Vassiliki" userId="ada2d325-151a-468b-ad5e-d05a4c8e62ef" providerId="ADAL" clId="{49EA76C4-AA90-4A37-9F0B-E9285B756117}" dt="2023-11-17T08:02:44.117" v="1403" actId="47"/>
        <pc:sldMkLst>
          <pc:docMk/>
          <pc:sldMk cId="429350455" sldId="1143"/>
        </pc:sldMkLst>
      </pc:sldChg>
      <pc:sldChg chg="del">
        <pc:chgData name="NIKOLOPOULOU Vassiliki" userId="ada2d325-151a-468b-ad5e-d05a4c8e62ef" providerId="ADAL" clId="{49EA76C4-AA90-4A37-9F0B-E9285B756117}" dt="2023-11-17T08:02:44.117" v="1403" actId="47"/>
        <pc:sldMkLst>
          <pc:docMk/>
          <pc:sldMk cId="1884228319" sldId="1144"/>
        </pc:sldMkLst>
      </pc:sldChg>
      <pc:sldChg chg="addSp delSp modSp mod">
        <pc:chgData name="NIKOLOPOULOU Vassiliki" userId="ada2d325-151a-468b-ad5e-d05a4c8e62ef" providerId="ADAL" clId="{49EA76C4-AA90-4A37-9F0B-E9285B756117}" dt="2023-11-17T17:29:42.804" v="1494" actId="108"/>
        <pc:sldMkLst>
          <pc:docMk/>
          <pc:sldMk cId="630066014" sldId="1145"/>
        </pc:sldMkLst>
        <pc:spChg chg="mod">
          <ac:chgData name="NIKOLOPOULOU Vassiliki" userId="ada2d325-151a-468b-ad5e-d05a4c8e62ef" providerId="ADAL" clId="{49EA76C4-AA90-4A37-9F0B-E9285B756117}" dt="2023-11-17T16:25:02.025" v="1431" actId="20577"/>
          <ac:spMkLst>
            <pc:docMk/>
            <pc:sldMk cId="630066014" sldId="1145"/>
            <ac:spMk id="2" creationId="{ED4D4A67-7D5C-46AE-965B-A6C2CE7DB105}"/>
          </ac:spMkLst>
        </pc:spChg>
        <pc:spChg chg="mod">
          <ac:chgData name="NIKOLOPOULOU Vassiliki" userId="ada2d325-151a-468b-ad5e-d05a4c8e62ef" providerId="ADAL" clId="{49EA76C4-AA90-4A37-9F0B-E9285B756117}" dt="2023-11-17T17:18:43.027" v="1452" actId="20577"/>
          <ac:spMkLst>
            <pc:docMk/>
            <pc:sldMk cId="630066014" sldId="1145"/>
            <ac:spMk id="3" creationId="{B6260C77-38D0-4E40-9784-1EAA51FDFFFC}"/>
          </ac:spMkLst>
        </pc:spChg>
        <pc:spChg chg="mod">
          <ac:chgData name="NIKOLOPOULOU Vassiliki" userId="ada2d325-151a-468b-ad5e-d05a4c8e62ef" providerId="ADAL" clId="{49EA76C4-AA90-4A37-9F0B-E9285B756117}" dt="2023-11-17T07:11:19.093" v="8" actId="20577"/>
          <ac:spMkLst>
            <pc:docMk/>
            <pc:sldMk cId="630066014" sldId="1145"/>
            <ac:spMk id="4" creationId="{F577B514-0AE6-A0E2-C10F-F2DA4E2391B8}"/>
          </ac:spMkLst>
        </pc:spChg>
        <pc:spChg chg="mod">
          <ac:chgData name="NIKOLOPOULOU Vassiliki" userId="ada2d325-151a-468b-ad5e-d05a4c8e62ef" providerId="ADAL" clId="{49EA76C4-AA90-4A37-9F0B-E9285B756117}" dt="2023-11-17T17:29:03.180" v="1476" actId="13926"/>
          <ac:spMkLst>
            <pc:docMk/>
            <pc:sldMk cId="630066014" sldId="1145"/>
            <ac:spMk id="7" creationId="{F3F06371-8247-4EEB-A24B-A06C3540FEC5}"/>
          </ac:spMkLst>
        </pc:spChg>
        <pc:graphicFrameChg chg="mod modGraphic">
          <ac:chgData name="NIKOLOPOULOU Vassiliki" userId="ada2d325-151a-468b-ad5e-d05a4c8e62ef" providerId="ADAL" clId="{49EA76C4-AA90-4A37-9F0B-E9285B756117}" dt="2023-11-17T17:29:42.804" v="1494" actId="108"/>
          <ac:graphicFrameMkLst>
            <pc:docMk/>
            <pc:sldMk cId="630066014" sldId="1145"/>
            <ac:graphicFrameMk id="14" creationId="{84CB8997-FD2B-41B6-80D7-79D46F1D71E1}"/>
          </ac:graphicFrameMkLst>
        </pc:graphicFrameChg>
        <pc:picChg chg="add del">
          <ac:chgData name="NIKOLOPOULOU Vassiliki" userId="ada2d325-151a-468b-ad5e-d05a4c8e62ef" providerId="ADAL" clId="{49EA76C4-AA90-4A37-9F0B-E9285B756117}" dt="2023-11-17T07:22:43.354" v="147" actId="21"/>
          <ac:picMkLst>
            <pc:docMk/>
            <pc:sldMk cId="630066014" sldId="1145"/>
            <ac:picMk id="6" creationId="{9EA20666-B651-BD56-FB71-5DB0DA086E3D}"/>
          </ac:picMkLst>
        </pc:picChg>
        <pc:picChg chg="add del">
          <ac:chgData name="NIKOLOPOULOU Vassiliki" userId="ada2d325-151a-468b-ad5e-d05a4c8e62ef" providerId="ADAL" clId="{49EA76C4-AA90-4A37-9F0B-E9285B756117}" dt="2023-11-17T07:31:59.079" v="215" actId="21"/>
          <ac:picMkLst>
            <pc:docMk/>
            <pc:sldMk cId="630066014" sldId="1145"/>
            <ac:picMk id="11" creationId="{51419875-C50A-2649-6457-C782E939C8F9}"/>
          </ac:picMkLst>
        </pc:picChg>
      </pc:sldChg>
      <pc:sldChg chg="del">
        <pc:chgData name="NIKOLOPOULOU Vassiliki" userId="ada2d325-151a-468b-ad5e-d05a4c8e62ef" providerId="ADAL" clId="{49EA76C4-AA90-4A37-9F0B-E9285B756117}" dt="2023-11-17T07:00:11.516" v="0" actId="47"/>
        <pc:sldMkLst>
          <pc:docMk/>
          <pc:sldMk cId="3167268950" sldId="1148"/>
        </pc:sldMkLst>
      </pc:sldChg>
      <pc:sldChg chg="del">
        <pc:chgData name="NIKOLOPOULOU Vassiliki" userId="ada2d325-151a-468b-ad5e-d05a4c8e62ef" providerId="ADAL" clId="{49EA76C4-AA90-4A37-9F0B-E9285B756117}" dt="2023-11-17T07:00:11.516" v="0" actId="47"/>
        <pc:sldMkLst>
          <pc:docMk/>
          <pc:sldMk cId="3316001202" sldId="1149"/>
        </pc:sldMkLst>
      </pc:sldChg>
      <pc:sldChg chg="del">
        <pc:chgData name="NIKOLOPOULOU Vassiliki" userId="ada2d325-151a-468b-ad5e-d05a4c8e62ef" providerId="ADAL" clId="{49EA76C4-AA90-4A37-9F0B-E9285B756117}" dt="2023-11-17T07:00:11.516" v="0" actId="47"/>
        <pc:sldMkLst>
          <pc:docMk/>
          <pc:sldMk cId="3892963478" sldId="1150"/>
        </pc:sldMkLst>
      </pc:sldChg>
      <pc:sldChg chg="del">
        <pc:chgData name="NIKOLOPOULOU Vassiliki" userId="ada2d325-151a-468b-ad5e-d05a4c8e62ef" providerId="ADAL" clId="{49EA76C4-AA90-4A37-9F0B-E9285B756117}" dt="2023-11-17T08:02:44.117" v="1403" actId="47"/>
        <pc:sldMkLst>
          <pc:docMk/>
          <pc:sldMk cId="492142098" sldId="115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C48AF-41A6-4748-A068-FB4BFC7220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036A0F6-1D44-4AC7-A0A2-986F6B1DE1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BE8144D-DE98-4FA1-BCB5-EB923429F893}"/>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1F15CBA3-F464-48A5-B2FC-DF60EDC4A8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341363-ED9A-40F9-B37C-698216AA6345}"/>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2610542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EA2EE-53B8-4C12-B24D-1D682206320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AFE9D39-9351-4D5F-9BA8-CF298BF7C6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2D9D31E-9F5D-4E13-8A65-64A01155FB50}"/>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CCC0DDF0-36B5-4BE5-A803-63AE557FFA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0F72D4-E6AE-49C1-8008-67810C6D3BC6}"/>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1668772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4B84EB-C383-4804-81A3-E7A41B24FE2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47F1A3-E800-4AD7-8A8A-9CE3EC13FB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AD5DA2-DA72-4F23-813F-A6ACAD0D345C}"/>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F4594C30-9C23-4B93-B8A6-F953E6EA9C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457C4A0-5C9C-45EB-8897-A162CA4ECA70}"/>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2166609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14491-2AB7-4F79-A531-9B67F85D04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168C374-0A13-44F4-B39C-967A6E0D9D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900D61-EAB4-4F30-B1EB-4FA939765B2A}"/>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0BC707BC-479E-49D1-9848-1E2C749A2A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D45-6776-4A23-B7AA-CBC3630B1279}"/>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3359401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3B410-CF49-4DAA-93D1-52099ED8F0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B02BDB9-6637-48D0-BE74-0A4D0ACF7A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F5CB14-8CDE-478C-8F5D-FDC51EF84FFA}"/>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E392BC30-A49F-4906-B03A-F8BE537BBC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ED3930-4486-48FB-A1DF-C1EFEAFF3EDF}"/>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4109378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08E8D-923B-424B-A205-5312A4DCAE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7B03E2A-413C-4F9D-9705-14D3D1341F2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C98ED90-388C-458C-8BFE-1552377FE86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AEE3E94-5F21-4E14-9AD9-0DFEA91903E6}"/>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6" name="Footer Placeholder 5">
            <a:extLst>
              <a:ext uri="{FF2B5EF4-FFF2-40B4-BE49-F238E27FC236}">
                <a16:creationId xmlns:a16="http://schemas.microsoft.com/office/drawing/2014/main" id="{E4F6A1C9-F9AB-405F-948B-387E5AF74A0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B34053-BA4F-4927-9A46-4C8C612C4741}"/>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3547840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1F342-8A24-4778-B0A8-D56480A3220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62D223E-0B88-442B-B448-2F9C796B68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BF3CC7-FCB2-44BA-88E0-EDAB68B026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EB3CDE-3F70-4E90-A8F0-D0FEEC3D9C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DD208C-FB70-46C9-AA3E-09C7ACB6D7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F257851-1369-4E32-ACD2-637159EB68C9}"/>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8" name="Footer Placeholder 7">
            <a:extLst>
              <a:ext uri="{FF2B5EF4-FFF2-40B4-BE49-F238E27FC236}">
                <a16:creationId xmlns:a16="http://schemas.microsoft.com/office/drawing/2014/main" id="{4A39F620-301E-4A02-A378-5CF0201D1F3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4790536-99E4-4008-A26E-DEE2A447AE9E}"/>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3099763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2BB9F-B8D0-4299-A360-808B479AB86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B3CABAC-1125-4924-98AB-4187B2D286E9}"/>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4" name="Footer Placeholder 3">
            <a:extLst>
              <a:ext uri="{FF2B5EF4-FFF2-40B4-BE49-F238E27FC236}">
                <a16:creationId xmlns:a16="http://schemas.microsoft.com/office/drawing/2014/main" id="{6AD9A80A-F499-40B4-B32F-DC4140BADD9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2EAF384-6FF2-4E68-9342-66D4A92F9F9C}"/>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155662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E26845-AAEB-4B8A-A234-A1C51DF740F1}"/>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3" name="Footer Placeholder 2">
            <a:extLst>
              <a:ext uri="{FF2B5EF4-FFF2-40B4-BE49-F238E27FC236}">
                <a16:creationId xmlns:a16="http://schemas.microsoft.com/office/drawing/2014/main" id="{ED426B6D-D09D-452B-A748-3C656ED2C9E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3487C34-82DC-4A11-856D-589E7788AF45}"/>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2501963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5BE39-E92C-4F32-AF76-71FE34D3CC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EC3A9C2-DB46-4A71-9AC3-56F99D0972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8159BB8-6FC5-4CD9-84FD-A5F555A063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9843E5-A88F-498C-B718-48BC29ADFC7A}"/>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6" name="Footer Placeholder 5">
            <a:extLst>
              <a:ext uri="{FF2B5EF4-FFF2-40B4-BE49-F238E27FC236}">
                <a16:creationId xmlns:a16="http://schemas.microsoft.com/office/drawing/2014/main" id="{2A57B8FD-24D9-4427-B8E8-0DAE122065D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77BB699-7F0E-4140-A190-23FFBFC3E982}"/>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3658577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0E4E2-6A6B-4997-916C-6BC97A8D76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098DCBE-C904-4577-BCBC-D72DC53851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3A7B810-01F3-4EC6-843D-20FC4C089C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934516-58C4-4D9D-95A8-5BFAA3EE9ACF}"/>
              </a:ext>
            </a:extLst>
          </p:cNvPr>
          <p:cNvSpPr>
            <a:spLocks noGrp="1"/>
          </p:cNvSpPr>
          <p:nvPr>
            <p:ph type="dt" sz="half" idx="10"/>
          </p:nvPr>
        </p:nvSpPr>
        <p:spPr/>
        <p:txBody>
          <a:bodyPr/>
          <a:lstStyle/>
          <a:p>
            <a:fld id="{6013E586-D33E-417E-90DD-26085CD330AD}" type="datetimeFigureOut">
              <a:rPr lang="en-GB" smtClean="0"/>
              <a:t>17/11/2023</a:t>
            </a:fld>
            <a:endParaRPr lang="en-GB"/>
          </a:p>
        </p:txBody>
      </p:sp>
      <p:sp>
        <p:nvSpPr>
          <p:cNvPr id="6" name="Footer Placeholder 5">
            <a:extLst>
              <a:ext uri="{FF2B5EF4-FFF2-40B4-BE49-F238E27FC236}">
                <a16:creationId xmlns:a16="http://schemas.microsoft.com/office/drawing/2014/main" id="{0A2C9859-B569-418E-BB58-2A3FC22F8B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5D1D69-C132-4354-9104-C32E828BEC2E}"/>
              </a:ext>
            </a:extLst>
          </p:cNvPr>
          <p:cNvSpPr>
            <a:spLocks noGrp="1"/>
          </p:cNvSpPr>
          <p:nvPr>
            <p:ph type="sldNum" sz="quarter" idx="12"/>
          </p:nvPr>
        </p:nvSpPr>
        <p:spPr/>
        <p:txBody>
          <a:bodyPr/>
          <a:lstStyle/>
          <a:p>
            <a:fld id="{16ABEE75-131E-4F56-8E1B-BDE268881270}" type="slidenum">
              <a:rPr lang="en-GB" smtClean="0"/>
              <a:t>‹N°›</a:t>
            </a:fld>
            <a:endParaRPr lang="en-GB"/>
          </a:p>
        </p:txBody>
      </p:sp>
    </p:spTree>
    <p:extLst>
      <p:ext uri="{BB962C8B-B14F-4D97-AF65-F5344CB8AC3E}">
        <p14:creationId xmlns:p14="http://schemas.microsoft.com/office/powerpoint/2010/main" val="2982115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446E04-60CE-4F40-BD32-01F8502266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A47FDC2-AD14-401F-B14F-12E12E95FA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F7ABF7-1882-4217-8CE0-8E0461226C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13E586-D33E-417E-90DD-26085CD330AD}" type="datetimeFigureOut">
              <a:rPr lang="en-GB" smtClean="0"/>
              <a:t>17/11/2023</a:t>
            </a:fld>
            <a:endParaRPr lang="en-GB"/>
          </a:p>
        </p:txBody>
      </p:sp>
      <p:sp>
        <p:nvSpPr>
          <p:cNvPr id="5" name="Footer Placeholder 4">
            <a:extLst>
              <a:ext uri="{FF2B5EF4-FFF2-40B4-BE49-F238E27FC236}">
                <a16:creationId xmlns:a16="http://schemas.microsoft.com/office/drawing/2014/main" id="{FAD6E6E6-4976-49E9-8201-1D0ADB4F16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5DB2727-561D-4A2E-B12A-C78D9F5711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ABEE75-131E-4F56-8E1B-BDE268881270}" type="slidenum">
              <a:rPr lang="en-GB" smtClean="0"/>
              <a:t>‹N°›</a:t>
            </a:fld>
            <a:endParaRPr lang="en-GB"/>
          </a:p>
        </p:txBody>
      </p:sp>
    </p:spTree>
    <p:extLst>
      <p:ext uri="{BB962C8B-B14F-4D97-AF65-F5344CB8AC3E}">
        <p14:creationId xmlns:p14="http://schemas.microsoft.com/office/powerpoint/2010/main" val="4194641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D4A67-7D5C-46AE-965B-A6C2CE7DB105}"/>
              </a:ext>
            </a:extLst>
          </p:cNvPr>
          <p:cNvSpPr>
            <a:spLocks noGrp="1"/>
          </p:cNvSpPr>
          <p:nvPr>
            <p:ph type="title"/>
          </p:nvPr>
        </p:nvSpPr>
        <p:spPr>
          <a:xfrm>
            <a:off x="350520" y="415320"/>
            <a:ext cx="10515600" cy="1194109"/>
          </a:xfrm>
        </p:spPr>
        <p:txBody>
          <a:bodyPr>
            <a:normAutofit fontScale="90000"/>
          </a:bodyPr>
          <a:lstStyle/>
          <a:p>
            <a:r>
              <a:rPr lang="en-GB" b="1" dirty="0"/>
              <a:t>&lt;FS_FRMCS_Ph5, FRMCS Phase 5&gt; Status Report</a:t>
            </a:r>
            <a:endParaRPr lang="nl-NL" b="1" dirty="0"/>
          </a:p>
        </p:txBody>
      </p:sp>
      <p:sp>
        <p:nvSpPr>
          <p:cNvPr id="3" name="Content Placeholder 2">
            <a:extLst>
              <a:ext uri="{FF2B5EF4-FFF2-40B4-BE49-F238E27FC236}">
                <a16:creationId xmlns:a16="http://schemas.microsoft.com/office/drawing/2014/main" id="{B6260C77-38D0-4E40-9784-1EAA51FDFFFC}"/>
              </a:ext>
            </a:extLst>
          </p:cNvPr>
          <p:cNvSpPr>
            <a:spLocks noGrp="1"/>
          </p:cNvSpPr>
          <p:nvPr>
            <p:ph idx="1"/>
          </p:nvPr>
        </p:nvSpPr>
        <p:spPr>
          <a:xfrm>
            <a:off x="424660" y="2429935"/>
            <a:ext cx="5577016" cy="4275328"/>
          </a:xfrm>
        </p:spPr>
        <p:txBody>
          <a:bodyPr>
            <a:normAutofit lnSpcReduction="10000"/>
          </a:bodyPr>
          <a:lstStyle/>
          <a:p>
            <a:pPr>
              <a:defRPr/>
            </a:pPr>
            <a:r>
              <a:rPr lang="en-GB" sz="2000" b="1" dirty="0"/>
              <a:t>Rapporteur: </a:t>
            </a:r>
            <a:r>
              <a:rPr lang="nl-NL" sz="1800" dirty="0"/>
              <a:t>&lt;Vassiliki Nikolopoulou, UIC&gt;</a:t>
            </a:r>
            <a:endParaRPr lang="en-GB" sz="1800" b="1" dirty="0"/>
          </a:p>
          <a:p>
            <a:pPr>
              <a:defRPr/>
            </a:pPr>
            <a:r>
              <a:rPr lang="en-GB" sz="2000" b="1" dirty="0"/>
              <a:t>Progress made at this meeting</a:t>
            </a:r>
          </a:p>
          <a:p>
            <a:pPr marL="536575" lvl="1">
              <a:defRPr/>
            </a:pPr>
            <a:r>
              <a:rPr lang="en-GB" sz="1800" dirty="0"/>
              <a:t>SID:  </a:t>
            </a:r>
            <a:endParaRPr lang="en-GB" sz="2000" dirty="0"/>
          </a:p>
          <a:p>
            <a:pPr marL="993775" lvl="2">
              <a:defRPr/>
            </a:pPr>
            <a:r>
              <a:rPr lang="en-GB" sz="1600" dirty="0"/>
              <a:t>TR22.989: CR discussed about the gap analysis of the use case ‘Merging two Ad hoc Group Emergency alerts’. This topic is just introduced during this meeting to be further studied in R20. Functional clarifications are needed.</a:t>
            </a:r>
          </a:p>
          <a:p>
            <a:pPr marL="993775" lvl="2">
              <a:defRPr/>
            </a:pPr>
            <a:endParaRPr lang="en-GB" sz="1600" dirty="0"/>
          </a:p>
          <a:p>
            <a:pPr marL="536575" lvl="1">
              <a:defRPr/>
            </a:pPr>
            <a:r>
              <a:rPr lang="en-GB" sz="1800" dirty="0"/>
              <a:t>WID : CR agreed on TS22.280 and TS22.179</a:t>
            </a:r>
          </a:p>
          <a:p>
            <a:pPr marL="993775" lvl="2">
              <a:defRPr/>
            </a:pPr>
            <a:r>
              <a:rPr lang="en-GB" sz="1600" dirty="0"/>
              <a:t>Requirements are added for Ad hoc Group Communications and Ad hoc Group Emergency Alert on: a) addition of reason for denial to initiate the alert/communication b) termination method c)monitoring by the MCX system of application of the predefined criterion to the participants</a:t>
            </a:r>
          </a:p>
          <a:p>
            <a:pPr marL="993775" lvl="2">
              <a:defRPr/>
            </a:pPr>
            <a:r>
              <a:rPr lang="en-GB" sz="1600" dirty="0"/>
              <a:t>Multi-talker control: modification of priorities of the participants by authorised users</a:t>
            </a:r>
          </a:p>
          <a:p>
            <a:pPr marL="765175" lvl="2" indent="0">
              <a:buNone/>
              <a:defRPr/>
            </a:pPr>
            <a:endParaRPr lang="en-GB" sz="1400" b="1" i="1" u="sng" dirty="0">
              <a:solidFill>
                <a:schemeClr val="bg1">
                  <a:lumMod val="50000"/>
                </a:schemeClr>
              </a:solidFill>
              <a:latin typeface="Times New Roman" pitchFamily="18" charset="0"/>
              <a:cs typeface="Times New Roman" pitchFamily="18" charset="0"/>
            </a:endParaRPr>
          </a:p>
          <a:p>
            <a:pPr marL="457200" lvl="1" indent="0">
              <a:buFontTx/>
              <a:buNone/>
              <a:defRPr/>
            </a:pPr>
            <a:endParaRPr lang="en-GB" sz="1400" i="1" dirty="0">
              <a:solidFill>
                <a:schemeClr val="bg1">
                  <a:lumMod val="50000"/>
                </a:schemeClr>
              </a:solidFill>
              <a:latin typeface="Times New Roman" pitchFamily="18" charset="0"/>
              <a:cs typeface="Times New Roman" pitchFamily="18" charset="0"/>
            </a:endParaRPr>
          </a:p>
          <a:p>
            <a:pPr marL="457200" lvl="1" indent="0">
              <a:buFontTx/>
              <a:buNone/>
              <a:defRPr/>
            </a:pPr>
            <a:endParaRPr lang="en-GB" sz="1400" i="1" dirty="0">
              <a:solidFill>
                <a:schemeClr val="bg1">
                  <a:lumMod val="50000"/>
                </a:schemeClr>
              </a:solidFill>
              <a:latin typeface="Times New Roman" pitchFamily="18" charset="0"/>
              <a:cs typeface="Times New Roman" pitchFamily="18" charset="0"/>
            </a:endParaRPr>
          </a:p>
          <a:p>
            <a:pPr marL="457200" lvl="1" indent="0">
              <a:buFontTx/>
              <a:buNone/>
              <a:defRPr/>
            </a:pPr>
            <a:endParaRPr lang="en-GB" sz="1400" i="1" dirty="0">
              <a:solidFill>
                <a:schemeClr val="bg1">
                  <a:lumMod val="50000"/>
                </a:schemeClr>
              </a:solidFill>
              <a:latin typeface="Times New Roman" pitchFamily="18" charset="0"/>
              <a:cs typeface="Times New Roman" pitchFamily="18" charset="0"/>
            </a:endParaRPr>
          </a:p>
          <a:p>
            <a:pPr marL="457200" lvl="1" indent="0">
              <a:buNone/>
            </a:pPr>
            <a:endParaRPr lang="nl-NL" dirty="0"/>
          </a:p>
        </p:txBody>
      </p:sp>
      <p:sp>
        <p:nvSpPr>
          <p:cNvPr id="7" name="Content Placeholder 2">
            <a:extLst>
              <a:ext uri="{FF2B5EF4-FFF2-40B4-BE49-F238E27FC236}">
                <a16:creationId xmlns:a16="http://schemas.microsoft.com/office/drawing/2014/main" id="{F3F06371-8247-4EEB-A24B-A06C3540FEC5}"/>
              </a:ext>
            </a:extLst>
          </p:cNvPr>
          <p:cNvSpPr txBox="1">
            <a:spLocks/>
          </p:cNvSpPr>
          <p:nvPr/>
        </p:nvSpPr>
        <p:spPr>
          <a:xfrm>
            <a:off x="6385845" y="2429935"/>
            <a:ext cx="5228723" cy="41639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00" b="1" dirty="0"/>
              <a:t>Controversial or Open issues from this meeting</a:t>
            </a:r>
          </a:p>
          <a:p>
            <a:pPr marL="536575" lvl="1">
              <a:defRPr/>
            </a:pPr>
            <a:r>
              <a:rPr lang="en-US" sz="1600" dirty="0"/>
              <a:t>Elaborate Merging feature for Ad hoc Group Communications and Alerts</a:t>
            </a:r>
            <a:endParaRPr lang="nl-NL" sz="2000" b="1" dirty="0"/>
          </a:p>
          <a:p>
            <a:r>
              <a:rPr lang="nl-NL" sz="2000" b="1" dirty="0"/>
              <a:t>Planning for next meetings</a:t>
            </a:r>
          </a:p>
          <a:p>
            <a:pPr marL="536575" lvl="1"/>
            <a:r>
              <a:rPr lang="en-US" sz="1600" dirty="0"/>
              <a:t>SA1#[n+1] (02/24): Study 25%, Normative 30%</a:t>
            </a:r>
          </a:p>
          <a:p>
            <a:pPr marL="536575" lvl="1" indent="0">
              <a:buNone/>
            </a:pPr>
            <a:r>
              <a:rPr lang="en-US" sz="1600" dirty="0"/>
              <a:t>- Presentation of SID/WID FRMCS_Ph6, … </a:t>
            </a:r>
          </a:p>
          <a:p>
            <a:pPr marL="536575" lvl="1" indent="0">
              <a:buNone/>
            </a:pPr>
            <a:r>
              <a:rPr lang="en-US" sz="1600" dirty="0"/>
              <a:t>- Normative work based on gap analysis</a:t>
            </a:r>
          </a:p>
          <a:p>
            <a:pPr marL="536575" lvl="1"/>
            <a:r>
              <a:rPr lang="en-US" sz="1600" dirty="0"/>
              <a:t>SA1#[n+2] (05/24): Study 50%, Normative 60%</a:t>
            </a:r>
          </a:p>
          <a:p>
            <a:pPr marL="536575" lvl="1" indent="0">
              <a:buNone/>
            </a:pPr>
            <a:r>
              <a:rPr lang="nl-NL" sz="1600" dirty="0"/>
              <a:t> - Complete with use cases that was not possible to be addressed in FS_FRMCS_Ph5</a:t>
            </a:r>
          </a:p>
          <a:p>
            <a:pPr marL="228600" lvl="1">
              <a:spcBef>
                <a:spcPts val="1000"/>
              </a:spcBef>
            </a:pPr>
            <a:r>
              <a:rPr lang="en-US" sz="2000" b="1" dirty="0"/>
              <a:t>Actions before next meeting</a:t>
            </a:r>
            <a:endParaRPr lang="nl-NL" sz="2000" b="1" dirty="0"/>
          </a:p>
          <a:p>
            <a:pPr marL="536575" lvl="1"/>
            <a:r>
              <a:rPr lang="en-GB" sz="1600" dirty="0"/>
              <a:t>Email discussions, conference calls.</a:t>
            </a:r>
          </a:p>
          <a:p>
            <a:pPr marL="457200" lvl="1" indent="0">
              <a:buNone/>
            </a:pPr>
            <a:endParaRPr lang="nl-NL" sz="1600" dirty="0"/>
          </a:p>
          <a:p>
            <a:pPr marL="0" indent="0">
              <a:buNone/>
            </a:pPr>
            <a:endParaRPr lang="nl-NL" dirty="0"/>
          </a:p>
        </p:txBody>
      </p:sp>
      <p:sp>
        <p:nvSpPr>
          <p:cNvPr id="8" name="Rectangle 7">
            <a:extLst>
              <a:ext uri="{FF2B5EF4-FFF2-40B4-BE49-F238E27FC236}">
                <a16:creationId xmlns:a16="http://schemas.microsoft.com/office/drawing/2014/main" id="{D5DD0B95-1495-4BF3-BECB-DAF1C02AEBC1}"/>
              </a:ext>
            </a:extLst>
          </p:cNvPr>
          <p:cNvSpPr/>
          <p:nvPr/>
        </p:nvSpPr>
        <p:spPr>
          <a:xfrm>
            <a:off x="347800" y="2429935"/>
            <a:ext cx="5793530" cy="4331813"/>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nl-NL"/>
          </a:p>
        </p:txBody>
      </p:sp>
      <p:sp>
        <p:nvSpPr>
          <p:cNvPr id="10" name="Rectangle 9">
            <a:extLst>
              <a:ext uri="{FF2B5EF4-FFF2-40B4-BE49-F238E27FC236}">
                <a16:creationId xmlns:a16="http://schemas.microsoft.com/office/drawing/2014/main" id="{C8B376C7-EA25-4B74-9474-FA2EF00810C5}"/>
              </a:ext>
            </a:extLst>
          </p:cNvPr>
          <p:cNvSpPr/>
          <p:nvPr/>
        </p:nvSpPr>
        <p:spPr>
          <a:xfrm>
            <a:off x="6347583" y="2387600"/>
            <a:ext cx="5305249" cy="4331814"/>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nl-NL"/>
          </a:p>
        </p:txBody>
      </p:sp>
      <p:pic>
        <p:nvPicPr>
          <p:cNvPr id="1026" name="Picture 2" descr="3rd Generation Partnership Project 3GPP Logo PNG Vector (AI ...">
            <a:extLst>
              <a:ext uri="{FF2B5EF4-FFF2-40B4-BE49-F238E27FC236}">
                <a16:creationId xmlns:a16="http://schemas.microsoft.com/office/drawing/2014/main" id="{E55B9346-25E9-4D69-9F44-E938D1AC01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0255" y="138587"/>
            <a:ext cx="1967467" cy="102964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a:extLst>
              <a:ext uri="{FF2B5EF4-FFF2-40B4-BE49-F238E27FC236}">
                <a16:creationId xmlns:a16="http://schemas.microsoft.com/office/drawing/2014/main" id="{84CB8997-FD2B-41B6-80D7-79D46F1D71E1}"/>
              </a:ext>
            </a:extLst>
          </p:cNvPr>
          <p:cNvGraphicFramePr>
            <a:graphicFrameLocks noGrp="1"/>
          </p:cNvGraphicFramePr>
          <p:nvPr>
            <p:extLst>
              <p:ext uri="{D42A27DB-BD31-4B8C-83A1-F6EECF244321}">
                <p14:modId xmlns:p14="http://schemas.microsoft.com/office/powerpoint/2010/main" val="2453809055"/>
              </p:ext>
            </p:extLst>
          </p:nvPr>
        </p:nvGraphicFramePr>
        <p:xfrm>
          <a:off x="347800" y="1320226"/>
          <a:ext cx="11305032" cy="1028395"/>
        </p:xfrm>
        <a:graphic>
          <a:graphicData uri="http://schemas.openxmlformats.org/drawingml/2006/table">
            <a:tbl>
              <a:tblPr firstRow="1" firstCol="1" bandRow="1">
                <a:tableStyleId>{F5AB1C69-6EDB-4FF4-983F-18BD219EF322}</a:tableStyleId>
              </a:tblPr>
              <a:tblGrid>
                <a:gridCol w="674724">
                  <a:extLst>
                    <a:ext uri="{9D8B030D-6E8A-4147-A177-3AD203B41FA5}">
                      <a16:colId xmlns:a16="http://schemas.microsoft.com/office/drawing/2014/main" val="20000"/>
                    </a:ext>
                  </a:extLst>
                </a:gridCol>
                <a:gridCol w="3583982">
                  <a:extLst>
                    <a:ext uri="{9D8B030D-6E8A-4147-A177-3AD203B41FA5}">
                      <a16:colId xmlns:a16="http://schemas.microsoft.com/office/drawing/2014/main" val="20001"/>
                    </a:ext>
                  </a:extLst>
                </a:gridCol>
                <a:gridCol w="1621766">
                  <a:extLst>
                    <a:ext uri="{9D8B030D-6E8A-4147-A177-3AD203B41FA5}">
                      <a16:colId xmlns:a16="http://schemas.microsoft.com/office/drawing/2014/main" val="20002"/>
                    </a:ext>
                  </a:extLst>
                </a:gridCol>
                <a:gridCol w="1236530">
                  <a:extLst>
                    <a:ext uri="{9D8B030D-6E8A-4147-A177-3AD203B41FA5}">
                      <a16:colId xmlns:a16="http://schemas.microsoft.com/office/drawing/2014/main" val="20003"/>
                    </a:ext>
                  </a:extLst>
                </a:gridCol>
                <a:gridCol w="618483">
                  <a:extLst>
                    <a:ext uri="{9D8B030D-6E8A-4147-A177-3AD203B41FA5}">
                      <a16:colId xmlns:a16="http://schemas.microsoft.com/office/drawing/2014/main" val="20004"/>
                    </a:ext>
                  </a:extLst>
                </a:gridCol>
                <a:gridCol w="720864">
                  <a:extLst>
                    <a:ext uri="{9D8B030D-6E8A-4147-A177-3AD203B41FA5}">
                      <a16:colId xmlns:a16="http://schemas.microsoft.com/office/drawing/2014/main" val="20005"/>
                    </a:ext>
                  </a:extLst>
                </a:gridCol>
                <a:gridCol w="720864">
                  <a:extLst>
                    <a:ext uri="{9D8B030D-6E8A-4147-A177-3AD203B41FA5}">
                      <a16:colId xmlns:a16="http://schemas.microsoft.com/office/drawing/2014/main" val="20006"/>
                    </a:ext>
                  </a:extLst>
                </a:gridCol>
                <a:gridCol w="2127819">
                  <a:extLst>
                    <a:ext uri="{9D8B030D-6E8A-4147-A177-3AD203B41FA5}">
                      <a16:colId xmlns:a16="http://schemas.microsoft.com/office/drawing/2014/main" val="20007"/>
                    </a:ext>
                  </a:extLst>
                </a:gridCol>
              </a:tblGrid>
              <a:tr h="277837">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t>Target</a:t>
                      </a:r>
                    </a:p>
                  </a:txBody>
                  <a:tcPr marL="36003" marR="36003" marT="0" marB="0" anchor="ctr"/>
                </a:tc>
                <a:tc>
                  <a:txBody>
                    <a:bodyPr/>
                    <a:lstStyle/>
                    <a:p>
                      <a:pPr algn="ctr">
                        <a:lnSpc>
                          <a:spcPct val="107000"/>
                        </a:lnSpc>
                        <a:spcAft>
                          <a:spcPts val="800"/>
                        </a:spcAft>
                      </a:pPr>
                      <a:r>
                        <a:rPr lang="en-GB" sz="1400" dirty="0"/>
                        <a:t>Old %</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SID/WID</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4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362925">
                <a:tc>
                  <a:txBody>
                    <a:bodyPr/>
                    <a:lstStyle/>
                    <a:p>
                      <a:pPr algn="r" fontAlgn="b"/>
                      <a:r>
                        <a:rPr lang="en-GB" sz="1200" b="1" i="0" u="none" strike="noStrike" kern="1200" dirty="0">
                          <a:solidFill>
                            <a:srgbClr val="000000"/>
                          </a:solidFill>
                          <a:effectLst/>
                          <a:latin typeface="Arial" panose="020B0604020202020204" pitchFamily="34" charset="0"/>
                          <a:ea typeface="+mn-ea"/>
                          <a:cs typeface="+mn-cs"/>
                        </a:rPr>
                        <a:t>95007</a:t>
                      </a:r>
                    </a:p>
                  </a:txBody>
                  <a:tcPr marL="9525" marR="9525" marT="9519" marB="0" anchor="ctr"/>
                </a:tc>
                <a:tc>
                  <a:txBody>
                    <a:bodyPr/>
                    <a:lstStyle/>
                    <a:p>
                      <a:pPr algn="l" fontAlgn="b"/>
                      <a:r>
                        <a:rPr lang="en-GB" sz="1200" b="1" i="0" u="none" strike="noStrike" kern="1200" dirty="0">
                          <a:solidFill>
                            <a:srgbClr val="0000FF"/>
                          </a:solidFill>
                          <a:effectLst/>
                          <a:latin typeface="Arial" panose="020B0604020202020204" pitchFamily="34" charset="0"/>
                          <a:ea typeface="+mn-ea"/>
                          <a:cs typeface="+mn-cs"/>
                        </a:rPr>
                        <a:t>Study on FRMCS Phase 5</a:t>
                      </a:r>
                    </a:p>
                  </a:txBody>
                  <a:tcPr marL="9525" marR="9525" marT="9519" marB="0" anchor="ctr"/>
                </a:tc>
                <a:tc>
                  <a:txBody>
                    <a:bodyPr/>
                    <a:lstStyle/>
                    <a:p>
                      <a:pPr algn="l" fontAlgn="b"/>
                      <a:r>
                        <a:rPr lang="en-GB" sz="1200" b="1" i="0" u="none" strike="noStrike" kern="1200" dirty="0">
                          <a:solidFill>
                            <a:srgbClr val="000000"/>
                          </a:solidFill>
                          <a:effectLst/>
                          <a:latin typeface="Arial" panose="020B0604020202020204" pitchFamily="34" charset="0"/>
                          <a:ea typeface="+mn-ea"/>
                          <a:cs typeface="+mn-cs"/>
                        </a:rPr>
                        <a:t>FS_FRMCS_Ph5</a:t>
                      </a:r>
                    </a:p>
                  </a:txBody>
                  <a:tcPr marL="9525" marR="9525" marT="9519" marB="0" anchor="ctr"/>
                </a:tc>
                <a:tc>
                  <a:txBody>
                    <a:bodyPr/>
                    <a:lstStyle/>
                    <a:p>
                      <a:pPr algn="r" fontAlgn="b"/>
                      <a:r>
                        <a:rPr lang="en-GB" sz="1200" b="0" i="0" u="none" strike="noStrike" dirty="0">
                          <a:solidFill>
                            <a:srgbClr val="000000"/>
                          </a:solidFill>
                          <a:effectLst/>
                          <a:latin typeface="Arial" panose="020B0604020202020204" pitchFamily="34" charset="0"/>
                        </a:rPr>
                        <a:t>12/12/2023</a:t>
                      </a:r>
                    </a:p>
                  </a:txBody>
                  <a:tcPr marL="9525" marR="9525" marT="9519" marB="0" anchor="ctr"/>
                </a:tc>
                <a:tc>
                  <a:txBody>
                    <a:bodyPr/>
                    <a:lstStyle/>
                    <a:p>
                      <a:pPr algn="r" fontAlgn="b"/>
                      <a:r>
                        <a:rPr lang="en-GB" sz="1200" b="0" i="0" u="none" strike="noStrike" dirty="0">
                          <a:solidFill>
                            <a:srgbClr val="000000"/>
                          </a:solidFill>
                          <a:effectLst/>
                          <a:latin typeface="Arial" panose="020B0604020202020204" pitchFamily="34" charset="0"/>
                        </a:rPr>
                        <a:t>90%</a:t>
                      </a:r>
                    </a:p>
                  </a:txBody>
                  <a:tcPr marL="9525" marR="9525" marT="9519" marB="0" anchor="ctr"/>
                </a:tc>
                <a:tc>
                  <a:txBody>
                    <a:bodyPr/>
                    <a:lstStyle/>
                    <a:p>
                      <a:pPr algn="r" fontAlgn="ctr"/>
                      <a:r>
                        <a:rPr lang="en-GB" sz="1200" b="0" i="0" u="sng" strike="noStrike" dirty="0">
                          <a:solidFill>
                            <a:srgbClr val="0563C1"/>
                          </a:solidFill>
                          <a:effectLst/>
                          <a:latin typeface="Calibri" panose="020F0502020204030204" pitchFamily="34" charset="0"/>
                        </a:rPr>
                        <a:t>SP-220437</a:t>
                      </a:r>
                    </a:p>
                  </a:txBody>
                  <a:tcPr marL="9525" marR="9525" marT="9519" marB="0" anchor="ctr"/>
                </a:tc>
                <a:tc>
                  <a:txBody>
                    <a:bodyPr/>
                    <a:lstStyle/>
                    <a:p>
                      <a:pPr algn="ctr">
                        <a:lnSpc>
                          <a:spcPct val="107000"/>
                        </a:lnSpc>
                        <a:spcAft>
                          <a:spcPts val="800"/>
                        </a:spcAft>
                      </a:pPr>
                      <a:r>
                        <a:rPr lang="en-GB" sz="1200" dirty="0">
                          <a:solidFill>
                            <a:srgbClr val="FF0000"/>
                          </a:solidFill>
                        </a:rPr>
                        <a:t>100%</a:t>
                      </a:r>
                    </a:p>
                  </a:txBody>
                  <a:tcPr marL="36002" marR="36002" marT="0" marB="0" anchor="ctr"/>
                </a:tc>
                <a:tc>
                  <a:txBody>
                    <a:bodyPr/>
                    <a:lstStyle/>
                    <a:p>
                      <a:pPr algn="ctr" fontAlgn="ctr"/>
                      <a:r>
                        <a:rPr lang="en-GB" sz="1200" b="0" i="0" u="none" strike="noStrike" dirty="0">
                          <a:solidFill>
                            <a:srgbClr val="FF0000"/>
                          </a:solidFill>
                          <a:effectLst/>
                          <a:latin typeface="Arial" panose="020B0604020202020204" pitchFamily="34" charset="0"/>
                        </a:rPr>
                        <a:t>Phase 6: To be continued in R20</a:t>
                      </a:r>
                    </a:p>
                  </a:txBody>
                  <a:tcPr marL="9525" marR="9525" marT="9519" marB="0" anchor="ctr"/>
                </a:tc>
                <a:extLst>
                  <a:ext uri="{0D108BD9-81ED-4DB2-BD59-A6C34878D82A}">
                    <a16:rowId xmlns:a16="http://schemas.microsoft.com/office/drawing/2014/main" val="10001"/>
                  </a:ext>
                </a:extLst>
              </a:tr>
              <a:tr h="324840">
                <a:tc>
                  <a:txBody>
                    <a:bodyPr/>
                    <a:lstStyle/>
                    <a:p>
                      <a:pPr algn="r" fontAlgn="b"/>
                      <a:r>
                        <a:rPr lang="en-GB" sz="1200" b="1" i="0" u="none" strike="noStrike" kern="1200" dirty="0">
                          <a:solidFill>
                            <a:srgbClr val="000000"/>
                          </a:solidFill>
                          <a:effectLst/>
                          <a:latin typeface="Arial" panose="020B0604020202020204" pitchFamily="34" charset="0"/>
                          <a:ea typeface="+mn-ea"/>
                          <a:cs typeface="+mn-cs"/>
                        </a:rPr>
                        <a:t>1000031</a:t>
                      </a:r>
                    </a:p>
                  </a:txBody>
                  <a:tcPr marL="9525" marR="9525" marT="9519" marB="0" anchor="ctr"/>
                </a:tc>
                <a:tc>
                  <a:txBody>
                    <a:bodyPr/>
                    <a:lstStyle/>
                    <a:p>
                      <a:pPr algn="l" fontAlgn="b"/>
                      <a:r>
                        <a:rPr lang="en-GB" sz="1200" b="1" i="0" u="none" strike="noStrike" kern="1200" dirty="0">
                          <a:solidFill>
                            <a:srgbClr val="0000FF"/>
                          </a:solidFill>
                          <a:effectLst/>
                          <a:latin typeface="Arial" panose="020B0604020202020204" pitchFamily="34" charset="0"/>
                          <a:ea typeface="+mn-ea"/>
                          <a:cs typeface="+mn-cs"/>
                        </a:rPr>
                        <a:t>FRMCS Phase 5</a:t>
                      </a:r>
                    </a:p>
                  </a:txBody>
                  <a:tcPr marL="9525" marR="9525" marT="9519" marB="0" anchor="ctr"/>
                </a:tc>
                <a:tc>
                  <a:txBody>
                    <a:bodyPr/>
                    <a:lstStyle/>
                    <a:p>
                      <a:pPr algn="l" fontAlgn="b"/>
                      <a:r>
                        <a:rPr lang="en-GB" sz="1200" b="1" i="0" u="none" strike="noStrike" kern="1200" dirty="0">
                          <a:solidFill>
                            <a:srgbClr val="000000"/>
                          </a:solidFill>
                          <a:effectLst/>
                          <a:latin typeface="Arial" panose="020B0604020202020204" pitchFamily="34" charset="0"/>
                          <a:ea typeface="+mn-ea"/>
                          <a:cs typeface="+mn-cs"/>
                        </a:rPr>
                        <a:t>FRMCS_Ph5</a:t>
                      </a:r>
                    </a:p>
                  </a:txBody>
                  <a:tcPr marL="9525" marR="9525" marT="9519"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200" b="0" i="0" u="none" strike="noStrike" dirty="0">
                          <a:solidFill>
                            <a:srgbClr val="000000"/>
                          </a:solidFill>
                          <a:effectLst/>
                          <a:latin typeface="Arial" panose="020B0604020202020204" pitchFamily="34" charset="0"/>
                        </a:rPr>
                        <a:t>12/12/2023</a:t>
                      </a:r>
                    </a:p>
                    <a:p>
                      <a:pPr algn="r" fontAlgn="b"/>
                      <a:endParaRPr lang="en-GB" sz="1200" b="0" i="0" u="none" strike="noStrike" dirty="0">
                        <a:solidFill>
                          <a:srgbClr val="000000"/>
                        </a:solidFill>
                        <a:effectLst/>
                        <a:latin typeface="Arial" panose="020B0604020202020204" pitchFamily="34" charset="0"/>
                      </a:endParaRPr>
                    </a:p>
                  </a:txBody>
                  <a:tcPr marL="9525" marR="9525" marT="9519" marB="0" anchor="ctr"/>
                </a:tc>
                <a:tc>
                  <a:txBody>
                    <a:bodyPr/>
                    <a:lstStyle/>
                    <a:p>
                      <a:pPr algn="r" fontAlgn="b"/>
                      <a:r>
                        <a:rPr lang="en-GB" sz="1200" b="0" i="0" u="none" strike="noStrike" dirty="0">
                          <a:solidFill>
                            <a:srgbClr val="000000"/>
                          </a:solidFill>
                          <a:effectLst/>
                          <a:latin typeface="Arial" panose="020B0604020202020204" pitchFamily="34" charset="0"/>
                          <a:cs typeface="Arial" panose="020B0604020202020204" pitchFamily="34" charset="0"/>
                        </a:rPr>
                        <a:t>50%</a:t>
                      </a:r>
                    </a:p>
                  </a:txBody>
                  <a:tcPr marL="9525" marR="9525" marT="9519" marB="0" anchor="ctr"/>
                </a:tc>
                <a:tc>
                  <a:txBody>
                    <a:bodyPr/>
                    <a:lstStyle/>
                    <a:p>
                      <a:pPr algn="r" fontAlgn="ctr"/>
                      <a:r>
                        <a:rPr lang="en-GB" sz="1200" b="0" i="0" u="sng" strike="noStrike" kern="1200" dirty="0">
                          <a:solidFill>
                            <a:srgbClr val="0563C1"/>
                          </a:solidFill>
                          <a:effectLst/>
                          <a:latin typeface="Calibri" panose="020F0502020204030204" pitchFamily="34" charset="0"/>
                          <a:ea typeface="+mn-ea"/>
                          <a:cs typeface="+mn-cs"/>
                        </a:rPr>
                        <a:t>SP-230512</a:t>
                      </a:r>
                    </a:p>
                  </a:txBody>
                  <a:tcPr marL="9525" marR="9525" marT="9519" marB="0" anchor="ctr"/>
                </a:tc>
                <a:tc>
                  <a:txBody>
                    <a:bodyPr/>
                    <a:lstStyle/>
                    <a:p>
                      <a:pPr marL="0" algn="ctr" defTabSz="914400" rtl="0" eaLnBrk="1" latinLnBrk="0" hangingPunct="1">
                        <a:lnSpc>
                          <a:spcPct val="107000"/>
                        </a:lnSpc>
                        <a:spcAft>
                          <a:spcPts val="800"/>
                        </a:spcAft>
                      </a:pPr>
                      <a:r>
                        <a:rPr lang="en-GB" sz="1200" kern="1200" dirty="0">
                          <a:solidFill>
                            <a:srgbClr val="FF0000"/>
                          </a:solidFill>
                          <a:latin typeface="+mn-lt"/>
                          <a:ea typeface="+mn-ea"/>
                          <a:cs typeface="+mn-cs"/>
                        </a:rPr>
                        <a:t>100%</a:t>
                      </a:r>
                    </a:p>
                  </a:txBody>
                  <a:tcPr marL="36002" marR="36002" marT="0" marB="0" anchor="ctr"/>
                </a:tc>
                <a:tc>
                  <a:txBody>
                    <a:bodyPr/>
                    <a:lstStyle/>
                    <a:p>
                      <a:pPr algn="ctr" fontAlgn="ctr"/>
                      <a:r>
                        <a:rPr lang="en-GB" sz="1200" b="0" i="0" u="none" strike="noStrike" kern="1200" dirty="0">
                          <a:solidFill>
                            <a:srgbClr val="FF0000"/>
                          </a:solidFill>
                          <a:effectLst/>
                          <a:latin typeface="Arial" panose="020B0604020202020204" pitchFamily="34" charset="0"/>
                          <a:ea typeface="+mn-ea"/>
                          <a:cs typeface="+mn-cs"/>
                        </a:rPr>
                        <a:t>Same for the WID</a:t>
                      </a:r>
                    </a:p>
                  </a:txBody>
                  <a:tcPr marL="9525" marR="9525" marT="9519" marB="0" anchor="ctr"/>
                </a:tc>
                <a:extLst>
                  <a:ext uri="{0D108BD9-81ED-4DB2-BD59-A6C34878D82A}">
                    <a16:rowId xmlns:a16="http://schemas.microsoft.com/office/drawing/2014/main" val="919897442"/>
                  </a:ext>
                </a:extLst>
              </a:tr>
            </a:tbl>
          </a:graphicData>
        </a:graphic>
      </p:graphicFrame>
      <p:sp>
        <p:nvSpPr>
          <p:cNvPr id="4" name="TextBox 3">
            <a:extLst>
              <a:ext uri="{FF2B5EF4-FFF2-40B4-BE49-F238E27FC236}">
                <a16:creationId xmlns:a16="http://schemas.microsoft.com/office/drawing/2014/main" id="{F577B514-0AE6-A0E2-C10F-F2DA4E2391B8}"/>
              </a:ext>
            </a:extLst>
          </p:cNvPr>
          <p:cNvSpPr txBox="1"/>
          <p:nvPr/>
        </p:nvSpPr>
        <p:spPr>
          <a:xfrm>
            <a:off x="244587" y="153606"/>
            <a:ext cx="9722373" cy="369332"/>
          </a:xfrm>
          <a:prstGeom prst="rect">
            <a:avLst/>
          </a:prstGeom>
          <a:noFill/>
        </p:spPr>
        <p:txBody>
          <a:bodyPr wrap="square">
            <a:spAutoFit/>
          </a:bodyPr>
          <a:lstStyle/>
          <a:p>
            <a:pPr hangingPunct="0">
              <a:tabLst>
                <a:tab pos="4500880" algn="r"/>
                <a:tab pos="6210935" algn="r"/>
              </a:tabLst>
            </a:pPr>
            <a:r>
              <a:rPr lang="en-GB" b="1" dirty="0"/>
              <a:t>3GPP TSG SA WG 1 Meeting #104- Chicago, USA, 13 - 17 November 2023		</a:t>
            </a:r>
            <a:r>
              <a:rPr lang="en-GB" b="1"/>
              <a:t> S1-233510</a:t>
            </a:r>
            <a:endParaRPr lang="en-GB" b="1" dirty="0"/>
          </a:p>
        </p:txBody>
      </p:sp>
    </p:spTree>
    <p:extLst>
      <p:ext uri="{BB962C8B-B14F-4D97-AF65-F5344CB8AC3E}">
        <p14:creationId xmlns:p14="http://schemas.microsoft.com/office/powerpoint/2010/main" val="6300660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TotalTime>
  <Words>313</Words>
  <Application>Microsoft Office PowerPoint</Application>
  <PresentationFormat>Grand écran</PresentationFormat>
  <Paragraphs>47</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Times New Roman</vt:lpstr>
      <vt:lpstr>Office Theme</vt:lpstr>
      <vt:lpstr>&lt;FS_FRMCS_Ph5, FRMCS Phase 5&gt; Status Report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&lt;Acronym Work item&gt; Status Update</dc:title>
  <dc:creator>Almodovar Chico, J.L. (José)</dc:creator>
  <cp:lastModifiedBy>Vassiliki Nikolopoulou, VN1</cp:lastModifiedBy>
  <cp:revision>47</cp:revision>
  <dcterms:created xsi:type="dcterms:W3CDTF">2023-04-17T08:04:47Z</dcterms:created>
  <dcterms:modified xsi:type="dcterms:W3CDTF">2023-11-17T17:29:43Z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