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63" r:id="rId1"/>
    <p:sldMasterId id="2147483664" r:id="rId2"/>
  </p:sldMasterIdLst>
  <p:notesMasterIdLst>
    <p:notesMasterId r:id="rId9"/>
  </p:notesMasterIdLst>
  <p:sldIdLst>
    <p:sldId id="303" r:id="rId3"/>
    <p:sldId id="308" r:id="rId4"/>
    <p:sldId id="307" r:id="rId5"/>
    <p:sldId id="309" r:id="rId6"/>
    <p:sldId id="311" r:id="rId7"/>
    <p:sldId id="310" r:id="rId8"/>
  </p:sldIdLst>
  <p:sldSz cx="9144000" cy="5143500" type="screen16x9"/>
  <p:notesSz cx="6797675" cy="9928225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521415D9-36F7-43E2-AB2F-B90AF26B5E84}">
      <p14:sectionLst xmlns:p14="http://schemas.microsoft.com/office/powerpoint/2010/main">
        <p14:section name="Default Section" id="{BB2383CE-713C-4797-8024-E16B46A11E5A}">
          <p14:sldIdLst>
            <p14:sldId id="303"/>
            <p14:sldId id="308"/>
          </p14:sldIdLst>
        </p14:section>
        <p14:section name="Untitled Section" id="{76CC5478-2994-43D6-A68B-8229562B3456}">
          <p14:sldIdLst>
            <p14:sldId id="307"/>
            <p14:sldId id="309"/>
            <p14:sldId id="311"/>
            <p14:sldId id="310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620">
          <p15:clr>
            <a:srgbClr val="000000"/>
          </p15:clr>
        </p15:guide>
        <p15:guide id="2" pos="2880">
          <p15:clr>
            <a:srgbClr val="000000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000000"/>
          </p15:clr>
        </p15:guide>
        <p15:guide id="2" pos="2141">
          <p15:clr>
            <a:srgbClr val="000000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6327"/>
  </p:normalViewPr>
  <p:slideViewPr>
    <p:cSldViewPr snapToGrid="0">
      <p:cViewPr varScale="1">
        <p:scale>
          <a:sx n="113" d="100"/>
          <a:sy n="113" d="100"/>
        </p:scale>
        <p:origin x="586" y="91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100" d="100"/>
          <a:sy n="100" d="100"/>
        </p:scale>
        <p:origin x="0" y="0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46300" cy="49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850" tIns="46425" rIns="92850" bIns="46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51275" y="0"/>
            <a:ext cx="2946300" cy="49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850" tIns="46425" rIns="92850" bIns="46425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88900" y="742950"/>
            <a:ext cx="6619800" cy="37242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906462" y="4716462"/>
            <a:ext cx="4984800" cy="446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850" tIns="46425" rIns="92850" bIns="46425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9431337"/>
            <a:ext cx="2946300" cy="49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850" tIns="46425" rIns="92850" bIns="46425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51275" y="9431337"/>
            <a:ext cx="2946300" cy="49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850" tIns="46425" rIns="92850" bIns="46425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Times New Roman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>
            <a:extLst>
              <a:ext uri="{FF2B5EF4-FFF2-40B4-BE49-F238E27FC236}">
                <a16:creationId xmlns:a16="http://schemas.microsoft.com/office/drawing/2014/main" id="{72C23339-D40B-EF98-4B98-C8BE1F06272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B721D71C-0C60-4E6C-B8BA-EFE883F25C77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7171" name="Rectangle 2">
            <a:extLst>
              <a:ext uri="{FF2B5EF4-FFF2-40B4-BE49-F238E27FC236}">
                <a16:creationId xmlns:a16="http://schemas.microsoft.com/office/drawing/2014/main" id="{12F3FE6F-C440-F893-BCE7-C37F5965D5A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>
            <a:extLst>
              <a:ext uri="{FF2B5EF4-FFF2-40B4-BE49-F238E27FC236}">
                <a16:creationId xmlns:a16="http://schemas.microsoft.com/office/drawing/2014/main" id="{B6738540-EFF8-8093-7E7C-B4E0176100C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4"/>
          <p:cNvSpPr txBox="1">
            <a:spLocks noGrp="1"/>
          </p:cNvSpPr>
          <p:nvPr>
            <p:ph type="title"/>
          </p:nvPr>
        </p:nvSpPr>
        <p:spPr>
          <a:xfrm>
            <a:off x="488950" y="171450"/>
            <a:ext cx="68277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4"/>
          <p:cNvSpPr txBox="1">
            <a:spLocks noGrp="1"/>
          </p:cNvSpPr>
          <p:nvPr>
            <p:ph type="body" idx="1"/>
          </p:nvPr>
        </p:nvSpPr>
        <p:spPr>
          <a:xfrm>
            <a:off x="485775" y="1090612"/>
            <a:ext cx="8388300" cy="362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Char char="•"/>
              <a:defRPr/>
            </a:lvl1pPr>
            <a:lvl2pPr marL="914400" lvl="1" indent="-342900" algn="l" rtl="0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6pPr>
            <a:lvl7pPr marL="3200400" lvl="6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7pPr>
            <a:lvl8pPr marL="3657600" lvl="7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8pPr>
            <a:lvl9pPr marL="4114800" lvl="8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14"/>
          <p:cNvSpPr txBox="1">
            <a:spLocks noGrp="1"/>
          </p:cNvSpPr>
          <p:nvPr>
            <p:ph type="title"/>
          </p:nvPr>
        </p:nvSpPr>
        <p:spPr>
          <a:xfrm>
            <a:off x="457200" y="206375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1" name="Google Shape;81;p14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4038600" cy="33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marL="914400" lvl="1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marL="1371600" lvl="2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marL="1828800" lvl="3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marL="2286000" lvl="4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marL="2743200" lvl="5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marL="3200400" lvl="6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marL="3657600" lvl="7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marL="4114800" lvl="8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>
            <a:endParaRPr/>
          </a:p>
        </p:txBody>
      </p:sp>
      <p:sp>
        <p:nvSpPr>
          <p:cNvPr id="82" name="Google Shape;82;p14"/>
          <p:cNvSpPr txBox="1">
            <a:spLocks noGrp="1"/>
          </p:cNvSpPr>
          <p:nvPr>
            <p:ph type="body" idx="2"/>
          </p:nvPr>
        </p:nvSpPr>
        <p:spPr>
          <a:xfrm>
            <a:off x="4648200" y="1200150"/>
            <a:ext cx="4038600" cy="33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marL="914400" lvl="1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marL="1371600" lvl="2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marL="1828800" lvl="3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marL="2286000" lvl="4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marL="2743200" lvl="5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marL="3200400" lvl="6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marL="3657600" lvl="7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marL="4114800" lvl="8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>
            <a:endParaRPr/>
          </a:p>
        </p:txBody>
      </p:sp>
      <p:sp>
        <p:nvSpPr>
          <p:cNvPr id="83" name="Google Shape;83;p14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98989"/>
                </a:solidFill>
              </a:defRPr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4" name="Google Shape;84;p14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5" name="Google Shape;85;p14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15"/>
          <p:cNvSpPr txBox="1">
            <a:spLocks noGrp="1"/>
          </p:cNvSpPr>
          <p:nvPr>
            <p:ph type="title"/>
          </p:nvPr>
        </p:nvSpPr>
        <p:spPr>
          <a:xfrm>
            <a:off x="722313" y="3305175"/>
            <a:ext cx="7772400" cy="102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1" cap="none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8" name="Google Shape;88;p15"/>
          <p:cNvSpPr txBox="1">
            <a:spLocks noGrp="1"/>
          </p:cNvSpPr>
          <p:nvPr>
            <p:ph type="body" idx="1"/>
          </p:nvPr>
        </p:nvSpPr>
        <p:spPr>
          <a:xfrm>
            <a:off x="722313" y="2179638"/>
            <a:ext cx="7772400" cy="112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1pPr>
            <a:lvl2pPr marL="914400" lvl="1" indent="-228600" algn="l" rtl="0"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2pPr>
            <a:lvl3pPr marL="1371600" lvl="2" indent="-228600" algn="l" rtl="0"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3pPr>
            <a:lvl4pPr marL="1828800" lvl="3" indent="-228600" algn="l" rtl="0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marL="2286000" lvl="4" indent="-228600" algn="l" rtl="0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marL="2743200" lvl="5" indent="-228600" algn="l" rtl="0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marL="3200400" lvl="6" indent="-228600" algn="l" rtl="0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marL="3657600" lvl="7" indent="-228600" algn="l" rtl="0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marL="4114800" lvl="8" indent="-228600" algn="l" rtl="0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89" name="Google Shape;89;p15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98989"/>
                </a:solidFill>
              </a:defRPr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0" name="Google Shape;90;p15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1" name="Google Shape;91;p15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16"/>
          <p:cNvSpPr txBox="1">
            <a:spLocks noGrp="1"/>
          </p:cNvSpPr>
          <p:nvPr>
            <p:ph type="title"/>
          </p:nvPr>
        </p:nvSpPr>
        <p:spPr>
          <a:xfrm>
            <a:off x="457200" y="206375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4" name="Google Shape;94;p16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8229600" cy="33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5" name="Google Shape;95;p16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98989"/>
                </a:solidFill>
              </a:defRPr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6" name="Google Shape;96;p16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7" name="Google Shape;97;p16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17"/>
          <p:cNvSpPr txBox="1">
            <a:spLocks noGrp="1"/>
          </p:cNvSpPr>
          <p:nvPr>
            <p:ph type="ctrTitle"/>
          </p:nvPr>
        </p:nvSpPr>
        <p:spPr>
          <a:xfrm>
            <a:off x="685800" y="1598613"/>
            <a:ext cx="7772400" cy="110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0" name="Google Shape;100;p17"/>
          <p:cNvSpPr txBox="1"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ctr" rtl="0"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  <a:defRPr>
                <a:solidFill>
                  <a:srgbClr val="888888"/>
                </a:solidFill>
              </a:defRPr>
            </a:lvl1pPr>
            <a:lvl2pPr lvl="1" algn="ctr" rtl="0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None/>
              <a:defRPr>
                <a:solidFill>
                  <a:srgbClr val="888888"/>
                </a:solidFill>
              </a:defRPr>
            </a:lvl2pPr>
            <a:lvl3pPr lvl="2" algn="ctr" rtl="0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>
                <a:solidFill>
                  <a:srgbClr val="888888"/>
                </a:solidFill>
              </a:defRPr>
            </a:lvl3pPr>
            <a:lvl4pPr lvl="3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4pPr>
            <a:lvl5pPr lvl="4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5pPr>
            <a:lvl6pPr lvl="5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6pPr>
            <a:lvl7pPr lvl="6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7pPr>
            <a:lvl8pPr lvl="7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8pPr>
            <a:lvl9pPr lvl="8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101" name="Google Shape;101;p17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98989"/>
                </a:solidFill>
              </a:defRPr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2" name="Google Shape;102;p17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17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>
            <a:extLst>
              <a:ext uri="{FF2B5EF4-FFF2-40B4-BE49-F238E27FC236}">
                <a16:creationId xmlns:a16="http://schemas.microsoft.com/office/drawing/2014/main" id="{3C82B6F2-C726-06E1-C7BF-379B22274C7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48" indent="0" algn="ctr">
              <a:buNone/>
              <a:defRPr/>
            </a:lvl2pPr>
            <a:lvl3pPr marL="914296" indent="0" algn="ctr">
              <a:buNone/>
              <a:defRPr/>
            </a:lvl3pPr>
            <a:lvl4pPr marL="1371444" indent="0" algn="ctr">
              <a:buNone/>
              <a:defRPr/>
            </a:lvl4pPr>
            <a:lvl5pPr marL="1828592" indent="0" algn="ctr">
              <a:buNone/>
              <a:defRPr/>
            </a:lvl5pPr>
            <a:lvl6pPr marL="2285740" indent="0" algn="ctr">
              <a:buNone/>
              <a:defRPr/>
            </a:lvl6pPr>
            <a:lvl7pPr marL="2742888" indent="0" algn="ctr">
              <a:buNone/>
              <a:defRPr/>
            </a:lvl7pPr>
            <a:lvl8pPr marL="3200036" indent="0" algn="ctr">
              <a:buNone/>
              <a:defRPr/>
            </a:lvl8pPr>
            <a:lvl9pPr marL="3657184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13838508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7"/>
          <p:cNvSpPr txBox="1">
            <a:spLocks noGrp="1"/>
          </p:cNvSpPr>
          <p:nvPr>
            <p:ph type="title"/>
          </p:nvPr>
        </p:nvSpPr>
        <p:spPr>
          <a:xfrm rot="5400000">
            <a:off x="5464200" y="1371575"/>
            <a:ext cx="4387800" cy="20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7" name="Google Shape;37;p7"/>
          <p:cNvSpPr txBox="1">
            <a:spLocks noGrp="1"/>
          </p:cNvSpPr>
          <p:nvPr>
            <p:ph type="body" idx="1"/>
          </p:nvPr>
        </p:nvSpPr>
        <p:spPr>
          <a:xfrm rot="5400000">
            <a:off x="1273200" y="-609625"/>
            <a:ext cx="4387800" cy="601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8" name="Google Shape;38;p7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98989"/>
                </a:solidFill>
              </a:defRPr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7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0" name="Google Shape;40;p7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8"/>
          <p:cNvSpPr txBox="1">
            <a:spLocks noGrp="1"/>
          </p:cNvSpPr>
          <p:nvPr>
            <p:ph type="title"/>
          </p:nvPr>
        </p:nvSpPr>
        <p:spPr>
          <a:xfrm>
            <a:off x="457200" y="206375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8"/>
          <p:cNvSpPr txBox="1">
            <a:spLocks noGrp="1"/>
          </p:cNvSpPr>
          <p:nvPr>
            <p:ph type="body" idx="1"/>
          </p:nvPr>
        </p:nvSpPr>
        <p:spPr>
          <a:xfrm rot="5400000">
            <a:off x="2874900" y="-1217550"/>
            <a:ext cx="3394200" cy="822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4" name="Google Shape;44;p8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98989"/>
                </a:solidFill>
              </a:defRPr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8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6" name="Google Shape;46;p8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9"/>
          <p:cNvSpPr txBox="1">
            <a:spLocks noGrp="1"/>
          </p:cNvSpPr>
          <p:nvPr>
            <p:ph type="title"/>
          </p:nvPr>
        </p:nvSpPr>
        <p:spPr>
          <a:xfrm>
            <a:off x="1792288" y="3600450"/>
            <a:ext cx="5486400" cy="42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1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9"/>
          <p:cNvSpPr>
            <a:spLocks noGrp="1"/>
          </p:cNvSpPr>
          <p:nvPr>
            <p:ph type="pic" idx="2"/>
          </p:nvPr>
        </p:nvSpPr>
        <p:spPr>
          <a:xfrm>
            <a:off x="1792288" y="460375"/>
            <a:ext cx="5486400" cy="3086100"/>
          </a:xfrm>
          <a:prstGeom prst="rect">
            <a:avLst/>
          </a:prstGeom>
          <a:noFill/>
          <a:ln>
            <a:noFill/>
          </a:ln>
        </p:spPr>
      </p:sp>
      <p:sp>
        <p:nvSpPr>
          <p:cNvPr id="50" name="Google Shape;50;p9"/>
          <p:cNvSpPr txBox="1">
            <a:spLocks noGrp="1"/>
          </p:cNvSpPr>
          <p:nvPr>
            <p:ph type="body" idx="1"/>
          </p:nvPr>
        </p:nvSpPr>
        <p:spPr>
          <a:xfrm>
            <a:off x="1792288" y="4025900"/>
            <a:ext cx="5486400" cy="60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 rtl="0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marL="914400" lvl="1" indent="-228600" algn="l" rtl="0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marL="1371600" lvl="2" indent="-2286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marL="1828800" lvl="3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marL="2286000" lvl="4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marL="2743200" lvl="5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marL="3200400" lvl="6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marL="3657600" lvl="7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marL="4114800" lvl="8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51" name="Google Shape;51;p9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98989"/>
                </a:solidFill>
              </a:defRPr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9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9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0"/>
          <p:cNvSpPr txBox="1">
            <a:spLocks noGrp="1"/>
          </p:cNvSpPr>
          <p:nvPr>
            <p:ph type="title"/>
          </p:nvPr>
        </p:nvSpPr>
        <p:spPr>
          <a:xfrm>
            <a:off x="457200" y="204788"/>
            <a:ext cx="3008400" cy="8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1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10"/>
          <p:cNvSpPr txBox="1">
            <a:spLocks noGrp="1"/>
          </p:cNvSpPr>
          <p:nvPr>
            <p:ph type="body" idx="1"/>
          </p:nvPr>
        </p:nvSpPr>
        <p:spPr>
          <a:xfrm>
            <a:off x="3575050" y="204788"/>
            <a:ext cx="5111700" cy="438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4318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  <a:defRPr sz="2800"/>
            </a:lvl2pPr>
            <a:lvl3pPr marL="1371600" lvl="2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4pPr>
            <a:lvl5pPr marL="228600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»"/>
              <a:defRPr sz="2000"/>
            </a:lvl5pPr>
            <a:lvl6pPr marL="274320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57" name="Google Shape;57;p10"/>
          <p:cNvSpPr txBox="1">
            <a:spLocks noGrp="1"/>
          </p:cNvSpPr>
          <p:nvPr>
            <p:ph type="body" idx="2"/>
          </p:nvPr>
        </p:nvSpPr>
        <p:spPr>
          <a:xfrm>
            <a:off x="457200" y="1076325"/>
            <a:ext cx="3008400" cy="351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 rtl="0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marL="914400" lvl="1" indent="-228600" algn="l" rtl="0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marL="1371600" lvl="2" indent="-2286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marL="1828800" lvl="3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marL="2286000" lvl="4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marL="2743200" lvl="5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marL="3200400" lvl="6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marL="3657600" lvl="7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marL="4114800" lvl="8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58" name="Google Shape;58;p10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98989"/>
                </a:solidFill>
              </a:defRPr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10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10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1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98989"/>
                </a:solidFill>
              </a:defRPr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1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11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2"/>
          <p:cNvSpPr txBox="1">
            <a:spLocks noGrp="1"/>
          </p:cNvSpPr>
          <p:nvPr>
            <p:ph type="title"/>
          </p:nvPr>
        </p:nvSpPr>
        <p:spPr>
          <a:xfrm>
            <a:off x="457200" y="206375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2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98989"/>
                </a:solidFill>
              </a:defRPr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8" name="Google Shape;68;p12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9" name="Google Shape;69;p12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3"/>
          <p:cNvSpPr txBox="1">
            <a:spLocks noGrp="1"/>
          </p:cNvSpPr>
          <p:nvPr>
            <p:ph type="title"/>
          </p:nvPr>
        </p:nvSpPr>
        <p:spPr>
          <a:xfrm>
            <a:off x="457200" y="206375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13"/>
          <p:cNvSpPr txBox="1">
            <a:spLocks noGrp="1"/>
          </p:cNvSpPr>
          <p:nvPr>
            <p:ph type="body" idx="1"/>
          </p:nvPr>
        </p:nvSpPr>
        <p:spPr>
          <a:xfrm>
            <a:off x="457200" y="1150938"/>
            <a:ext cx="4040100" cy="48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73" name="Google Shape;73;p13"/>
          <p:cNvSpPr txBox="1">
            <a:spLocks noGrp="1"/>
          </p:cNvSpPr>
          <p:nvPr>
            <p:ph type="body" idx="2"/>
          </p:nvPr>
        </p:nvSpPr>
        <p:spPr>
          <a:xfrm>
            <a:off x="457200" y="1631950"/>
            <a:ext cx="4040100" cy="2962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marL="1371600" lvl="2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marL="2286000" lvl="4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marL="2743200" lvl="5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marL="3200400" lvl="6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marL="3657600" lvl="7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marL="4114800" lvl="8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>
            <a:endParaRPr/>
          </a:p>
        </p:txBody>
      </p:sp>
      <p:sp>
        <p:nvSpPr>
          <p:cNvPr id="74" name="Google Shape;74;p13"/>
          <p:cNvSpPr txBox="1">
            <a:spLocks noGrp="1"/>
          </p:cNvSpPr>
          <p:nvPr>
            <p:ph type="body" idx="3"/>
          </p:nvPr>
        </p:nvSpPr>
        <p:spPr>
          <a:xfrm>
            <a:off x="4645025" y="1150938"/>
            <a:ext cx="4041900" cy="48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75" name="Google Shape;75;p13"/>
          <p:cNvSpPr txBox="1">
            <a:spLocks noGrp="1"/>
          </p:cNvSpPr>
          <p:nvPr>
            <p:ph type="body" idx="4"/>
          </p:nvPr>
        </p:nvSpPr>
        <p:spPr>
          <a:xfrm>
            <a:off x="4645025" y="1631950"/>
            <a:ext cx="4041900" cy="2962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marL="1371600" lvl="2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marL="2286000" lvl="4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marL="2743200" lvl="5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marL="3200400" lvl="6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marL="3657600" lvl="7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marL="4114800" lvl="8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>
            <a:endParaRPr/>
          </a:p>
        </p:txBody>
      </p:sp>
      <p:sp>
        <p:nvSpPr>
          <p:cNvPr id="76" name="Google Shape;76;p13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98989"/>
                </a:solidFill>
              </a:defRPr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13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13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3"/>
          <p:cNvSpPr txBox="1">
            <a:spLocks noGrp="1"/>
          </p:cNvSpPr>
          <p:nvPr>
            <p:ph type="title"/>
          </p:nvPr>
        </p:nvSpPr>
        <p:spPr>
          <a:xfrm>
            <a:off x="488950" y="171450"/>
            <a:ext cx="68277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0" name="Google Shape;20;p3"/>
          <p:cNvSpPr txBox="1">
            <a:spLocks noGrp="1"/>
          </p:cNvSpPr>
          <p:nvPr>
            <p:ph type="body" idx="1"/>
          </p:nvPr>
        </p:nvSpPr>
        <p:spPr>
          <a:xfrm>
            <a:off x="485775" y="1090612"/>
            <a:ext cx="8388300" cy="362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spcBef>
                <a:spcPts val="480"/>
              </a:spcBef>
              <a:spcAft>
                <a:spcPts val="0"/>
              </a:spcAft>
              <a:buClr>
                <a:srgbClr val="C00000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1" name="Google Shape;21;p3"/>
          <p:cNvSpPr txBox="1"/>
          <p:nvPr/>
        </p:nvSpPr>
        <p:spPr>
          <a:xfrm>
            <a:off x="4086225" y="2478087"/>
            <a:ext cx="974700" cy="24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</a:pPr>
            <a:r>
              <a:rPr lang="en-US" sz="10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© 3GPP 2012</a:t>
            </a:r>
            <a:endParaRPr/>
          </a:p>
        </p:txBody>
      </p:sp>
      <p:pic>
        <p:nvPicPr>
          <p:cNvPr id="22" name="Google Shape;22;p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162925" y="115887"/>
            <a:ext cx="733425" cy="427037"/>
          </a:xfrm>
          <a:prstGeom prst="rect">
            <a:avLst/>
          </a:prstGeom>
          <a:noFill/>
          <a:ln>
            <a:noFill/>
          </a:ln>
        </p:spPr>
      </p:pic>
      <p:sp>
        <p:nvSpPr>
          <p:cNvPr id="23" name="Google Shape;23;p3"/>
          <p:cNvSpPr/>
          <p:nvPr/>
        </p:nvSpPr>
        <p:spPr>
          <a:xfrm>
            <a:off x="8308975" y="4773612"/>
            <a:ext cx="609600" cy="314400"/>
          </a:xfrm>
          <a:prstGeom prst="ellipse">
            <a:avLst/>
          </a:prstGeom>
          <a:solidFill>
            <a:schemeClr val="lt1">
              <a:alpha val="49800"/>
            </a:schemeClr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fld id="{00000000-1234-1234-1234-123412341234}" type="slidenum">
              <a:rPr lang="en-US" sz="1000" b="1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000" b="1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 b="1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65" r:id="rId2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6"/>
          <p:cNvSpPr txBox="1">
            <a:spLocks noGrp="1"/>
          </p:cNvSpPr>
          <p:nvPr>
            <p:ph type="title"/>
          </p:nvPr>
        </p:nvSpPr>
        <p:spPr>
          <a:xfrm>
            <a:off x="457200" y="206375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1" name="Google Shape;31;p6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8229600" cy="33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318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2" name="Google Shape;32;p6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3" name="Google Shape;33;p6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4" name="Google Shape;34;p6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sz="1400">
              <a:solidFill>
                <a:srgbClr val="000000"/>
              </a:solidFill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specifications-technologies/specifications-by-series/ts-or-tr-proposed-for-withdrawal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>
            <a:extLst>
              <a:ext uri="{FF2B5EF4-FFF2-40B4-BE49-F238E27FC236}">
                <a16:creationId xmlns:a16="http://schemas.microsoft.com/office/drawing/2014/main" id="{E0DD555D-A134-ACD1-34B2-8D3FF302ED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99018" y="1898355"/>
            <a:ext cx="5781675" cy="1295400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normAutofit/>
          </a:bodyPr>
          <a:lstStyle/>
          <a:p>
            <a:pPr algn="ctr">
              <a:defRPr/>
            </a:pPr>
            <a:r>
              <a:rPr lang="en-GB" sz="3200" b="1" dirty="0">
                <a:solidFill>
                  <a:srgbClr val="FF0000"/>
                </a:solidFill>
                <a:latin typeface="+mj-lt"/>
                <a:ea typeface="ＭＳ Ｐゴシック" charset="0"/>
              </a:rPr>
              <a:t>Process to</a:t>
            </a:r>
            <a:br>
              <a:rPr lang="en-GB" sz="3200" b="1" dirty="0">
                <a:solidFill>
                  <a:srgbClr val="FF0000"/>
                </a:solidFill>
                <a:latin typeface="+mj-lt"/>
                <a:ea typeface="ＭＳ Ｐゴシック" charset="0"/>
              </a:rPr>
            </a:br>
            <a:r>
              <a:rPr lang="en-GB" sz="3200" b="1" dirty="0">
                <a:solidFill>
                  <a:srgbClr val="FF0000"/>
                </a:solidFill>
                <a:latin typeface="+mj-lt"/>
                <a:ea typeface="ＭＳ Ｐゴシック" charset="0"/>
              </a:rPr>
              <a:t>clean-up Rel-18 Stage 1  </a:t>
            </a:r>
            <a:br>
              <a:rPr lang="en-GB" sz="3600" b="1" kern="0" dirty="0">
                <a:latin typeface="+mj-lt"/>
                <a:ea typeface="ＭＳ Ｐゴシック" charset="0"/>
                <a:cs typeface="ＭＳ Ｐゴシック" charset="0"/>
              </a:rPr>
            </a:br>
            <a:endParaRPr lang="en-GB" sz="1400" kern="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ＭＳ Ｐゴシック" charset="0"/>
              <a:cs typeface="ＭＳ Ｐゴシック" charset="0"/>
            </a:endParaRPr>
          </a:p>
        </p:txBody>
      </p:sp>
      <p:sp>
        <p:nvSpPr>
          <p:cNvPr id="6147" name="Subtitle 6">
            <a:extLst>
              <a:ext uri="{FF2B5EF4-FFF2-40B4-BE49-F238E27FC236}">
                <a16:creationId xmlns:a16="http://schemas.microsoft.com/office/drawing/2014/main" id="{F62C3059-19AF-93AE-8957-51701FC05093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1339850" y="3817938"/>
            <a:ext cx="7643813" cy="1054100"/>
          </a:xfrm>
        </p:spPr>
        <p:txBody>
          <a:bodyPr/>
          <a:lstStyle/>
          <a:p>
            <a:pPr marL="0" indent="0">
              <a:lnSpc>
                <a:spcPct val="80000"/>
              </a:lnSpc>
              <a:buFontTx/>
              <a:buNone/>
            </a:pPr>
            <a:br>
              <a:rPr lang="en-GB" altLang="en-US" sz="1400" dirty="0">
                <a:latin typeface="Arial" panose="020B0604020202020204" pitchFamily="34" charset="0"/>
              </a:rPr>
            </a:br>
            <a:r>
              <a:rPr lang="en-GB" altLang="en-US" sz="1400" dirty="0">
                <a:latin typeface="Arial" panose="020B0604020202020204" pitchFamily="34" charset="0"/>
              </a:rPr>
              <a:t>Source: 		SA1 Chair/MCC</a:t>
            </a:r>
          </a:p>
          <a:p>
            <a:pPr marL="0" indent="0">
              <a:lnSpc>
                <a:spcPct val="80000"/>
              </a:lnSpc>
              <a:buFontTx/>
              <a:buNone/>
            </a:pPr>
            <a:r>
              <a:rPr lang="en-GB" altLang="en-US" sz="1400" dirty="0">
                <a:latin typeface="Arial" panose="020B0604020202020204" pitchFamily="34" charset="0"/>
              </a:rPr>
              <a:t>Agenda item: 	2</a:t>
            </a:r>
          </a:p>
          <a:p>
            <a:pPr marL="0" indent="0">
              <a:lnSpc>
                <a:spcPct val="80000"/>
              </a:lnSpc>
              <a:buFontTx/>
              <a:buNone/>
            </a:pPr>
            <a:r>
              <a:rPr lang="en-GB" altLang="en-US" sz="1400" dirty="0">
                <a:latin typeface="Arial" panose="020B0604020202020204" pitchFamily="34" charset="0"/>
              </a:rPr>
              <a:t>Document  for:	Information, guidance</a:t>
            </a:r>
          </a:p>
        </p:txBody>
      </p:sp>
      <p:sp>
        <p:nvSpPr>
          <p:cNvPr id="6150" name="AutoShape 14">
            <a:extLst>
              <a:ext uri="{FF2B5EF4-FFF2-40B4-BE49-F238E27FC236}">
                <a16:creationId xmlns:a16="http://schemas.microsoft.com/office/drawing/2014/main" id="{7B5F3006-056E-E0BF-3ECF-C5883D604C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38" y="4779963"/>
            <a:ext cx="7686675" cy="242887"/>
          </a:xfrm>
          <a:prstGeom prst="homePlate">
            <a:avLst>
              <a:gd name="adj" fmla="val 91718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000">
              <a:latin typeface="Arial" panose="020B0604020202020204" pitchFamily="34" charset="0"/>
            </a:endParaRPr>
          </a:p>
        </p:txBody>
      </p:sp>
      <p:sp>
        <p:nvSpPr>
          <p:cNvPr id="6151" name="Rectangle 16">
            <a:extLst>
              <a:ext uri="{FF2B5EF4-FFF2-40B4-BE49-F238E27FC236}">
                <a16:creationId xmlns:a16="http://schemas.microsoft.com/office/drawing/2014/main" id="{01798AF6-885E-F559-4985-4C140843B41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15224" y="4927600"/>
            <a:ext cx="823913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800" dirty="0">
                <a:latin typeface="Arial" panose="020B0604020202020204" pitchFamily="34" charset="0"/>
              </a:rPr>
              <a:t>© 3GPP 2023</a:t>
            </a:r>
          </a:p>
        </p:txBody>
      </p:sp>
      <p:sp>
        <p:nvSpPr>
          <p:cNvPr id="6152" name="TextBox 8">
            <a:extLst>
              <a:ext uri="{FF2B5EF4-FFF2-40B4-BE49-F238E27FC236}">
                <a16:creationId xmlns:a16="http://schemas.microsoft.com/office/drawing/2014/main" id="{F66BEB48-85C4-3638-60D3-08CA0EEA95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88" y="4773613"/>
            <a:ext cx="7483475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000">
                <a:solidFill>
                  <a:schemeClr val="bg1"/>
                </a:solidFill>
                <a:latin typeface="Arial" panose="020B0604020202020204" pitchFamily="34" charset="0"/>
              </a:rPr>
              <a:t>S1-233292 </a:t>
            </a:r>
            <a:r>
              <a:rPr lang="en-GB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(rev </a:t>
            </a:r>
            <a:r>
              <a:rPr lang="en-GB" altLang="en-US" sz="1000">
                <a:solidFill>
                  <a:schemeClr val="bg1"/>
                </a:solidFill>
                <a:latin typeface="Arial" panose="020B0604020202020204" pitchFamily="34" charset="0"/>
              </a:rPr>
              <a:t>of 3009, 3285) </a:t>
            </a:r>
            <a:r>
              <a:rPr lang="en-GB" altLang="en-US" sz="800" dirty="0">
                <a:solidFill>
                  <a:schemeClr val="bg1"/>
                </a:solidFill>
                <a:latin typeface="Arial" panose="020B0604020202020204" pitchFamily="34" charset="0"/>
              </a:rPr>
              <a:t>-  </a:t>
            </a:r>
            <a:r>
              <a:rPr lang="en-GB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3GPP SA1#104</a:t>
            </a:r>
            <a:r>
              <a:rPr lang="en-GB" sz="1000" dirty="0">
                <a:solidFill>
                  <a:schemeClr val="bg1"/>
                </a:solidFill>
                <a:latin typeface="Arial" panose="020B0604020202020204" pitchFamily="34" charset="0"/>
              </a:rPr>
              <a:t>, 13 - 17 November 2023, Chicago, USA</a:t>
            </a:r>
            <a:endParaRPr lang="en-GB" altLang="en-US" sz="10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CAE309-E3EA-4740-A35B-ABCB363B01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5503" y="0"/>
            <a:ext cx="6827700" cy="857400"/>
          </a:xfrm>
        </p:spPr>
        <p:txBody>
          <a:bodyPr/>
          <a:lstStyle/>
          <a:p>
            <a:r>
              <a:rPr lang="en-GB" dirty="0"/>
              <a:t>Quoting 21.900: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CE954A5-E60C-41C3-AD51-50E31ED65BB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37392" y="813547"/>
            <a:ext cx="8644391" cy="3040480"/>
          </a:xfrm>
        </p:spPr>
        <p:txBody>
          <a:bodyPr/>
          <a:lstStyle/>
          <a:p>
            <a:pPr marL="50800" indent="0">
              <a:spcBef>
                <a:spcPts val="900"/>
              </a:spcBef>
              <a:spcAft>
                <a:spcPts val="900"/>
              </a:spcAft>
              <a:buNone/>
            </a:pPr>
            <a:r>
              <a:rPr lang="en-GB" sz="1800" i="1" dirty="0"/>
              <a:t>4.0B	Releases</a:t>
            </a:r>
            <a:br>
              <a:rPr lang="en-GB" sz="1800" i="1" dirty="0"/>
            </a:br>
            <a:r>
              <a:rPr lang="en-GB" sz="1400" i="1" dirty="0"/>
              <a:t>Specifications are grouped into "Releases". A mobile system can be constructed based on the set of all specifications which comprise a given Release. A Release differs from the previous Release by having added functionality introduced as a result of ongoing standardization work within the Groups.</a:t>
            </a:r>
          </a:p>
          <a:p>
            <a:pPr marL="50800" indent="0">
              <a:buNone/>
            </a:pPr>
            <a:endParaRPr lang="en-GB" sz="1600" i="1" dirty="0">
              <a:latin typeface="Times New Roman" panose="02020603050405020304" pitchFamily="18" charset="0"/>
            </a:endParaRPr>
          </a:p>
          <a:p>
            <a:pPr marL="50800" indent="0">
              <a:buNone/>
            </a:pPr>
            <a:r>
              <a:rPr lang="en-GB" sz="1800" i="1" dirty="0"/>
              <a:t>4.10.3	Release mechanisms</a:t>
            </a:r>
          </a:p>
          <a:p>
            <a:pPr marL="50800" indent="0">
              <a:buNone/>
            </a:pPr>
            <a:r>
              <a:rPr lang="en-GB" sz="1400" i="1" dirty="0"/>
              <a:t>It is important that the 3GPP release structure provides a sound basis for implementations and equipment interoperation. Key principles important to ensure this are:</a:t>
            </a:r>
          </a:p>
          <a:p>
            <a:pPr marL="50800" indent="0">
              <a:buNone/>
            </a:pPr>
            <a:r>
              <a:rPr lang="en-GB" sz="1400" i="1" dirty="0"/>
              <a:t>-	A Release shall consist of a well-defined, stable and </a:t>
            </a:r>
            <a:r>
              <a:rPr lang="en-GB" sz="1400" b="1" i="1" u="sng" dirty="0"/>
              <a:t>internally consistent set of functions</a:t>
            </a:r>
            <a:r>
              <a:rPr lang="en-GB" sz="1400" i="1" dirty="0"/>
              <a:t>.</a:t>
            </a:r>
          </a:p>
          <a:p>
            <a:pPr marL="50800" indent="0">
              <a:buNone/>
            </a:pPr>
            <a:r>
              <a:rPr lang="en-GB" sz="1400" i="1" dirty="0"/>
              <a:t>-	A Release shall be documented in a maintained, consistent stream of specifications.</a:t>
            </a:r>
          </a:p>
          <a:p>
            <a:pPr marL="50800" indent="0">
              <a:buNone/>
            </a:pPr>
            <a:endParaRPr lang="en-GB" sz="2000" i="1" dirty="0"/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0E4F02AF-FFDA-DF71-6F04-DB09FC8C229E}"/>
              </a:ext>
            </a:extLst>
          </p:cNvPr>
          <p:cNvSpPr txBox="1">
            <a:spLocks/>
          </p:cNvSpPr>
          <p:nvPr/>
        </p:nvSpPr>
        <p:spPr>
          <a:xfrm>
            <a:off x="456085" y="1866286"/>
            <a:ext cx="1578261" cy="4854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4064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C00000"/>
              </a:buClr>
              <a:buSzPts val="18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50800" indent="0">
              <a:buFont typeface="Calibri"/>
              <a:buNone/>
            </a:pPr>
            <a:r>
              <a:rPr lang="en-GB" sz="2000" dirty="0"/>
              <a:t>And:</a:t>
            </a:r>
          </a:p>
          <a:p>
            <a:pPr lvl="1"/>
            <a:endParaRPr lang="en-GB" sz="1600" dirty="0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8AC01073-FB01-91D0-5779-181C21610A27}"/>
              </a:ext>
            </a:extLst>
          </p:cNvPr>
          <p:cNvSpPr txBox="1">
            <a:spLocks/>
          </p:cNvSpPr>
          <p:nvPr/>
        </p:nvSpPr>
        <p:spPr>
          <a:xfrm>
            <a:off x="331169" y="3902715"/>
            <a:ext cx="7738736" cy="80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4064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C00000"/>
              </a:buClr>
              <a:buSzPts val="18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50800" indent="0">
              <a:buFont typeface="Calibri"/>
              <a:buNone/>
            </a:pPr>
            <a:r>
              <a:rPr lang="en-GB" sz="2000" b="1" u="sng" dirty="0"/>
              <a:t>In other words, when some aspects are mentioned in a Stage, they shall be covered in other Stages.</a:t>
            </a:r>
          </a:p>
          <a:p>
            <a:pPr lvl="1"/>
            <a:endParaRPr lang="en-GB" sz="1600" dirty="0"/>
          </a:p>
        </p:txBody>
      </p:sp>
    </p:spTree>
    <p:extLst>
      <p:ext uri="{BB962C8B-B14F-4D97-AF65-F5344CB8AC3E}">
        <p14:creationId xmlns:p14="http://schemas.microsoft.com/office/powerpoint/2010/main" val="24856053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CAE309-E3EA-4740-A35B-ABCB363B01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5503" y="0"/>
            <a:ext cx="6827700" cy="857400"/>
          </a:xfrm>
        </p:spPr>
        <p:txBody>
          <a:bodyPr/>
          <a:lstStyle/>
          <a:p>
            <a:r>
              <a:rPr lang="en-GB" dirty="0"/>
              <a:t>Rel-18 clean-up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CE954A5-E60C-41C3-AD51-50E31ED65BB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44851" y="798093"/>
            <a:ext cx="7620337" cy="616008"/>
          </a:xfrm>
        </p:spPr>
        <p:txBody>
          <a:bodyPr/>
          <a:lstStyle/>
          <a:p>
            <a:r>
              <a:rPr lang="en-GB" sz="2000" dirty="0"/>
              <a:t>For each Release, the workflow is:</a:t>
            </a:r>
            <a:endParaRPr lang="en-GB" sz="1800" dirty="0"/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BB47698D-4F79-0167-DE3E-2505D3374832}"/>
              </a:ext>
            </a:extLst>
          </p:cNvPr>
          <p:cNvSpPr txBox="1">
            <a:spLocks/>
          </p:cNvSpPr>
          <p:nvPr/>
        </p:nvSpPr>
        <p:spPr>
          <a:xfrm>
            <a:off x="1111480" y="1230239"/>
            <a:ext cx="1480376" cy="6160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4064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C00000"/>
              </a:buClr>
              <a:buSzPts val="18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50800" indent="0" algn="ctr">
              <a:buNone/>
            </a:pPr>
            <a:r>
              <a:rPr lang="en-GB" sz="2400" dirty="0"/>
              <a:t>Stage 1</a:t>
            </a:r>
            <a:endParaRPr lang="en-GB" sz="2000" dirty="0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67D3E48-EE10-747C-A590-65732C9D6CC8}"/>
              </a:ext>
            </a:extLst>
          </p:cNvPr>
          <p:cNvSpPr txBox="1">
            <a:spLocks/>
          </p:cNvSpPr>
          <p:nvPr/>
        </p:nvSpPr>
        <p:spPr>
          <a:xfrm>
            <a:off x="3627154" y="1234532"/>
            <a:ext cx="1480376" cy="6160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4064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C00000"/>
              </a:buClr>
              <a:buSzPts val="18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50800" indent="0" algn="ctr">
              <a:buNone/>
            </a:pPr>
            <a:r>
              <a:rPr lang="en-GB" sz="2400" dirty="0"/>
              <a:t>Stage 2</a:t>
            </a:r>
            <a:endParaRPr lang="en-GB" sz="2000" dirty="0"/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897C28A2-162A-E272-DDF9-B8D0CD328CB3}"/>
              </a:ext>
            </a:extLst>
          </p:cNvPr>
          <p:cNvSpPr txBox="1">
            <a:spLocks/>
          </p:cNvSpPr>
          <p:nvPr/>
        </p:nvSpPr>
        <p:spPr>
          <a:xfrm>
            <a:off x="6125655" y="1221653"/>
            <a:ext cx="1480376" cy="6160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4064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C00000"/>
              </a:buClr>
              <a:buSzPts val="18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50800" indent="0" algn="ctr">
              <a:buNone/>
            </a:pPr>
            <a:r>
              <a:rPr lang="en-GB" sz="2400" dirty="0"/>
              <a:t>Stage 3</a:t>
            </a:r>
            <a:endParaRPr lang="en-GB" sz="2000" dirty="0"/>
          </a:p>
        </p:txBody>
      </p:sp>
      <p:sp>
        <p:nvSpPr>
          <p:cNvPr id="10" name="Arrow: Down 9">
            <a:extLst>
              <a:ext uri="{FF2B5EF4-FFF2-40B4-BE49-F238E27FC236}">
                <a16:creationId xmlns:a16="http://schemas.microsoft.com/office/drawing/2014/main" id="{B1FF8A02-3C24-A68E-C910-6C7D84446EAC}"/>
              </a:ext>
            </a:extLst>
          </p:cNvPr>
          <p:cNvSpPr/>
          <p:nvPr/>
        </p:nvSpPr>
        <p:spPr>
          <a:xfrm rot="16200000">
            <a:off x="2984663" y="995166"/>
            <a:ext cx="434662" cy="1072165"/>
          </a:xfrm>
          <a:prstGeom prst="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Down 10">
            <a:extLst>
              <a:ext uri="{FF2B5EF4-FFF2-40B4-BE49-F238E27FC236}">
                <a16:creationId xmlns:a16="http://schemas.microsoft.com/office/drawing/2014/main" id="{E317A3DC-8C95-9B70-4F63-569D6DFE4B3A}"/>
              </a:ext>
            </a:extLst>
          </p:cNvPr>
          <p:cNvSpPr/>
          <p:nvPr/>
        </p:nvSpPr>
        <p:spPr>
          <a:xfrm rot="16200000">
            <a:off x="5403746" y="986581"/>
            <a:ext cx="434662" cy="1072165"/>
          </a:xfrm>
          <a:prstGeom prst="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Arrow: Curved Up 11">
            <a:extLst>
              <a:ext uri="{FF2B5EF4-FFF2-40B4-BE49-F238E27FC236}">
                <a16:creationId xmlns:a16="http://schemas.microsoft.com/office/drawing/2014/main" id="{38DA00A0-B511-CE53-AE73-13DA15292298}"/>
              </a:ext>
            </a:extLst>
          </p:cNvPr>
          <p:cNvSpPr/>
          <p:nvPr/>
        </p:nvSpPr>
        <p:spPr>
          <a:xfrm flipH="1">
            <a:off x="1767608" y="1796878"/>
            <a:ext cx="2665929" cy="354169"/>
          </a:xfrm>
          <a:prstGeom prst="curvedUp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FF0000"/>
              </a:solidFill>
            </a:endParaRP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6A400B93-CA79-3509-8913-47067970F64A}"/>
              </a:ext>
            </a:extLst>
          </p:cNvPr>
          <p:cNvSpPr txBox="1">
            <a:spLocks/>
          </p:cNvSpPr>
          <p:nvPr/>
        </p:nvSpPr>
        <p:spPr>
          <a:xfrm>
            <a:off x="1888508" y="2045902"/>
            <a:ext cx="2281012" cy="6160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4064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C00000"/>
              </a:buClr>
              <a:buSzPts val="18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50800" indent="0" algn="ctr">
              <a:buNone/>
            </a:pPr>
            <a:r>
              <a:rPr lang="en-GB" sz="1600" i="1" dirty="0">
                <a:solidFill>
                  <a:srgbClr val="FF0000"/>
                </a:solidFill>
              </a:rPr>
              <a:t>End-of-Release’s </a:t>
            </a:r>
            <a:br>
              <a:rPr lang="en-GB" sz="1600" i="1" dirty="0">
                <a:solidFill>
                  <a:srgbClr val="FF0000"/>
                </a:solidFill>
              </a:rPr>
            </a:br>
            <a:r>
              <a:rPr lang="en-GB" sz="1600" i="1" dirty="0">
                <a:solidFill>
                  <a:srgbClr val="FF0000"/>
                </a:solidFill>
              </a:rPr>
              <a:t>clean-up / alignment</a:t>
            </a:r>
            <a:endParaRPr lang="en-GB" sz="1400" i="1" dirty="0">
              <a:solidFill>
                <a:srgbClr val="FF0000"/>
              </a:solidFill>
            </a:endParaRPr>
          </a:p>
        </p:txBody>
      </p:sp>
      <p:sp>
        <p:nvSpPr>
          <p:cNvPr id="15" name="Arrow: Curved Up 14">
            <a:extLst>
              <a:ext uri="{FF2B5EF4-FFF2-40B4-BE49-F238E27FC236}">
                <a16:creationId xmlns:a16="http://schemas.microsoft.com/office/drawing/2014/main" id="{8EB6D8F3-3387-9912-5A21-7C3BF6163EA7}"/>
              </a:ext>
            </a:extLst>
          </p:cNvPr>
          <p:cNvSpPr/>
          <p:nvPr/>
        </p:nvSpPr>
        <p:spPr>
          <a:xfrm flipH="1">
            <a:off x="4489343" y="1807610"/>
            <a:ext cx="2665929" cy="354169"/>
          </a:xfrm>
          <a:prstGeom prst="curvedUp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FF0000"/>
              </a:solidFill>
            </a:endParaRPr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9A130BBE-A614-A0BB-39D1-90EE88E12D22}"/>
              </a:ext>
            </a:extLst>
          </p:cNvPr>
          <p:cNvSpPr txBox="1">
            <a:spLocks/>
          </p:cNvSpPr>
          <p:nvPr/>
        </p:nvSpPr>
        <p:spPr>
          <a:xfrm>
            <a:off x="4610243" y="2056634"/>
            <a:ext cx="2281012" cy="6160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4064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C00000"/>
              </a:buClr>
              <a:buSzPts val="18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50800" indent="0" algn="ctr">
              <a:buNone/>
            </a:pPr>
            <a:r>
              <a:rPr lang="en-GB" sz="1600" i="1" dirty="0">
                <a:solidFill>
                  <a:srgbClr val="FF0000"/>
                </a:solidFill>
              </a:rPr>
              <a:t>End-of-Release’s </a:t>
            </a:r>
            <a:br>
              <a:rPr lang="en-GB" sz="1600" i="1" dirty="0">
                <a:solidFill>
                  <a:srgbClr val="FF0000"/>
                </a:solidFill>
              </a:rPr>
            </a:br>
            <a:r>
              <a:rPr lang="en-GB" sz="1600" i="1" dirty="0">
                <a:solidFill>
                  <a:srgbClr val="FF0000"/>
                </a:solidFill>
              </a:rPr>
              <a:t>clean-up / alignment</a:t>
            </a:r>
            <a:endParaRPr lang="en-GB" sz="1400" i="1" dirty="0">
              <a:solidFill>
                <a:srgbClr val="FF0000"/>
              </a:solidFill>
            </a:endParaRPr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EF16117E-0121-BE34-B014-E0E5CD600BC2}"/>
              </a:ext>
            </a:extLst>
          </p:cNvPr>
          <p:cNvSpPr txBox="1">
            <a:spLocks/>
          </p:cNvSpPr>
          <p:nvPr/>
        </p:nvSpPr>
        <p:spPr>
          <a:xfrm>
            <a:off x="392276" y="2770536"/>
            <a:ext cx="7979564" cy="6160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4064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C00000"/>
              </a:buClr>
              <a:buSzPts val="18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r>
              <a:rPr lang="en-GB" sz="2000" dirty="0"/>
              <a:t>By the end of each Release (i.e. Rel-18 now), a clean-up is needed to align the preceding Stage to what was actually specified in the subsequent Stage</a:t>
            </a:r>
          </a:p>
          <a:p>
            <a:pPr lvl="1"/>
            <a:r>
              <a:rPr lang="en-GB" sz="1800" dirty="0"/>
              <a:t>Implying to delete/change in the preceding Stage what was not (fully) specified in the subsequent Stage</a:t>
            </a:r>
          </a:p>
          <a:p>
            <a:pPr marL="50800" indent="0">
              <a:buNone/>
            </a:pPr>
            <a:r>
              <a:rPr lang="en-GB" sz="1600" i="1" dirty="0"/>
              <a:t>Note that nothing new is proposed here – this presentation is simply a reminder on “good practice”</a:t>
            </a:r>
          </a:p>
          <a:p>
            <a:pPr lvl="1"/>
            <a:endParaRPr lang="en-GB" sz="16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C38BFA6-8E6A-4466-C2C8-7FC349B7983F}"/>
              </a:ext>
            </a:extLst>
          </p:cNvPr>
          <p:cNvSpPr txBox="1"/>
          <p:nvPr/>
        </p:nvSpPr>
        <p:spPr>
          <a:xfrm>
            <a:off x="2722749" y="1380457"/>
            <a:ext cx="8114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leads to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9197F0F-9982-668E-9D3B-B8A867241C19}"/>
              </a:ext>
            </a:extLst>
          </p:cNvPr>
          <p:cNvSpPr txBox="1"/>
          <p:nvPr/>
        </p:nvSpPr>
        <p:spPr>
          <a:xfrm>
            <a:off x="5178733" y="1348218"/>
            <a:ext cx="8114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leads to</a:t>
            </a:r>
          </a:p>
        </p:txBody>
      </p:sp>
    </p:spTree>
    <p:extLst>
      <p:ext uri="{BB962C8B-B14F-4D97-AF65-F5344CB8AC3E}">
        <p14:creationId xmlns:p14="http://schemas.microsoft.com/office/powerpoint/2010/main" val="24001076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CAE309-E3EA-4740-A35B-ABCB363B01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5502" y="0"/>
            <a:ext cx="7574635" cy="857400"/>
          </a:xfrm>
        </p:spPr>
        <p:txBody>
          <a:bodyPr/>
          <a:lstStyle/>
          <a:p>
            <a:r>
              <a:rPr lang="en-GB" dirty="0"/>
              <a:t>Impact on SA1 (1/3): General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CE954A5-E60C-41C3-AD51-50E31ED65BB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7557" y="980425"/>
            <a:ext cx="8814546" cy="4086028"/>
          </a:xfrm>
        </p:spPr>
        <p:txBody>
          <a:bodyPr/>
          <a:lstStyle/>
          <a:p>
            <a:r>
              <a:rPr lang="en-GB" sz="2000" dirty="0"/>
              <a:t>The timeline for doing this is from SA1#105 meeting onwards</a:t>
            </a:r>
          </a:p>
          <a:p>
            <a:r>
              <a:rPr lang="en-GB" sz="2000" dirty="0"/>
              <a:t>The alignment can be either “binary”, i.e. keep or delete the requirement, or not, e.g. for partially implement requirement, KPI not met, etc.</a:t>
            </a:r>
          </a:p>
          <a:p>
            <a:r>
              <a:rPr lang="en-GB" sz="2000" dirty="0"/>
              <a:t>The identification of what was (not) specified in Stages 2 &amp; 3 shall be done by in-company coordination - not by LSs</a:t>
            </a:r>
          </a:p>
          <a:p>
            <a:r>
              <a:rPr lang="en-GB" sz="2000" dirty="0"/>
              <a:t>Each Rapporteur has the responsibility to align the Stage 1 of “her”/“his” WID to what was actually specified in the Stages 2 &amp; 3 </a:t>
            </a:r>
          </a:p>
          <a:p>
            <a:pPr lvl="1"/>
            <a:r>
              <a:rPr lang="en-GB" sz="1600" dirty="0"/>
              <a:t>The main responsibility is for the Rapporteur - but all other SA1 delegates are also encouraged to contribute to this exercise </a:t>
            </a:r>
          </a:p>
          <a:p>
            <a:pPr lvl="1"/>
            <a:r>
              <a:rPr lang="en-GB" sz="1600" dirty="0"/>
              <a:t>This shall be done for all  the TSs impacted by and/or dedicated to the WID</a:t>
            </a:r>
          </a:p>
          <a:p>
            <a:r>
              <a:rPr lang="en-GB" sz="2000" dirty="0"/>
              <a:t>This process is consensus-based, as for any other work in 3GPP</a:t>
            </a:r>
          </a:p>
          <a:p>
            <a:pPr lvl="1"/>
            <a:endParaRPr lang="en-GB" sz="1600" dirty="0"/>
          </a:p>
          <a:p>
            <a:pPr lvl="1"/>
            <a:endParaRPr lang="en-GB" sz="1600" dirty="0"/>
          </a:p>
        </p:txBody>
      </p:sp>
    </p:spTree>
    <p:extLst>
      <p:ext uri="{BB962C8B-B14F-4D97-AF65-F5344CB8AC3E}">
        <p14:creationId xmlns:p14="http://schemas.microsoft.com/office/powerpoint/2010/main" val="14222314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CAE309-E3EA-4740-A35B-ABCB363B01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2593" y="213645"/>
            <a:ext cx="7574635" cy="857400"/>
          </a:xfrm>
        </p:spPr>
        <p:txBody>
          <a:bodyPr/>
          <a:lstStyle/>
          <a:p>
            <a:r>
              <a:rPr lang="en-GB" dirty="0"/>
              <a:t>Impact on SA1 (2/3): </a:t>
            </a:r>
            <a:br>
              <a:rPr lang="en-GB" dirty="0"/>
            </a:br>
            <a:r>
              <a:rPr lang="en-GB" dirty="0"/>
              <a:t>case of TS “partially impacted”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CE954A5-E60C-41C3-AD51-50E31ED65BB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95424" y="1273755"/>
            <a:ext cx="8814546" cy="3461428"/>
          </a:xfrm>
        </p:spPr>
        <p:txBody>
          <a:bodyPr/>
          <a:lstStyle/>
          <a:p>
            <a:pPr marL="50800" indent="0">
              <a:buNone/>
            </a:pPr>
            <a:r>
              <a:rPr lang="en-GB" sz="2000" dirty="0"/>
              <a:t>This is the case of a TS that </a:t>
            </a:r>
            <a:r>
              <a:rPr lang="en-GB" sz="2000" u="sng" dirty="0"/>
              <a:t>contains</a:t>
            </a:r>
            <a:r>
              <a:rPr lang="en-GB" sz="2000" dirty="0"/>
              <a:t> requirements that were not defined in Stage 2 in this Release (but other parts of TS remain valid in Rel-18).</a:t>
            </a:r>
          </a:p>
          <a:p>
            <a:r>
              <a:rPr lang="en-GB" sz="2000" dirty="0"/>
              <a:t>The alignment shall be done by a set of CRs</a:t>
            </a:r>
          </a:p>
          <a:p>
            <a:pPr lvl="1"/>
            <a:r>
              <a:rPr lang="en-GB" sz="1600" dirty="0"/>
              <a:t>For the CR cover page: the same WID that created the original requirement shall be used also for removing it. Category is F.</a:t>
            </a:r>
          </a:p>
          <a:p>
            <a:pPr lvl="1"/>
            <a:r>
              <a:rPr lang="en-GB" sz="1600" dirty="0"/>
              <a:t>Note that it is up to SA2/SA6 to have Stage 2 aligned with Stage 3</a:t>
            </a:r>
          </a:p>
          <a:p>
            <a:r>
              <a:rPr lang="en-GB" sz="2000" dirty="0"/>
              <a:t>Not to “lose” Stage 1 material, the Rel-19 version of the TS can be created BEFORE the Rel-18 deletion/alignment CRs are implemented. </a:t>
            </a:r>
          </a:p>
          <a:p>
            <a:pPr lvl="1"/>
            <a:r>
              <a:rPr lang="en-GB" sz="1600" dirty="0"/>
              <a:t>If the Rel-19 version of the TS does not already exist, a note shall be added on the CR cover page to state: “Rel-19 version to be created before this CR is implemented”.</a:t>
            </a:r>
          </a:p>
          <a:p>
            <a:pPr lvl="1"/>
            <a:endParaRPr lang="en-GB" sz="1600" dirty="0"/>
          </a:p>
        </p:txBody>
      </p:sp>
    </p:spTree>
    <p:extLst>
      <p:ext uri="{BB962C8B-B14F-4D97-AF65-F5344CB8AC3E}">
        <p14:creationId xmlns:p14="http://schemas.microsoft.com/office/powerpoint/2010/main" val="21321488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CAE309-E3EA-4740-A35B-ABCB363B01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6777" y="128187"/>
            <a:ext cx="7190075" cy="857400"/>
          </a:xfrm>
        </p:spPr>
        <p:txBody>
          <a:bodyPr/>
          <a:lstStyle/>
          <a:p>
            <a:r>
              <a:rPr lang="en-GB" dirty="0"/>
              <a:t>Impact on SA1 (3/3): </a:t>
            </a:r>
            <a:br>
              <a:rPr lang="en-GB" dirty="0"/>
            </a:br>
            <a:r>
              <a:rPr lang="en-GB" dirty="0"/>
              <a:t>case of TS “fully impacted”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CE954A5-E60C-41C3-AD51-50E31ED65BB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27854" y="1094609"/>
            <a:ext cx="8814546" cy="3461428"/>
          </a:xfrm>
        </p:spPr>
        <p:txBody>
          <a:bodyPr/>
          <a:lstStyle/>
          <a:p>
            <a:pPr marL="50800" indent="0">
              <a:buNone/>
            </a:pPr>
            <a:r>
              <a:rPr lang="en-GB" sz="2000" dirty="0"/>
              <a:t>This is the case of a TS that is </a:t>
            </a:r>
            <a:r>
              <a:rPr lang="en-GB" sz="2000" u="sng" dirty="0"/>
              <a:t>dedicated to</a:t>
            </a:r>
            <a:r>
              <a:rPr lang="en-GB" sz="2000" dirty="0"/>
              <a:t> Stage 1 of Feature X, but corresponding Stage 2 of Feature X ends up not being specified in this Release, so Feature X is moved to the next Release.</a:t>
            </a:r>
          </a:p>
          <a:p>
            <a:r>
              <a:rPr lang="en-GB" sz="2000" dirty="0"/>
              <a:t>The Rel-18 version(s) of the TS shall be recommended to SA to be withdrawn </a:t>
            </a:r>
          </a:p>
          <a:p>
            <a:pPr lvl="1"/>
            <a:r>
              <a:rPr lang="en-GB" sz="1600" dirty="0"/>
              <a:t>a Rel-19 version can be created simultaneously not to lose the Stage 1 material</a:t>
            </a:r>
          </a:p>
          <a:p>
            <a:r>
              <a:rPr lang="en-GB" sz="2000" dirty="0"/>
              <a:t>To withdraw the Rel-18 version:</a:t>
            </a:r>
          </a:p>
          <a:p>
            <a:pPr lvl="1"/>
            <a:r>
              <a:rPr lang="en-GB" sz="1600" dirty="0"/>
              <a:t>The topic shall be brought to TSG SA’s attention, e.g. through the SA1 Chair’s report</a:t>
            </a:r>
          </a:p>
          <a:p>
            <a:pPr lvl="1"/>
            <a:r>
              <a:rPr lang="en-GB" sz="1600" dirty="0"/>
              <a:t>When/if SA approves the withdrawal, the MCC Spec Manager will:</a:t>
            </a:r>
          </a:p>
          <a:p>
            <a:pPr lvl="2"/>
            <a:r>
              <a:rPr lang="en-GB" sz="1200" dirty="0"/>
              <a:t>withdraw the Rel-18 records of the spec(s) and put comments to explain why</a:t>
            </a:r>
          </a:p>
          <a:p>
            <a:pPr lvl="2"/>
            <a:r>
              <a:rPr lang="en-GB" sz="1200" dirty="0"/>
              <a:t>update the following webpage with the decision: </a:t>
            </a:r>
            <a:br>
              <a:rPr lang="en-GB" sz="1200" dirty="0"/>
            </a:br>
            <a:r>
              <a:rPr lang="en-GB" sz="1200" dirty="0">
                <a:hlinkClick r:id="rId2"/>
              </a:rPr>
              <a:t>https://www.3gpp.org/specifications-technologies/specifications-by-series/ts-or-tr-proposed-for-withdrawal</a:t>
            </a:r>
            <a:endParaRPr lang="en-GB" sz="1200" dirty="0"/>
          </a:p>
          <a:p>
            <a:r>
              <a:rPr lang="en-GB" sz="1800" i="1" dirty="0"/>
              <a:t>Note that, in the 3GPP Work Plan, the WID of Stage 1 of Feature X will be moved to the same Release as other Stages of Feature X (i.e. it will be moved to Rel-19 in this case)</a:t>
            </a:r>
          </a:p>
          <a:p>
            <a:pPr lvl="2"/>
            <a:endParaRPr lang="en-GB" sz="1200" dirty="0"/>
          </a:p>
          <a:p>
            <a:pPr lvl="1"/>
            <a:endParaRPr lang="en-GB" sz="1600" dirty="0"/>
          </a:p>
        </p:txBody>
      </p:sp>
    </p:spTree>
    <p:extLst>
      <p:ext uri="{BB962C8B-B14F-4D97-AF65-F5344CB8AC3E}">
        <p14:creationId xmlns:p14="http://schemas.microsoft.com/office/powerpoint/2010/main" val="264630718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1522</TotalTime>
  <Words>826</Words>
  <Application>Microsoft Office PowerPoint</Application>
  <PresentationFormat>On-screen Show (16:9)</PresentationFormat>
  <Paragraphs>53</Paragraphs>
  <Slides>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Calibri</vt:lpstr>
      <vt:lpstr>Times New Roman</vt:lpstr>
      <vt:lpstr>Office Theme</vt:lpstr>
      <vt:lpstr>Custom Design</vt:lpstr>
      <vt:lpstr>PowerPoint Presentation</vt:lpstr>
      <vt:lpstr>Quoting 21.900:</vt:lpstr>
      <vt:lpstr>Rel-18 clean-up</vt:lpstr>
      <vt:lpstr>Impact on SA1 (1/3): General</vt:lpstr>
      <vt:lpstr>Impact on SA1 (2/3):  case of TS “partially impacted”</vt:lpstr>
      <vt:lpstr>Impact on SA1 (3/3):  case of TS “fully impacted”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Edward Hall</dc:creator>
  <cp:lastModifiedBy>CR_CR0</cp:lastModifiedBy>
  <cp:revision>57</cp:revision>
  <dcterms:modified xsi:type="dcterms:W3CDTF">2023-11-16T15:19:29Z</dcterms:modified>
</cp:coreProperties>
</file>