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  <p:sldMasterId id="2147483664" r:id="rId2"/>
  </p:sldMasterIdLst>
  <p:notesMasterIdLst>
    <p:notesMasterId r:id="rId9"/>
  </p:notesMasterIdLst>
  <p:sldIdLst>
    <p:sldId id="303" r:id="rId3"/>
    <p:sldId id="308" r:id="rId4"/>
    <p:sldId id="307" r:id="rId5"/>
    <p:sldId id="309" r:id="rId6"/>
    <p:sldId id="311" r:id="rId7"/>
    <p:sldId id="310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BB2383CE-713C-4797-8024-E16B46A11E5A}">
          <p14:sldIdLst>
            <p14:sldId id="303"/>
            <p14:sldId id="308"/>
          </p14:sldIdLst>
        </p14:section>
        <p14:section name="Untitled Section" id="{76CC5478-2994-43D6-A68B-8229562B3456}">
          <p14:sldIdLst>
            <p14:sldId id="307"/>
            <p14:sldId id="309"/>
            <p14:sldId id="311"/>
            <p14:sldId id="31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92BE51-949E-4F66-B09F-242BA75D3AA6}" v="1" dt="2023-11-15T16:51:30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113" d="100"/>
          <a:sy n="113" d="100"/>
        </p:scale>
        <p:origin x="586" y="10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2B92BE51-949E-4F66-B09F-242BA75D3AA6}"/>
    <pc:docChg chg="undo redo custSel delSld modSld addSection modSection">
      <pc:chgData name="Alain Sultan" userId="2b0808dc-3530-4760-ae57-56aa48186e32" providerId="ADAL" clId="{2B92BE51-949E-4F66-B09F-242BA75D3AA6}" dt="2023-11-15T16:52:45.725" v="710" actId="20577"/>
      <pc:docMkLst>
        <pc:docMk/>
      </pc:docMkLst>
      <pc:sldChg chg="modSp mod">
        <pc:chgData name="Alain Sultan" userId="2b0808dc-3530-4760-ae57-56aa48186e32" providerId="ADAL" clId="{2B92BE51-949E-4F66-B09F-242BA75D3AA6}" dt="2023-11-15T16:47:25.010" v="508" actId="14100"/>
        <pc:sldMkLst>
          <pc:docMk/>
          <pc:sldMk cId="2400107612" sldId="307"/>
        </pc:sldMkLst>
        <pc:spChg chg="mod">
          <ac:chgData name="Alain Sultan" userId="2b0808dc-3530-4760-ae57-56aa48186e32" providerId="ADAL" clId="{2B92BE51-949E-4F66-B09F-242BA75D3AA6}" dt="2023-11-15T16:46:57.358" v="504" actId="1076"/>
          <ac:spMkLst>
            <pc:docMk/>
            <pc:sldMk cId="2400107612" sldId="307"/>
            <ac:spMk id="3" creationId="{9CE954A5-E60C-41C3-AD51-50E31ED65BB2}"/>
          </ac:spMkLst>
        </pc:spChg>
        <pc:spChg chg="mod">
          <ac:chgData name="Alain Sultan" userId="2b0808dc-3530-4760-ae57-56aa48186e32" providerId="ADAL" clId="{2B92BE51-949E-4F66-B09F-242BA75D3AA6}" dt="2023-11-15T16:45:01.778" v="386" actId="1076"/>
          <ac:spMkLst>
            <pc:docMk/>
            <pc:sldMk cId="2400107612" sldId="307"/>
            <ac:spMk id="4" creationId="{BB47698D-4F79-0167-DE3E-2505D3374832}"/>
          </ac:spMkLst>
        </pc:spChg>
        <pc:spChg chg="mod">
          <ac:chgData name="Alain Sultan" userId="2b0808dc-3530-4760-ae57-56aa48186e32" providerId="ADAL" clId="{2B92BE51-949E-4F66-B09F-242BA75D3AA6}" dt="2023-11-15T16:45:01.778" v="386" actId="1076"/>
          <ac:spMkLst>
            <pc:docMk/>
            <pc:sldMk cId="2400107612" sldId="307"/>
            <ac:spMk id="5" creationId="{F67D3E48-EE10-747C-A590-65732C9D6CC8}"/>
          </ac:spMkLst>
        </pc:spChg>
        <pc:spChg chg="mod">
          <ac:chgData name="Alain Sultan" userId="2b0808dc-3530-4760-ae57-56aa48186e32" providerId="ADAL" clId="{2B92BE51-949E-4F66-B09F-242BA75D3AA6}" dt="2023-11-15T16:45:01.778" v="386" actId="1076"/>
          <ac:spMkLst>
            <pc:docMk/>
            <pc:sldMk cId="2400107612" sldId="307"/>
            <ac:spMk id="6" creationId="{897C28A2-162A-E272-DDF9-B8D0CD328CB3}"/>
          </ac:spMkLst>
        </pc:spChg>
        <pc:spChg chg="mod">
          <ac:chgData name="Alain Sultan" userId="2b0808dc-3530-4760-ae57-56aa48186e32" providerId="ADAL" clId="{2B92BE51-949E-4F66-B09F-242BA75D3AA6}" dt="2023-11-15T16:45:01.778" v="386" actId="1076"/>
          <ac:spMkLst>
            <pc:docMk/>
            <pc:sldMk cId="2400107612" sldId="307"/>
            <ac:spMk id="9" creationId="{3C38BFA6-8E6A-4466-C2C8-7FC349B7983F}"/>
          </ac:spMkLst>
        </pc:spChg>
        <pc:spChg chg="mod">
          <ac:chgData name="Alain Sultan" userId="2b0808dc-3530-4760-ae57-56aa48186e32" providerId="ADAL" clId="{2B92BE51-949E-4F66-B09F-242BA75D3AA6}" dt="2023-11-15T16:45:01.778" v="386" actId="1076"/>
          <ac:spMkLst>
            <pc:docMk/>
            <pc:sldMk cId="2400107612" sldId="307"/>
            <ac:spMk id="10" creationId="{B1FF8A02-3C24-A68E-C910-6C7D84446EAC}"/>
          </ac:spMkLst>
        </pc:spChg>
        <pc:spChg chg="mod">
          <ac:chgData name="Alain Sultan" userId="2b0808dc-3530-4760-ae57-56aa48186e32" providerId="ADAL" clId="{2B92BE51-949E-4F66-B09F-242BA75D3AA6}" dt="2023-11-15T16:45:01.778" v="386" actId="1076"/>
          <ac:spMkLst>
            <pc:docMk/>
            <pc:sldMk cId="2400107612" sldId="307"/>
            <ac:spMk id="11" creationId="{E317A3DC-8C95-9B70-4F63-569D6DFE4B3A}"/>
          </ac:spMkLst>
        </pc:spChg>
        <pc:spChg chg="mod">
          <ac:chgData name="Alain Sultan" userId="2b0808dc-3530-4760-ae57-56aa48186e32" providerId="ADAL" clId="{2B92BE51-949E-4F66-B09F-242BA75D3AA6}" dt="2023-11-15T16:45:01.778" v="386" actId="1076"/>
          <ac:spMkLst>
            <pc:docMk/>
            <pc:sldMk cId="2400107612" sldId="307"/>
            <ac:spMk id="12" creationId="{38DA00A0-B511-CE53-AE73-13DA15292298}"/>
          </ac:spMkLst>
        </pc:spChg>
        <pc:spChg chg="mod">
          <ac:chgData name="Alain Sultan" userId="2b0808dc-3530-4760-ae57-56aa48186e32" providerId="ADAL" clId="{2B92BE51-949E-4F66-B09F-242BA75D3AA6}" dt="2023-11-15T16:45:01.778" v="386" actId="1076"/>
          <ac:spMkLst>
            <pc:docMk/>
            <pc:sldMk cId="2400107612" sldId="307"/>
            <ac:spMk id="13" creationId="{59197F0F-9982-668E-9D3B-B8A867241C19}"/>
          </ac:spMkLst>
        </pc:spChg>
        <pc:spChg chg="mod">
          <ac:chgData name="Alain Sultan" userId="2b0808dc-3530-4760-ae57-56aa48186e32" providerId="ADAL" clId="{2B92BE51-949E-4F66-B09F-242BA75D3AA6}" dt="2023-11-15T16:45:01.778" v="386" actId="1076"/>
          <ac:spMkLst>
            <pc:docMk/>
            <pc:sldMk cId="2400107612" sldId="307"/>
            <ac:spMk id="14" creationId="{6A400B93-CA79-3509-8913-47067970F64A}"/>
          </ac:spMkLst>
        </pc:spChg>
        <pc:spChg chg="mod">
          <ac:chgData name="Alain Sultan" userId="2b0808dc-3530-4760-ae57-56aa48186e32" providerId="ADAL" clId="{2B92BE51-949E-4F66-B09F-242BA75D3AA6}" dt="2023-11-15T16:45:01.778" v="386" actId="1076"/>
          <ac:spMkLst>
            <pc:docMk/>
            <pc:sldMk cId="2400107612" sldId="307"/>
            <ac:spMk id="15" creationId="{8EB6D8F3-3387-9912-5A21-7C3BF6163EA7}"/>
          </ac:spMkLst>
        </pc:spChg>
        <pc:spChg chg="mod">
          <ac:chgData name="Alain Sultan" userId="2b0808dc-3530-4760-ae57-56aa48186e32" providerId="ADAL" clId="{2B92BE51-949E-4F66-B09F-242BA75D3AA6}" dt="2023-11-15T16:45:01.778" v="386" actId="1076"/>
          <ac:spMkLst>
            <pc:docMk/>
            <pc:sldMk cId="2400107612" sldId="307"/>
            <ac:spMk id="16" creationId="{9A130BBE-A614-A0BB-39D1-90EE88E12D22}"/>
          </ac:spMkLst>
        </pc:spChg>
        <pc:spChg chg="mod">
          <ac:chgData name="Alain Sultan" userId="2b0808dc-3530-4760-ae57-56aa48186e32" providerId="ADAL" clId="{2B92BE51-949E-4F66-B09F-242BA75D3AA6}" dt="2023-11-15T16:47:25.010" v="508" actId="14100"/>
          <ac:spMkLst>
            <pc:docMk/>
            <pc:sldMk cId="2400107612" sldId="307"/>
            <ac:spMk id="17" creationId="{EF16117E-0121-BE34-B014-E0E5CD600BC2}"/>
          </ac:spMkLst>
        </pc:spChg>
      </pc:sldChg>
      <pc:sldChg chg="modSp mod">
        <pc:chgData name="Alain Sultan" userId="2b0808dc-3530-4760-ae57-56aa48186e32" providerId="ADAL" clId="{2B92BE51-949E-4F66-B09F-242BA75D3AA6}" dt="2023-11-15T16:37:32.445" v="3" actId="1076"/>
        <pc:sldMkLst>
          <pc:docMk/>
          <pc:sldMk cId="2485605377" sldId="308"/>
        </pc:sldMkLst>
        <pc:spChg chg="mod">
          <ac:chgData name="Alain Sultan" userId="2b0808dc-3530-4760-ae57-56aa48186e32" providerId="ADAL" clId="{2B92BE51-949E-4F66-B09F-242BA75D3AA6}" dt="2023-11-15T16:37:20.869" v="1" actId="14100"/>
          <ac:spMkLst>
            <pc:docMk/>
            <pc:sldMk cId="2485605377" sldId="308"/>
            <ac:spMk id="3" creationId="{9CE954A5-E60C-41C3-AD51-50E31ED65BB2}"/>
          </ac:spMkLst>
        </pc:spChg>
        <pc:spChg chg="mod">
          <ac:chgData name="Alain Sultan" userId="2b0808dc-3530-4760-ae57-56aa48186e32" providerId="ADAL" clId="{2B92BE51-949E-4F66-B09F-242BA75D3AA6}" dt="2023-11-15T16:37:32.445" v="3" actId="1076"/>
          <ac:spMkLst>
            <pc:docMk/>
            <pc:sldMk cId="2485605377" sldId="308"/>
            <ac:spMk id="4" creationId="{0E4F02AF-FFDA-DF71-6F04-DB09FC8C229E}"/>
          </ac:spMkLst>
        </pc:spChg>
        <pc:spChg chg="mod">
          <ac:chgData name="Alain Sultan" userId="2b0808dc-3530-4760-ae57-56aa48186e32" providerId="ADAL" clId="{2B92BE51-949E-4F66-B09F-242BA75D3AA6}" dt="2023-11-15T16:37:29.268" v="2" actId="1076"/>
          <ac:spMkLst>
            <pc:docMk/>
            <pc:sldMk cId="2485605377" sldId="308"/>
            <ac:spMk id="5" creationId="{8AC01073-FB01-91D0-5779-181C21610A27}"/>
          </ac:spMkLst>
        </pc:spChg>
      </pc:sldChg>
      <pc:sldChg chg="modSp mod">
        <pc:chgData name="Alain Sultan" userId="2b0808dc-3530-4760-ae57-56aa48186e32" providerId="ADAL" clId="{2B92BE51-949E-4F66-B09F-242BA75D3AA6}" dt="2023-11-15T16:44:35.102" v="385" actId="20577"/>
        <pc:sldMkLst>
          <pc:docMk/>
          <pc:sldMk cId="1422231457" sldId="309"/>
        </pc:sldMkLst>
        <pc:spChg chg="mod">
          <ac:chgData name="Alain Sultan" userId="2b0808dc-3530-4760-ae57-56aa48186e32" providerId="ADAL" clId="{2B92BE51-949E-4F66-B09F-242BA75D3AA6}" dt="2023-11-15T16:44:35.102" v="385" actId="20577"/>
          <ac:spMkLst>
            <pc:docMk/>
            <pc:sldMk cId="1422231457" sldId="309"/>
            <ac:spMk id="3" creationId="{9CE954A5-E60C-41C3-AD51-50E31ED65BB2}"/>
          </ac:spMkLst>
        </pc:spChg>
      </pc:sldChg>
      <pc:sldChg chg="modSp mod">
        <pc:chgData name="Alain Sultan" userId="2b0808dc-3530-4760-ae57-56aa48186e32" providerId="ADAL" clId="{2B92BE51-949E-4F66-B09F-242BA75D3AA6}" dt="2023-11-15T16:52:45.725" v="710" actId="20577"/>
        <pc:sldMkLst>
          <pc:docMk/>
          <pc:sldMk cId="2646307187" sldId="310"/>
        </pc:sldMkLst>
        <pc:spChg chg="mod">
          <ac:chgData name="Alain Sultan" userId="2b0808dc-3530-4760-ae57-56aa48186e32" providerId="ADAL" clId="{2B92BE51-949E-4F66-B09F-242BA75D3AA6}" dt="2023-11-15T16:52:45.725" v="710" actId="20577"/>
          <ac:spMkLst>
            <pc:docMk/>
            <pc:sldMk cId="2646307187" sldId="310"/>
            <ac:spMk id="3" creationId="{9CE954A5-E60C-41C3-AD51-50E31ED65BB2}"/>
          </ac:spMkLst>
        </pc:spChg>
      </pc:sldChg>
      <pc:sldChg chg="modSp mod">
        <pc:chgData name="Alain Sultan" userId="2b0808dc-3530-4760-ae57-56aa48186e32" providerId="ADAL" clId="{2B92BE51-949E-4F66-B09F-242BA75D3AA6}" dt="2023-11-15T16:48:27.568" v="533" actId="20577"/>
        <pc:sldMkLst>
          <pc:docMk/>
          <pc:sldMk cId="2132148800" sldId="311"/>
        </pc:sldMkLst>
        <pc:spChg chg="mod">
          <ac:chgData name="Alain Sultan" userId="2b0808dc-3530-4760-ae57-56aa48186e32" providerId="ADAL" clId="{2B92BE51-949E-4F66-B09F-242BA75D3AA6}" dt="2023-11-15T16:48:27.568" v="533" actId="20577"/>
          <ac:spMkLst>
            <pc:docMk/>
            <pc:sldMk cId="2132148800" sldId="311"/>
            <ac:spMk id="3" creationId="{9CE954A5-E60C-41C3-AD51-50E31ED65BB2}"/>
          </ac:spMkLst>
        </pc:spChg>
      </pc:sldChg>
      <pc:sldChg chg="del">
        <pc:chgData name="Alain Sultan" userId="2b0808dc-3530-4760-ae57-56aa48186e32" providerId="ADAL" clId="{2B92BE51-949E-4F66-B09F-242BA75D3AA6}" dt="2023-11-15T16:47:57.902" v="509" actId="47"/>
        <pc:sldMkLst>
          <pc:docMk/>
          <pc:sldMk cId="3159327123" sldId="31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technologies/specifications-by-series/ts-or-tr-proposed-for-withdrawal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 to</a:t>
            </a:r>
            <a:b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clean-up Rel-18 Stage 1  </a:t>
            </a:r>
            <a:br>
              <a:rPr lang="en-GB" sz="36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SA1 Chair/MCC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Information, guidance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224" y="4927600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S1-233285 (rev of 3009)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SA1#104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, 13 - 17 November 2023, Chicago, USA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Quoting 21.900: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7392" y="813547"/>
            <a:ext cx="8644391" cy="3040480"/>
          </a:xfrm>
        </p:spPr>
        <p:txBody>
          <a:bodyPr/>
          <a:lstStyle/>
          <a:p>
            <a:pPr marL="5080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sz="1800" i="1" dirty="0"/>
              <a:t>4.0B	Releases</a:t>
            </a:r>
            <a:br>
              <a:rPr lang="en-GB" sz="1800" i="1" dirty="0"/>
            </a:br>
            <a:r>
              <a:rPr lang="en-GB" sz="1400" i="1" dirty="0"/>
              <a:t>Specifications are grouped into "Releases". A mobile system can be constructed based on the set of all specifications which comprise a given Release. A Release differs from the previous Release by having added functionality introduced as a result of ongoing standardization work within the Groups.</a:t>
            </a:r>
          </a:p>
          <a:p>
            <a:pPr marL="50800" indent="0">
              <a:buNone/>
            </a:pPr>
            <a:endParaRPr lang="en-GB" sz="1600" i="1" dirty="0">
              <a:latin typeface="Times New Roman" panose="02020603050405020304" pitchFamily="18" charset="0"/>
            </a:endParaRPr>
          </a:p>
          <a:p>
            <a:pPr marL="50800" indent="0">
              <a:buNone/>
            </a:pPr>
            <a:r>
              <a:rPr lang="en-GB" sz="1800" i="1" dirty="0"/>
              <a:t>4.10.3	Release mechanisms</a:t>
            </a:r>
          </a:p>
          <a:p>
            <a:pPr marL="50800" indent="0">
              <a:buNone/>
            </a:pPr>
            <a:r>
              <a:rPr lang="en-GB" sz="1400" i="1" dirty="0"/>
              <a:t>It is important that the 3GPP release structure provides a sound basis for implementations and equipment interoperation. Key principles important to ensure this are:</a:t>
            </a:r>
          </a:p>
          <a:p>
            <a:pPr marL="50800" indent="0">
              <a:buNone/>
            </a:pPr>
            <a:r>
              <a:rPr lang="en-GB" sz="1400" i="1" dirty="0"/>
              <a:t>-	A Release shall consist of a well-defined, stable and </a:t>
            </a:r>
            <a:r>
              <a:rPr lang="en-GB" sz="1400" b="1" i="1" u="sng" dirty="0"/>
              <a:t>internally consistent set of functions</a:t>
            </a:r>
            <a:r>
              <a:rPr lang="en-GB" sz="1400" i="1" dirty="0"/>
              <a:t>.</a:t>
            </a:r>
          </a:p>
          <a:p>
            <a:pPr marL="50800" indent="0">
              <a:buNone/>
            </a:pPr>
            <a:r>
              <a:rPr lang="en-GB" sz="1400" i="1" dirty="0"/>
              <a:t>-	A Release shall be documented in a maintained, consistent stream of specifications.</a:t>
            </a:r>
          </a:p>
          <a:p>
            <a:pPr marL="50800" indent="0">
              <a:buNone/>
            </a:pPr>
            <a:endParaRPr lang="en-GB" sz="2000" i="1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E4F02AF-FFDA-DF71-6F04-DB09FC8C229E}"/>
              </a:ext>
            </a:extLst>
          </p:cNvPr>
          <p:cNvSpPr txBox="1">
            <a:spLocks/>
          </p:cNvSpPr>
          <p:nvPr/>
        </p:nvSpPr>
        <p:spPr>
          <a:xfrm>
            <a:off x="456085" y="1866286"/>
            <a:ext cx="1578261" cy="485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Font typeface="Calibri"/>
              <a:buNone/>
            </a:pPr>
            <a:r>
              <a:rPr lang="en-GB" sz="2000" dirty="0"/>
              <a:t>And:</a:t>
            </a:r>
          </a:p>
          <a:p>
            <a:pPr lvl="1"/>
            <a:endParaRPr lang="en-GB" sz="16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C01073-FB01-91D0-5779-181C21610A27}"/>
              </a:ext>
            </a:extLst>
          </p:cNvPr>
          <p:cNvSpPr txBox="1">
            <a:spLocks/>
          </p:cNvSpPr>
          <p:nvPr/>
        </p:nvSpPr>
        <p:spPr>
          <a:xfrm>
            <a:off x="331169" y="3902715"/>
            <a:ext cx="7738736" cy="8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Font typeface="Calibri"/>
              <a:buNone/>
            </a:pPr>
            <a:r>
              <a:rPr lang="en-GB" sz="2000" b="1" u="sng" dirty="0"/>
              <a:t>In other words, when some aspects are mentioned in a Stage, they shall be covered in other Stages.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85605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Rel-18 clean-up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851" y="798093"/>
            <a:ext cx="7620337" cy="616008"/>
          </a:xfrm>
        </p:spPr>
        <p:txBody>
          <a:bodyPr/>
          <a:lstStyle/>
          <a:p>
            <a:r>
              <a:rPr lang="en-GB" sz="2000" dirty="0"/>
              <a:t>For each Release, the workflow is:</a:t>
            </a:r>
            <a:endParaRPr lang="en-GB" sz="18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B47698D-4F79-0167-DE3E-2505D3374832}"/>
              </a:ext>
            </a:extLst>
          </p:cNvPr>
          <p:cNvSpPr txBox="1">
            <a:spLocks/>
          </p:cNvSpPr>
          <p:nvPr/>
        </p:nvSpPr>
        <p:spPr>
          <a:xfrm>
            <a:off x="1111480" y="1230239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1</a:t>
            </a:r>
            <a:endParaRPr lang="en-GB" sz="20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67D3E48-EE10-747C-A590-65732C9D6CC8}"/>
              </a:ext>
            </a:extLst>
          </p:cNvPr>
          <p:cNvSpPr txBox="1">
            <a:spLocks/>
          </p:cNvSpPr>
          <p:nvPr/>
        </p:nvSpPr>
        <p:spPr>
          <a:xfrm>
            <a:off x="3627154" y="1234532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2</a:t>
            </a:r>
            <a:endParaRPr lang="en-GB" sz="200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97C28A2-162A-E272-DDF9-B8D0CD328CB3}"/>
              </a:ext>
            </a:extLst>
          </p:cNvPr>
          <p:cNvSpPr txBox="1">
            <a:spLocks/>
          </p:cNvSpPr>
          <p:nvPr/>
        </p:nvSpPr>
        <p:spPr>
          <a:xfrm>
            <a:off x="6125655" y="1221653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3</a:t>
            </a:r>
            <a:endParaRPr lang="en-GB" sz="2000" dirty="0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B1FF8A02-3C24-A68E-C910-6C7D84446EAC}"/>
              </a:ext>
            </a:extLst>
          </p:cNvPr>
          <p:cNvSpPr/>
          <p:nvPr/>
        </p:nvSpPr>
        <p:spPr>
          <a:xfrm rot="16200000">
            <a:off x="2984663" y="995166"/>
            <a:ext cx="434662" cy="107216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E317A3DC-8C95-9B70-4F63-569D6DFE4B3A}"/>
              </a:ext>
            </a:extLst>
          </p:cNvPr>
          <p:cNvSpPr/>
          <p:nvPr/>
        </p:nvSpPr>
        <p:spPr>
          <a:xfrm rot="16200000">
            <a:off x="5403746" y="986581"/>
            <a:ext cx="434662" cy="107216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Curved Up 11">
            <a:extLst>
              <a:ext uri="{FF2B5EF4-FFF2-40B4-BE49-F238E27FC236}">
                <a16:creationId xmlns:a16="http://schemas.microsoft.com/office/drawing/2014/main" id="{38DA00A0-B511-CE53-AE73-13DA15292298}"/>
              </a:ext>
            </a:extLst>
          </p:cNvPr>
          <p:cNvSpPr/>
          <p:nvPr/>
        </p:nvSpPr>
        <p:spPr>
          <a:xfrm flipH="1">
            <a:off x="1767608" y="1796878"/>
            <a:ext cx="2665929" cy="354169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A400B93-CA79-3509-8913-47067970F64A}"/>
              </a:ext>
            </a:extLst>
          </p:cNvPr>
          <p:cNvSpPr txBox="1">
            <a:spLocks/>
          </p:cNvSpPr>
          <p:nvPr/>
        </p:nvSpPr>
        <p:spPr>
          <a:xfrm>
            <a:off x="1888508" y="2045902"/>
            <a:ext cx="2281012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1600" i="1" dirty="0">
                <a:solidFill>
                  <a:srgbClr val="FF0000"/>
                </a:solidFill>
              </a:rPr>
              <a:t>End-of-Release’s </a:t>
            </a:r>
            <a:br>
              <a:rPr lang="en-GB" sz="1600" i="1" dirty="0">
                <a:solidFill>
                  <a:srgbClr val="FF0000"/>
                </a:solidFill>
              </a:rPr>
            </a:br>
            <a:r>
              <a:rPr lang="en-GB" sz="1600" i="1" dirty="0">
                <a:solidFill>
                  <a:srgbClr val="FF0000"/>
                </a:solidFill>
              </a:rPr>
              <a:t>clean-up / alignment</a:t>
            </a:r>
            <a:endParaRPr lang="en-GB" sz="1400" i="1" dirty="0">
              <a:solidFill>
                <a:srgbClr val="FF0000"/>
              </a:solidFill>
            </a:endParaRPr>
          </a:p>
        </p:txBody>
      </p:sp>
      <p:sp>
        <p:nvSpPr>
          <p:cNvPr id="15" name="Arrow: Curved Up 14">
            <a:extLst>
              <a:ext uri="{FF2B5EF4-FFF2-40B4-BE49-F238E27FC236}">
                <a16:creationId xmlns:a16="http://schemas.microsoft.com/office/drawing/2014/main" id="{8EB6D8F3-3387-9912-5A21-7C3BF6163EA7}"/>
              </a:ext>
            </a:extLst>
          </p:cNvPr>
          <p:cNvSpPr/>
          <p:nvPr/>
        </p:nvSpPr>
        <p:spPr>
          <a:xfrm flipH="1">
            <a:off x="4489343" y="1807610"/>
            <a:ext cx="2665929" cy="354169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A130BBE-A614-A0BB-39D1-90EE88E12D22}"/>
              </a:ext>
            </a:extLst>
          </p:cNvPr>
          <p:cNvSpPr txBox="1">
            <a:spLocks/>
          </p:cNvSpPr>
          <p:nvPr/>
        </p:nvSpPr>
        <p:spPr>
          <a:xfrm>
            <a:off x="4610243" y="2056634"/>
            <a:ext cx="2281012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1600" i="1" dirty="0">
                <a:solidFill>
                  <a:srgbClr val="FF0000"/>
                </a:solidFill>
              </a:rPr>
              <a:t>End-of-Release’s </a:t>
            </a:r>
            <a:br>
              <a:rPr lang="en-GB" sz="1600" i="1" dirty="0">
                <a:solidFill>
                  <a:srgbClr val="FF0000"/>
                </a:solidFill>
              </a:rPr>
            </a:br>
            <a:r>
              <a:rPr lang="en-GB" sz="1600" i="1" dirty="0">
                <a:solidFill>
                  <a:srgbClr val="FF0000"/>
                </a:solidFill>
              </a:rPr>
              <a:t>clean-up / alignment</a:t>
            </a:r>
            <a:endParaRPr lang="en-GB" sz="1400" i="1" dirty="0">
              <a:solidFill>
                <a:srgbClr val="FF0000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16117E-0121-BE34-B014-E0E5CD600BC2}"/>
              </a:ext>
            </a:extLst>
          </p:cNvPr>
          <p:cNvSpPr txBox="1">
            <a:spLocks/>
          </p:cNvSpPr>
          <p:nvPr/>
        </p:nvSpPr>
        <p:spPr>
          <a:xfrm>
            <a:off x="392276" y="2770536"/>
            <a:ext cx="7979564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sz="2000" dirty="0"/>
              <a:t>By the end of each Release (i.e. Rel-18 now), a clean-up is needed to align the preceding Stage to what was actually specified in the subsequent Stage</a:t>
            </a:r>
          </a:p>
          <a:p>
            <a:pPr lvl="1"/>
            <a:r>
              <a:rPr lang="en-GB" sz="1800" dirty="0"/>
              <a:t>Implying to delete/change in the preceding Stage what was not (fully) specified in the subsequent Stage</a:t>
            </a:r>
          </a:p>
          <a:p>
            <a:pPr marL="50800" indent="0">
              <a:buNone/>
            </a:pPr>
            <a:r>
              <a:rPr lang="en-GB" sz="1600" i="1" dirty="0"/>
              <a:t>Note that nothing new is proposed here – this presentation is simply a reminder on “good practice”</a:t>
            </a:r>
          </a:p>
          <a:p>
            <a:pPr lvl="1"/>
            <a:endParaRPr lang="en-GB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38BFA6-8E6A-4466-C2C8-7FC349B7983F}"/>
              </a:ext>
            </a:extLst>
          </p:cNvPr>
          <p:cNvSpPr txBox="1"/>
          <p:nvPr/>
        </p:nvSpPr>
        <p:spPr>
          <a:xfrm>
            <a:off x="2722749" y="1380457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leads to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197F0F-9982-668E-9D3B-B8A867241C19}"/>
              </a:ext>
            </a:extLst>
          </p:cNvPr>
          <p:cNvSpPr txBox="1"/>
          <p:nvPr/>
        </p:nvSpPr>
        <p:spPr>
          <a:xfrm>
            <a:off x="5178733" y="1348218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leads to</a:t>
            </a:r>
          </a:p>
        </p:txBody>
      </p:sp>
    </p:spTree>
    <p:extLst>
      <p:ext uri="{BB962C8B-B14F-4D97-AF65-F5344CB8AC3E}">
        <p14:creationId xmlns:p14="http://schemas.microsoft.com/office/powerpoint/2010/main" val="2400107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2" y="0"/>
            <a:ext cx="7574635" cy="857400"/>
          </a:xfrm>
        </p:spPr>
        <p:txBody>
          <a:bodyPr/>
          <a:lstStyle/>
          <a:p>
            <a:r>
              <a:rPr lang="en-GB" dirty="0"/>
              <a:t>Impact on SA1 (1/3): General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557" y="980425"/>
            <a:ext cx="8814546" cy="4086028"/>
          </a:xfrm>
        </p:spPr>
        <p:txBody>
          <a:bodyPr/>
          <a:lstStyle/>
          <a:p>
            <a:r>
              <a:rPr lang="en-GB" sz="2000" dirty="0"/>
              <a:t>The timeline for doing this is from SA1#105 meeting onwards</a:t>
            </a:r>
          </a:p>
          <a:p>
            <a:r>
              <a:rPr lang="en-GB" sz="2000" dirty="0"/>
              <a:t>The alignment can be either “binary”, i.e. keep or delete the requirement, but it can also be a rewording, e.g. for partially implement requirement, KPI not met, etc.</a:t>
            </a:r>
          </a:p>
          <a:p>
            <a:r>
              <a:rPr lang="en-GB" sz="2000" dirty="0"/>
              <a:t>The identification of what was (not) specified in Stages 2 &amp; 3 shall be done by in-company coordination - not by LSs</a:t>
            </a:r>
          </a:p>
          <a:p>
            <a:r>
              <a:rPr lang="en-GB" sz="2000" dirty="0"/>
              <a:t>Each Rapporteur has the responsibility to align the Stage 1 of “her”/“his” WID to what was actually specified in the Stages 2 &amp; 3 </a:t>
            </a:r>
          </a:p>
          <a:p>
            <a:pPr lvl="1"/>
            <a:r>
              <a:rPr lang="en-GB" sz="1600" dirty="0"/>
              <a:t>The main responsibility is for the Rapporteur - but all other SA1 delegates are also encouraged to contribute to this exercise </a:t>
            </a:r>
          </a:p>
          <a:p>
            <a:pPr lvl="1"/>
            <a:r>
              <a:rPr lang="en-GB" sz="1600" dirty="0"/>
              <a:t>This shall be done for all  the TSs impacted by and/or dedicated to the WID</a:t>
            </a:r>
          </a:p>
          <a:p>
            <a:r>
              <a:rPr lang="en-GB" sz="2000" dirty="0"/>
              <a:t>This process is consensus-based, as for any other work in 3GPP</a:t>
            </a:r>
          </a:p>
          <a:p>
            <a:pPr lvl="1"/>
            <a:endParaRPr lang="en-GB" sz="1600" dirty="0"/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422231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593" y="213645"/>
            <a:ext cx="7574635" cy="857400"/>
          </a:xfrm>
        </p:spPr>
        <p:txBody>
          <a:bodyPr/>
          <a:lstStyle/>
          <a:p>
            <a:r>
              <a:rPr lang="en-GB" dirty="0"/>
              <a:t>Impact on SA1 (2/3): </a:t>
            </a:r>
            <a:br>
              <a:rPr lang="en-GB" dirty="0"/>
            </a:br>
            <a:r>
              <a:rPr lang="en-GB" dirty="0"/>
              <a:t>case of TS “partially impacted”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5424" y="1273755"/>
            <a:ext cx="8814546" cy="3461428"/>
          </a:xfrm>
        </p:spPr>
        <p:txBody>
          <a:bodyPr/>
          <a:lstStyle/>
          <a:p>
            <a:pPr marL="50800" indent="0">
              <a:buNone/>
            </a:pPr>
            <a:r>
              <a:rPr lang="en-GB" sz="2000" dirty="0"/>
              <a:t>This is the case of a TS that </a:t>
            </a:r>
            <a:r>
              <a:rPr lang="en-GB" sz="2000" u="sng" dirty="0"/>
              <a:t>contains</a:t>
            </a:r>
            <a:r>
              <a:rPr lang="en-GB" sz="2000" dirty="0"/>
              <a:t> requirements that were not defined in Stage 2 in this Release (but other parts of TS remain valid in Rel-18).</a:t>
            </a:r>
          </a:p>
          <a:p>
            <a:r>
              <a:rPr lang="en-GB" sz="2000" dirty="0"/>
              <a:t>The alignment shall be done by a set of CRs</a:t>
            </a:r>
          </a:p>
          <a:p>
            <a:pPr lvl="1"/>
            <a:r>
              <a:rPr lang="en-GB" sz="1600" dirty="0"/>
              <a:t>For the CR cover page: the same WID that created the original requirement shall be used also for removing it. Category is F.</a:t>
            </a:r>
          </a:p>
          <a:p>
            <a:pPr lvl="1"/>
            <a:r>
              <a:rPr lang="en-GB" sz="1600" dirty="0"/>
              <a:t>Note that it is up to SA2/SA6 to have Stage 2 aligned with Stage 3</a:t>
            </a:r>
          </a:p>
          <a:p>
            <a:r>
              <a:rPr lang="en-GB" sz="2000" dirty="0"/>
              <a:t>Not to “lose” Stage 1 material, the Rel-19 version of the TS can be created BEFORE the Rel-18 deletion/alignment CRs are implemented. </a:t>
            </a:r>
          </a:p>
          <a:p>
            <a:pPr lvl="1"/>
            <a:r>
              <a:rPr lang="en-GB" sz="1600" dirty="0"/>
              <a:t>If the Rel-19 version of the TS does not already exist, a note shall be added on the CR cover page to state: “Rel-19 version to be created before this CR is implemented”.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132148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7" y="128187"/>
            <a:ext cx="7190075" cy="857400"/>
          </a:xfrm>
        </p:spPr>
        <p:txBody>
          <a:bodyPr/>
          <a:lstStyle/>
          <a:p>
            <a:r>
              <a:rPr lang="en-GB" dirty="0"/>
              <a:t>Impact on SA1 (3/3): </a:t>
            </a:r>
            <a:br>
              <a:rPr lang="en-GB" dirty="0"/>
            </a:br>
            <a:r>
              <a:rPr lang="en-GB" dirty="0"/>
              <a:t>case of TS “fully impacted”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7854" y="1094609"/>
            <a:ext cx="8814546" cy="3461428"/>
          </a:xfrm>
        </p:spPr>
        <p:txBody>
          <a:bodyPr/>
          <a:lstStyle/>
          <a:p>
            <a:pPr marL="50800" indent="0">
              <a:buNone/>
            </a:pPr>
            <a:r>
              <a:rPr lang="en-GB" sz="2000" dirty="0"/>
              <a:t>This is the case of a TS that is </a:t>
            </a:r>
            <a:r>
              <a:rPr lang="en-GB" sz="2000" u="sng" dirty="0"/>
              <a:t>dedicated to</a:t>
            </a:r>
            <a:r>
              <a:rPr lang="en-GB" sz="2000" dirty="0"/>
              <a:t> Stage 1 of Feature X, but corresponding Stage 2 of Feature X ends up not being specified in this Release, so Feature X is moved to the next Release.</a:t>
            </a:r>
          </a:p>
          <a:p>
            <a:r>
              <a:rPr lang="en-GB" sz="2000" dirty="0"/>
              <a:t>The Rel-18 version(s) of the TS shall be withdrawn </a:t>
            </a:r>
          </a:p>
          <a:p>
            <a:pPr lvl="1"/>
            <a:r>
              <a:rPr lang="en-GB" sz="1600" dirty="0"/>
              <a:t>a Rel-19 version can be created simultaneously not to lose the Stage 1 material</a:t>
            </a:r>
          </a:p>
          <a:p>
            <a:r>
              <a:rPr lang="en-GB" sz="2000" dirty="0"/>
              <a:t>To withdraw the Rel-18 version:</a:t>
            </a:r>
          </a:p>
          <a:p>
            <a:pPr lvl="1"/>
            <a:r>
              <a:rPr lang="en-GB" sz="1600" dirty="0"/>
              <a:t>The topic shall be brought to TSG SA’s attention, e.g. through the SA1 Chair’s report</a:t>
            </a:r>
          </a:p>
          <a:p>
            <a:pPr lvl="1"/>
            <a:r>
              <a:rPr lang="en-GB" sz="1600" dirty="0"/>
              <a:t>When/if SA approves the withdrawal, the MCC Spec Manager will:</a:t>
            </a:r>
          </a:p>
          <a:p>
            <a:pPr lvl="2"/>
            <a:r>
              <a:rPr lang="en-GB" sz="1200" dirty="0"/>
              <a:t>withdraw the Rel-18 records of the spec(s) and put comments to explain why</a:t>
            </a:r>
          </a:p>
          <a:p>
            <a:pPr lvl="2"/>
            <a:r>
              <a:rPr lang="en-GB" sz="1200" dirty="0"/>
              <a:t>update the following webpage with the decision: </a:t>
            </a:r>
            <a:br>
              <a:rPr lang="en-GB" sz="1200" dirty="0"/>
            </a:br>
            <a:r>
              <a:rPr lang="en-GB" sz="1200" dirty="0">
                <a:hlinkClick r:id="rId2"/>
              </a:rPr>
              <a:t>https://www.3gpp.org/specifications-technologies/specifications-by-series/ts-or-tr-proposed-for-withdrawal</a:t>
            </a:r>
            <a:endParaRPr lang="en-GB" sz="1200" dirty="0"/>
          </a:p>
          <a:p>
            <a:r>
              <a:rPr lang="en-GB" sz="1800" i="1" dirty="0"/>
              <a:t>Note that, in the 3GPP Work Plan, the WID of Stage 1 of Feature X will be moved to the same Release as other Stages of Feature X (i.e. it will be moved to Rel-19 in </a:t>
            </a:r>
            <a:r>
              <a:rPr lang="en-GB" sz="1800" i="1"/>
              <a:t>this case)</a:t>
            </a:r>
            <a:endParaRPr lang="en-GB" sz="1800" i="1" dirty="0"/>
          </a:p>
          <a:p>
            <a:pPr lvl="2"/>
            <a:endParaRPr lang="en-GB" sz="1200" dirty="0"/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646307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824</Words>
  <Application>Microsoft Office PowerPoint</Application>
  <PresentationFormat>On-screen Show (16:9)</PresentationFormat>
  <Paragraphs>53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Quoting 21.900:</vt:lpstr>
      <vt:lpstr>Rel-18 clean-up</vt:lpstr>
      <vt:lpstr>Impact on SA1 (1/3): General</vt:lpstr>
      <vt:lpstr>Impact on SA1 (2/3):  case of TS “partially impacted”</vt:lpstr>
      <vt:lpstr>Impact on SA1 (3/3):  case of TS “fully impacted”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CR_CR0</cp:lastModifiedBy>
  <cp:revision>55</cp:revision>
  <dcterms:modified xsi:type="dcterms:W3CDTF">2023-11-15T16:52:46Z</dcterms:modified>
</cp:coreProperties>
</file>