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99" r:id="rId3"/>
    <p:sldId id="287" r:id="rId4"/>
    <p:sldId id="285" r:id="rId5"/>
    <p:sldId id="288" r:id="rId6"/>
    <p:sldId id="290" r:id="rId7"/>
    <p:sldId id="277"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875" autoAdjust="0"/>
  </p:normalViewPr>
  <p:slideViewPr>
    <p:cSldViewPr snapToGrid="0">
      <p:cViewPr varScale="1">
        <p:scale>
          <a:sx n="64" d="100"/>
          <a:sy n="64" d="100"/>
        </p:scale>
        <p:origin x="68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74D92C-9A75-4053-B8D1-21268C5DA0BF}" type="datetimeFigureOut">
              <a:rPr lang="zh-CN" altLang="en-US" smtClean="0"/>
              <a:t>2023/11/13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C9E9DA-92AA-4248-A9E6-BD45DA2A1B95}" type="slidenum">
              <a:rPr lang="zh-CN" altLang="en-US" smtClean="0"/>
              <a:t>‹#›</a:t>
            </a:fld>
            <a:endParaRPr lang="zh-CN" altLang="en-US"/>
          </a:p>
        </p:txBody>
      </p:sp>
    </p:spTree>
    <p:extLst>
      <p:ext uri="{BB962C8B-B14F-4D97-AF65-F5344CB8AC3E}">
        <p14:creationId xmlns:p14="http://schemas.microsoft.com/office/powerpoint/2010/main" val="36545808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1" dirty="0">
                <a:solidFill>
                  <a:srgbClr val="00B050"/>
                </a:solidFill>
                <a:latin typeface="Calibri" panose="020F0502020204030204" pitchFamily="34" charset="0"/>
                <a:cs typeface="Calibri" panose="020F0502020204030204" pitchFamily="34" charset="0"/>
              </a:rPr>
              <a:t>From people looking for function to function looking for people</a:t>
            </a:r>
            <a:endParaRPr lang="zh-CN" altLang="en-US" sz="1200" b="1" dirty="0">
              <a:solidFill>
                <a:srgbClr val="00B050"/>
              </a:solidFill>
            </a:endParaRPr>
          </a:p>
        </p:txBody>
      </p:sp>
      <p:sp>
        <p:nvSpPr>
          <p:cNvPr id="4" name="灯片编号占位符 3"/>
          <p:cNvSpPr>
            <a:spLocks noGrp="1"/>
          </p:cNvSpPr>
          <p:nvPr>
            <p:ph type="sldNum" sz="quarter" idx="5"/>
          </p:nvPr>
        </p:nvSpPr>
        <p:spPr/>
        <p:txBody>
          <a:bodyPr/>
          <a:lstStyle/>
          <a:p>
            <a:fld id="{4DC9E9DA-92AA-4248-A9E6-BD45DA2A1B95}" type="slidenum">
              <a:rPr lang="zh-CN" altLang="en-US" smtClean="0"/>
              <a:t>1</a:t>
            </a:fld>
            <a:endParaRPr lang="zh-CN" altLang="en-US"/>
          </a:p>
        </p:txBody>
      </p:sp>
    </p:spTree>
    <p:extLst>
      <p:ext uri="{BB962C8B-B14F-4D97-AF65-F5344CB8AC3E}">
        <p14:creationId xmlns:p14="http://schemas.microsoft.com/office/powerpoint/2010/main" val="17291094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8D398E-8974-4957-BD7A-EE1B0DAA026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F20711A-073B-4A3E-A663-9C744323B20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21BC700-1D53-45BA-B75E-8AB1F1BB84BC}"/>
              </a:ext>
            </a:extLst>
          </p:cNvPr>
          <p:cNvSpPr>
            <a:spLocks noGrp="1"/>
          </p:cNvSpPr>
          <p:nvPr>
            <p:ph type="dt" sz="half" idx="10"/>
          </p:nvPr>
        </p:nvSpPr>
        <p:spPr/>
        <p:txBody>
          <a:bodyPr/>
          <a:lstStyle/>
          <a:p>
            <a:fld id="{B3B8D8AF-BE82-4A27-A3C0-E0D9FCF92196}" type="datetimeFigureOut">
              <a:rPr lang="zh-CN" altLang="en-US" smtClean="0"/>
              <a:t>2023/11/13</a:t>
            </a:fld>
            <a:endParaRPr lang="zh-CN" altLang="en-US"/>
          </a:p>
        </p:txBody>
      </p:sp>
      <p:sp>
        <p:nvSpPr>
          <p:cNvPr id="5" name="页脚占位符 4">
            <a:extLst>
              <a:ext uri="{FF2B5EF4-FFF2-40B4-BE49-F238E27FC236}">
                <a16:creationId xmlns:a16="http://schemas.microsoft.com/office/drawing/2014/main" id="{099DDAB8-3001-4584-B91F-2ABE6593880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7360878-36E3-42A3-9819-D2CFF237AF41}"/>
              </a:ext>
            </a:extLst>
          </p:cNvPr>
          <p:cNvSpPr>
            <a:spLocks noGrp="1"/>
          </p:cNvSpPr>
          <p:nvPr>
            <p:ph type="sldNum" sz="quarter" idx="12"/>
          </p:nvPr>
        </p:nvSpPr>
        <p:spPr/>
        <p:txBody>
          <a:bodyPr/>
          <a:lstStyle/>
          <a:p>
            <a:fld id="{16CEEF8D-B28A-47F9-A7BD-2BD97C4E4A43}" type="slidenum">
              <a:rPr lang="zh-CN" altLang="en-US" smtClean="0"/>
              <a:t>‹#›</a:t>
            </a:fld>
            <a:endParaRPr lang="zh-CN" altLang="en-US"/>
          </a:p>
        </p:txBody>
      </p:sp>
    </p:spTree>
    <p:extLst>
      <p:ext uri="{BB962C8B-B14F-4D97-AF65-F5344CB8AC3E}">
        <p14:creationId xmlns:p14="http://schemas.microsoft.com/office/powerpoint/2010/main" val="35765201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0FC973-8E6B-4D7D-BCE4-5CF646FCF04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0C5657A-2732-4FD8-861A-40BCD3434DB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7E641B9-FEF3-4F7D-9BFB-9EDA53C69007}"/>
              </a:ext>
            </a:extLst>
          </p:cNvPr>
          <p:cNvSpPr>
            <a:spLocks noGrp="1"/>
          </p:cNvSpPr>
          <p:nvPr>
            <p:ph type="dt" sz="half" idx="10"/>
          </p:nvPr>
        </p:nvSpPr>
        <p:spPr/>
        <p:txBody>
          <a:bodyPr/>
          <a:lstStyle/>
          <a:p>
            <a:fld id="{B3B8D8AF-BE82-4A27-A3C0-E0D9FCF92196}" type="datetimeFigureOut">
              <a:rPr lang="zh-CN" altLang="en-US" smtClean="0"/>
              <a:t>2023/11/13</a:t>
            </a:fld>
            <a:endParaRPr lang="zh-CN" altLang="en-US"/>
          </a:p>
        </p:txBody>
      </p:sp>
      <p:sp>
        <p:nvSpPr>
          <p:cNvPr id="5" name="页脚占位符 4">
            <a:extLst>
              <a:ext uri="{FF2B5EF4-FFF2-40B4-BE49-F238E27FC236}">
                <a16:creationId xmlns:a16="http://schemas.microsoft.com/office/drawing/2014/main" id="{AEC30D49-98DB-48FF-B51B-80856589EA2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BFD4E78-FEDB-49B4-8D19-699964E330A3}"/>
              </a:ext>
            </a:extLst>
          </p:cNvPr>
          <p:cNvSpPr>
            <a:spLocks noGrp="1"/>
          </p:cNvSpPr>
          <p:nvPr>
            <p:ph type="sldNum" sz="quarter" idx="12"/>
          </p:nvPr>
        </p:nvSpPr>
        <p:spPr/>
        <p:txBody>
          <a:bodyPr/>
          <a:lstStyle/>
          <a:p>
            <a:fld id="{16CEEF8D-B28A-47F9-A7BD-2BD97C4E4A43}" type="slidenum">
              <a:rPr lang="zh-CN" altLang="en-US" smtClean="0"/>
              <a:t>‹#›</a:t>
            </a:fld>
            <a:endParaRPr lang="zh-CN" altLang="en-US"/>
          </a:p>
        </p:txBody>
      </p:sp>
    </p:spTree>
    <p:extLst>
      <p:ext uri="{BB962C8B-B14F-4D97-AF65-F5344CB8AC3E}">
        <p14:creationId xmlns:p14="http://schemas.microsoft.com/office/powerpoint/2010/main" val="2471256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DA6B186-2563-464F-AD01-8DAF83B012B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65384C6-C8F7-4A3D-A64C-6E6900405CD6}"/>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239574B-1E5B-481B-A346-476194ECE5E1}"/>
              </a:ext>
            </a:extLst>
          </p:cNvPr>
          <p:cNvSpPr>
            <a:spLocks noGrp="1"/>
          </p:cNvSpPr>
          <p:nvPr>
            <p:ph type="dt" sz="half" idx="10"/>
          </p:nvPr>
        </p:nvSpPr>
        <p:spPr/>
        <p:txBody>
          <a:bodyPr/>
          <a:lstStyle/>
          <a:p>
            <a:fld id="{B3B8D8AF-BE82-4A27-A3C0-E0D9FCF92196}" type="datetimeFigureOut">
              <a:rPr lang="zh-CN" altLang="en-US" smtClean="0"/>
              <a:t>2023/11/13</a:t>
            </a:fld>
            <a:endParaRPr lang="zh-CN" altLang="en-US"/>
          </a:p>
        </p:txBody>
      </p:sp>
      <p:sp>
        <p:nvSpPr>
          <p:cNvPr id="5" name="页脚占位符 4">
            <a:extLst>
              <a:ext uri="{FF2B5EF4-FFF2-40B4-BE49-F238E27FC236}">
                <a16:creationId xmlns:a16="http://schemas.microsoft.com/office/drawing/2014/main" id="{6459AFE0-0667-4014-AF38-955493A1184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FA94E32-268F-4477-B1F4-EF533A2D2A31}"/>
              </a:ext>
            </a:extLst>
          </p:cNvPr>
          <p:cNvSpPr>
            <a:spLocks noGrp="1"/>
          </p:cNvSpPr>
          <p:nvPr>
            <p:ph type="sldNum" sz="quarter" idx="12"/>
          </p:nvPr>
        </p:nvSpPr>
        <p:spPr/>
        <p:txBody>
          <a:bodyPr/>
          <a:lstStyle/>
          <a:p>
            <a:fld id="{16CEEF8D-B28A-47F9-A7BD-2BD97C4E4A43}" type="slidenum">
              <a:rPr lang="zh-CN" altLang="en-US" smtClean="0"/>
              <a:t>‹#›</a:t>
            </a:fld>
            <a:endParaRPr lang="zh-CN" altLang="en-US"/>
          </a:p>
        </p:txBody>
      </p:sp>
    </p:spTree>
    <p:extLst>
      <p:ext uri="{BB962C8B-B14F-4D97-AF65-F5344CB8AC3E}">
        <p14:creationId xmlns:p14="http://schemas.microsoft.com/office/powerpoint/2010/main" val="3291715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4895D8-ABB2-4DD5-9DC1-EF5486B7C0B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2C5A396-A17B-4D06-A6B2-361C456C24AD}"/>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5C363F9-D7C5-483A-A8D9-F194DABA3564}"/>
              </a:ext>
            </a:extLst>
          </p:cNvPr>
          <p:cNvSpPr>
            <a:spLocks noGrp="1"/>
          </p:cNvSpPr>
          <p:nvPr>
            <p:ph type="dt" sz="half" idx="10"/>
          </p:nvPr>
        </p:nvSpPr>
        <p:spPr/>
        <p:txBody>
          <a:bodyPr/>
          <a:lstStyle/>
          <a:p>
            <a:fld id="{B3B8D8AF-BE82-4A27-A3C0-E0D9FCF92196}" type="datetimeFigureOut">
              <a:rPr lang="zh-CN" altLang="en-US" smtClean="0"/>
              <a:t>2023/11/13</a:t>
            </a:fld>
            <a:endParaRPr lang="zh-CN" altLang="en-US"/>
          </a:p>
        </p:txBody>
      </p:sp>
      <p:sp>
        <p:nvSpPr>
          <p:cNvPr id="5" name="页脚占位符 4">
            <a:extLst>
              <a:ext uri="{FF2B5EF4-FFF2-40B4-BE49-F238E27FC236}">
                <a16:creationId xmlns:a16="http://schemas.microsoft.com/office/drawing/2014/main" id="{21F0B7EC-DC53-49C1-92A9-1B3374BF7B8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1316DE8-E47F-4F31-988F-5159296D9FE2}"/>
              </a:ext>
            </a:extLst>
          </p:cNvPr>
          <p:cNvSpPr>
            <a:spLocks noGrp="1"/>
          </p:cNvSpPr>
          <p:nvPr>
            <p:ph type="sldNum" sz="quarter" idx="12"/>
          </p:nvPr>
        </p:nvSpPr>
        <p:spPr/>
        <p:txBody>
          <a:bodyPr/>
          <a:lstStyle/>
          <a:p>
            <a:fld id="{16CEEF8D-B28A-47F9-A7BD-2BD97C4E4A43}" type="slidenum">
              <a:rPr lang="zh-CN" altLang="en-US" smtClean="0"/>
              <a:t>‹#›</a:t>
            </a:fld>
            <a:endParaRPr lang="zh-CN" altLang="en-US"/>
          </a:p>
        </p:txBody>
      </p:sp>
    </p:spTree>
    <p:extLst>
      <p:ext uri="{BB962C8B-B14F-4D97-AF65-F5344CB8AC3E}">
        <p14:creationId xmlns:p14="http://schemas.microsoft.com/office/powerpoint/2010/main" val="1025609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5397E7-7853-4509-9636-C7D89CC7FAD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DF03CE95-D053-46A2-85AA-2FA3B3E76A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77C21ACF-A897-4065-AF90-3BEB7A449DBE}"/>
              </a:ext>
            </a:extLst>
          </p:cNvPr>
          <p:cNvSpPr>
            <a:spLocks noGrp="1"/>
          </p:cNvSpPr>
          <p:nvPr>
            <p:ph type="dt" sz="half" idx="10"/>
          </p:nvPr>
        </p:nvSpPr>
        <p:spPr/>
        <p:txBody>
          <a:bodyPr/>
          <a:lstStyle/>
          <a:p>
            <a:fld id="{B3B8D8AF-BE82-4A27-A3C0-E0D9FCF92196}" type="datetimeFigureOut">
              <a:rPr lang="zh-CN" altLang="en-US" smtClean="0"/>
              <a:t>2023/11/13</a:t>
            </a:fld>
            <a:endParaRPr lang="zh-CN" altLang="en-US"/>
          </a:p>
        </p:txBody>
      </p:sp>
      <p:sp>
        <p:nvSpPr>
          <p:cNvPr id="5" name="页脚占位符 4">
            <a:extLst>
              <a:ext uri="{FF2B5EF4-FFF2-40B4-BE49-F238E27FC236}">
                <a16:creationId xmlns:a16="http://schemas.microsoft.com/office/drawing/2014/main" id="{F0C1EF9D-F981-4233-B195-A3B85162563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E3D5AC2-A09E-4B40-9AE6-41290C2344B7}"/>
              </a:ext>
            </a:extLst>
          </p:cNvPr>
          <p:cNvSpPr>
            <a:spLocks noGrp="1"/>
          </p:cNvSpPr>
          <p:nvPr>
            <p:ph type="sldNum" sz="quarter" idx="12"/>
          </p:nvPr>
        </p:nvSpPr>
        <p:spPr/>
        <p:txBody>
          <a:bodyPr/>
          <a:lstStyle/>
          <a:p>
            <a:fld id="{16CEEF8D-B28A-47F9-A7BD-2BD97C4E4A43}" type="slidenum">
              <a:rPr lang="zh-CN" altLang="en-US" smtClean="0"/>
              <a:t>‹#›</a:t>
            </a:fld>
            <a:endParaRPr lang="zh-CN" altLang="en-US"/>
          </a:p>
        </p:txBody>
      </p:sp>
    </p:spTree>
    <p:extLst>
      <p:ext uri="{BB962C8B-B14F-4D97-AF65-F5344CB8AC3E}">
        <p14:creationId xmlns:p14="http://schemas.microsoft.com/office/powerpoint/2010/main" val="1767355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0781AE-BDC9-41D1-9EC3-FF37247C5FE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24E25FE-7560-4B4F-9281-91C46D0C172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0889D2F9-CED7-493F-865C-14E423E0E07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72B223D4-EFF2-4CF7-BA69-CB60C988AABC}"/>
              </a:ext>
            </a:extLst>
          </p:cNvPr>
          <p:cNvSpPr>
            <a:spLocks noGrp="1"/>
          </p:cNvSpPr>
          <p:nvPr>
            <p:ph type="dt" sz="half" idx="10"/>
          </p:nvPr>
        </p:nvSpPr>
        <p:spPr/>
        <p:txBody>
          <a:bodyPr/>
          <a:lstStyle/>
          <a:p>
            <a:fld id="{B3B8D8AF-BE82-4A27-A3C0-E0D9FCF92196}" type="datetimeFigureOut">
              <a:rPr lang="zh-CN" altLang="en-US" smtClean="0"/>
              <a:t>2023/11/13</a:t>
            </a:fld>
            <a:endParaRPr lang="zh-CN" altLang="en-US"/>
          </a:p>
        </p:txBody>
      </p:sp>
      <p:sp>
        <p:nvSpPr>
          <p:cNvPr id="6" name="页脚占位符 5">
            <a:extLst>
              <a:ext uri="{FF2B5EF4-FFF2-40B4-BE49-F238E27FC236}">
                <a16:creationId xmlns:a16="http://schemas.microsoft.com/office/drawing/2014/main" id="{CF0D4FDF-B776-4E60-9AE1-9CCF679A629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FD0432E-6AF7-4955-B857-C10829356686}"/>
              </a:ext>
            </a:extLst>
          </p:cNvPr>
          <p:cNvSpPr>
            <a:spLocks noGrp="1"/>
          </p:cNvSpPr>
          <p:nvPr>
            <p:ph type="sldNum" sz="quarter" idx="12"/>
          </p:nvPr>
        </p:nvSpPr>
        <p:spPr/>
        <p:txBody>
          <a:bodyPr/>
          <a:lstStyle/>
          <a:p>
            <a:fld id="{16CEEF8D-B28A-47F9-A7BD-2BD97C4E4A43}" type="slidenum">
              <a:rPr lang="zh-CN" altLang="en-US" smtClean="0"/>
              <a:t>‹#›</a:t>
            </a:fld>
            <a:endParaRPr lang="zh-CN" altLang="en-US"/>
          </a:p>
        </p:txBody>
      </p:sp>
    </p:spTree>
    <p:extLst>
      <p:ext uri="{BB962C8B-B14F-4D97-AF65-F5344CB8AC3E}">
        <p14:creationId xmlns:p14="http://schemas.microsoft.com/office/powerpoint/2010/main" val="1165090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761411-6F74-41F7-BBB6-35BE15AF8E8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0D00390-1289-4D6E-A5B8-9254F97DC7A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B4B5436A-7E20-4EEA-AD57-02D6F195305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9C1F05DE-1380-44F3-BA27-F5DD1707994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60BD4D43-644F-4BC7-A8DD-8DA3E5FDA1C2}"/>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224ACE42-800E-48E1-B39B-D747ED0A56B2}"/>
              </a:ext>
            </a:extLst>
          </p:cNvPr>
          <p:cNvSpPr>
            <a:spLocks noGrp="1"/>
          </p:cNvSpPr>
          <p:nvPr>
            <p:ph type="dt" sz="half" idx="10"/>
          </p:nvPr>
        </p:nvSpPr>
        <p:spPr/>
        <p:txBody>
          <a:bodyPr/>
          <a:lstStyle/>
          <a:p>
            <a:fld id="{B3B8D8AF-BE82-4A27-A3C0-E0D9FCF92196}" type="datetimeFigureOut">
              <a:rPr lang="zh-CN" altLang="en-US" smtClean="0"/>
              <a:t>2023/11/13</a:t>
            </a:fld>
            <a:endParaRPr lang="zh-CN" altLang="en-US"/>
          </a:p>
        </p:txBody>
      </p:sp>
      <p:sp>
        <p:nvSpPr>
          <p:cNvPr id="8" name="页脚占位符 7">
            <a:extLst>
              <a:ext uri="{FF2B5EF4-FFF2-40B4-BE49-F238E27FC236}">
                <a16:creationId xmlns:a16="http://schemas.microsoft.com/office/drawing/2014/main" id="{F7AA8AF1-E987-4D9D-ACDE-3BA57071325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A78C4F4-08AC-41BE-B68E-D2E292727509}"/>
              </a:ext>
            </a:extLst>
          </p:cNvPr>
          <p:cNvSpPr>
            <a:spLocks noGrp="1"/>
          </p:cNvSpPr>
          <p:nvPr>
            <p:ph type="sldNum" sz="quarter" idx="12"/>
          </p:nvPr>
        </p:nvSpPr>
        <p:spPr/>
        <p:txBody>
          <a:bodyPr/>
          <a:lstStyle/>
          <a:p>
            <a:fld id="{16CEEF8D-B28A-47F9-A7BD-2BD97C4E4A43}" type="slidenum">
              <a:rPr lang="zh-CN" altLang="en-US" smtClean="0"/>
              <a:t>‹#›</a:t>
            </a:fld>
            <a:endParaRPr lang="zh-CN" altLang="en-US"/>
          </a:p>
        </p:txBody>
      </p:sp>
    </p:spTree>
    <p:extLst>
      <p:ext uri="{BB962C8B-B14F-4D97-AF65-F5344CB8AC3E}">
        <p14:creationId xmlns:p14="http://schemas.microsoft.com/office/powerpoint/2010/main" val="877892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97AC82-42D1-4E97-B8D2-2D178232B83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C72E10A-FB31-40D1-ABFD-8A806CFFD9E4}"/>
              </a:ext>
            </a:extLst>
          </p:cNvPr>
          <p:cNvSpPr>
            <a:spLocks noGrp="1"/>
          </p:cNvSpPr>
          <p:nvPr>
            <p:ph type="dt" sz="half" idx="10"/>
          </p:nvPr>
        </p:nvSpPr>
        <p:spPr/>
        <p:txBody>
          <a:bodyPr/>
          <a:lstStyle/>
          <a:p>
            <a:fld id="{B3B8D8AF-BE82-4A27-A3C0-E0D9FCF92196}" type="datetimeFigureOut">
              <a:rPr lang="zh-CN" altLang="en-US" smtClean="0"/>
              <a:t>2023/11/13</a:t>
            </a:fld>
            <a:endParaRPr lang="zh-CN" altLang="en-US"/>
          </a:p>
        </p:txBody>
      </p:sp>
      <p:sp>
        <p:nvSpPr>
          <p:cNvPr id="4" name="页脚占位符 3">
            <a:extLst>
              <a:ext uri="{FF2B5EF4-FFF2-40B4-BE49-F238E27FC236}">
                <a16:creationId xmlns:a16="http://schemas.microsoft.com/office/drawing/2014/main" id="{9FCC0888-2FF8-43C0-B984-8E53A685381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7DCD577-8727-49C1-B8B9-CAD188E76F21}"/>
              </a:ext>
            </a:extLst>
          </p:cNvPr>
          <p:cNvSpPr>
            <a:spLocks noGrp="1"/>
          </p:cNvSpPr>
          <p:nvPr>
            <p:ph type="sldNum" sz="quarter" idx="12"/>
          </p:nvPr>
        </p:nvSpPr>
        <p:spPr/>
        <p:txBody>
          <a:bodyPr/>
          <a:lstStyle/>
          <a:p>
            <a:fld id="{16CEEF8D-B28A-47F9-A7BD-2BD97C4E4A43}" type="slidenum">
              <a:rPr lang="zh-CN" altLang="en-US" smtClean="0"/>
              <a:t>‹#›</a:t>
            </a:fld>
            <a:endParaRPr lang="zh-CN" altLang="en-US"/>
          </a:p>
        </p:txBody>
      </p:sp>
    </p:spTree>
    <p:extLst>
      <p:ext uri="{BB962C8B-B14F-4D97-AF65-F5344CB8AC3E}">
        <p14:creationId xmlns:p14="http://schemas.microsoft.com/office/powerpoint/2010/main" val="1739106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0865DB2-6CDA-4B17-AAB1-48501F136A77}"/>
              </a:ext>
            </a:extLst>
          </p:cNvPr>
          <p:cNvSpPr>
            <a:spLocks noGrp="1"/>
          </p:cNvSpPr>
          <p:nvPr>
            <p:ph type="dt" sz="half" idx="10"/>
          </p:nvPr>
        </p:nvSpPr>
        <p:spPr/>
        <p:txBody>
          <a:bodyPr/>
          <a:lstStyle/>
          <a:p>
            <a:fld id="{B3B8D8AF-BE82-4A27-A3C0-E0D9FCF92196}" type="datetimeFigureOut">
              <a:rPr lang="zh-CN" altLang="en-US" smtClean="0"/>
              <a:t>2023/11/13</a:t>
            </a:fld>
            <a:endParaRPr lang="zh-CN" altLang="en-US"/>
          </a:p>
        </p:txBody>
      </p:sp>
      <p:sp>
        <p:nvSpPr>
          <p:cNvPr id="3" name="页脚占位符 2">
            <a:extLst>
              <a:ext uri="{FF2B5EF4-FFF2-40B4-BE49-F238E27FC236}">
                <a16:creationId xmlns:a16="http://schemas.microsoft.com/office/drawing/2014/main" id="{4F4ACE69-2C44-42E8-9938-3ED064B91E5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7410F4F-C342-4B08-99C1-04CD9B69B253}"/>
              </a:ext>
            </a:extLst>
          </p:cNvPr>
          <p:cNvSpPr>
            <a:spLocks noGrp="1"/>
          </p:cNvSpPr>
          <p:nvPr>
            <p:ph type="sldNum" sz="quarter" idx="12"/>
          </p:nvPr>
        </p:nvSpPr>
        <p:spPr/>
        <p:txBody>
          <a:bodyPr/>
          <a:lstStyle/>
          <a:p>
            <a:fld id="{16CEEF8D-B28A-47F9-A7BD-2BD97C4E4A43}" type="slidenum">
              <a:rPr lang="zh-CN" altLang="en-US" smtClean="0"/>
              <a:t>‹#›</a:t>
            </a:fld>
            <a:endParaRPr lang="zh-CN" altLang="en-US"/>
          </a:p>
        </p:txBody>
      </p:sp>
    </p:spTree>
    <p:extLst>
      <p:ext uri="{BB962C8B-B14F-4D97-AF65-F5344CB8AC3E}">
        <p14:creationId xmlns:p14="http://schemas.microsoft.com/office/powerpoint/2010/main" val="2343801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EEA350-4BEC-408C-8E5B-D5DBD2BE6FE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A47D187-AC0E-4A7D-9013-212C9FE8D0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CB815CA3-64C7-42D5-B6D6-4E8DAB5D2F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BC79443-6AC4-4509-BDF5-F14FBDDC9015}"/>
              </a:ext>
            </a:extLst>
          </p:cNvPr>
          <p:cNvSpPr>
            <a:spLocks noGrp="1"/>
          </p:cNvSpPr>
          <p:nvPr>
            <p:ph type="dt" sz="half" idx="10"/>
          </p:nvPr>
        </p:nvSpPr>
        <p:spPr/>
        <p:txBody>
          <a:bodyPr/>
          <a:lstStyle/>
          <a:p>
            <a:fld id="{B3B8D8AF-BE82-4A27-A3C0-E0D9FCF92196}" type="datetimeFigureOut">
              <a:rPr lang="zh-CN" altLang="en-US" smtClean="0"/>
              <a:t>2023/11/13</a:t>
            </a:fld>
            <a:endParaRPr lang="zh-CN" altLang="en-US"/>
          </a:p>
        </p:txBody>
      </p:sp>
      <p:sp>
        <p:nvSpPr>
          <p:cNvPr id="6" name="页脚占位符 5">
            <a:extLst>
              <a:ext uri="{FF2B5EF4-FFF2-40B4-BE49-F238E27FC236}">
                <a16:creationId xmlns:a16="http://schemas.microsoft.com/office/drawing/2014/main" id="{98F4F870-CECA-4B66-87D1-4388DA36407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C663779-37D6-4868-A48F-BA1FE4CA85A2}"/>
              </a:ext>
            </a:extLst>
          </p:cNvPr>
          <p:cNvSpPr>
            <a:spLocks noGrp="1"/>
          </p:cNvSpPr>
          <p:nvPr>
            <p:ph type="sldNum" sz="quarter" idx="12"/>
          </p:nvPr>
        </p:nvSpPr>
        <p:spPr/>
        <p:txBody>
          <a:bodyPr/>
          <a:lstStyle/>
          <a:p>
            <a:fld id="{16CEEF8D-B28A-47F9-A7BD-2BD97C4E4A43}" type="slidenum">
              <a:rPr lang="zh-CN" altLang="en-US" smtClean="0"/>
              <a:t>‹#›</a:t>
            </a:fld>
            <a:endParaRPr lang="zh-CN" altLang="en-US"/>
          </a:p>
        </p:txBody>
      </p:sp>
    </p:spTree>
    <p:extLst>
      <p:ext uri="{BB962C8B-B14F-4D97-AF65-F5344CB8AC3E}">
        <p14:creationId xmlns:p14="http://schemas.microsoft.com/office/powerpoint/2010/main" val="4190541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A07673-3DF0-4759-94C7-F20CE278C7A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E5583B21-644A-4BE0-ABDD-6E35B98B59B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6A7E3B6B-CB69-4E12-BDC5-D4C0FA285B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63274E38-9BD5-4DCC-9CB1-AB7C7669199A}"/>
              </a:ext>
            </a:extLst>
          </p:cNvPr>
          <p:cNvSpPr>
            <a:spLocks noGrp="1"/>
          </p:cNvSpPr>
          <p:nvPr>
            <p:ph type="dt" sz="half" idx="10"/>
          </p:nvPr>
        </p:nvSpPr>
        <p:spPr/>
        <p:txBody>
          <a:bodyPr/>
          <a:lstStyle/>
          <a:p>
            <a:fld id="{B3B8D8AF-BE82-4A27-A3C0-E0D9FCF92196}" type="datetimeFigureOut">
              <a:rPr lang="zh-CN" altLang="en-US" smtClean="0"/>
              <a:t>2023/11/13</a:t>
            </a:fld>
            <a:endParaRPr lang="zh-CN" altLang="en-US"/>
          </a:p>
        </p:txBody>
      </p:sp>
      <p:sp>
        <p:nvSpPr>
          <p:cNvPr id="6" name="页脚占位符 5">
            <a:extLst>
              <a:ext uri="{FF2B5EF4-FFF2-40B4-BE49-F238E27FC236}">
                <a16:creationId xmlns:a16="http://schemas.microsoft.com/office/drawing/2014/main" id="{C0C63996-5BAE-4645-9A69-8AB279CA5D7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90EE147-8F84-4C9C-93C0-71673EF844CE}"/>
              </a:ext>
            </a:extLst>
          </p:cNvPr>
          <p:cNvSpPr>
            <a:spLocks noGrp="1"/>
          </p:cNvSpPr>
          <p:nvPr>
            <p:ph type="sldNum" sz="quarter" idx="12"/>
          </p:nvPr>
        </p:nvSpPr>
        <p:spPr/>
        <p:txBody>
          <a:bodyPr/>
          <a:lstStyle/>
          <a:p>
            <a:fld id="{16CEEF8D-B28A-47F9-A7BD-2BD97C4E4A43}" type="slidenum">
              <a:rPr lang="zh-CN" altLang="en-US" smtClean="0"/>
              <a:t>‹#›</a:t>
            </a:fld>
            <a:endParaRPr lang="zh-CN" altLang="en-US"/>
          </a:p>
        </p:txBody>
      </p:sp>
    </p:spTree>
    <p:extLst>
      <p:ext uri="{BB962C8B-B14F-4D97-AF65-F5344CB8AC3E}">
        <p14:creationId xmlns:p14="http://schemas.microsoft.com/office/powerpoint/2010/main" val="3027863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4D26B3E-4422-48F6-ABF2-5F18AFD53F1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11F47C6-555B-446B-B900-2A21A2EF5B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B3B90F7-2EC4-4591-920F-AFDCC98C24A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B8D8AF-BE82-4A27-A3C0-E0D9FCF92196}" type="datetimeFigureOut">
              <a:rPr lang="zh-CN" altLang="en-US" smtClean="0"/>
              <a:t>2023/11/13</a:t>
            </a:fld>
            <a:endParaRPr lang="zh-CN" altLang="en-US"/>
          </a:p>
        </p:txBody>
      </p:sp>
      <p:sp>
        <p:nvSpPr>
          <p:cNvPr id="5" name="页脚占位符 4">
            <a:extLst>
              <a:ext uri="{FF2B5EF4-FFF2-40B4-BE49-F238E27FC236}">
                <a16:creationId xmlns:a16="http://schemas.microsoft.com/office/drawing/2014/main" id="{4398E0CE-AC97-40C3-A2F4-A94CD0910D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C804271C-BFD1-4C46-AF19-2E5D2FEF6A4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CEEF8D-B28A-47F9-A7BD-2BD97C4E4A43}" type="slidenum">
              <a:rPr lang="zh-CN" altLang="en-US" smtClean="0"/>
              <a:t>‹#›</a:t>
            </a:fld>
            <a:endParaRPr lang="zh-CN" altLang="en-US"/>
          </a:p>
        </p:txBody>
      </p:sp>
    </p:spTree>
    <p:extLst>
      <p:ext uri="{BB962C8B-B14F-4D97-AF65-F5344CB8AC3E}">
        <p14:creationId xmlns:p14="http://schemas.microsoft.com/office/powerpoint/2010/main" val="23865977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7BA31C-99B3-4869-86FC-593218193505}"/>
              </a:ext>
            </a:extLst>
          </p:cNvPr>
          <p:cNvSpPr>
            <a:spLocks noGrp="1"/>
          </p:cNvSpPr>
          <p:nvPr>
            <p:ph type="ctrTitle"/>
          </p:nvPr>
        </p:nvSpPr>
        <p:spPr>
          <a:xfrm>
            <a:off x="41429" y="1335427"/>
            <a:ext cx="12109142" cy="2387600"/>
          </a:xfrm>
        </p:spPr>
        <p:txBody>
          <a:bodyPr>
            <a:normAutofit/>
          </a:bodyPr>
          <a:lstStyle/>
          <a:p>
            <a:r>
              <a:rPr lang="en-US" altLang="zh-CN" sz="5200" b="1" dirty="0">
                <a:solidFill>
                  <a:srgbClr val="00B050"/>
                </a:solidFill>
                <a:latin typeface="Calibri" panose="020F0502020204030204" pitchFamily="34" charset="0"/>
                <a:cs typeface="Calibri" panose="020F0502020204030204" pitchFamily="34" charset="0"/>
              </a:rPr>
              <a:t>User Centric Application Service Transfer (UCAST)</a:t>
            </a:r>
            <a:endParaRPr lang="zh-CN" altLang="en-US" sz="5200" dirty="0">
              <a:solidFill>
                <a:srgbClr val="00B050"/>
              </a:solidFill>
              <a:latin typeface="Calibri" panose="020F0502020204030204" pitchFamily="34" charset="0"/>
              <a:cs typeface="Calibri" panose="020F0502020204030204" pitchFamily="34" charset="0"/>
            </a:endParaRPr>
          </a:p>
        </p:txBody>
      </p:sp>
      <p:sp>
        <p:nvSpPr>
          <p:cNvPr id="3" name="矩形 2">
            <a:extLst>
              <a:ext uri="{FF2B5EF4-FFF2-40B4-BE49-F238E27FC236}">
                <a16:creationId xmlns:a16="http://schemas.microsoft.com/office/drawing/2014/main" id="{EFC2809E-A25E-4129-9150-0C08D32BAF44}"/>
              </a:ext>
            </a:extLst>
          </p:cNvPr>
          <p:cNvSpPr/>
          <p:nvPr/>
        </p:nvSpPr>
        <p:spPr>
          <a:xfrm>
            <a:off x="180115" y="113507"/>
            <a:ext cx="11746842" cy="646331"/>
          </a:xfrm>
          <a:prstGeom prst="rect">
            <a:avLst/>
          </a:prstGeom>
        </p:spPr>
        <p:txBody>
          <a:bodyPr wrap="square">
            <a:spAutoFit/>
          </a:bodyPr>
          <a:lstStyle/>
          <a:p>
            <a:pPr fontAlgn="base" hangingPunct="0">
              <a:spcAft>
                <a:spcPts val="0"/>
              </a:spcAft>
              <a:tabLst>
                <a:tab pos="2637155" algn="ctr"/>
                <a:tab pos="5274310" algn="r"/>
                <a:tab pos="6120130" algn="r"/>
              </a:tabLst>
            </a:pPr>
            <a:r>
              <a:rPr lang="en-GB" altLang="zh-CN" b="1" dirty="0">
                <a:latin typeface="Arial" panose="020B0604020202020204" pitchFamily="34" charset="0"/>
                <a:cs typeface="Times New Roman" panose="02020603050405020304" pitchFamily="18" charset="0"/>
              </a:rPr>
              <a:t>3GPP TSG- SA1 Meeting # 104							</a:t>
            </a:r>
            <a:r>
              <a:rPr lang="en-GB" altLang="zh-CN" b="1">
                <a:latin typeface="Arial" panose="020B0604020202020204" pitchFamily="34" charset="0"/>
                <a:cs typeface="Times New Roman" panose="02020603050405020304" pitchFamily="18" charset="0"/>
              </a:rPr>
              <a:t>      S1-233265</a:t>
            </a:r>
            <a:endParaRPr lang="en-GB" altLang="zh-CN" b="1" dirty="0">
              <a:latin typeface="Arial" panose="020B0604020202020204" pitchFamily="34" charset="0"/>
              <a:cs typeface="Times New Roman" panose="02020603050405020304" pitchFamily="18" charset="0"/>
            </a:endParaRPr>
          </a:p>
          <a:p>
            <a:pPr fontAlgn="base" hangingPunct="0">
              <a:spcAft>
                <a:spcPts val="0"/>
              </a:spcAft>
              <a:tabLst>
                <a:tab pos="2637155" algn="ctr"/>
                <a:tab pos="5274310" algn="r"/>
                <a:tab pos="6120130" algn="r"/>
              </a:tabLst>
            </a:pPr>
            <a:r>
              <a:rPr lang="en-GB" altLang="zh-CN" b="1" dirty="0"/>
              <a:t>Chicago, United States, 13 - 17 November 2023</a:t>
            </a:r>
            <a:endParaRPr lang="zh-CN" altLang="zh-CN" sz="1200" dirty="0">
              <a:latin typeface="Times New Roman" panose="02020603050405020304" pitchFamily="18" charset="0"/>
            </a:endParaRPr>
          </a:p>
        </p:txBody>
      </p:sp>
    </p:spTree>
    <p:extLst>
      <p:ext uri="{BB962C8B-B14F-4D97-AF65-F5344CB8AC3E}">
        <p14:creationId xmlns:p14="http://schemas.microsoft.com/office/powerpoint/2010/main" val="3569490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4722938-FCD0-4CBA-870F-1F071AEA8DE1}"/>
              </a:ext>
            </a:extLst>
          </p:cNvPr>
          <p:cNvSpPr>
            <a:spLocks noGrp="1"/>
          </p:cNvSpPr>
          <p:nvPr>
            <p:ph type="title"/>
          </p:nvPr>
        </p:nvSpPr>
        <p:spPr>
          <a:xfrm>
            <a:off x="705034" y="36758"/>
            <a:ext cx="10515600" cy="1205633"/>
          </a:xfrm>
        </p:spPr>
        <p:txBody>
          <a:bodyPr/>
          <a:lstStyle/>
          <a:p>
            <a:r>
              <a:rPr lang="en-US" altLang="zh-CN" b="1" dirty="0">
                <a:latin typeface="Calibri" panose="020F0502020204030204" pitchFamily="34" charset="0"/>
                <a:cs typeface="Calibri" panose="020F0502020204030204" pitchFamily="34" charset="0"/>
              </a:rPr>
              <a:t>User centric application service transfer</a:t>
            </a:r>
            <a:endParaRPr lang="zh-CN" altLang="en-US" dirty="0"/>
          </a:p>
        </p:txBody>
      </p:sp>
      <p:sp>
        <p:nvSpPr>
          <p:cNvPr id="25" name="矩形 24">
            <a:extLst>
              <a:ext uri="{FF2B5EF4-FFF2-40B4-BE49-F238E27FC236}">
                <a16:creationId xmlns:a16="http://schemas.microsoft.com/office/drawing/2014/main" id="{16C8D020-984E-4B11-ABDF-A288E8A9F975}"/>
              </a:ext>
            </a:extLst>
          </p:cNvPr>
          <p:cNvSpPr/>
          <p:nvPr/>
        </p:nvSpPr>
        <p:spPr>
          <a:xfrm>
            <a:off x="482739" y="1141471"/>
            <a:ext cx="10924714" cy="1754326"/>
          </a:xfrm>
          <a:prstGeom prst="rect">
            <a:avLst/>
          </a:prstGeom>
        </p:spPr>
        <p:txBody>
          <a:bodyPr wrap="square">
            <a:spAutoFit/>
          </a:bodyPr>
          <a:lstStyle/>
          <a:p>
            <a:pPr marL="285750" indent="-285750">
              <a:buFont typeface="Wingdings" panose="05000000000000000000" pitchFamily="2" charset="2"/>
              <a:buChar char="n"/>
            </a:pPr>
            <a:r>
              <a:rPr lang="en-US" altLang="zh-CN" b="1" dirty="0">
                <a:latin typeface="Calibri" panose="020F0502020204030204" pitchFamily="34" charset="0"/>
                <a:cs typeface="Calibri" panose="020F0502020204030204" pitchFamily="34" charset="0"/>
              </a:rPr>
              <a:t>Today, User Centric Application Service Transfer is a popular trend to optimize user experience (e.g. vehicle infotainment) by using different UEs, directly connecting to network, to support an application service (e.g. video call, gaming, navigation). By doing the transferring, the (full/a part of) application service functionality needs be transferred across UEs in real time.</a:t>
            </a:r>
          </a:p>
          <a:p>
            <a:pPr marL="285750" indent="-285750">
              <a:buFont typeface="Wingdings" panose="05000000000000000000" pitchFamily="2" charset="2"/>
              <a:buChar char="n"/>
            </a:pPr>
            <a:r>
              <a:rPr lang="en-US" altLang="zh-CN" b="1" dirty="0">
                <a:latin typeface="Calibri" panose="020F0502020204030204" pitchFamily="34" charset="0"/>
                <a:cs typeface="Calibri" panose="020F0502020204030204" pitchFamily="34" charset="0"/>
              </a:rPr>
              <a:t>The 3GPP devices can be used by a person, a family, or people in public place to fulfil the same user’s application service transferring among the devices</a:t>
            </a:r>
          </a:p>
        </p:txBody>
      </p:sp>
      <p:pic>
        <p:nvPicPr>
          <p:cNvPr id="4" name="图片 3">
            <a:extLst>
              <a:ext uri="{FF2B5EF4-FFF2-40B4-BE49-F238E27FC236}">
                <a16:creationId xmlns:a16="http://schemas.microsoft.com/office/drawing/2014/main" id="{0CC46E75-299E-49BD-A725-8DE25240A033}"/>
              </a:ext>
            </a:extLst>
          </p:cNvPr>
          <p:cNvPicPr>
            <a:picLocks noChangeAspect="1"/>
          </p:cNvPicPr>
          <p:nvPr/>
        </p:nvPicPr>
        <p:blipFill>
          <a:blip r:embed="rId2"/>
          <a:stretch>
            <a:fillRect/>
          </a:stretch>
        </p:blipFill>
        <p:spPr>
          <a:xfrm>
            <a:off x="4519006" y="2773018"/>
            <a:ext cx="7548840" cy="4084982"/>
          </a:xfrm>
          <a:prstGeom prst="rect">
            <a:avLst/>
          </a:prstGeom>
        </p:spPr>
      </p:pic>
    </p:spTree>
    <p:extLst>
      <p:ext uri="{BB962C8B-B14F-4D97-AF65-F5344CB8AC3E}">
        <p14:creationId xmlns:p14="http://schemas.microsoft.com/office/powerpoint/2010/main" val="4242763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464A8D-D721-46DF-9587-516167245A4B}"/>
              </a:ext>
            </a:extLst>
          </p:cNvPr>
          <p:cNvSpPr>
            <a:spLocks noGrp="1"/>
          </p:cNvSpPr>
          <p:nvPr>
            <p:ph type="title"/>
          </p:nvPr>
        </p:nvSpPr>
        <p:spPr>
          <a:xfrm>
            <a:off x="561753" y="138224"/>
            <a:ext cx="10515600" cy="1095153"/>
          </a:xfrm>
        </p:spPr>
        <p:txBody>
          <a:bodyPr/>
          <a:lstStyle/>
          <a:p>
            <a:r>
              <a:rPr lang="en-US" altLang="zh-CN" b="1" dirty="0">
                <a:latin typeface="Calibri" panose="020F0502020204030204" pitchFamily="34" charset="0"/>
                <a:cs typeface="Calibri" panose="020F0502020204030204" pitchFamily="34" charset="0"/>
              </a:rPr>
              <a:t>Example UC: Ongoing video call </a:t>
            </a:r>
            <a:endParaRPr lang="zh-CN" altLang="en-US" b="1" dirty="0">
              <a:latin typeface="Calibri" panose="020F0502020204030204" pitchFamily="34" charset="0"/>
              <a:cs typeface="Calibri" panose="020F0502020204030204" pitchFamily="34" charset="0"/>
            </a:endParaRPr>
          </a:p>
        </p:txBody>
      </p:sp>
      <p:pic>
        <p:nvPicPr>
          <p:cNvPr id="9" name="图片 8">
            <a:extLst>
              <a:ext uri="{FF2B5EF4-FFF2-40B4-BE49-F238E27FC236}">
                <a16:creationId xmlns:a16="http://schemas.microsoft.com/office/drawing/2014/main" id="{C74A88FA-BCF7-4C56-8F8D-1BA8DAA4C1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1346" y="5023611"/>
            <a:ext cx="3271103" cy="1621998"/>
          </a:xfrm>
          <a:prstGeom prst="rect">
            <a:avLst/>
          </a:prstGeom>
        </p:spPr>
      </p:pic>
      <p:sp>
        <p:nvSpPr>
          <p:cNvPr id="10" name="文本框 9">
            <a:extLst>
              <a:ext uri="{FF2B5EF4-FFF2-40B4-BE49-F238E27FC236}">
                <a16:creationId xmlns:a16="http://schemas.microsoft.com/office/drawing/2014/main" id="{EB597311-D5C6-42DF-A130-491C555CA253}"/>
              </a:ext>
            </a:extLst>
          </p:cNvPr>
          <p:cNvSpPr txBox="1"/>
          <p:nvPr/>
        </p:nvSpPr>
        <p:spPr>
          <a:xfrm>
            <a:off x="443023" y="1423886"/>
            <a:ext cx="8820248" cy="2031325"/>
          </a:xfrm>
          <a:prstGeom prst="rect">
            <a:avLst/>
          </a:prstGeom>
          <a:noFill/>
        </p:spPr>
        <p:txBody>
          <a:bodyPr wrap="square" rtlCol="0">
            <a:spAutoFit/>
          </a:bodyPr>
          <a:lstStyle/>
          <a:p>
            <a:pPr marL="285750" indent="-285750">
              <a:buFont typeface="Wingdings" panose="05000000000000000000" pitchFamily="2" charset="2"/>
              <a:buChar char="p"/>
            </a:pPr>
            <a:r>
              <a:rPr lang="en-US" altLang="zh-CN" b="1" dirty="0">
                <a:latin typeface="Times New Roman" panose="02020603050405020304" pitchFamily="18" charset="0"/>
                <a:cs typeface="Times New Roman" panose="02020603050405020304" pitchFamily="18" charset="0"/>
              </a:rPr>
              <a:t>Ongoing video call transferring between Mobile and vehicle</a:t>
            </a:r>
          </a:p>
          <a:p>
            <a:pPr marL="342900" indent="-342900">
              <a:buFontTx/>
              <a:buChar char="-"/>
            </a:pPr>
            <a:r>
              <a:rPr lang="en-US" altLang="zh-CN" dirty="0">
                <a:latin typeface="Times New Roman" panose="02020603050405020304" pitchFamily="18" charset="0"/>
                <a:cs typeface="Times New Roman" panose="02020603050405020304" pitchFamily="18" charset="0"/>
              </a:rPr>
              <a:t>A user uses mobile phone used for video call and approach to his car for driving home</a:t>
            </a:r>
          </a:p>
          <a:p>
            <a:pPr marL="342900" indent="-342900">
              <a:buFontTx/>
              <a:buChar char="-"/>
            </a:pPr>
            <a:r>
              <a:rPr lang="en-US" altLang="zh-CN" dirty="0">
                <a:latin typeface="Times New Roman" panose="02020603050405020304" pitchFamily="18" charset="0"/>
                <a:cs typeface="Times New Roman" panose="02020603050405020304" pitchFamily="18" charset="0"/>
              </a:rPr>
              <a:t>When getting on car, the user transfers the ongoing video call to the vehicle devices, </a:t>
            </a:r>
          </a:p>
          <a:p>
            <a:r>
              <a:rPr lang="en-US" altLang="zh-CN" dirty="0">
                <a:latin typeface="Times New Roman" panose="02020603050405020304" pitchFamily="18" charset="0"/>
                <a:cs typeface="Times New Roman" panose="02020603050405020304" pitchFamily="18" charset="0"/>
              </a:rPr>
              <a:t>     (camera for face shot, screen for display, speaker for voice)</a:t>
            </a:r>
          </a:p>
          <a:p>
            <a:pPr marL="342900" indent="-342900">
              <a:buFontTx/>
              <a:buChar char="-"/>
            </a:pPr>
            <a:r>
              <a:rPr lang="en-US" altLang="zh-CN" dirty="0">
                <a:latin typeface="Times New Roman" panose="02020603050405020304" pitchFamily="18" charset="0"/>
                <a:cs typeface="Times New Roman" panose="02020603050405020304" pitchFamily="18" charset="0"/>
              </a:rPr>
              <a:t>When car arrives, the user transfer the video call back to the his mobile phone and walk back home</a:t>
            </a:r>
          </a:p>
          <a:p>
            <a:endParaRPr lang="zh-CN" altLang="en-US" dirty="0">
              <a:latin typeface="Times New Roman" panose="02020603050405020304" pitchFamily="18" charset="0"/>
              <a:cs typeface="Times New Roman" panose="02020603050405020304" pitchFamily="18" charset="0"/>
            </a:endParaRPr>
          </a:p>
        </p:txBody>
      </p:sp>
      <p:sp>
        <p:nvSpPr>
          <p:cNvPr id="11" name="矩形 10">
            <a:extLst>
              <a:ext uri="{FF2B5EF4-FFF2-40B4-BE49-F238E27FC236}">
                <a16:creationId xmlns:a16="http://schemas.microsoft.com/office/drawing/2014/main" id="{37E20B40-8221-47E0-BAAB-F5B18BB595A7}"/>
              </a:ext>
            </a:extLst>
          </p:cNvPr>
          <p:cNvSpPr/>
          <p:nvPr/>
        </p:nvSpPr>
        <p:spPr>
          <a:xfrm>
            <a:off x="443023" y="3122333"/>
            <a:ext cx="8283534" cy="1754326"/>
          </a:xfrm>
          <a:prstGeom prst="rect">
            <a:avLst/>
          </a:prstGeom>
        </p:spPr>
        <p:txBody>
          <a:bodyPr wrap="square">
            <a:spAutoFit/>
          </a:bodyPr>
          <a:lstStyle/>
          <a:p>
            <a:pPr marL="285750" indent="-285750">
              <a:buFont typeface="Wingdings" panose="05000000000000000000" pitchFamily="2" charset="2"/>
              <a:buChar char="p"/>
            </a:pPr>
            <a:r>
              <a:rPr lang="en-US" altLang="zh-CN" b="1" dirty="0">
                <a:latin typeface="Times New Roman" panose="02020603050405020304" pitchFamily="18" charset="0"/>
                <a:cs typeface="Times New Roman" panose="02020603050405020304" pitchFamily="18" charset="0"/>
              </a:rPr>
              <a:t>Gap analysis for example</a:t>
            </a:r>
          </a:p>
          <a:p>
            <a:pPr marL="342900" indent="-342900">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The video call need to be served with the consistent or optimized user experience for communication service for the seamless application transferring e.g. in terms of QoS</a:t>
            </a:r>
            <a:r>
              <a:rPr lang="en-US" altLang="zh-CN">
                <a:latin typeface="Times New Roman" panose="02020603050405020304" pitchFamily="18" charset="0"/>
                <a:cs typeface="Times New Roman" panose="02020603050405020304" pitchFamily="18" charset="0"/>
              </a:rPr>
              <a:t>, slice.</a:t>
            </a:r>
            <a:endParaRPr lang="en-US" altLang="zh-CN"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Authentication and authorization for enabling multiple devices serving for the service simultaneously</a:t>
            </a:r>
          </a:p>
        </p:txBody>
      </p:sp>
      <p:pic>
        <p:nvPicPr>
          <p:cNvPr id="37" name="图片 36">
            <a:extLst>
              <a:ext uri="{FF2B5EF4-FFF2-40B4-BE49-F238E27FC236}">
                <a16:creationId xmlns:a16="http://schemas.microsoft.com/office/drawing/2014/main" id="{55FCF04C-DA3B-4FB8-B294-DA146A1A6B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1254783" y="5171945"/>
            <a:ext cx="689123" cy="1473664"/>
          </a:xfrm>
          <a:prstGeom prst="rect">
            <a:avLst/>
          </a:prstGeom>
        </p:spPr>
      </p:pic>
      <p:pic>
        <p:nvPicPr>
          <p:cNvPr id="4" name="图片 3">
            <a:extLst>
              <a:ext uri="{FF2B5EF4-FFF2-40B4-BE49-F238E27FC236}">
                <a16:creationId xmlns:a16="http://schemas.microsoft.com/office/drawing/2014/main" id="{954CE8D7-8B5F-4064-9323-E4FD9185050F}"/>
              </a:ext>
            </a:extLst>
          </p:cNvPr>
          <p:cNvPicPr>
            <a:picLocks noChangeAspect="1"/>
          </p:cNvPicPr>
          <p:nvPr/>
        </p:nvPicPr>
        <p:blipFill>
          <a:blip r:embed="rId4"/>
          <a:stretch>
            <a:fillRect/>
          </a:stretch>
        </p:blipFill>
        <p:spPr>
          <a:xfrm>
            <a:off x="8682207" y="785191"/>
            <a:ext cx="3327910" cy="4384598"/>
          </a:xfrm>
          <a:prstGeom prst="rect">
            <a:avLst/>
          </a:prstGeom>
        </p:spPr>
      </p:pic>
    </p:spTree>
    <p:extLst>
      <p:ext uri="{BB962C8B-B14F-4D97-AF65-F5344CB8AC3E}">
        <p14:creationId xmlns:p14="http://schemas.microsoft.com/office/powerpoint/2010/main" val="17469732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A69CAC-2163-47EC-BA0D-B17E5DD2D011}"/>
              </a:ext>
            </a:extLst>
          </p:cNvPr>
          <p:cNvSpPr>
            <a:spLocks noGrp="1"/>
          </p:cNvSpPr>
          <p:nvPr>
            <p:ph type="title"/>
          </p:nvPr>
        </p:nvSpPr>
        <p:spPr>
          <a:xfrm>
            <a:off x="593649" y="152475"/>
            <a:ext cx="10515600" cy="944696"/>
          </a:xfrm>
        </p:spPr>
        <p:txBody>
          <a:bodyPr>
            <a:normAutofit/>
          </a:bodyPr>
          <a:lstStyle/>
          <a:p>
            <a:r>
              <a:rPr lang="en-US" altLang="zh-CN" b="1" dirty="0">
                <a:latin typeface="Calibri" panose="020F0502020204030204" pitchFamily="34" charset="0"/>
                <a:cs typeface="Calibri" panose="020F0502020204030204" pitchFamily="34" charset="0"/>
              </a:rPr>
              <a:t>Example UC: Video gaming </a:t>
            </a:r>
            <a:endParaRPr lang="zh-CN" altLang="en-US" b="1" dirty="0">
              <a:latin typeface="Calibri" panose="020F0502020204030204" pitchFamily="34" charset="0"/>
              <a:cs typeface="Calibri" panose="020F0502020204030204" pitchFamily="34" charset="0"/>
            </a:endParaRPr>
          </a:p>
        </p:txBody>
      </p:sp>
      <p:pic>
        <p:nvPicPr>
          <p:cNvPr id="5" name="图片 4">
            <a:extLst>
              <a:ext uri="{FF2B5EF4-FFF2-40B4-BE49-F238E27FC236}">
                <a16:creationId xmlns:a16="http://schemas.microsoft.com/office/drawing/2014/main" id="{FAFB8B7A-66FD-4697-B5FD-9A060111CF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4201" y="4017523"/>
            <a:ext cx="5806024" cy="2591676"/>
          </a:xfrm>
          <a:prstGeom prst="rect">
            <a:avLst/>
          </a:prstGeom>
        </p:spPr>
      </p:pic>
      <p:sp>
        <p:nvSpPr>
          <p:cNvPr id="6" name="文本框 5">
            <a:extLst>
              <a:ext uri="{FF2B5EF4-FFF2-40B4-BE49-F238E27FC236}">
                <a16:creationId xmlns:a16="http://schemas.microsoft.com/office/drawing/2014/main" id="{B5B15B97-4FC0-49BD-A3F0-91670CD4E8F0}"/>
              </a:ext>
            </a:extLst>
          </p:cNvPr>
          <p:cNvSpPr txBox="1"/>
          <p:nvPr/>
        </p:nvSpPr>
        <p:spPr>
          <a:xfrm>
            <a:off x="258421" y="1097171"/>
            <a:ext cx="8835884" cy="3139321"/>
          </a:xfrm>
          <a:prstGeom prst="rect">
            <a:avLst/>
          </a:prstGeom>
          <a:noFill/>
        </p:spPr>
        <p:txBody>
          <a:bodyPr wrap="square" rtlCol="0">
            <a:spAutoFit/>
          </a:bodyPr>
          <a:lstStyle/>
          <a:p>
            <a:pPr marL="285750" indent="-285750">
              <a:buFont typeface="Wingdings" panose="05000000000000000000" pitchFamily="2" charset="2"/>
              <a:buChar char="p"/>
            </a:pPr>
            <a:r>
              <a:rPr lang="en-US" altLang="zh-CN" b="1" dirty="0">
                <a:latin typeface="Times New Roman" panose="02020603050405020304" pitchFamily="18" charset="0"/>
                <a:cs typeface="Times New Roman" panose="02020603050405020304" pitchFamily="18" charset="0"/>
              </a:rPr>
              <a:t>Online gaming using mobile and vehicle simultaneously</a:t>
            </a:r>
          </a:p>
          <a:p>
            <a:pPr marL="342900" indent="-342900">
              <a:buFontTx/>
              <a:buChar char="-"/>
            </a:pPr>
            <a:r>
              <a:rPr lang="en-US" altLang="zh-CN" dirty="0">
                <a:latin typeface="Times New Roman" panose="02020603050405020304" pitchFamily="18" charset="0"/>
                <a:cs typeface="Times New Roman" panose="02020603050405020304" pitchFamily="18" charset="0"/>
              </a:rPr>
              <a:t>A user uses mobile phone used for input which is for more friendly input experience</a:t>
            </a:r>
          </a:p>
          <a:p>
            <a:pPr marL="342900" indent="-342900">
              <a:buFontTx/>
              <a:buChar char="-"/>
            </a:pPr>
            <a:r>
              <a:rPr lang="en-US" altLang="zh-CN" dirty="0">
                <a:latin typeface="Times New Roman" panose="02020603050405020304" pitchFamily="18" charset="0"/>
                <a:cs typeface="Times New Roman" panose="02020603050405020304" pitchFamily="18" charset="0"/>
              </a:rPr>
              <a:t>Vehicle display screen and loudspeaker is used to display the gaming video in real time</a:t>
            </a:r>
          </a:p>
          <a:p>
            <a:pPr marL="285750" indent="-285750">
              <a:buFont typeface="Wingdings" panose="05000000000000000000" pitchFamily="2" charset="2"/>
              <a:buChar char="p"/>
            </a:pPr>
            <a:r>
              <a:rPr lang="en-US" altLang="zh-CN" b="1" dirty="0">
                <a:latin typeface="Times New Roman" panose="02020603050405020304" pitchFamily="18" charset="0"/>
                <a:cs typeface="Times New Roman" panose="02020603050405020304" pitchFamily="18" charset="0"/>
              </a:rPr>
              <a:t>Gap analysis for example</a:t>
            </a:r>
          </a:p>
          <a:p>
            <a:pPr marL="342900" indent="-342900">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Simultaneous UL and DL data transmission via mobile phone and vehicle device for the same service</a:t>
            </a:r>
          </a:p>
          <a:p>
            <a:pPr marL="342900" indent="-342900">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Round-trip latency (Time for UL + DL data transmission) for the service</a:t>
            </a:r>
          </a:p>
          <a:p>
            <a:pPr marL="342900" indent="-342900">
              <a:buFont typeface="Arial" panose="020B0604020202020204" pitchFamily="34" charset="0"/>
              <a:buChar char="•"/>
            </a:pPr>
            <a:r>
              <a:rPr lang="en-US" altLang="zh-CN" dirty="0">
                <a:latin typeface="Times New Roman" panose="02020603050405020304" pitchFamily="18" charset="0"/>
                <a:cs typeface="Times New Roman" panose="02020603050405020304" pitchFamily="18" charset="0"/>
              </a:rPr>
              <a:t>Authentication and authorization for enabling multiple devices serving for the service simultaneously</a:t>
            </a:r>
          </a:p>
          <a:p>
            <a:pPr marL="342900" indent="-342900">
              <a:buFont typeface="Arial" panose="020B0604020202020204" pitchFamily="34" charset="0"/>
              <a:buChar char="•"/>
            </a:pPr>
            <a:endParaRPr lang="en-US" altLang="zh-CN" dirty="0">
              <a:latin typeface="Times New Roman" panose="02020603050405020304" pitchFamily="18" charset="0"/>
              <a:cs typeface="Times New Roman" panose="02020603050405020304" pitchFamily="18" charset="0"/>
            </a:endParaRPr>
          </a:p>
          <a:p>
            <a:endParaRPr lang="zh-CN" altLang="en-US" dirty="0">
              <a:latin typeface="Times New Roman" panose="02020603050405020304" pitchFamily="18" charset="0"/>
              <a:cs typeface="Times New Roman" panose="02020603050405020304" pitchFamily="18" charset="0"/>
            </a:endParaRPr>
          </a:p>
        </p:txBody>
      </p:sp>
      <p:pic>
        <p:nvPicPr>
          <p:cNvPr id="4" name="图片 3">
            <a:extLst>
              <a:ext uri="{FF2B5EF4-FFF2-40B4-BE49-F238E27FC236}">
                <a16:creationId xmlns:a16="http://schemas.microsoft.com/office/drawing/2014/main" id="{3334406F-B970-4283-A17C-BF7FBEFA0D0F}"/>
              </a:ext>
            </a:extLst>
          </p:cNvPr>
          <p:cNvPicPr>
            <a:picLocks noChangeAspect="1"/>
          </p:cNvPicPr>
          <p:nvPr/>
        </p:nvPicPr>
        <p:blipFill>
          <a:blip r:embed="rId3"/>
          <a:stretch>
            <a:fillRect/>
          </a:stretch>
        </p:blipFill>
        <p:spPr>
          <a:xfrm>
            <a:off x="8076005" y="1837469"/>
            <a:ext cx="4127095" cy="4552760"/>
          </a:xfrm>
          <a:prstGeom prst="rect">
            <a:avLst/>
          </a:prstGeom>
        </p:spPr>
      </p:pic>
    </p:spTree>
    <p:extLst>
      <p:ext uri="{BB962C8B-B14F-4D97-AF65-F5344CB8AC3E}">
        <p14:creationId xmlns:p14="http://schemas.microsoft.com/office/powerpoint/2010/main" val="34589335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7773AD-2FA1-40FA-83DD-9257F0D4149E}"/>
              </a:ext>
            </a:extLst>
          </p:cNvPr>
          <p:cNvSpPr>
            <a:spLocks noGrp="1"/>
          </p:cNvSpPr>
          <p:nvPr>
            <p:ph type="title"/>
          </p:nvPr>
        </p:nvSpPr>
        <p:spPr>
          <a:xfrm>
            <a:off x="838200" y="365126"/>
            <a:ext cx="10515600" cy="836354"/>
          </a:xfrm>
        </p:spPr>
        <p:txBody>
          <a:bodyPr/>
          <a:lstStyle/>
          <a:p>
            <a:r>
              <a:rPr lang="en-US" altLang="zh-CN" b="1">
                <a:latin typeface="Calibri" panose="020F0502020204030204" pitchFamily="34" charset="0"/>
                <a:cs typeface="Calibri" panose="020F0502020204030204" pitchFamily="34" charset="0"/>
              </a:rPr>
              <a:t>New R20 SID </a:t>
            </a:r>
            <a:r>
              <a:rPr lang="en-US" altLang="zh-CN" b="1" dirty="0">
                <a:latin typeface="Calibri" panose="020F0502020204030204" pitchFamily="34" charset="0"/>
                <a:cs typeface="Calibri" panose="020F0502020204030204" pitchFamily="34" charset="0"/>
              </a:rPr>
              <a:t>Proposal</a:t>
            </a:r>
            <a:endParaRPr lang="zh-CN" altLang="en-US" b="1" dirty="0">
              <a:latin typeface="Calibri" panose="020F0502020204030204" pitchFamily="34" charset="0"/>
              <a:cs typeface="Calibri" panose="020F0502020204030204" pitchFamily="34" charset="0"/>
            </a:endParaRPr>
          </a:p>
        </p:txBody>
      </p:sp>
      <p:sp>
        <p:nvSpPr>
          <p:cNvPr id="3" name="内容占位符 2">
            <a:extLst>
              <a:ext uri="{FF2B5EF4-FFF2-40B4-BE49-F238E27FC236}">
                <a16:creationId xmlns:a16="http://schemas.microsoft.com/office/drawing/2014/main" id="{AA42C573-22DB-48A5-9341-D26AF914D454}"/>
              </a:ext>
            </a:extLst>
          </p:cNvPr>
          <p:cNvSpPr>
            <a:spLocks noGrp="1"/>
          </p:cNvSpPr>
          <p:nvPr>
            <p:ph idx="1"/>
          </p:nvPr>
        </p:nvSpPr>
        <p:spPr>
          <a:xfrm>
            <a:off x="454541" y="1847212"/>
            <a:ext cx="11282917" cy="4794840"/>
          </a:xfrm>
        </p:spPr>
        <p:txBody>
          <a:bodyPr>
            <a:normAutofit fontScale="55000" lnSpcReduction="20000"/>
          </a:bodyPr>
          <a:lstStyle/>
          <a:p>
            <a:pPr marL="0" indent="0">
              <a:lnSpc>
                <a:spcPct val="120000"/>
              </a:lnSpc>
              <a:buNone/>
            </a:pPr>
            <a:r>
              <a:rPr lang="en-US" altLang="zh-CN" sz="2700" dirty="0">
                <a:latin typeface="Times New Roman" panose="02020603050405020304" pitchFamily="18" charset="0"/>
                <a:cs typeface="Times New Roman" panose="02020603050405020304" pitchFamily="18" charset="0"/>
              </a:rPr>
              <a:t>Today, a user can transfer his/her application service between 3GPP devices on demand (e.g. for Vehicle infotainment, or Could smartphone). However, current 3GPP system is lack of capability to support an consistent/optimized user experience for the scenario as the network has no idea about multiple 3GPP devices are serving the same user’s application service and unable to provide communication services coordinately.  </a:t>
            </a:r>
          </a:p>
          <a:p>
            <a:pPr marL="0" indent="0">
              <a:lnSpc>
                <a:spcPct val="120000"/>
              </a:lnSpc>
              <a:buNone/>
            </a:pPr>
            <a:r>
              <a:rPr lang="en-US" altLang="zh-CN" dirty="0">
                <a:latin typeface="Times New Roman" panose="02020603050405020304" pitchFamily="18" charset="0"/>
                <a:cs typeface="Times New Roman" panose="02020603050405020304" pitchFamily="18" charset="0"/>
              </a:rPr>
              <a:t>This proposal is to study how 3GPP system support user centric application service transfer. Identify scenario and use cases that 3GPP system to support providing multiple 3GPP UEs for a user or a group of users (e.g. family users). </a:t>
            </a:r>
          </a:p>
          <a:p>
            <a:pPr marL="0" indent="0">
              <a:lnSpc>
                <a:spcPct val="120000"/>
              </a:lnSpc>
              <a:buNone/>
            </a:pPr>
            <a:r>
              <a:rPr lang="en-US" altLang="zh-CN" dirty="0">
                <a:latin typeface="Times New Roman" panose="02020603050405020304" pitchFamily="18" charset="0"/>
                <a:cs typeface="Times New Roman" panose="02020603050405020304" pitchFamily="18" charset="0"/>
              </a:rPr>
              <a:t>The requirements may include: </a:t>
            </a:r>
          </a:p>
          <a:p>
            <a:pPr marL="446088" indent="0">
              <a:lnSpc>
                <a:spcPct val="120000"/>
              </a:lnSpc>
              <a:buNone/>
            </a:pPr>
            <a:r>
              <a:rPr lang="en-US" altLang="zh-CN" dirty="0">
                <a:latin typeface="Times New Roman" panose="02020603050405020304" pitchFamily="18" charset="0"/>
                <a:cs typeface="Times New Roman" panose="02020603050405020304" pitchFamily="18" charset="0"/>
              </a:rPr>
              <a:t>-  	Seamless transferring of an ongoing application service or a part of functionalities among 3GPP UEs, which 	may have the same subscription, context, policy, et al. </a:t>
            </a:r>
          </a:p>
          <a:p>
            <a:pPr marL="903288" indent="-457200">
              <a:lnSpc>
                <a:spcPct val="120000"/>
              </a:lnSpc>
              <a:buFontTx/>
              <a:buChar char="-"/>
            </a:pPr>
            <a:r>
              <a:rPr lang="en-US" altLang="zh-CN" dirty="0">
                <a:latin typeface="Times New Roman" panose="02020603050405020304" pitchFamily="18" charset="0"/>
                <a:cs typeface="Times New Roman" panose="02020603050405020304" pitchFamily="18" charset="0"/>
              </a:rPr>
              <a:t>Round-trip latency for UL and DL transmission of 3GPP UEs to support a user’s real-time application service</a:t>
            </a:r>
          </a:p>
          <a:p>
            <a:pPr marL="903288" indent="-457200">
              <a:lnSpc>
                <a:spcPct val="120000"/>
              </a:lnSpc>
              <a:buFontTx/>
              <a:buChar char="-"/>
            </a:pPr>
            <a:r>
              <a:rPr lang="en-US" altLang="zh-CN" dirty="0">
                <a:latin typeface="Times New Roman" panose="02020603050405020304" pitchFamily="18" charset="0"/>
                <a:cs typeface="Times New Roman" panose="02020603050405020304" pitchFamily="18" charset="0"/>
              </a:rPr>
              <a:t>Consistent/optimized service experience for the application service transferring among 3GPP UEs </a:t>
            </a:r>
          </a:p>
          <a:p>
            <a:pPr marL="903288" indent="-457200">
              <a:lnSpc>
                <a:spcPct val="120000"/>
              </a:lnSpc>
              <a:buFontTx/>
              <a:buChar char="-"/>
            </a:pPr>
            <a:r>
              <a:rPr lang="en-US" altLang="zh-CN" dirty="0">
                <a:latin typeface="Times New Roman" panose="02020603050405020304" pitchFamily="18" charset="0"/>
                <a:cs typeface="Times New Roman" panose="02020603050405020304" pitchFamily="18" charset="0"/>
              </a:rPr>
              <a:t>KPI requirements to (e.g. UL and DL) support user centric application service transfer </a:t>
            </a:r>
          </a:p>
          <a:p>
            <a:pPr marL="903288" indent="-457200">
              <a:lnSpc>
                <a:spcPct val="120000"/>
              </a:lnSpc>
              <a:buFontTx/>
              <a:buChar char="-"/>
            </a:pPr>
            <a:r>
              <a:rPr lang="en-US" altLang="zh-CN" dirty="0">
                <a:latin typeface="Times New Roman" panose="02020603050405020304" pitchFamily="18" charset="0"/>
                <a:cs typeface="Times New Roman" panose="02020603050405020304" pitchFamily="18" charset="0"/>
              </a:rPr>
              <a:t>Security aspects, such as authentication and authorization for enabling the application service transfer among UEs</a:t>
            </a:r>
          </a:p>
          <a:p>
            <a:pPr marL="903288" indent="-457200">
              <a:lnSpc>
                <a:spcPct val="120000"/>
              </a:lnSpc>
              <a:buFontTx/>
              <a:buChar char="-"/>
            </a:pPr>
            <a:r>
              <a:rPr lang="en-US" altLang="zh-CN" dirty="0">
                <a:latin typeface="Times New Roman" panose="02020603050405020304" pitchFamily="18" charset="0"/>
                <a:cs typeface="Times New Roman" panose="02020603050405020304" pitchFamily="18" charset="0"/>
              </a:rPr>
              <a:t>Charging </a:t>
            </a:r>
          </a:p>
          <a:p>
            <a:pPr marL="446088" indent="0">
              <a:lnSpc>
                <a:spcPct val="120000"/>
              </a:lnSpc>
              <a:buNone/>
            </a:pPr>
            <a:r>
              <a:rPr lang="en-US" altLang="zh-CN" dirty="0">
                <a:latin typeface="Times New Roman" panose="02020603050405020304" pitchFamily="18" charset="0"/>
                <a:cs typeface="Times New Roman" panose="02020603050405020304" pitchFamily="18" charset="0"/>
              </a:rPr>
              <a:t>NOTE: For this study, the vehicle infotainment is one of important scenario, while it also applies to other scenarios such as Cloud UE, public area office. </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86470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75D8CB-4FF4-43CD-8225-D46D8B3B5DE0}"/>
              </a:ext>
            </a:extLst>
          </p:cNvPr>
          <p:cNvSpPr>
            <a:spLocks noGrp="1"/>
          </p:cNvSpPr>
          <p:nvPr>
            <p:ph type="title"/>
          </p:nvPr>
        </p:nvSpPr>
        <p:spPr>
          <a:xfrm>
            <a:off x="838200" y="3051488"/>
            <a:ext cx="10515600" cy="755023"/>
          </a:xfrm>
        </p:spPr>
        <p:txBody>
          <a:bodyPr>
            <a:normAutofit fontScale="90000"/>
          </a:bodyPr>
          <a:lstStyle/>
          <a:p>
            <a:pPr algn="ctr"/>
            <a:r>
              <a:rPr lang="en-US" altLang="zh-CN" b="1" dirty="0">
                <a:solidFill>
                  <a:srgbClr val="00B050"/>
                </a:solidFill>
                <a:latin typeface="Calibri" panose="020F0502020204030204" pitchFamily="34" charset="0"/>
                <a:cs typeface="Calibri" panose="020F0502020204030204" pitchFamily="34" charset="0"/>
              </a:rPr>
              <a:t>THANKS</a:t>
            </a:r>
            <a:br>
              <a:rPr lang="zh-CN" altLang="en-US" b="1" dirty="0">
                <a:solidFill>
                  <a:srgbClr val="00B050"/>
                </a:solidFill>
                <a:latin typeface="Calibri" panose="020F0502020204030204" pitchFamily="34" charset="0"/>
                <a:cs typeface="Calibri" panose="020F0502020204030204" pitchFamily="34" charset="0"/>
              </a:rPr>
            </a:br>
            <a:endParaRPr lang="zh-CN" altLang="en-US" b="1" dirty="0">
              <a:solidFill>
                <a:srgbClr val="00B05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8878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C06FE5-FE80-4302-AAE2-237EBBD4F4C3}"/>
              </a:ext>
            </a:extLst>
          </p:cNvPr>
          <p:cNvSpPr>
            <a:spLocks noGrp="1"/>
          </p:cNvSpPr>
          <p:nvPr>
            <p:ph type="title"/>
          </p:nvPr>
        </p:nvSpPr>
        <p:spPr>
          <a:xfrm>
            <a:off x="838200" y="365125"/>
            <a:ext cx="10515600" cy="1165963"/>
          </a:xfrm>
        </p:spPr>
        <p:txBody>
          <a:bodyPr/>
          <a:lstStyle/>
          <a:p>
            <a:r>
              <a:rPr lang="en-US" altLang="zh-CN" b="1" dirty="0">
                <a:latin typeface="Calibri" panose="020F0502020204030204" pitchFamily="34" charset="0"/>
                <a:ea typeface="黑体" panose="02010609060101010101" pitchFamily="49" charset="-122"/>
                <a:cs typeface="Calibri" panose="020F0502020204030204" pitchFamily="34" charset="0"/>
              </a:rPr>
              <a:t>Potential related WIs</a:t>
            </a:r>
            <a:endParaRPr lang="zh-CN" altLang="en-US" b="1" dirty="0">
              <a:latin typeface="Calibri" panose="020F0502020204030204" pitchFamily="34" charset="0"/>
              <a:ea typeface="黑体" panose="02010609060101010101" pitchFamily="49" charset="-122"/>
              <a:cs typeface="Calibri" panose="020F0502020204030204" pitchFamily="34" charset="0"/>
            </a:endParaRPr>
          </a:p>
        </p:txBody>
      </p:sp>
      <p:sp>
        <p:nvSpPr>
          <p:cNvPr id="3" name="内容占位符 2">
            <a:extLst>
              <a:ext uri="{FF2B5EF4-FFF2-40B4-BE49-F238E27FC236}">
                <a16:creationId xmlns:a16="http://schemas.microsoft.com/office/drawing/2014/main" id="{0D28953D-3A81-42B6-A6C8-8D1DD3801746}"/>
              </a:ext>
            </a:extLst>
          </p:cNvPr>
          <p:cNvSpPr>
            <a:spLocks noGrp="1"/>
          </p:cNvSpPr>
          <p:nvPr>
            <p:ph idx="1"/>
          </p:nvPr>
        </p:nvSpPr>
        <p:spPr>
          <a:xfrm>
            <a:off x="838200" y="1400961"/>
            <a:ext cx="10515600" cy="5209575"/>
          </a:xfrm>
        </p:spPr>
        <p:txBody>
          <a:bodyPr>
            <a:normAutofit lnSpcReduction="10000"/>
          </a:bodyPr>
          <a:lstStyle/>
          <a:p>
            <a:r>
              <a:rPr lang="en-US" altLang="zh-CN" sz="2000" b="1" dirty="0"/>
              <a:t>LUCIA</a:t>
            </a:r>
            <a:r>
              <a:rPr lang="zh-CN" altLang="en-US" sz="2000" b="1" dirty="0"/>
              <a:t>：</a:t>
            </a:r>
            <a:endParaRPr lang="en-US" altLang="zh-CN" sz="2000" b="1" dirty="0"/>
          </a:p>
          <a:p>
            <a:pPr>
              <a:buFontTx/>
              <a:buChar char="-"/>
            </a:pPr>
            <a:r>
              <a:rPr lang="en-US" altLang="zh-CN" sz="2000" dirty="0"/>
              <a:t>Lucia is mainly about an authentication and identification of a user id and profile configuration accordingly. However, it focus on a certain single UE, no specific consideration of (real time) service transfer, and multi-device coordination in use cases</a:t>
            </a:r>
          </a:p>
          <a:p>
            <a:r>
              <a:rPr lang="en-US" altLang="zh-CN" sz="2000" b="1" dirty="0"/>
              <a:t>PIN</a:t>
            </a:r>
          </a:p>
          <a:p>
            <a:pPr marL="268288" indent="-268288">
              <a:buNone/>
            </a:pPr>
            <a:r>
              <a:rPr lang="en-US" altLang="zh-CN" sz="2000" dirty="0"/>
              <a:t>-  PIN provides local connectivity between UEs and/or non-3GPP devices And PIN is mainly about one GW UE and tethered (non-3GPP)devices behind. But this proposal has no GW UE behind. All UEs make the direct communication with network  </a:t>
            </a:r>
            <a:endParaRPr lang="zh-CN" altLang="en-US" sz="2000" dirty="0"/>
          </a:p>
          <a:p>
            <a:pPr marL="268288" indent="-268288">
              <a:buNone/>
            </a:pPr>
            <a:r>
              <a:rPr lang="en-US" altLang="zh-CN" sz="2000" dirty="0"/>
              <a:t>-  PIN Element communicates with another PIN elements via direct device connection. But this proposal assumes all 3GPP UEs communicate with application server via direct network connection</a:t>
            </a:r>
            <a:endParaRPr lang="zh-CN" altLang="en-US" sz="2000" dirty="0"/>
          </a:p>
          <a:p>
            <a:pPr marL="268288" indent="-268288">
              <a:buNone/>
            </a:pPr>
            <a:r>
              <a:rPr lang="en-US" altLang="zh-CN" sz="2000" dirty="0"/>
              <a:t>-  PIN focused two main scenarios: wearables and home automation. But this proposal will focus more on outdoor scenario such as vehicle infotainment, and cloud UE.</a:t>
            </a:r>
            <a:endParaRPr lang="zh-CN" altLang="en-US" sz="2000" dirty="0"/>
          </a:p>
          <a:p>
            <a:pPr marL="268288" indent="-268288">
              <a:buNone/>
            </a:pPr>
            <a:r>
              <a:rPr lang="en-US" altLang="zh-CN" sz="2000" dirty="0"/>
              <a:t>-  Moreover, this proposal is about the multiple (3GPP) UEs used by one person, a group of persons (e.g. family), or any people in a public place to support a user</a:t>
            </a:r>
            <a:r>
              <a:rPr lang="zh-CN" altLang="zh-CN" sz="2000" dirty="0"/>
              <a:t>’</a:t>
            </a:r>
            <a:r>
              <a:rPr lang="en-US" altLang="zh-CN" sz="2000" dirty="0"/>
              <a:t>s service transferring between 3GPP devices.</a:t>
            </a:r>
          </a:p>
        </p:txBody>
      </p:sp>
    </p:spTree>
    <p:extLst>
      <p:ext uri="{BB962C8B-B14F-4D97-AF65-F5344CB8AC3E}">
        <p14:creationId xmlns:p14="http://schemas.microsoft.com/office/powerpoint/2010/main" val="114608601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3491</TotalTime>
  <Words>833</Words>
  <Application>Microsoft Office PowerPoint</Application>
  <PresentationFormat>宽屏</PresentationFormat>
  <Paragraphs>45</Paragraphs>
  <Slides>7</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vt:i4>
      </vt:variant>
    </vt:vector>
  </HeadingPairs>
  <TitlesOfParts>
    <vt:vector size="15" baseType="lpstr">
      <vt:lpstr>等线</vt:lpstr>
      <vt:lpstr>等线 Light</vt:lpstr>
      <vt:lpstr>黑体</vt:lpstr>
      <vt:lpstr>Arial</vt:lpstr>
      <vt:lpstr>Calibri</vt:lpstr>
      <vt:lpstr>Times New Roman</vt:lpstr>
      <vt:lpstr>Wingdings</vt:lpstr>
      <vt:lpstr>Office 主题​​</vt:lpstr>
      <vt:lpstr>User Centric Application Service Transfer (UCAST)</vt:lpstr>
      <vt:lpstr>User centric application service transfer</vt:lpstr>
      <vt:lpstr>Example UC: Ongoing video call </vt:lpstr>
      <vt:lpstr>Example UC: Video gaming </vt:lpstr>
      <vt:lpstr>New R20 SID Proposal</vt:lpstr>
      <vt:lpstr>THANKS </vt:lpstr>
      <vt:lpstr>Potential related WIs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Rapporteur</dc:creator>
  <cp:lastModifiedBy>OPPO</cp:lastModifiedBy>
  <cp:revision>147</cp:revision>
  <dcterms:created xsi:type="dcterms:W3CDTF">2023-05-31T06:25:56Z</dcterms:created>
  <dcterms:modified xsi:type="dcterms:W3CDTF">2023-11-13T15:09:24Z</dcterms:modified>
</cp:coreProperties>
</file>