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62" r:id="rId7"/>
    <p:sldId id="2950" r:id="rId8"/>
    <p:sldId id="295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AE0206-B85B-4693-8726-0B0A0067CB6E}" v="1" dt="2023-11-03T22:26:03.901"/>
    <p1510:client id="{9E0B377D-ABF3-4A9E-94F8-CDD0355B5D87}" v="4" dt="2023-11-03T19:29:42.349"/>
    <p1510:client id="{EFBD08A9-FAE9-4F9F-98A7-613B12D6B6F3}" v="4" dt="2023-11-03T21:24:43.6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esco Pica" userId="ecd2054f-1594-4d2a-820b-99ad58711ae0" providerId="ADAL" clId="{6BAE0206-B85B-4693-8726-0B0A0067CB6E}"/>
    <pc:docChg chg="undo custSel modSld">
      <pc:chgData name="Francesco Pica" userId="ecd2054f-1594-4d2a-820b-99ad58711ae0" providerId="ADAL" clId="{6BAE0206-B85B-4693-8726-0B0A0067CB6E}" dt="2023-11-03T22:49:59.616" v="217" actId="20577"/>
      <pc:docMkLst>
        <pc:docMk/>
      </pc:docMkLst>
      <pc:sldChg chg="modSp mod">
        <pc:chgData name="Francesco Pica" userId="ecd2054f-1594-4d2a-820b-99ad58711ae0" providerId="ADAL" clId="{6BAE0206-B85B-4693-8726-0B0A0067CB6E}" dt="2023-11-03T22:30:40.340" v="143" actId="20577"/>
        <pc:sldMkLst>
          <pc:docMk/>
          <pc:sldMk cId="2497057836" sldId="256"/>
        </pc:sldMkLst>
        <pc:spChg chg="mod">
          <ac:chgData name="Francesco Pica" userId="ecd2054f-1594-4d2a-820b-99ad58711ae0" providerId="ADAL" clId="{6BAE0206-B85B-4693-8726-0B0A0067CB6E}" dt="2023-11-03T22:30:40.340" v="143" actId="20577"/>
          <ac:spMkLst>
            <pc:docMk/>
            <pc:sldMk cId="2497057836" sldId="256"/>
            <ac:spMk id="2" creationId="{6F543D82-962B-24FF-6ADB-D4723D0B1374}"/>
          </ac:spMkLst>
        </pc:spChg>
        <pc:spChg chg="mod">
          <ac:chgData name="Francesco Pica" userId="ecd2054f-1594-4d2a-820b-99ad58711ae0" providerId="ADAL" clId="{6BAE0206-B85B-4693-8726-0B0A0067CB6E}" dt="2023-11-03T22:30:20.549" v="140" actId="1076"/>
          <ac:spMkLst>
            <pc:docMk/>
            <pc:sldMk cId="2497057836" sldId="256"/>
            <ac:spMk id="3" creationId="{DF9FFDE8-5423-7F38-C61E-ED360EF9EC41}"/>
          </ac:spMkLst>
        </pc:spChg>
        <pc:spChg chg="mod">
          <ac:chgData name="Francesco Pica" userId="ecd2054f-1594-4d2a-820b-99ad58711ae0" providerId="ADAL" clId="{6BAE0206-B85B-4693-8726-0B0A0067CB6E}" dt="2023-11-03T22:20:03.553" v="3" actId="20577"/>
          <ac:spMkLst>
            <pc:docMk/>
            <pc:sldMk cId="2497057836" sldId="256"/>
            <ac:spMk id="5" creationId="{09053A59-C0D5-C16A-51DE-4E664E43631E}"/>
          </ac:spMkLst>
        </pc:spChg>
      </pc:sldChg>
      <pc:sldChg chg="modSp mod">
        <pc:chgData name="Francesco Pica" userId="ecd2054f-1594-4d2a-820b-99ad58711ae0" providerId="ADAL" clId="{6BAE0206-B85B-4693-8726-0B0A0067CB6E}" dt="2023-11-03T22:47:44.212" v="171" actId="20577"/>
        <pc:sldMkLst>
          <pc:docMk/>
          <pc:sldMk cId="3822843502" sldId="257"/>
        </pc:sldMkLst>
        <pc:spChg chg="mod">
          <ac:chgData name="Francesco Pica" userId="ecd2054f-1594-4d2a-820b-99ad58711ae0" providerId="ADAL" clId="{6BAE0206-B85B-4693-8726-0B0A0067CB6E}" dt="2023-11-03T22:22:54.596" v="70" actId="113"/>
          <ac:spMkLst>
            <pc:docMk/>
            <pc:sldMk cId="3822843502" sldId="257"/>
            <ac:spMk id="2" creationId="{FFBA3388-A737-0A47-B581-FEDF44C58F3A}"/>
          </ac:spMkLst>
        </pc:spChg>
        <pc:spChg chg="mod">
          <ac:chgData name="Francesco Pica" userId="ecd2054f-1594-4d2a-820b-99ad58711ae0" providerId="ADAL" clId="{6BAE0206-B85B-4693-8726-0B0A0067CB6E}" dt="2023-11-03T22:47:44.212" v="171" actId="20577"/>
          <ac:spMkLst>
            <pc:docMk/>
            <pc:sldMk cId="3822843502" sldId="257"/>
            <ac:spMk id="3" creationId="{FD92F44B-8448-980C-C1E0-CB0E835CA97D}"/>
          </ac:spMkLst>
        </pc:spChg>
      </pc:sldChg>
      <pc:sldChg chg="addSp modSp mod">
        <pc:chgData name="Francesco Pica" userId="ecd2054f-1594-4d2a-820b-99ad58711ae0" providerId="ADAL" clId="{6BAE0206-B85B-4693-8726-0B0A0067CB6E}" dt="2023-11-03T22:48:38.475" v="177" actId="27636"/>
        <pc:sldMkLst>
          <pc:docMk/>
          <pc:sldMk cId="3062656629" sldId="258"/>
        </pc:sldMkLst>
        <pc:spChg chg="mod">
          <ac:chgData name="Francesco Pica" userId="ecd2054f-1594-4d2a-820b-99ad58711ae0" providerId="ADAL" clId="{6BAE0206-B85B-4693-8726-0B0A0067CB6E}" dt="2023-11-03T22:22:57.872" v="71" actId="113"/>
          <ac:spMkLst>
            <pc:docMk/>
            <pc:sldMk cId="3062656629" sldId="258"/>
            <ac:spMk id="2" creationId="{D8DF5A99-33A0-CB3C-7C31-4DF215F13B4A}"/>
          </ac:spMkLst>
        </pc:spChg>
        <pc:spChg chg="mod">
          <ac:chgData name="Francesco Pica" userId="ecd2054f-1594-4d2a-820b-99ad58711ae0" providerId="ADAL" clId="{6BAE0206-B85B-4693-8726-0B0A0067CB6E}" dt="2023-11-03T22:48:38.475" v="177" actId="27636"/>
          <ac:spMkLst>
            <pc:docMk/>
            <pc:sldMk cId="3062656629" sldId="258"/>
            <ac:spMk id="3" creationId="{AF0FA22A-19CE-ECA9-6925-49894F5E9B1A}"/>
          </ac:spMkLst>
        </pc:spChg>
        <pc:spChg chg="mod">
          <ac:chgData name="Francesco Pica" userId="ecd2054f-1594-4d2a-820b-99ad58711ae0" providerId="ADAL" clId="{6BAE0206-B85B-4693-8726-0B0A0067CB6E}" dt="2023-11-03T22:23:28.534" v="80" actId="1076"/>
          <ac:spMkLst>
            <pc:docMk/>
            <pc:sldMk cId="3062656629" sldId="258"/>
            <ac:spMk id="47" creationId="{50F02665-7283-8F3C-91D1-05491804B013}"/>
          </ac:spMkLst>
        </pc:spChg>
        <pc:cxnChg chg="add mod">
          <ac:chgData name="Francesco Pica" userId="ecd2054f-1594-4d2a-820b-99ad58711ae0" providerId="ADAL" clId="{6BAE0206-B85B-4693-8726-0B0A0067CB6E}" dt="2023-11-03T22:23:24.442" v="79" actId="1035"/>
          <ac:cxnSpMkLst>
            <pc:docMk/>
            <pc:sldMk cId="3062656629" sldId="258"/>
            <ac:cxnSpMk id="19" creationId="{8272DE80-8739-E968-53F7-C9D4EEE452AA}"/>
          </ac:cxnSpMkLst>
        </pc:cxnChg>
      </pc:sldChg>
      <pc:sldChg chg="modSp mod">
        <pc:chgData name="Francesco Pica" userId="ecd2054f-1594-4d2a-820b-99ad58711ae0" providerId="ADAL" clId="{6BAE0206-B85B-4693-8726-0B0A0067CB6E}" dt="2023-11-03T22:30:01.796" v="137" actId="113"/>
        <pc:sldMkLst>
          <pc:docMk/>
          <pc:sldMk cId="613133731" sldId="260"/>
        </pc:sldMkLst>
        <pc:spChg chg="mod">
          <ac:chgData name="Francesco Pica" userId="ecd2054f-1594-4d2a-820b-99ad58711ae0" providerId="ADAL" clId="{6BAE0206-B85B-4693-8726-0B0A0067CB6E}" dt="2023-11-03T22:30:01.796" v="137" actId="113"/>
          <ac:spMkLst>
            <pc:docMk/>
            <pc:sldMk cId="613133731" sldId="260"/>
            <ac:spMk id="2" creationId="{6E788C25-CAA5-C284-8182-3775D7086EAB}"/>
          </ac:spMkLst>
        </pc:spChg>
        <pc:spChg chg="mod">
          <ac:chgData name="Francesco Pica" userId="ecd2054f-1594-4d2a-820b-99ad58711ae0" providerId="ADAL" clId="{6BAE0206-B85B-4693-8726-0B0A0067CB6E}" dt="2023-11-03T22:22:44.087" v="69" actId="27636"/>
          <ac:spMkLst>
            <pc:docMk/>
            <pc:sldMk cId="613133731" sldId="260"/>
            <ac:spMk id="3" creationId="{B6AF05F4-5CA9-8C9F-C46F-FD3F92C7BAB6}"/>
          </ac:spMkLst>
        </pc:spChg>
      </pc:sldChg>
      <pc:sldChg chg="modSp mod">
        <pc:chgData name="Francesco Pica" userId="ecd2054f-1594-4d2a-820b-99ad58711ae0" providerId="ADAL" clId="{6BAE0206-B85B-4693-8726-0B0A0067CB6E}" dt="2023-11-03T22:49:59.616" v="217" actId="20577"/>
        <pc:sldMkLst>
          <pc:docMk/>
          <pc:sldMk cId="3750940184" sldId="262"/>
        </pc:sldMkLst>
        <pc:spChg chg="mod">
          <ac:chgData name="Francesco Pica" userId="ecd2054f-1594-4d2a-820b-99ad58711ae0" providerId="ADAL" clId="{6BAE0206-B85B-4693-8726-0B0A0067CB6E}" dt="2023-11-03T22:49:59.616" v="217" actId="20577"/>
          <ac:spMkLst>
            <pc:docMk/>
            <pc:sldMk cId="3750940184" sldId="262"/>
            <ac:spMk id="2" creationId="{FBBD7C08-CFE3-1ADD-8994-21CC67A8892C}"/>
          </ac:spMkLst>
        </pc:spChg>
      </pc:sldChg>
      <pc:sldChg chg="addSp delSp modSp mod">
        <pc:chgData name="Francesco Pica" userId="ecd2054f-1594-4d2a-820b-99ad58711ae0" providerId="ADAL" clId="{6BAE0206-B85B-4693-8726-0B0A0067CB6E}" dt="2023-11-03T22:30:55.152" v="144" actId="113"/>
        <pc:sldMkLst>
          <pc:docMk/>
          <pc:sldMk cId="2604929872" sldId="2950"/>
        </pc:sldMkLst>
        <pc:spChg chg="mod">
          <ac:chgData name="Francesco Pica" userId="ecd2054f-1594-4d2a-820b-99ad58711ae0" providerId="ADAL" clId="{6BAE0206-B85B-4693-8726-0B0A0067CB6E}" dt="2023-11-03T22:30:55.152" v="144" actId="113"/>
          <ac:spMkLst>
            <pc:docMk/>
            <pc:sldMk cId="2604929872" sldId="2950"/>
            <ac:spMk id="2" creationId="{0BF5617C-287B-483E-A09F-34E61A872AA6}"/>
          </ac:spMkLst>
        </pc:spChg>
        <pc:spChg chg="add mod">
          <ac:chgData name="Francesco Pica" userId="ecd2054f-1594-4d2a-820b-99ad58711ae0" providerId="ADAL" clId="{6BAE0206-B85B-4693-8726-0B0A0067CB6E}" dt="2023-11-03T22:26:03.900" v="108" actId="571"/>
          <ac:spMkLst>
            <pc:docMk/>
            <pc:sldMk cId="2604929872" sldId="2950"/>
            <ac:spMk id="3" creationId="{F5875D21-A5C6-9880-D8C0-572C6E3C0ACC}"/>
          </ac:spMkLst>
        </pc:spChg>
        <pc:spChg chg="mod">
          <ac:chgData name="Francesco Pica" userId="ecd2054f-1594-4d2a-820b-99ad58711ae0" providerId="ADAL" clId="{6BAE0206-B85B-4693-8726-0B0A0067CB6E}" dt="2023-11-03T22:26:59.991" v="136" actId="1076"/>
          <ac:spMkLst>
            <pc:docMk/>
            <pc:sldMk cId="2604929872" sldId="2950"/>
            <ac:spMk id="14" creationId="{DFA06724-AE6D-4180-94AD-80E443585C06}"/>
          </ac:spMkLst>
        </pc:spChg>
        <pc:spChg chg="mod">
          <ac:chgData name="Francesco Pica" userId="ecd2054f-1594-4d2a-820b-99ad58711ae0" providerId="ADAL" clId="{6BAE0206-B85B-4693-8726-0B0A0067CB6E}" dt="2023-11-03T22:26:29.414" v="114" actId="1076"/>
          <ac:spMkLst>
            <pc:docMk/>
            <pc:sldMk cId="2604929872" sldId="2950"/>
            <ac:spMk id="15" creationId="{20B0664E-1759-4DE3-98C5-D786E5EF2E9B}"/>
          </ac:spMkLst>
        </pc:spChg>
        <pc:spChg chg="mod">
          <ac:chgData name="Francesco Pica" userId="ecd2054f-1594-4d2a-820b-99ad58711ae0" providerId="ADAL" clId="{6BAE0206-B85B-4693-8726-0B0A0067CB6E}" dt="2023-11-03T22:26:09.490" v="109" actId="1076"/>
          <ac:spMkLst>
            <pc:docMk/>
            <pc:sldMk cId="2604929872" sldId="2950"/>
            <ac:spMk id="16" creationId="{E75013ED-7758-48B3-AB47-D73C4A6EF600}"/>
          </ac:spMkLst>
        </pc:spChg>
        <pc:spChg chg="del">
          <ac:chgData name="Francesco Pica" userId="ecd2054f-1594-4d2a-820b-99ad58711ae0" providerId="ADAL" clId="{6BAE0206-B85B-4693-8726-0B0A0067CB6E}" dt="2023-11-03T22:24:22.649" v="83" actId="478"/>
          <ac:spMkLst>
            <pc:docMk/>
            <pc:sldMk cId="2604929872" sldId="2950"/>
            <ac:spMk id="17" creationId="{D79CD895-3F61-4AA9-AF04-8FA58FF154D1}"/>
          </ac:spMkLst>
        </pc:spChg>
        <pc:spChg chg="mod">
          <ac:chgData name="Francesco Pica" userId="ecd2054f-1594-4d2a-820b-99ad58711ae0" providerId="ADAL" clId="{6BAE0206-B85B-4693-8726-0B0A0067CB6E}" dt="2023-11-03T22:26:12.854" v="110" actId="1076"/>
          <ac:spMkLst>
            <pc:docMk/>
            <pc:sldMk cId="2604929872" sldId="2950"/>
            <ac:spMk id="18" creationId="{BD2A39E6-0BD5-4FCD-8A7D-212E84A65DD8}"/>
          </ac:spMkLst>
        </pc:spChg>
      </pc:sldChg>
      <pc:sldChg chg="modSp mod">
        <pc:chgData name="Francesco Pica" userId="ecd2054f-1594-4d2a-820b-99ad58711ae0" providerId="ADAL" clId="{6BAE0206-B85B-4693-8726-0B0A0067CB6E}" dt="2023-11-03T22:30:58.950" v="145" actId="113"/>
        <pc:sldMkLst>
          <pc:docMk/>
          <pc:sldMk cId="702885028" sldId="2954"/>
        </pc:sldMkLst>
        <pc:spChg chg="mod">
          <ac:chgData name="Francesco Pica" userId="ecd2054f-1594-4d2a-820b-99ad58711ae0" providerId="ADAL" clId="{6BAE0206-B85B-4693-8726-0B0A0067CB6E}" dt="2023-11-03T22:30:58.950" v="145" actId="113"/>
          <ac:spMkLst>
            <pc:docMk/>
            <pc:sldMk cId="702885028" sldId="2954"/>
            <ac:spMk id="3" creationId="{A6DA68D1-476A-EFC7-872E-5F7727E77FC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8697B-36AD-E5FD-A7C4-52C7BCE83E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B79956-386E-2D72-FF2E-85F5B30FD9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37B70B-D800-C77E-D38E-D890C1D14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3051C-115F-47F3-993E-7727F9147C67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DBD872-6660-C409-6A43-294C4DA95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95E7-09B4-6184-DFBC-529813803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A2D00-A72D-41AD-BA18-F8649D267E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506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125A2-8274-E667-15DA-392F13240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1084A5-AFBE-2CEB-A178-61B4DF3947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DBE0E5-C28C-80CD-36DC-62FC78B67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3051C-115F-47F3-993E-7727F9147C67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53E8DB-0ED0-338E-CDDD-BEF5634BD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059DE7-0DF8-3B08-023D-C14457B35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A2D00-A72D-41AD-BA18-F8649D267E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683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5720D85-9349-CB1B-1A88-9A98D33E1A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9049FE-51FC-9734-9330-6A3ECA42EE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1A9E18-56EF-7FFB-F4A7-577A0D735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3051C-115F-47F3-993E-7727F9147C67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A31882-CA51-5031-8E11-BF9B84C94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B369DF-1600-7302-A333-C64832B6A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A2D00-A72D-41AD-BA18-F8649D267E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45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4AC2C1E-BA0E-DC40-8740-4C7EC41941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14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4189" y="1408014"/>
            <a:ext cx="11187112" cy="506620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5003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D837F9-8D34-7046-DAC5-B5E050EEE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FFDA11-B26E-E2DB-ADB5-E2E24E9C4C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DB3CE4-F139-3345-76DF-911FCB595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3051C-115F-47F3-993E-7727F9147C67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1D3192-2653-B8C7-77CC-3CBACD55A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1E40A3-7358-6A83-3F48-F368402EB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A2D00-A72D-41AD-BA18-F8649D267E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764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EFAC5-ECC7-63B1-3C5B-867F0BD72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3F9186-C6FF-C048-4182-1006B71452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08A9F-2505-F5F2-4985-EDDE814197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3051C-115F-47F3-993E-7727F9147C67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F885B-A1E1-F65A-D76A-70130BA3A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B41B21-56BE-0441-FA76-E5A18762E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A2D00-A72D-41AD-BA18-F8649D267E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115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5774C-CB65-6A1A-7E0E-F393370C1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16D2E-249C-44AE-E766-4A4B9DEE18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C04F4E-FDA3-2031-3627-65BA6722DF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C70846-EA9A-4B08-98CF-F4EA299F2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3051C-115F-47F3-993E-7727F9147C67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29BE3D-E04E-5CE2-98ED-D41BDFE37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39E897-09A8-235B-31D8-DAFE28320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A2D00-A72D-41AD-BA18-F8649D267E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159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01310-2A36-19D8-76A8-4792EF451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B4A154-9259-B0A0-C20C-9F1FD96791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966CA0-E1A0-E913-3DE9-75BE33FD5B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B78E8C-B475-729E-47DE-91E766948C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FC10ABD-883D-384C-A571-862A58ADB2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E8952C-EE76-03BE-7EBC-AF0D9C401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3051C-115F-47F3-993E-7727F9147C67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6DAC5B-01A1-756F-9032-E152D6D24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580D18-0E46-FC3F-2FBF-0567ACBF2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A2D00-A72D-41AD-BA18-F8649D267E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344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6210BA-219C-D2F4-1884-47D07167F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61D4B1-41F9-56AF-6B54-D8915FED0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3051C-115F-47F3-993E-7727F9147C67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B116A2-344B-699E-D304-0C318E723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C00C13-DFC1-89F5-3B0F-0C8B6CDA8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A2D00-A72D-41AD-BA18-F8649D267E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70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F99C65-C669-6ACB-22E4-EA14B592C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3051C-115F-47F3-993E-7727F9147C67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587BA6-0A1F-6817-EC6F-8615ACCFF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B204A6-486A-F0C7-8E11-00D3BCFAA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A2D00-A72D-41AD-BA18-F8649D267E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98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ADFCE-83D3-AF82-B8E5-9FFFFA7E3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056142-C08B-4D9C-3100-C330CBA257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5AC695-9E12-F466-83BE-C4BEF4BEEA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676C13-924D-CCBD-51F2-CB47CBD07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3051C-115F-47F3-993E-7727F9147C67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5F6E21-F347-D324-F88F-F4D979971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134B7E-7DBE-E967-FE3F-6890A4AD6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A2D00-A72D-41AD-BA18-F8649D267E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260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3A6101-D327-8E97-33B0-48DF7E15E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62950B-58C9-5EDB-6B52-615BDF51BD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913522-D36D-4320-A5EB-EA20568CC9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D66AA5-054C-1640-7A05-F7DE790A1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3051C-115F-47F3-993E-7727F9147C67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0A3B0D-2C1E-9734-C964-A8037A804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4C197A-CD97-B633-2EAB-C4EA64DB5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A2D00-A72D-41AD-BA18-F8649D267E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18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2C7E89-1FF0-EDFE-2AB6-10E81C51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46344B-9A81-0A0D-9D8C-6E31FAC03A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8F4885-5344-846D-F7AB-78D9790350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3051C-115F-47F3-993E-7727F9147C67}" type="datetimeFigureOut">
              <a:rPr lang="en-US" smtClean="0"/>
              <a:t>11/3/2023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132118-76EB-32AE-CD53-971E30020B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7E5C34-2F7B-6053-1C05-8E6DADB28E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A2D00-A72D-41AD-BA18-F8649D267E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571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543D82-962B-24FF-6ADB-D4723D0B13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22120" y="1803400"/>
            <a:ext cx="9144000" cy="23876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Supplemental Network Extension (</a:t>
            </a:r>
            <a:r>
              <a:rPr lang="en-US" b="1" dirty="0" err="1">
                <a:solidFill>
                  <a:srgbClr val="0070C0"/>
                </a:solidFill>
              </a:rPr>
              <a:t>SUPNet</a:t>
            </a:r>
            <a:r>
              <a:rPr lang="en-US" b="1" dirty="0">
                <a:solidFill>
                  <a:srgbClr val="0070C0"/>
                </a:solidFill>
              </a:rPr>
              <a:t>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9FFDE8-5423-7F38-C61E-ED360EF9EC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2720" y="4897120"/>
            <a:ext cx="9144000" cy="807720"/>
          </a:xfrm>
        </p:spPr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053A59-C0D5-C16A-51DE-4E664E43631E}"/>
              </a:ext>
            </a:extLst>
          </p:cNvPr>
          <p:cNvSpPr txBox="1"/>
          <p:nvPr/>
        </p:nvSpPr>
        <p:spPr>
          <a:xfrm>
            <a:off x="701040" y="199033"/>
            <a:ext cx="111861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0"/>
              </a:spcAft>
              <a:tabLst>
                <a:tab pos="4500880" algn="r"/>
                <a:tab pos="6210935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 SA WG 1 Meeting #104						S1-233224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hangingPunct="0">
              <a:spcBef>
                <a:spcPts val="0"/>
              </a:spcBef>
              <a:spcAft>
                <a:spcPts val="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Chicago, USA, 13 - 17 November 2023 	            			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057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A3388-A737-0A47-B581-FEDF44C58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Motivations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92F44B-8448-980C-C1E0-CB0E835CA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8628" y="1690688"/>
            <a:ext cx="11024092" cy="4699952"/>
          </a:xfrm>
        </p:spPr>
        <p:txBody>
          <a:bodyPr>
            <a:normAutofit lnSpcReduction="10000"/>
          </a:bodyPr>
          <a:lstStyle/>
          <a:p>
            <a:r>
              <a:rPr lang="en-US" sz="20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Reducing MNO CAPEX/OPEX or cost vs price/GB for RAN deployment is a constant and increasing issue</a:t>
            </a:r>
          </a:p>
          <a:p>
            <a:pPr lvl="1"/>
            <a: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Especially challenging for densified/small cells, indoor coverage, remote areas, ad-hoc hotspots  </a:t>
            </a:r>
            <a:b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</a:br>
            <a:endParaRPr lang="en-US" sz="1800" dirty="0"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r>
              <a:rPr lang="en-US" sz="20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An independent entity (e.g., premises/real-estate owner, 3</a:t>
            </a:r>
            <a:r>
              <a:rPr lang="en-US" sz="2000" baseline="300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rd</a:t>
            </a:r>
            <a:r>
              <a:rPr lang="en-US" sz="20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 party small cells provider) can deploy RAN nodes providing supplemental coverage/capacity extension for MNOs’ services</a:t>
            </a:r>
          </a:p>
          <a:p>
            <a:pPr lvl="1"/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The </a:t>
            </a:r>
            <a:r>
              <a:rPr kumimoji="0" lang="en-US" sz="1800" b="0" i="0" u="non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entity </a:t>
            </a:r>
            <a: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deploying the NW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can be incentivized, by the MNO, for contributing to the MNO’s extended coverage &amp; connectivity</a:t>
            </a:r>
          </a:p>
          <a:p>
            <a:pPr lvl="1"/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The supplemental NW can also provide specific CN functions, services or local breakout data connectivity</a:t>
            </a:r>
          </a:p>
          <a:p>
            <a:pPr lvl="1"/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Spectru</a:t>
            </a:r>
            <a: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m can be licensed/unlicensed, and can be owned by the MNO or the </a:t>
            </a:r>
            <a:r>
              <a:rPr lang="en-US" sz="1800" dirty="0" err="1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SUPNet</a:t>
            </a:r>
            <a: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 provider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</a:br>
            <a:endParaRPr kumimoji="0"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r>
              <a:rPr lang="en-US" sz="20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Some example target scenarios are:</a:t>
            </a:r>
          </a:p>
          <a:p>
            <a:pPr lvl="1"/>
            <a: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Indoor venues, e.g. shopping malls, commercial/enterprise buildings</a:t>
            </a:r>
          </a:p>
          <a:p>
            <a:pPr lvl="1"/>
            <a: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Remote areas with no/limited MNOs coverage</a:t>
            </a:r>
          </a:p>
          <a:p>
            <a:pPr lvl="1"/>
            <a: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Ad-hoc events / venues (e.g., music festival, sport venues)</a:t>
            </a:r>
          </a:p>
        </p:txBody>
      </p:sp>
    </p:spTree>
    <p:extLst>
      <p:ext uri="{BB962C8B-B14F-4D97-AF65-F5344CB8AC3E}">
        <p14:creationId xmlns:p14="http://schemas.microsoft.com/office/powerpoint/2010/main" val="3822843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F5A99-33A0-CB3C-7C31-4DF215F1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High-level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FA22A-19CE-ECA9-6925-49894F5E9B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612" y="2232306"/>
            <a:ext cx="2335118" cy="3650064"/>
          </a:xfrm>
        </p:spPr>
        <p:txBody>
          <a:bodyPr>
            <a:normAutofit/>
          </a:bodyPr>
          <a:lstStyle/>
          <a:p>
            <a:r>
              <a:rPr lang="en-US" sz="1800" b="1" dirty="0">
                <a:solidFill>
                  <a:schemeClr val="accent1"/>
                </a:solidFill>
              </a:rPr>
              <a:t>Coverage &amp; capacity extension service (to MNO / PLMNs)</a:t>
            </a:r>
          </a:p>
          <a:p>
            <a:endParaRPr lang="en-US" sz="1800" b="1" dirty="0">
              <a:solidFill>
                <a:schemeClr val="accent1"/>
              </a:solidFill>
            </a:endParaRPr>
          </a:p>
          <a:p>
            <a:endParaRPr lang="en-US" sz="1800" b="1" dirty="0">
              <a:solidFill>
                <a:schemeClr val="accent1"/>
              </a:solidFill>
            </a:endParaRPr>
          </a:p>
          <a:p>
            <a:endParaRPr lang="en-US" sz="1800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br>
              <a:rPr lang="en-US" sz="1800" b="1" dirty="0">
                <a:solidFill>
                  <a:schemeClr val="accent1"/>
                </a:solidFill>
              </a:rPr>
            </a:br>
            <a:endParaRPr lang="en-US" sz="1800" b="1" dirty="0">
              <a:solidFill>
                <a:schemeClr val="accent1"/>
              </a:solidFill>
            </a:endParaRPr>
          </a:p>
          <a:p>
            <a:r>
              <a:rPr lang="en-US" sz="1800" b="1" dirty="0">
                <a:solidFill>
                  <a:schemeClr val="accent1"/>
                </a:solidFill>
              </a:rPr>
              <a:t>Proof of Coverage </a:t>
            </a:r>
            <a:br>
              <a:rPr lang="en-US" sz="1800" b="1" dirty="0">
                <a:solidFill>
                  <a:schemeClr val="accent1"/>
                </a:solidFill>
              </a:rPr>
            </a:br>
            <a:r>
              <a:rPr lang="en-US" sz="1800" b="1" dirty="0">
                <a:solidFill>
                  <a:schemeClr val="accent1"/>
                </a:solidFill>
              </a:rPr>
              <a:t>/ Usage and rewarding</a:t>
            </a:r>
            <a:endParaRPr lang="en-US" sz="1800" dirty="0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242C125-F575-67EB-2B26-1AA2EFC1C89C}"/>
              </a:ext>
            </a:extLst>
          </p:cNvPr>
          <p:cNvCxnSpPr>
            <a:cxnSpLocks/>
          </p:cNvCxnSpPr>
          <p:nvPr/>
        </p:nvCxnSpPr>
        <p:spPr>
          <a:xfrm>
            <a:off x="4282951" y="5355853"/>
            <a:ext cx="2997911" cy="807484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48DB634E-9D4B-DFBB-F1BC-E19BB50D6B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630" y="1591882"/>
            <a:ext cx="7856923" cy="242702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B0B686CF-3A5C-FB5C-250B-4521AC4A401B}"/>
              </a:ext>
            </a:extLst>
          </p:cNvPr>
          <p:cNvGrpSpPr/>
          <p:nvPr/>
        </p:nvGrpSpPr>
        <p:grpSpPr>
          <a:xfrm>
            <a:off x="3087476" y="4450080"/>
            <a:ext cx="8648149" cy="2108213"/>
            <a:chOff x="1286012" y="1517604"/>
            <a:chExt cx="9256075" cy="2132876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455DDAA-9F89-7CFC-3029-661212F813B2}"/>
                </a:ext>
              </a:extLst>
            </p:cNvPr>
            <p:cNvSpPr/>
            <p:nvPr/>
          </p:nvSpPr>
          <p:spPr>
            <a:xfrm>
              <a:off x="6024248" y="1697485"/>
              <a:ext cx="1691951" cy="65965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7F8FA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SUPNet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7F8FA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 Provider</a:t>
              </a: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F79D7CD3-9554-82F0-B5B7-EE0CA220A5DE}"/>
                </a:ext>
              </a:extLst>
            </p:cNvPr>
            <p:cNvSpPr/>
            <p:nvPr/>
          </p:nvSpPr>
          <p:spPr>
            <a:xfrm>
              <a:off x="2876194" y="1935331"/>
              <a:ext cx="193129" cy="327951"/>
            </a:xfrm>
            <a:prstGeom prst="round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BE685BEA-407C-944A-EA0B-6E0BEE1F8595}"/>
                </a:ext>
              </a:extLst>
            </p:cNvPr>
            <p:cNvSpPr/>
            <p:nvPr/>
          </p:nvSpPr>
          <p:spPr>
            <a:xfrm>
              <a:off x="1822395" y="3025783"/>
              <a:ext cx="193129" cy="327951"/>
            </a:xfrm>
            <a:prstGeom prst="roundRect">
              <a:avLst/>
            </a:prstGeom>
            <a:solidFill>
              <a:srgbClr val="FFFFFF"/>
            </a:solidFill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1605ABC1-BC54-2756-2C7E-5B870861D0FD}"/>
                </a:ext>
              </a:extLst>
            </p:cNvPr>
            <p:cNvSpPr/>
            <p:nvPr/>
          </p:nvSpPr>
          <p:spPr>
            <a:xfrm>
              <a:off x="2570469" y="1681805"/>
              <a:ext cx="193129" cy="327951"/>
            </a:xfrm>
            <a:prstGeom prst="round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74FD52F5-378E-7539-2B93-6C1EB7194801}"/>
                </a:ext>
              </a:extLst>
            </p:cNvPr>
            <p:cNvSpPr/>
            <p:nvPr/>
          </p:nvSpPr>
          <p:spPr>
            <a:xfrm>
              <a:off x="1397518" y="3235570"/>
              <a:ext cx="193129" cy="327951"/>
            </a:xfrm>
            <a:prstGeom prst="roundRect">
              <a:avLst/>
            </a:prstGeom>
            <a:solidFill>
              <a:srgbClr val="FFFFFF"/>
            </a:solidFill>
            <a:ln w="952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59407E2-1BEC-0ADA-33BD-3D3AF239A334}"/>
                </a:ext>
              </a:extLst>
            </p:cNvPr>
            <p:cNvGrpSpPr/>
            <p:nvPr/>
          </p:nvGrpSpPr>
          <p:grpSpPr>
            <a:xfrm>
              <a:off x="6195792" y="3019068"/>
              <a:ext cx="1379377" cy="631412"/>
              <a:chOff x="7253261" y="2938976"/>
              <a:chExt cx="1379377" cy="631412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624C523C-10CC-8226-CABA-7C197847960F}"/>
                  </a:ext>
                </a:extLst>
              </p:cNvPr>
              <p:cNvSpPr/>
              <p:nvPr/>
            </p:nvSpPr>
            <p:spPr>
              <a:xfrm>
                <a:off x="7676468" y="2938976"/>
                <a:ext cx="574467" cy="631412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96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err="1">
                  <a:ln>
                    <a:noFill/>
                  </a:ln>
                  <a:solidFill>
                    <a:srgbClr val="F7F8FA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08FCB93D-3B5F-C98B-65EB-17CB0D0238BD}"/>
                  </a:ext>
                </a:extLst>
              </p:cNvPr>
              <p:cNvSpPr/>
              <p:nvPr/>
            </p:nvSpPr>
            <p:spPr>
              <a:xfrm>
                <a:off x="8209432" y="2938976"/>
                <a:ext cx="423206" cy="631412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96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err="1">
                  <a:ln>
                    <a:noFill/>
                  </a:ln>
                  <a:solidFill>
                    <a:srgbClr val="F7F8FA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endParaRP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A2192340-96B9-F282-7F15-84652A1A8C16}"/>
                  </a:ext>
                </a:extLst>
              </p:cNvPr>
              <p:cNvSpPr/>
              <p:nvPr/>
            </p:nvSpPr>
            <p:spPr>
              <a:xfrm>
                <a:off x="7253261" y="2938976"/>
                <a:ext cx="472485" cy="63141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96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err="1">
                  <a:ln>
                    <a:noFill/>
                  </a:ln>
                  <a:solidFill>
                    <a:srgbClr val="F7F8FA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F85342FD-2676-5151-E74A-B80024C4BE87}"/>
                  </a:ext>
                </a:extLst>
              </p:cNvPr>
              <p:cNvSpPr/>
              <p:nvPr/>
            </p:nvSpPr>
            <p:spPr>
              <a:xfrm>
                <a:off x="7308980" y="3093919"/>
                <a:ext cx="1244081" cy="33508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96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7F8FA"/>
                    </a:solidFill>
                    <a:effectLst/>
                    <a:uLnTx/>
                    <a:uFillTx/>
                    <a:latin typeface="Microsoft Sans Serif"/>
                    <a:ea typeface="+mn-ea"/>
                    <a:cs typeface="Microsoft Sans Serif" panose="020B0604020202020204" pitchFamily="34" charset="0"/>
                  </a:rPr>
                  <a:t>SUPNet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7F8FA"/>
                    </a:solidFill>
                    <a:effectLst/>
                    <a:uLnTx/>
                    <a:uFillTx/>
                    <a:latin typeface="Microsoft Sans Serif"/>
                    <a:ea typeface="+mn-ea"/>
                    <a:cs typeface="Microsoft Sans Serif" panose="020B0604020202020204" pitchFamily="34" charset="0"/>
                  </a:rPr>
                  <a:t> RAN</a:t>
                </a: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0DA4E0F-67A8-1905-F2EF-08CF476879FC}"/>
                </a:ext>
              </a:extLst>
            </p:cNvPr>
            <p:cNvSpPr txBox="1"/>
            <p:nvPr/>
          </p:nvSpPr>
          <p:spPr>
            <a:xfrm>
              <a:off x="1387448" y="1695995"/>
              <a:ext cx="1287179" cy="324961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PoC participants</a:t>
              </a:r>
            </a:p>
            <a:p>
              <a:pPr marL="0" marR="0" lvl="0" indent="0" algn="l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(Assisting UE)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A1D11D08-5762-7924-DAB1-3A0313182C63}"/>
                </a:ext>
              </a:extLst>
            </p:cNvPr>
            <p:cNvSpPr/>
            <p:nvPr/>
          </p:nvSpPr>
          <p:spPr>
            <a:xfrm>
              <a:off x="2235708" y="2022451"/>
              <a:ext cx="193129" cy="327951"/>
            </a:xfrm>
            <a:prstGeom prst="round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3728D4F-B187-8DD8-8D07-8938D3931A4D}"/>
                </a:ext>
              </a:extLst>
            </p:cNvPr>
            <p:cNvSpPr txBox="1"/>
            <p:nvPr/>
          </p:nvSpPr>
          <p:spPr>
            <a:xfrm>
              <a:off x="1286012" y="2651680"/>
              <a:ext cx="1899392" cy="328763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Normal  UEs </a:t>
              </a:r>
              <a:b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</a:b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(using </a:t>
              </a:r>
              <a:r>
                <a:rPr kumimoji="0" lang="en-US" sz="11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SUPNet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 RAN)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E0EC1DB-4CE0-7D69-A2BA-1FB514330DA1}"/>
                </a:ext>
              </a:extLst>
            </p:cNvPr>
            <p:cNvCxnSpPr>
              <a:cxnSpLocks/>
              <a:stCxn id="10" idx="3"/>
              <a:endCxn id="37" idx="1"/>
            </p:cNvCxnSpPr>
            <p:nvPr/>
          </p:nvCxnSpPr>
          <p:spPr>
            <a:xfrm>
              <a:off x="2015524" y="3189759"/>
              <a:ext cx="4235987" cy="151793"/>
            </a:xfrm>
            <a:prstGeom prst="line">
              <a:avLst/>
            </a:prstGeom>
            <a:ln w="3175" cap="rnd">
              <a:solidFill>
                <a:srgbClr val="C00000"/>
              </a:solidFill>
              <a:round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EB7BA9E-7D2F-A47B-CDD7-2CD32AEE77AE}"/>
                </a:ext>
              </a:extLst>
            </p:cNvPr>
            <p:cNvCxnSpPr>
              <a:cxnSpLocks/>
              <a:stCxn id="12" idx="3"/>
              <a:endCxn id="37" idx="1"/>
            </p:cNvCxnSpPr>
            <p:nvPr/>
          </p:nvCxnSpPr>
          <p:spPr>
            <a:xfrm flipV="1">
              <a:off x="1590647" y="3341552"/>
              <a:ext cx="4660864" cy="57994"/>
            </a:xfrm>
            <a:prstGeom prst="line">
              <a:avLst/>
            </a:prstGeom>
            <a:ln w="3175" cap="rnd">
              <a:solidFill>
                <a:srgbClr val="0070C0"/>
              </a:solidFill>
              <a:round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Arrow: Down 20">
              <a:extLst>
                <a:ext uri="{FF2B5EF4-FFF2-40B4-BE49-F238E27FC236}">
                  <a16:creationId xmlns:a16="http://schemas.microsoft.com/office/drawing/2014/main" id="{3A4297CC-CA92-71DE-C626-CF16C7DD3519}"/>
                </a:ext>
              </a:extLst>
            </p:cNvPr>
            <p:cNvSpPr/>
            <p:nvPr/>
          </p:nvSpPr>
          <p:spPr>
            <a:xfrm rot="5400000">
              <a:off x="4433056" y="780992"/>
              <a:ext cx="155510" cy="2527517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0E5EC5A-65DD-E30F-551C-F0179EDCCAB7}"/>
                </a:ext>
              </a:extLst>
            </p:cNvPr>
            <p:cNvSpPr txBox="1"/>
            <p:nvPr/>
          </p:nvSpPr>
          <p:spPr>
            <a:xfrm>
              <a:off x="3212296" y="1757133"/>
              <a:ext cx="2774303" cy="179367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Reward for PoC operation</a:t>
              </a:r>
            </a:p>
          </p:txBody>
        </p:sp>
        <p:sp>
          <p:nvSpPr>
            <p:cNvPr id="23" name="Arrow: Down 22">
              <a:extLst>
                <a:ext uri="{FF2B5EF4-FFF2-40B4-BE49-F238E27FC236}">
                  <a16:creationId xmlns:a16="http://schemas.microsoft.com/office/drawing/2014/main" id="{12A0AA8F-E1CC-C9A8-EF20-F9A0EA01724B}"/>
                </a:ext>
              </a:extLst>
            </p:cNvPr>
            <p:cNvSpPr/>
            <p:nvPr/>
          </p:nvSpPr>
          <p:spPr>
            <a:xfrm rot="4726797">
              <a:off x="4372321" y="1059372"/>
              <a:ext cx="155510" cy="2828944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C780C41-BCBF-30A5-32CF-9D0E7CDDA418}"/>
                </a:ext>
              </a:extLst>
            </p:cNvPr>
            <p:cNvSpPr txBox="1"/>
            <p:nvPr/>
          </p:nvSpPr>
          <p:spPr>
            <a:xfrm rot="20998755">
              <a:off x="3425193" y="2560755"/>
              <a:ext cx="2774303" cy="179367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Reward for Proof of usage</a:t>
              </a: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1F3F8F15-0FB1-AEAC-A475-4FB596809DF2}"/>
                </a:ext>
              </a:extLst>
            </p:cNvPr>
            <p:cNvSpPr/>
            <p:nvPr/>
          </p:nvSpPr>
          <p:spPr>
            <a:xfrm>
              <a:off x="4011719" y="1934428"/>
              <a:ext cx="316263" cy="227746"/>
            </a:xfrm>
            <a:prstGeom prst="hexagon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$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BD6349A-6AAF-A4E0-A200-F0ABF4B1F39B}"/>
                </a:ext>
              </a:extLst>
            </p:cNvPr>
            <p:cNvSpPr/>
            <p:nvPr/>
          </p:nvSpPr>
          <p:spPr>
            <a:xfrm>
              <a:off x="9459736" y="1517604"/>
              <a:ext cx="1082351" cy="2999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7F8FA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PLMN A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4B7A5FB-C936-6059-8220-4A13927F7594}"/>
                </a:ext>
              </a:extLst>
            </p:cNvPr>
            <p:cNvSpPr/>
            <p:nvPr/>
          </p:nvSpPr>
          <p:spPr>
            <a:xfrm>
              <a:off x="9459736" y="1866961"/>
              <a:ext cx="1082351" cy="28915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7F8FA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PLMN B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2E9BBDE-FF22-04D9-761B-5E99E720D236}"/>
                </a:ext>
              </a:extLst>
            </p:cNvPr>
            <p:cNvSpPr/>
            <p:nvPr/>
          </p:nvSpPr>
          <p:spPr>
            <a:xfrm>
              <a:off x="9459736" y="2205572"/>
              <a:ext cx="1082351" cy="29718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7F8FA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PLMN C</a:t>
              </a:r>
            </a:p>
          </p:txBody>
        </p:sp>
        <p:sp>
          <p:nvSpPr>
            <p:cNvPr id="31" name="Arrow: Down 30">
              <a:extLst>
                <a:ext uri="{FF2B5EF4-FFF2-40B4-BE49-F238E27FC236}">
                  <a16:creationId xmlns:a16="http://schemas.microsoft.com/office/drawing/2014/main" id="{5A1279AC-7067-6072-6A95-1B3AD33A5F8A}"/>
                </a:ext>
              </a:extLst>
            </p:cNvPr>
            <p:cNvSpPr/>
            <p:nvPr/>
          </p:nvSpPr>
          <p:spPr>
            <a:xfrm rot="5400000">
              <a:off x="8514782" y="1200226"/>
              <a:ext cx="155510" cy="1637881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32" name="Flowchart: Punched Tape 31">
              <a:extLst>
                <a:ext uri="{FF2B5EF4-FFF2-40B4-BE49-F238E27FC236}">
                  <a16:creationId xmlns:a16="http://schemas.microsoft.com/office/drawing/2014/main" id="{FD85A518-CFFF-3ACA-D1FD-7BB6204539E3}"/>
                </a:ext>
              </a:extLst>
            </p:cNvPr>
            <p:cNvSpPr/>
            <p:nvPr/>
          </p:nvSpPr>
          <p:spPr>
            <a:xfrm>
              <a:off x="8516216" y="1811457"/>
              <a:ext cx="273698" cy="219740"/>
            </a:xfrm>
            <a:prstGeom prst="flowChartPunchedTape">
              <a:avLst/>
            </a:prstGeom>
            <a:solidFill>
              <a:srgbClr val="A8D4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$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1AA88D8-5344-0A8B-E770-1EF0FB7A6D25}"/>
                </a:ext>
              </a:extLst>
            </p:cNvPr>
            <p:cNvSpPr txBox="1"/>
            <p:nvPr/>
          </p:nvSpPr>
          <p:spPr>
            <a:xfrm>
              <a:off x="7876415" y="2117006"/>
              <a:ext cx="1472372" cy="470764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Biz deal with MNO</a:t>
              </a:r>
            </a:p>
            <a:p>
              <a:pPr marL="0" marR="0" lvl="0" indent="0" algn="l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for coverage/</a:t>
              </a:r>
              <a:r>
                <a:rPr kumimoji="0" lang="en-US" sz="10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capa</a:t>
              </a:r>
              <a:r>
                <a:rPr lang="en-US" sz="1050" dirty="0">
                  <a:solidFill>
                    <a:srgbClr val="0B2742"/>
                  </a:solidFill>
                  <a:latin typeface="Microsoft Sans Serif"/>
                  <a:cs typeface="Microsoft Sans Serif" panose="020B0604020202020204" pitchFamily="34" charset="0"/>
                </a:rPr>
                <a:t>city</a:t>
              </a: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 extension</a:t>
              </a:r>
            </a:p>
          </p:txBody>
        </p: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id="{FF6C1615-E2D7-1414-E901-220EB3C382B5}"/>
                </a:ext>
              </a:extLst>
            </p:cNvPr>
            <p:cNvSpPr/>
            <p:nvPr/>
          </p:nvSpPr>
          <p:spPr>
            <a:xfrm>
              <a:off x="4331589" y="2343188"/>
              <a:ext cx="316263" cy="227746"/>
            </a:xfrm>
            <a:prstGeom prst="hexagon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$</a:t>
              </a: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91768F08-EB90-E8FC-D57A-A9C0045F9ADF}"/>
              </a:ext>
            </a:extLst>
          </p:cNvPr>
          <p:cNvSpPr/>
          <p:nvPr/>
        </p:nvSpPr>
        <p:spPr>
          <a:xfrm>
            <a:off x="7264792" y="2339816"/>
            <a:ext cx="1698777" cy="67770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SUPNet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 Provider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C538089-EE7E-D4E6-97BE-DE61C7DA8047}"/>
              </a:ext>
            </a:extLst>
          </p:cNvPr>
          <p:cNvCxnSpPr>
            <a:cxnSpLocks/>
          </p:cNvCxnSpPr>
          <p:nvPr/>
        </p:nvCxnSpPr>
        <p:spPr>
          <a:xfrm flipV="1">
            <a:off x="9056869" y="5599470"/>
            <a:ext cx="1713525" cy="5784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C05DB69-0E53-81B1-6FAA-7AC91A8953DD}"/>
              </a:ext>
            </a:extLst>
          </p:cNvPr>
          <p:cNvCxnSpPr>
            <a:cxnSpLocks/>
          </p:cNvCxnSpPr>
          <p:nvPr/>
        </p:nvCxnSpPr>
        <p:spPr>
          <a:xfrm flipV="1">
            <a:off x="9151518" y="5645992"/>
            <a:ext cx="1713525" cy="57844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50F02665-7283-8F3C-91D1-05491804B013}"/>
              </a:ext>
            </a:extLst>
          </p:cNvPr>
          <p:cNvSpPr txBox="1"/>
          <p:nvPr/>
        </p:nvSpPr>
        <p:spPr>
          <a:xfrm>
            <a:off x="3000358" y="3505221"/>
            <a:ext cx="1774643" cy="32496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SUPNet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 RAN</a:t>
            </a: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</a:b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nodes/cells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FCE4E8C-374F-F5A1-88CC-4301F2414EEE}"/>
              </a:ext>
            </a:extLst>
          </p:cNvPr>
          <p:cNvSpPr/>
          <p:nvPr/>
        </p:nvSpPr>
        <p:spPr>
          <a:xfrm>
            <a:off x="7354996" y="4450080"/>
            <a:ext cx="1848834" cy="2153279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272DE80-8739-E968-53F7-C9D4EEE452AA}"/>
              </a:ext>
            </a:extLst>
          </p:cNvPr>
          <p:cNvCxnSpPr/>
          <p:nvPr/>
        </p:nvCxnSpPr>
        <p:spPr>
          <a:xfrm>
            <a:off x="497840" y="4104640"/>
            <a:ext cx="112377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2656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762BD-FC9F-8ADF-FD52-707893F54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High-level concepts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2656BD-59F9-5C69-CA01-EB954DA83D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5310" y="4485987"/>
            <a:ext cx="10515600" cy="2217149"/>
          </a:xfrm>
        </p:spPr>
        <p:txBody>
          <a:bodyPr>
            <a:normAutofit/>
          </a:bodyPr>
          <a:lstStyle/>
          <a:p>
            <a:r>
              <a:rPr lang="en-US" sz="1800" b="1" dirty="0" err="1"/>
              <a:t>SUPNet</a:t>
            </a:r>
            <a:r>
              <a:rPr lang="en-US" sz="1800" b="1" dirty="0"/>
              <a:t> provider </a:t>
            </a:r>
            <a:r>
              <a:rPr lang="en-US" sz="1800" dirty="0"/>
              <a:t>should manage:</a:t>
            </a:r>
          </a:p>
          <a:p>
            <a:pPr lvl="1"/>
            <a:r>
              <a:rPr lang="en-US" sz="1600" dirty="0"/>
              <a:t>Onboarding, status reporting, other configuration functions related to the </a:t>
            </a:r>
            <a:r>
              <a:rPr lang="en-US" sz="1600" dirty="0" err="1"/>
              <a:t>SUPNet</a:t>
            </a:r>
            <a:r>
              <a:rPr lang="en-US" sz="1600" dirty="0"/>
              <a:t> RAN</a:t>
            </a:r>
          </a:p>
          <a:p>
            <a:pPr lvl="1"/>
            <a:r>
              <a:rPr lang="en-US" sz="1600" dirty="0"/>
              <a:t>Proof-of-Coverage, authentication of inbound roaming session, policy enforcement, data recording and charging</a:t>
            </a:r>
          </a:p>
          <a:p>
            <a:pPr lvl="1"/>
            <a:r>
              <a:rPr lang="en-US" sz="1600" dirty="0"/>
              <a:t>Coordination with MNOs, settlement of data offloading cost and reward</a:t>
            </a:r>
          </a:p>
          <a:p>
            <a:r>
              <a:rPr lang="en-US" sz="1800" b="1" dirty="0"/>
              <a:t>Assisting UE (A-UE) </a:t>
            </a:r>
            <a:r>
              <a:rPr lang="en-US" sz="1800" dirty="0"/>
              <a:t>is a UE with new functionality performing Proof-of-Coverage/Usage</a:t>
            </a:r>
          </a:p>
          <a:p>
            <a:pPr lvl="1"/>
            <a:r>
              <a:rPr lang="en-US" sz="1600" dirty="0"/>
              <a:t>It can be normal UE served by another PLMN or a dedicated UE for PoC purpose</a:t>
            </a:r>
          </a:p>
          <a:p>
            <a:pPr lvl="1"/>
            <a:endParaRPr lang="en-US" sz="1600" dirty="0"/>
          </a:p>
          <a:p>
            <a:endParaRPr lang="en-US" sz="1800" dirty="0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F2327530-002D-57EE-98C7-D9567C7BE2C5}"/>
              </a:ext>
            </a:extLst>
          </p:cNvPr>
          <p:cNvSpPr/>
          <p:nvPr/>
        </p:nvSpPr>
        <p:spPr>
          <a:xfrm>
            <a:off x="2038335" y="2328294"/>
            <a:ext cx="2557017" cy="1141405"/>
          </a:xfrm>
          <a:prstGeom prst="roundRect">
            <a:avLst/>
          </a:prstGeom>
          <a:solidFill>
            <a:srgbClr val="FFFFFF"/>
          </a:solidFill>
          <a:ln w="10795" cap="flat" cmpd="sng" algn="ctr">
            <a:solidFill>
              <a:srgbClr val="13161E"/>
            </a:solidFill>
            <a:prstDash val="solid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2853DC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rPr>
              <a:t>SUPNet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2853DC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rPr>
              <a:t> RAN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43332B52-A536-6828-A4B0-BAC5E9172A1C}"/>
              </a:ext>
            </a:extLst>
          </p:cNvPr>
          <p:cNvSpPr/>
          <p:nvPr/>
        </p:nvSpPr>
        <p:spPr>
          <a:xfrm>
            <a:off x="637232" y="2659711"/>
            <a:ext cx="508078" cy="478564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13161E"/>
            </a:solidFill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13161E"/>
                </a:solidFill>
                <a:effectLst/>
                <a:uLnTx/>
                <a:uFillTx/>
                <a:latin typeface="-apple-system"/>
                <a:ea typeface="+mn-ea"/>
                <a:cs typeface="Microsoft Sans Serif"/>
              </a:rPr>
              <a:t>UE</a:t>
            </a: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13161E"/>
              </a:solidFill>
              <a:effectLst/>
              <a:uLnTx/>
              <a:uFillTx/>
              <a:latin typeface="-apple-system"/>
              <a:ea typeface="+mn-ea"/>
              <a:cs typeface="Microsoft Sans Serif" panose="020B0604020202020204" pitchFamily="34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52F4BB8-46AA-A66E-679A-080C67268AF4}"/>
              </a:ext>
            </a:extLst>
          </p:cNvPr>
          <p:cNvGrpSpPr/>
          <p:nvPr/>
        </p:nvGrpSpPr>
        <p:grpSpPr>
          <a:xfrm>
            <a:off x="2375282" y="2855555"/>
            <a:ext cx="363404" cy="419641"/>
            <a:chOff x="1328871" y="2218233"/>
            <a:chExt cx="630194" cy="731883"/>
          </a:xfrm>
          <a:solidFill>
            <a:srgbClr val="FFFFFF"/>
          </a:solidFill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01510394-AC55-C902-0BC2-8B0CB1E0BB74}"/>
                </a:ext>
              </a:extLst>
            </p:cNvPr>
            <p:cNvSpPr/>
            <p:nvPr/>
          </p:nvSpPr>
          <p:spPr>
            <a:xfrm>
              <a:off x="1328871" y="2218233"/>
              <a:ext cx="166644" cy="422417"/>
            </a:xfrm>
            <a:prstGeom prst="roundRect">
              <a:avLst/>
            </a:prstGeom>
            <a:grpFill/>
            <a:ln w="10795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B6D09849-FCB7-A387-C2BE-B686D345860A}"/>
                </a:ext>
              </a:extLst>
            </p:cNvPr>
            <p:cNvSpPr/>
            <p:nvPr/>
          </p:nvSpPr>
          <p:spPr>
            <a:xfrm>
              <a:off x="1560646" y="2218233"/>
              <a:ext cx="166644" cy="422417"/>
            </a:xfrm>
            <a:prstGeom prst="roundRect">
              <a:avLst/>
            </a:prstGeom>
            <a:grpFill/>
            <a:ln w="10795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0A233E31-705A-AE65-4ACE-2170884CA642}"/>
                </a:ext>
              </a:extLst>
            </p:cNvPr>
            <p:cNvSpPr/>
            <p:nvPr/>
          </p:nvSpPr>
          <p:spPr>
            <a:xfrm>
              <a:off x="1792421" y="2218233"/>
              <a:ext cx="166644" cy="422417"/>
            </a:xfrm>
            <a:prstGeom prst="roundRect">
              <a:avLst/>
            </a:prstGeom>
            <a:grpFill/>
            <a:ln w="10795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63EA1D23-B73C-1594-9E7D-524DCCE35339}"/>
                </a:ext>
              </a:extLst>
            </p:cNvPr>
            <p:cNvSpPr/>
            <p:nvPr/>
          </p:nvSpPr>
          <p:spPr>
            <a:xfrm>
              <a:off x="1444758" y="2527699"/>
              <a:ext cx="422141" cy="422417"/>
            </a:xfrm>
            <a:prstGeom prst="roundRect">
              <a:avLst/>
            </a:prstGeom>
            <a:grpFill/>
            <a:ln w="10795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</p:grp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2806E428-ACB0-0EAB-697D-8DFDAB228D9D}"/>
              </a:ext>
            </a:extLst>
          </p:cNvPr>
          <p:cNvSpPr/>
          <p:nvPr/>
        </p:nvSpPr>
        <p:spPr>
          <a:xfrm>
            <a:off x="4989080" y="1709208"/>
            <a:ext cx="1610220" cy="619086"/>
          </a:xfrm>
          <a:prstGeom prst="roundRect">
            <a:avLst/>
          </a:prstGeom>
          <a:solidFill>
            <a:srgbClr val="FFFFFF"/>
          </a:solidFill>
          <a:ln w="10795" cap="flat" cmpd="sng" algn="ctr">
            <a:solidFill>
              <a:srgbClr val="13161E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2853DC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rPr>
              <a:t>SUPNet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2853DC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rPr>
              <a:t> provider</a:t>
            </a:r>
          </a:p>
        </p:txBody>
      </p:sp>
      <p:sp>
        <p:nvSpPr>
          <p:cNvPr id="48" name="Cloud 47">
            <a:extLst>
              <a:ext uri="{FF2B5EF4-FFF2-40B4-BE49-F238E27FC236}">
                <a16:creationId xmlns:a16="http://schemas.microsoft.com/office/drawing/2014/main" id="{80003B24-8A41-BB0A-3B0F-D086BE6B1373}"/>
              </a:ext>
            </a:extLst>
          </p:cNvPr>
          <p:cNvSpPr/>
          <p:nvPr/>
        </p:nvSpPr>
        <p:spPr>
          <a:xfrm>
            <a:off x="10039791" y="2303377"/>
            <a:ext cx="1608369" cy="1191237"/>
          </a:xfrm>
          <a:prstGeom prst="cloud">
            <a:avLst/>
          </a:prstGeom>
          <a:solidFill>
            <a:srgbClr val="FFFFFF"/>
          </a:solidFill>
          <a:ln>
            <a:solidFill>
              <a:srgbClr val="13161E"/>
            </a:solidFill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rPr>
              <a:t>Data Network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FF395AD-BF91-003D-A04C-69739B951B76}"/>
              </a:ext>
            </a:extLst>
          </p:cNvPr>
          <p:cNvCxnSpPr>
            <a:cxnSpLocks/>
            <a:stCxn id="40" idx="3"/>
            <a:endCxn id="48" idx="2"/>
          </p:cNvCxnSpPr>
          <p:nvPr/>
        </p:nvCxnSpPr>
        <p:spPr>
          <a:xfrm flipV="1">
            <a:off x="4595352" y="2898996"/>
            <a:ext cx="5449428" cy="1"/>
          </a:xfrm>
          <a:prstGeom prst="line">
            <a:avLst/>
          </a:prstGeom>
          <a:noFill/>
          <a:ln w="9525" cap="flat" cmpd="sng" algn="ctr">
            <a:solidFill>
              <a:srgbClr val="13161E"/>
            </a:solidFill>
            <a:prstDash val="solid"/>
            <a:headEnd type="none" w="sm" len="sm"/>
            <a:tailEnd type="none" w="sm" len="sm"/>
          </a:ln>
          <a:effectLst/>
        </p:spPr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76326750-CC2A-A817-96D6-619BB124B571}"/>
              </a:ext>
            </a:extLst>
          </p:cNvPr>
          <p:cNvCxnSpPr>
            <a:cxnSpLocks/>
            <a:stCxn id="47" idx="1"/>
            <a:endCxn id="40" idx="0"/>
          </p:cNvCxnSpPr>
          <p:nvPr/>
        </p:nvCxnSpPr>
        <p:spPr>
          <a:xfrm flipH="1">
            <a:off x="3316844" y="2018751"/>
            <a:ext cx="1672236" cy="309543"/>
          </a:xfrm>
          <a:prstGeom prst="line">
            <a:avLst/>
          </a:prstGeom>
          <a:noFill/>
          <a:ln w="9525" cap="flat" cmpd="sng" algn="ctr">
            <a:solidFill>
              <a:srgbClr val="13161E"/>
            </a:solidFill>
            <a:prstDash val="lgDash"/>
            <a:headEnd type="none" w="sm" len="sm"/>
            <a:tailEnd type="none" w="sm" len="sm"/>
          </a:ln>
          <a:effectLst/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863E8AF6-293B-63A4-F921-8CD37F85E531}"/>
              </a:ext>
            </a:extLst>
          </p:cNvPr>
          <p:cNvCxnSpPr>
            <a:cxnSpLocks/>
            <a:stCxn id="63" idx="0"/>
            <a:endCxn id="47" idx="3"/>
          </p:cNvCxnSpPr>
          <p:nvPr/>
        </p:nvCxnSpPr>
        <p:spPr>
          <a:xfrm flipH="1" flipV="1">
            <a:off x="6599300" y="2018751"/>
            <a:ext cx="1146363" cy="401514"/>
          </a:xfrm>
          <a:prstGeom prst="line">
            <a:avLst/>
          </a:prstGeom>
          <a:noFill/>
          <a:ln w="9525" cap="flat" cmpd="sng" algn="ctr">
            <a:solidFill>
              <a:srgbClr val="13161E"/>
            </a:solidFill>
            <a:prstDash val="lgDash"/>
            <a:headEnd type="none" w="sm" len="sm"/>
            <a:tailEnd type="none" w="sm" len="sm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A653A78-5B89-A6A1-37DF-3F6260A98D92}"/>
              </a:ext>
            </a:extLst>
          </p:cNvPr>
          <p:cNvCxnSpPr>
            <a:cxnSpLocks/>
            <a:stCxn id="41" idx="3"/>
            <a:endCxn id="40" idx="1"/>
          </p:cNvCxnSpPr>
          <p:nvPr/>
        </p:nvCxnSpPr>
        <p:spPr>
          <a:xfrm>
            <a:off x="1145310" y="2898993"/>
            <a:ext cx="893025" cy="4"/>
          </a:xfrm>
          <a:prstGeom prst="line">
            <a:avLst/>
          </a:prstGeom>
          <a:noFill/>
          <a:ln w="9525" cap="flat" cmpd="sng" algn="ctr">
            <a:solidFill>
              <a:srgbClr val="13161E"/>
            </a:solidFill>
            <a:prstDash val="solid"/>
            <a:headEnd type="none" w="sm" len="sm"/>
            <a:tailEnd type="none" w="sm" len="sm"/>
          </a:ln>
          <a:effectLst/>
        </p:spPr>
      </p:cxn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F57572E-850C-0B30-AB16-66B660E6D00B}"/>
              </a:ext>
            </a:extLst>
          </p:cNvPr>
          <p:cNvGrpSpPr/>
          <p:nvPr/>
        </p:nvGrpSpPr>
        <p:grpSpPr>
          <a:xfrm>
            <a:off x="3021329" y="2826094"/>
            <a:ext cx="363404" cy="419641"/>
            <a:chOff x="1328871" y="2218233"/>
            <a:chExt cx="630194" cy="731883"/>
          </a:xfrm>
          <a:solidFill>
            <a:srgbClr val="FFFFFF"/>
          </a:solidFill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62E8C295-D1A4-CF4C-7A24-E6B100E14C42}"/>
                </a:ext>
              </a:extLst>
            </p:cNvPr>
            <p:cNvSpPr/>
            <p:nvPr/>
          </p:nvSpPr>
          <p:spPr>
            <a:xfrm>
              <a:off x="1328871" y="2218233"/>
              <a:ext cx="166644" cy="422417"/>
            </a:xfrm>
            <a:prstGeom prst="roundRect">
              <a:avLst/>
            </a:prstGeom>
            <a:grpFill/>
            <a:ln w="10795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051C4D18-9B55-4951-FAFC-04C6E0F4F18A}"/>
                </a:ext>
              </a:extLst>
            </p:cNvPr>
            <p:cNvSpPr/>
            <p:nvPr/>
          </p:nvSpPr>
          <p:spPr>
            <a:xfrm>
              <a:off x="1560646" y="2218233"/>
              <a:ext cx="166644" cy="422417"/>
            </a:xfrm>
            <a:prstGeom prst="roundRect">
              <a:avLst/>
            </a:prstGeom>
            <a:grpFill/>
            <a:ln w="10795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D713B3FB-7706-763C-9015-4159F7D8BC60}"/>
                </a:ext>
              </a:extLst>
            </p:cNvPr>
            <p:cNvSpPr/>
            <p:nvPr/>
          </p:nvSpPr>
          <p:spPr>
            <a:xfrm>
              <a:off x="1792421" y="2218233"/>
              <a:ext cx="166644" cy="422417"/>
            </a:xfrm>
            <a:prstGeom prst="roundRect">
              <a:avLst/>
            </a:prstGeom>
            <a:grpFill/>
            <a:ln w="10795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A52D54C6-894D-A70A-B9E6-C28C9DB39989}"/>
                </a:ext>
              </a:extLst>
            </p:cNvPr>
            <p:cNvSpPr/>
            <p:nvPr/>
          </p:nvSpPr>
          <p:spPr>
            <a:xfrm>
              <a:off x="1444758" y="2527699"/>
              <a:ext cx="422141" cy="422417"/>
            </a:xfrm>
            <a:prstGeom prst="roundRect">
              <a:avLst/>
            </a:prstGeom>
            <a:grpFill/>
            <a:ln w="10795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F3B13B8-C6FF-2FB0-3245-2FA658B6FA26}"/>
              </a:ext>
            </a:extLst>
          </p:cNvPr>
          <p:cNvGrpSpPr/>
          <p:nvPr/>
        </p:nvGrpSpPr>
        <p:grpSpPr>
          <a:xfrm>
            <a:off x="3759785" y="2855555"/>
            <a:ext cx="363404" cy="419641"/>
            <a:chOff x="1328871" y="2218233"/>
            <a:chExt cx="630194" cy="731883"/>
          </a:xfrm>
          <a:solidFill>
            <a:srgbClr val="FFFFFF"/>
          </a:solidFill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E7D9CBB2-F90D-B85B-63B9-C7C3383F2C28}"/>
                </a:ext>
              </a:extLst>
            </p:cNvPr>
            <p:cNvSpPr/>
            <p:nvPr/>
          </p:nvSpPr>
          <p:spPr>
            <a:xfrm>
              <a:off x="1328871" y="2218233"/>
              <a:ext cx="166644" cy="422417"/>
            </a:xfrm>
            <a:prstGeom prst="roundRect">
              <a:avLst/>
            </a:prstGeom>
            <a:grpFill/>
            <a:ln w="10795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6BA8DE6B-C4B9-5242-0308-7CE8162DF1B2}"/>
                </a:ext>
              </a:extLst>
            </p:cNvPr>
            <p:cNvSpPr/>
            <p:nvPr/>
          </p:nvSpPr>
          <p:spPr>
            <a:xfrm>
              <a:off x="1560646" y="2218233"/>
              <a:ext cx="166644" cy="422417"/>
            </a:xfrm>
            <a:prstGeom prst="roundRect">
              <a:avLst/>
            </a:prstGeom>
            <a:grpFill/>
            <a:ln w="10795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411B5670-885B-0E6A-726B-3954F4C315A5}"/>
                </a:ext>
              </a:extLst>
            </p:cNvPr>
            <p:cNvSpPr/>
            <p:nvPr/>
          </p:nvSpPr>
          <p:spPr>
            <a:xfrm>
              <a:off x="1792421" y="2218233"/>
              <a:ext cx="166644" cy="422417"/>
            </a:xfrm>
            <a:prstGeom prst="roundRect">
              <a:avLst/>
            </a:prstGeom>
            <a:grpFill/>
            <a:ln w="10795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26714260-4207-8B21-8998-947E51788154}"/>
                </a:ext>
              </a:extLst>
            </p:cNvPr>
            <p:cNvSpPr/>
            <p:nvPr/>
          </p:nvSpPr>
          <p:spPr>
            <a:xfrm>
              <a:off x="1444758" y="2527699"/>
              <a:ext cx="422141" cy="422417"/>
            </a:xfrm>
            <a:prstGeom prst="roundRect">
              <a:avLst/>
            </a:prstGeom>
            <a:grpFill/>
            <a:ln w="10795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</p:grp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05DF01F6-C32F-7E0F-6CBA-AEF150293EE3}"/>
              </a:ext>
            </a:extLst>
          </p:cNvPr>
          <p:cNvSpPr/>
          <p:nvPr/>
        </p:nvSpPr>
        <p:spPr>
          <a:xfrm>
            <a:off x="6889072" y="2420265"/>
            <a:ext cx="1713181" cy="959017"/>
          </a:xfrm>
          <a:prstGeom prst="roundRect">
            <a:avLst/>
          </a:prstGeom>
          <a:solidFill>
            <a:srgbClr val="FFFFFF"/>
          </a:solidFill>
          <a:ln w="10795" cap="flat" cmpd="sng" algn="ctr">
            <a:solidFill>
              <a:srgbClr val="13161E"/>
            </a:solidFill>
            <a:prstDash val="solid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-apple-system"/>
              <a:ea typeface="+mn-ea"/>
              <a:cs typeface="Microsoft Sans Serif" panose="020B06040202020202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1C057EF-4E06-FACF-C0D8-3A27A5C97395}"/>
              </a:ext>
            </a:extLst>
          </p:cNvPr>
          <p:cNvSpPr txBox="1"/>
          <p:nvPr/>
        </p:nvSpPr>
        <p:spPr>
          <a:xfrm>
            <a:off x="6218456" y="2645569"/>
            <a:ext cx="3050080" cy="565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6000"/>
              </a:lnSpc>
              <a:defRPr/>
            </a:pPr>
            <a:r>
              <a:rPr lang="en-US" sz="1600">
                <a:solidFill>
                  <a:sysClr val="windowText" lastClr="000000"/>
                </a:solidFill>
                <a:latin typeface="-apple-system"/>
                <a:cs typeface="Microsoft Sans Serif" panose="020B0604020202020204" pitchFamily="34" charset="0"/>
              </a:rPr>
              <a:t>MNO </a:t>
            </a:r>
          </a:p>
          <a:p>
            <a:pPr algn="ctr">
              <a:lnSpc>
                <a:spcPct val="96000"/>
              </a:lnSpc>
              <a:defRPr/>
            </a:pPr>
            <a:r>
              <a:rPr lang="en-US" sz="1600">
                <a:solidFill>
                  <a:sysClr val="windowText" lastClr="000000"/>
                </a:solidFill>
                <a:latin typeface="-apple-system"/>
                <a:cs typeface="Microsoft Sans Serif" panose="020B0604020202020204" pitchFamily="34" charset="0"/>
              </a:rPr>
              <a:t>Core Network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FCF9B67-2797-0F09-2394-019E7A912CB3}"/>
              </a:ext>
            </a:extLst>
          </p:cNvPr>
          <p:cNvSpPr txBox="1"/>
          <p:nvPr/>
        </p:nvSpPr>
        <p:spPr>
          <a:xfrm>
            <a:off x="8574301" y="1723202"/>
            <a:ext cx="1667382" cy="16248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6000"/>
              </a:lnSpc>
              <a:defRPr/>
            </a:pPr>
            <a:r>
              <a:rPr lang="en-US" sz="1100">
                <a:solidFill>
                  <a:srgbClr val="0B2742"/>
                </a:solidFill>
                <a:latin typeface="-apple-system"/>
                <a:cs typeface="Microsoft Sans Serif" panose="020B0604020202020204" pitchFamily="34" charset="0"/>
              </a:rPr>
              <a:t>Data connectivity 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B56FFD3-A4E0-1DF0-0C95-45D9DD3D92B3}"/>
              </a:ext>
            </a:extLst>
          </p:cNvPr>
          <p:cNvSpPr txBox="1"/>
          <p:nvPr/>
        </p:nvSpPr>
        <p:spPr>
          <a:xfrm>
            <a:off x="8780074" y="1921405"/>
            <a:ext cx="1667382" cy="16248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6000"/>
              </a:lnSpc>
              <a:defRPr/>
            </a:pPr>
            <a:r>
              <a:rPr lang="en-US" sz="1100" dirty="0">
                <a:solidFill>
                  <a:srgbClr val="13161E"/>
                </a:solidFill>
                <a:latin typeface="-apple-system"/>
                <a:cs typeface="Microsoft Sans Serif" panose="020B0604020202020204" pitchFamily="34" charset="0"/>
              </a:rPr>
              <a:t>Control plane connection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0ED600EC-5782-35FD-7FCA-8780CAA71D19}"/>
              </a:ext>
            </a:extLst>
          </p:cNvPr>
          <p:cNvCxnSpPr>
            <a:cxnSpLocks/>
            <a:stCxn id="40" idx="3"/>
          </p:cNvCxnSpPr>
          <p:nvPr/>
        </p:nvCxnSpPr>
        <p:spPr>
          <a:xfrm>
            <a:off x="4595352" y="2898997"/>
            <a:ext cx="787456" cy="555652"/>
          </a:xfrm>
          <a:prstGeom prst="line">
            <a:avLst/>
          </a:prstGeom>
          <a:noFill/>
          <a:ln w="9525" cap="flat" cmpd="sng" algn="ctr">
            <a:solidFill>
              <a:srgbClr val="13161E"/>
            </a:solidFill>
            <a:prstDash val="solid"/>
            <a:headEnd type="none" w="sm" len="sm"/>
            <a:tailEnd type="none" w="sm" len="sm"/>
          </a:ln>
          <a:effectLst/>
        </p:spPr>
      </p:cxnSp>
      <p:sp>
        <p:nvSpPr>
          <p:cNvPr id="69" name="Cloud 68">
            <a:extLst>
              <a:ext uri="{FF2B5EF4-FFF2-40B4-BE49-F238E27FC236}">
                <a16:creationId xmlns:a16="http://schemas.microsoft.com/office/drawing/2014/main" id="{770C20DD-6AE0-FF47-AA54-9BC45224086E}"/>
              </a:ext>
            </a:extLst>
          </p:cNvPr>
          <p:cNvSpPr/>
          <p:nvPr/>
        </p:nvSpPr>
        <p:spPr>
          <a:xfrm>
            <a:off x="4759340" y="3219308"/>
            <a:ext cx="1608369" cy="833141"/>
          </a:xfrm>
          <a:prstGeom prst="cloud">
            <a:avLst/>
          </a:prstGeom>
          <a:solidFill>
            <a:srgbClr val="FFFFFF"/>
          </a:solidFill>
          <a:ln>
            <a:solidFill>
              <a:srgbClr val="13161E"/>
            </a:solidFill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rPr>
              <a:t>Internet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AB0F6E6E-6150-E48A-EB30-E2CED91B6184}"/>
              </a:ext>
            </a:extLst>
          </p:cNvPr>
          <p:cNvCxnSpPr>
            <a:cxnSpLocks/>
          </p:cNvCxnSpPr>
          <p:nvPr/>
        </p:nvCxnSpPr>
        <p:spPr>
          <a:xfrm>
            <a:off x="8079965" y="1840165"/>
            <a:ext cx="700109" cy="0"/>
          </a:xfrm>
          <a:prstGeom prst="line">
            <a:avLst/>
          </a:prstGeom>
          <a:noFill/>
          <a:ln w="9525" cap="flat" cmpd="sng" algn="ctr">
            <a:solidFill>
              <a:srgbClr val="13161E"/>
            </a:solidFill>
            <a:prstDash val="solid"/>
            <a:headEnd type="none" w="sm" len="sm"/>
            <a:tailEnd type="none" w="sm" len="sm"/>
          </a:ln>
          <a:effectLst/>
        </p:spPr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678A3A18-691D-125A-D872-5D67A893AEC0}"/>
              </a:ext>
            </a:extLst>
          </p:cNvPr>
          <p:cNvCxnSpPr>
            <a:cxnSpLocks/>
          </p:cNvCxnSpPr>
          <p:nvPr/>
        </p:nvCxnSpPr>
        <p:spPr>
          <a:xfrm flipH="1">
            <a:off x="8079965" y="2006545"/>
            <a:ext cx="700109" cy="0"/>
          </a:xfrm>
          <a:prstGeom prst="line">
            <a:avLst/>
          </a:prstGeom>
          <a:noFill/>
          <a:ln w="9525" cap="flat" cmpd="sng" algn="ctr">
            <a:solidFill>
              <a:srgbClr val="13161E"/>
            </a:solidFill>
            <a:prstDash val="lgDash"/>
            <a:headEnd type="none" w="sm" len="sm"/>
            <a:tailEnd type="none" w="sm" len="sm"/>
          </a:ln>
          <a:effectLst/>
        </p:spPr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727347DB-4BC1-2625-3D2F-23DE2B0FF492}"/>
              </a:ext>
            </a:extLst>
          </p:cNvPr>
          <p:cNvSpPr txBox="1"/>
          <p:nvPr/>
        </p:nvSpPr>
        <p:spPr>
          <a:xfrm>
            <a:off x="8132653" y="1488331"/>
            <a:ext cx="1667382" cy="16248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6000"/>
              </a:lnSpc>
              <a:defRPr/>
            </a:pPr>
            <a:r>
              <a:rPr lang="en-US" sz="1100">
                <a:solidFill>
                  <a:srgbClr val="0B2742"/>
                </a:solidFill>
                <a:latin typeface="-apple-system"/>
                <a:cs typeface="Microsoft Sans Serif" panose="020B0604020202020204" pitchFamily="34" charset="0"/>
              </a:rPr>
              <a:t>[Legend]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7D557759-B653-D2FC-6AA5-4CD92C6E2049}"/>
              </a:ext>
            </a:extLst>
          </p:cNvPr>
          <p:cNvSpPr/>
          <p:nvPr/>
        </p:nvSpPr>
        <p:spPr>
          <a:xfrm>
            <a:off x="518558" y="3400405"/>
            <a:ext cx="745425" cy="478564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13161E"/>
            </a:solidFill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13161E"/>
                </a:solidFill>
                <a:effectLst/>
                <a:uLnTx/>
                <a:uFillTx/>
                <a:latin typeface="-apple-system"/>
                <a:ea typeface="+mn-ea"/>
                <a:cs typeface="Microsoft Sans Serif"/>
              </a:rPr>
              <a:t>A-UE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13161E"/>
              </a:solidFill>
              <a:effectLst/>
              <a:uLnTx/>
              <a:uFillTx/>
              <a:latin typeface="-apple-system"/>
              <a:ea typeface="+mn-ea"/>
              <a:cs typeface="Microsoft Sans Serif" panose="020B0604020202020204" pitchFamily="34" charset="0"/>
            </a:endParaRP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714D7733-2C90-13DA-12B0-AF8E9FE3353C}"/>
              </a:ext>
            </a:extLst>
          </p:cNvPr>
          <p:cNvCxnSpPr>
            <a:cxnSpLocks/>
            <a:stCxn id="73" idx="3"/>
          </p:cNvCxnSpPr>
          <p:nvPr/>
        </p:nvCxnSpPr>
        <p:spPr>
          <a:xfrm flipV="1">
            <a:off x="1263983" y="3146297"/>
            <a:ext cx="770067" cy="493390"/>
          </a:xfrm>
          <a:prstGeom prst="line">
            <a:avLst/>
          </a:prstGeom>
          <a:noFill/>
          <a:ln w="9525" cap="flat" cmpd="sng" algn="ctr">
            <a:solidFill>
              <a:srgbClr val="13161E"/>
            </a:solidFill>
            <a:prstDash val="solid"/>
            <a:headEnd type="none" w="sm" len="sm"/>
            <a:tailEnd type="none" w="sm" len="sm"/>
          </a:ln>
          <a:effectLst/>
        </p:spPr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7F7469F4-B39F-4B0F-965A-14D050B18CAA}"/>
              </a:ext>
            </a:extLst>
          </p:cNvPr>
          <p:cNvSpPr txBox="1"/>
          <p:nvPr/>
        </p:nvSpPr>
        <p:spPr>
          <a:xfrm>
            <a:off x="1326784" y="3245735"/>
            <a:ext cx="605717" cy="16248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6000"/>
              </a:lnSpc>
              <a:defRPr/>
            </a:pPr>
            <a:r>
              <a:rPr lang="en-US" sz="1100">
                <a:solidFill>
                  <a:srgbClr val="0B2742"/>
                </a:solidFill>
                <a:latin typeface="Microsoft Sans Serif"/>
                <a:cs typeface="Microsoft Sans Serif" panose="020B0604020202020204" pitchFamily="34" charset="0"/>
              </a:rPr>
              <a:t>PoC</a:t>
            </a:r>
          </a:p>
        </p:txBody>
      </p:sp>
    </p:spTree>
    <p:extLst>
      <p:ext uri="{BB962C8B-B14F-4D97-AF65-F5344CB8AC3E}">
        <p14:creationId xmlns:p14="http://schemas.microsoft.com/office/powerpoint/2010/main" val="2389363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88C25-CAA5-C284-8182-3775D7086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Proposal for SA1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AF05F4-5CA9-8C9F-C46F-FD3F92C7BA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640" y="1459864"/>
            <a:ext cx="10515600" cy="49307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dirty="0"/>
              <a:t>Study, in Rel-20, use cases and requirements covering the following areas:</a:t>
            </a:r>
            <a:br>
              <a:rPr lang="en-US" sz="2400" dirty="0"/>
            </a:br>
            <a:endParaRPr lang="en-US" sz="2400" dirty="0"/>
          </a:p>
          <a:p>
            <a:pPr marL="276606" indent="-228600"/>
            <a:r>
              <a:rPr lang="en-US" sz="20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Coordination/Exposure for coverage/capacity extension service to MNO, e.g.:</a:t>
            </a:r>
          </a:p>
          <a:p>
            <a:pPr marL="448056" lvl="1" indent="-228600"/>
            <a:r>
              <a:rPr lang="en-US" sz="16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To negotiate area/time for coverage/capacity extension, how much traffic/UEs are expected</a:t>
            </a:r>
          </a:p>
          <a:p>
            <a:pPr marL="448056" lvl="1" indent="-228600"/>
            <a:r>
              <a:rPr lang="en-US" sz="16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To determine/select candidates </a:t>
            </a:r>
            <a:r>
              <a:rPr lang="en-US" sz="1600" dirty="0" err="1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SUPNet</a:t>
            </a:r>
            <a:r>
              <a:rPr lang="en-US" sz="16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 nodes, update the configuration to serve the request from the MNO</a:t>
            </a:r>
            <a:endParaRPr lang="en-US" sz="2000" dirty="0">
              <a:latin typeface="-apple-system"/>
            </a:endParaRPr>
          </a:p>
          <a:p>
            <a:r>
              <a:rPr lang="en-US" sz="2000" dirty="0">
                <a:latin typeface="-apple-system"/>
              </a:rPr>
              <a:t>Authorization and configuration of the </a:t>
            </a:r>
            <a:r>
              <a:rPr lang="en-US" sz="2000" dirty="0" err="1">
                <a:latin typeface="-apple-system"/>
              </a:rPr>
              <a:t>SUPNet</a:t>
            </a:r>
            <a:r>
              <a:rPr lang="en-US" sz="2000" dirty="0">
                <a:latin typeface="-apple-system"/>
              </a:rPr>
              <a:t> network</a:t>
            </a:r>
            <a:r>
              <a:rPr lang="en-US" sz="20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, e.g.:</a:t>
            </a:r>
            <a:endParaRPr lang="en-US" sz="2000" dirty="0">
              <a:latin typeface="-apple-system"/>
            </a:endParaRPr>
          </a:p>
          <a:p>
            <a:pPr marL="448056" lvl="1" indent="-228600"/>
            <a:r>
              <a:rPr lang="en-US" sz="16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How to support authorization and onboarding of </a:t>
            </a:r>
            <a:r>
              <a:rPr lang="en-US" sz="1600" dirty="0" err="1">
                <a:latin typeface="-apple-system"/>
              </a:rPr>
              <a:t>SUPNet</a:t>
            </a:r>
            <a:r>
              <a:rPr lang="en-US" sz="1600" dirty="0">
                <a:latin typeface="-apple-system"/>
              </a:rPr>
              <a:t> nodes</a:t>
            </a:r>
            <a:endParaRPr lang="en-US" sz="1600" dirty="0">
              <a:latin typeface="-apple-system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48056" lvl="1" indent="-228600"/>
            <a:r>
              <a:rPr lang="en-US" sz="16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How to configure </a:t>
            </a:r>
            <a:r>
              <a:rPr lang="en-US" sz="1600" dirty="0" err="1">
                <a:latin typeface="-apple-system"/>
              </a:rPr>
              <a:t>SUPNet</a:t>
            </a:r>
            <a:r>
              <a:rPr lang="en-US" sz="1600" dirty="0">
                <a:latin typeface="-apple-system"/>
              </a:rPr>
              <a:t> </a:t>
            </a:r>
            <a:r>
              <a:rPr lang="en-US" sz="16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networks</a:t>
            </a:r>
          </a:p>
          <a:p>
            <a:pPr marL="448056" lvl="1" indent="-228600"/>
            <a:r>
              <a:rPr lang="en-US" sz="16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How to enforce a policy that MNO requires</a:t>
            </a:r>
          </a:p>
          <a:p>
            <a:r>
              <a:rPr lang="en-US" sz="2000" dirty="0">
                <a:latin typeface="-apple-system"/>
              </a:rPr>
              <a:t>Proof of Coverage</a:t>
            </a:r>
            <a:r>
              <a:rPr lang="en-US" sz="20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, e.g.:</a:t>
            </a:r>
            <a:endParaRPr lang="en-US" sz="2000" dirty="0">
              <a:latin typeface="-apple-system"/>
            </a:endParaRPr>
          </a:p>
          <a:p>
            <a:pPr marL="505206" lvl="1" indent="-285750"/>
            <a:r>
              <a:rPr lang="en-US" sz="1600" dirty="0">
                <a:latin typeface="-apple-system"/>
              </a:rPr>
              <a:t>How to verify the location &amp; coverage of the </a:t>
            </a:r>
            <a:r>
              <a:rPr lang="en-US" sz="1600" dirty="0" err="1">
                <a:latin typeface="-apple-system"/>
              </a:rPr>
              <a:t>SUPNet</a:t>
            </a:r>
            <a:r>
              <a:rPr lang="en-US" sz="1600" dirty="0">
                <a:latin typeface="-apple-system"/>
              </a:rPr>
              <a:t> nodes</a:t>
            </a:r>
          </a:p>
          <a:p>
            <a:pPr marL="505206" lvl="1" indent="-285750"/>
            <a:r>
              <a:rPr lang="en-US" sz="1600" dirty="0">
                <a:latin typeface="-apple-system"/>
              </a:rPr>
              <a:t>How to verity the operation time of </a:t>
            </a:r>
            <a:r>
              <a:rPr lang="en-US" sz="1600" dirty="0" err="1">
                <a:latin typeface="-apple-system"/>
              </a:rPr>
              <a:t>SUPNet</a:t>
            </a:r>
            <a:r>
              <a:rPr lang="en-US" sz="1600" dirty="0">
                <a:latin typeface="-apple-system"/>
              </a:rPr>
              <a:t> nodes (e.. To verify availability of the network –24 </a:t>
            </a:r>
            <a:r>
              <a:rPr lang="en-US" sz="1600" dirty="0" err="1">
                <a:latin typeface="-apple-system"/>
              </a:rPr>
              <a:t>hrs</a:t>
            </a:r>
            <a:r>
              <a:rPr lang="en-US" sz="1600" dirty="0">
                <a:latin typeface="-apple-system"/>
              </a:rPr>
              <a:t>, part time, etc.)</a:t>
            </a:r>
          </a:p>
          <a:p>
            <a:pPr marL="505206" lvl="1" indent="-285750"/>
            <a:r>
              <a:rPr lang="en-US" sz="16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How to authenticate/authorize the participants and the transactions for Proof of Coverage operation</a:t>
            </a:r>
          </a:p>
          <a:p>
            <a:r>
              <a:rPr lang="en-US" sz="2000" dirty="0">
                <a:latin typeface="-apple-system"/>
              </a:rPr>
              <a:t>Proof of Usage</a:t>
            </a:r>
            <a:r>
              <a:rPr lang="en-US" sz="20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, e.g.:</a:t>
            </a:r>
            <a:r>
              <a:rPr lang="en-US" sz="2000" dirty="0">
                <a:latin typeface="-apple-system"/>
              </a:rPr>
              <a:t> </a:t>
            </a:r>
            <a:endParaRPr lang="en-US" sz="1600" dirty="0">
              <a:latin typeface="-apple-system"/>
            </a:endParaRPr>
          </a:p>
          <a:p>
            <a:pPr marL="505206" lvl="1" indent="-285750"/>
            <a:r>
              <a:rPr lang="en-US" sz="1600" dirty="0">
                <a:latin typeface="-apple-system"/>
              </a:rPr>
              <a:t>How to authenticate the UE accessing the </a:t>
            </a:r>
            <a:r>
              <a:rPr lang="en-US" sz="1600" dirty="0" err="1">
                <a:latin typeface="-apple-system"/>
              </a:rPr>
              <a:t>SUPNet</a:t>
            </a:r>
            <a:r>
              <a:rPr lang="en-US" sz="1600" dirty="0">
                <a:latin typeface="-apple-system"/>
              </a:rPr>
              <a:t> NW (UE with MNO credential)</a:t>
            </a:r>
          </a:p>
          <a:p>
            <a:pPr marL="505206" lvl="1" indent="-285750"/>
            <a:r>
              <a:rPr lang="en-US" sz="1600" dirty="0">
                <a:latin typeface="-apple-system"/>
              </a:rPr>
              <a:t>Monitoring RAN/CN performance, and the amount of data offloaded</a:t>
            </a:r>
          </a:p>
          <a:p>
            <a:endParaRPr lang="en-US" sz="1600" dirty="0">
              <a:latin typeface="-apple-system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133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D7C08-CFE3-1ADD-8994-21CC67A88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543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/>
              <a:t>ANNEX</a:t>
            </a:r>
            <a:br>
              <a:rPr lang="en-US" sz="5400" dirty="0"/>
            </a:br>
            <a:br>
              <a:rPr lang="en-US" sz="5400" dirty="0"/>
            </a:br>
            <a:r>
              <a:rPr lang="en-US" sz="5400" dirty="0"/>
              <a:t>(Background information)</a:t>
            </a:r>
          </a:p>
        </p:txBody>
      </p:sp>
    </p:spTree>
    <p:extLst>
      <p:ext uri="{BB962C8B-B14F-4D97-AF65-F5344CB8AC3E}">
        <p14:creationId xmlns:p14="http://schemas.microsoft.com/office/powerpoint/2010/main" val="3750940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F5617C-287B-483E-A09F-34E61A872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256" y="414034"/>
            <a:ext cx="11187112" cy="413639"/>
          </a:xfrm>
        </p:spPr>
        <p:txBody>
          <a:bodyPr>
            <a:noAutofit/>
          </a:bodyPr>
          <a:lstStyle/>
          <a:p>
            <a:r>
              <a:rPr lang="en-US" sz="4000" b="1" dirty="0"/>
              <a:t>Motivation – Business drivers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25FD05B-A41A-4EAC-A0B4-4A0260F989A2}"/>
              </a:ext>
            </a:extLst>
          </p:cNvPr>
          <p:cNvSpPr/>
          <p:nvPr/>
        </p:nvSpPr>
        <p:spPr>
          <a:xfrm>
            <a:off x="2561111" y="1586255"/>
            <a:ext cx="1828800" cy="1828800"/>
          </a:xfrm>
          <a:prstGeom prst="ellipse">
            <a:avLst/>
          </a:prstGeom>
          <a:solidFill>
            <a:srgbClr val="FFFFFF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MNO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18C8D15-3026-4708-B342-3B21ECB5940A}"/>
              </a:ext>
            </a:extLst>
          </p:cNvPr>
          <p:cNvSpPr/>
          <p:nvPr/>
        </p:nvSpPr>
        <p:spPr>
          <a:xfrm>
            <a:off x="2561111" y="4414363"/>
            <a:ext cx="1828800" cy="1828800"/>
          </a:xfrm>
          <a:prstGeom prst="ellipse">
            <a:avLst/>
          </a:prstGeom>
          <a:solidFill>
            <a:srgbClr val="FFFFFF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NW/UE vendor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DF444EE-0E6D-43F3-A726-0EF1A821A887}"/>
              </a:ext>
            </a:extLst>
          </p:cNvPr>
          <p:cNvSpPr/>
          <p:nvPr/>
        </p:nvSpPr>
        <p:spPr>
          <a:xfrm>
            <a:off x="6581920" y="1600200"/>
            <a:ext cx="1828800" cy="1828800"/>
          </a:xfrm>
          <a:prstGeom prst="ellipse">
            <a:avLst/>
          </a:prstGeom>
          <a:solidFill>
            <a:srgbClr val="FFFFFF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SUPNet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Provider</a:t>
            </a:r>
          </a:p>
        </p:txBody>
      </p:sp>
      <p:sp>
        <p:nvSpPr>
          <p:cNvPr id="10" name="Arrow: Left-Right 9">
            <a:extLst>
              <a:ext uri="{FF2B5EF4-FFF2-40B4-BE49-F238E27FC236}">
                <a16:creationId xmlns:a16="http://schemas.microsoft.com/office/drawing/2014/main" id="{53CDFFB4-6C40-464A-A91D-B2A4EDE9D5A1}"/>
              </a:ext>
            </a:extLst>
          </p:cNvPr>
          <p:cNvSpPr/>
          <p:nvPr/>
        </p:nvSpPr>
        <p:spPr>
          <a:xfrm>
            <a:off x="4542227" y="2362212"/>
            <a:ext cx="1903344" cy="305555"/>
          </a:xfrm>
          <a:prstGeom prst="left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7F8FA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63CEE05-77A8-4C05-9051-FC5FA76FE998}"/>
              </a:ext>
            </a:extLst>
          </p:cNvPr>
          <p:cNvSpPr/>
          <p:nvPr/>
        </p:nvSpPr>
        <p:spPr>
          <a:xfrm>
            <a:off x="6597888" y="4414363"/>
            <a:ext cx="1828800" cy="1828800"/>
          </a:xfrm>
          <a:prstGeom prst="ellipse">
            <a:avLst/>
          </a:prstGeom>
          <a:solidFill>
            <a:srgbClr val="FFFFFF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Network Participant</a:t>
            </a:r>
          </a:p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(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SUPNet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 owner, UE)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A06724-AE6D-4180-94AD-80E443585C06}"/>
              </a:ext>
            </a:extLst>
          </p:cNvPr>
          <p:cNvSpPr txBox="1"/>
          <p:nvPr/>
        </p:nvSpPr>
        <p:spPr>
          <a:xfrm>
            <a:off x="564026" y="1826980"/>
            <a:ext cx="1828800" cy="70904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Gain: Reduced cost for Coverage /Capacity extension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B0664E-1759-4DE3-98C5-D786E5EF2E9B}"/>
              </a:ext>
            </a:extLst>
          </p:cNvPr>
          <p:cNvSpPr txBox="1"/>
          <p:nvPr/>
        </p:nvSpPr>
        <p:spPr>
          <a:xfrm>
            <a:off x="8579005" y="1826980"/>
            <a:ext cx="2958838" cy="47269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Gain: Roaming / Service fee, Data offloading reward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5013ED-7758-48B3-AB47-D73C4A6EF600}"/>
              </a:ext>
            </a:extLst>
          </p:cNvPr>
          <p:cNvSpPr txBox="1"/>
          <p:nvPr/>
        </p:nvSpPr>
        <p:spPr>
          <a:xfrm>
            <a:off x="614133" y="4533294"/>
            <a:ext cx="2114281" cy="47269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Gain: Selling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SUPNet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 NW, PoC devices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D2A39E6-0BD5-4FCD-8A7D-212E84A65DD8}"/>
              </a:ext>
            </a:extLst>
          </p:cNvPr>
          <p:cNvSpPr txBox="1"/>
          <p:nvPr/>
        </p:nvSpPr>
        <p:spPr>
          <a:xfrm>
            <a:off x="8579005" y="4519487"/>
            <a:ext cx="4311312" cy="70904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Gain: Reward for participating in</a:t>
            </a:r>
          </a:p>
          <a:p>
            <a:pPr marL="0" marR="0" lvl="0" indent="0" algn="l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          - Data offloading</a:t>
            </a:r>
          </a:p>
          <a:p>
            <a:pPr marL="0" marR="0" lvl="0" indent="0" algn="l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          - Proof of Coverage / Usage</a:t>
            </a:r>
          </a:p>
        </p:txBody>
      </p:sp>
      <p:sp>
        <p:nvSpPr>
          <p:cNvPr id="19" name="Arrow: Left-Right 18">
            <a:extLst>
              <a:ext uri="{FF2B5EF4-FFF2-40B4-BE49-F238E27FC236}">
                <a16:creationId xmlns:a16="http://schemas.microsoft.com/office/drawing/2014/main" id="{4E73AA99-6582-4E5E-A977-AA26DEF76B3F}"/>
              </a:ext>
            </a:extLst>
          </p:cNvPr>
          <p:cNvSpPr/>
          <p:nvPr/>
        </p:nvSpPr>
        <p:spPr>
          <a:xfrm rot="5400000">
            <a:off x="7082517" y="3792175"/>
            <a:ext cx="864929" cy="255764"/>
          </a:xfrm>
          <a:prstGeom prst="left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7F8FA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</a:endParaRPr>
          </a:p>
        </p:txBody>
      </p:sp>
      <p:sp>
        <p:nvSpPr>
          <p:cNvPr id="20" name="Arrow: Left-Right 19">
            <a:extLst>
              <a:ext uri="{FF2B5EF4-FFF2-40B4-BE49-F238E27FC236}">
                <a16:creationId xmlns:a16="http://schemas.microsoft.com/office/drawing/2014/main" id="{A26F37A6-289A-4117-9DEA-EBA6C14B6949}"/>
              </a:ext>
            </a:extLst>
          </p:cNvPr>
          <p:cNvSpPr/>
          <p:nvPr/>
        </p:nvSpPr>
        <p:spPr>
          <a:xfrm>
            <a:off x="4542227" y="5173126"/>
            <a:ext cx="1903344" cy="305555"/>
          </a:xfrm>
          <a:prstGeom prst="left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7F8FA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</a:endParaRPr>
          </a:p>
        </p:txBody>
      </p:sp>
      <p:sp>
        <p:nvSpPr>
          <p:cNvPr id="3" name="Arrow: Left-Right 2">
            <a:extLst>
              <a:ext uri="{FF2B5EF4-FFF2-40B4-BE49-F238E27FC236}">
                <a16:creationId xmlns:a16="http://schemas.microsoft.com/office/drawing/2014/main" id="{F5875D21-A5C6-9880-D8C0-572C6E3C0ACC}"/>
              </a:ext>
            </a:extLst>
          </p:cNvPr>
          <p:cNvSpPr/>
          <p:nvPr/>
        </p:nvSpPr>
        <p:spPr>
          <a:xfrm rot="5400000">
            <a:off x="3043046" y="3733583"/>
            <a:ext cx="864929" cy="255764"/>
          </a:xfrm>
          <a:prstGeom prst="left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7F8FA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92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061EFD3-092F-A957-1DB8-53BF3F44858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6DA68D1-476A-EFC7-872E-5F7727E77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154" y="440020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Examples of business/deployment options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BC254D-1E71-9D55-EE4B-BB7386B98CA1}"/>
              </a:ext>
            </a:extLst>
          </p:cNvPr>
          <p:cNvCxnSpPr>
            <a:cxnSpLocks/>
            <a:stCxn id="31" idx="2"/>
            <a:endCxn id="16" idx="0"/>
          </p:cNvCxnSpPr>
          <p:nvPr/>
        </p:nvCxnSpPr>
        <p:spPr>
          <a:xfrm>
            <a:off x="8474720" y="2815753"/>
            <a:ext cx="2749" cy="1562289"/>
          </a:xfrm>
          <a:prstGeom prst="line">
            <a:avLst/>
          </a:prstGeom>
          <a:ln w="9525">
            <a:solidFill>
              <a:srgbClr val="7030A0"/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AEF4C40-1BD8-CDFF-FC02-6FB924C5B934}"/>
              </a:ext>
            </a:extLst>
          </p:cNvPr>
          <p:cNvCxnSpPr>
            <a:cxnSpLocks/>
            <a:stCxn id="51" idx="2"/>
          </p:cNvCxnSpPr>
          <p:nvPr/>
        </p:nvCxnSpPr>
        <p:spPr>
          <a:xfrm>
            <a:off x="3374779" y="1945761"/>
            <a:ext cx="2129114" cy="1009530"/>
          </a:xfrm>
          <a:prstGeom prst="line">
            <a:avLst/>
          </a:prstGeom>
          <a:ln w="9525">
            <a:solidFill>
              <a:schemeClr val="accent1"/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711D014-12E8-C8DB-2C98-E1F8DBAE4A97}"/>
              </a:ext>
            </a:extLst>
          </p:cNvPr>
          <p:cNvSpPr/>
          <p:nvPr/>
        </p:nvSpPr>
        <p:spPr>
          <a:xfrm>
            <a:off x="2622626" y="4428291"/>
            <a:ext cx="1507229" cy="573659"/>
          </a:xfrm>
          <a:prstGeom prst="roundRect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600" dirty="0" err="1">
                <a:latin typeface="-apple-system"/>
              </a:rPr>
              <a:t>SUPNet</a:t>
            </a:r>
            <a:r>
              <a:rPr lang="en-US" sz="1600" dirty="0">
                <a:latin typeface="-apple-system"/>
              </a:rPr>
              <a:t> </a:t>
            </a:r>
            <a:r>
              <a:rPr lang="en-US" sz="1600" dirty="0">
                <a:solidFill>
                  <a:sysClr val="windowText" lastClr="000000"/>
                </a:solidFill>
                <a:latin typeface="-apple-system"/>
                <a:cs typeface="Microsoft Sans Serif" panose="020B0604020202020204" pitchFamily="34" charset="0"/>
              </a:rPr>
              <a:t>network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2C85459-F894-0D40-E33F-33A903A667C5}"/>
              </a:ext>
            </a:extLst>
          </p:cNvPr>
          <p:cNvSpPr/>
          <p:nvPr/>
        </p:nvSpPr>
        <p:spPr>
          <a:xfrm>
            <a:off x="5390019" y="5910780"/>
            <a:ext cx="299103" cy="478564"/>
          </a:xfrm>
          <a:prstGeom prst="roundRect">
            <a:avLst/>
          </a:prstGeom>
          <a:solidFill>
            <a:srgbClr val="FFFFFF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sz="1600" err="1">
              <a:solidFill>
                <a:schemeClr val="bg1"/>
              </a:solidFill>
              <a:latin typeface="-apple-system"/>
              <a:cs typeface="Microsoft Sans Serif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9C20ECB-113A-BC66-0F3D-425B79B10808}"/>
              </a:ext>
            </a:extLst>
          </p:cNvPr>
          <p:cNvCxnSpPr>
            <a:cxnSpLocks/>
            <a:stCxn id="18" idx="2"/>
            <a:endCxn id="15" idx="0"/>
          </p:cNvCxnSpPr>
          <p:nvPr/>
        </p:nvCxnSpPr>
        <p:spPr>
          <a:xfrm>
            <a:off x="5852034" y="3570720"/>
            <a:ext cx="10124" cy="853706"/>
          </a:xfrm>
          <a:prstGeom prst="line">
            <a:avLst/>
          </a:prstGeom>
          <a:ln w="9525">
            <a:solidFill>
              <a:srgbClr val="00B050"/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18ADA96-6A99-7211-95DE-313EDBFB6FBB}"/>
              </a:ext>
            </a:extLst>
          </p:cNvPr>
          <p:cNvSpPr/>
          <p:nvPr/>
        </p:nvSpPr>
        <p:spPr>
          <a:xfrm>
            <a:off x="2897651" y="5889445"/>
            <a:ext cx="299103" cy="478564"/>
          </a:xfrm>
          <a:prstGeom prst="roundRect">
            <a:avLst/>
          </a:prstGeom>
          <a:solidFill>
            <a:srgbClr val="FFFFFF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sz="1600" err="1">
              <a:solidFill>
                <a:schemeClr val="bg1"/>
              </a:solidFill>
              <a:latin typeface="-apple-system"/>
              <a:cs typeface="Microsoft Sans Serif" panose="020B0604020202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AAD3277-4E74-C255-D0DF-5E464F0CD1FF}"/>
              </a:ext>
            </a:extLst>
          </p:cNvPr>
          <p:cNvSpPr/>
          <p:nvPr/>
        </p:nvSpPr>
        <p:spPr>
          <a:xfrm>
            <a:off x="6009549" y="5910780"/>
            <a:ext cx="299103" cy="478564"/>
          </a:xfrm>
          <a:prstGeom prst="roundRect">
            <a:avLst/>
          </a:prstGeom>
          <a:solidFill>
            <a:srgbClr val="FFFFFF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sz="1600" err="1">
              <a:solidFill>
                <a:schemeClr val="bg1"/>
              </a:solidFill>
              <a:latin typeface="-apple-system"/>
              <a:cs typeface="Microsoft Sans Serif" panose="020B0604020202020204" pitchFamily="34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7BC9F1A-1B3B-0077-712A-5A436DF65FD5}"/>
              </a:ext>
            </a:extLst>
          </p:cNvPr>
          <p:cNvSpPr/>
          <p:nvPr/>
        </p:nvSpPr>
        <p:spPr>
          <a:xfrm>
            <a:off x="2077206" y="5910780"/>
            <a:ext cx="299103" cy="478564"/>
          </a:xfrm>
          <a:prstGeom prst="roundRect">
            <a:avLst/>
          </a:prstGeom>
          <a:solidFill>
            <a:srgbClr val="FFFFFF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sz="1600" err="1">
              <a:solidFill>
                <a:schemeClr val="bg1"/>
              </a:solidFill>
              <a:latin typeface="-apple-system"/>
              <a:cs typeface="Microsoft Sans Serif" panose="020B0604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DAA8897-0CCC-2C92-3AB7-A9BFB915441E}"/>
              </a:ext>
            </a:extLst>
          </p:cNvPr>
          <p:cNvCxnSpPr>
            <a:cxnSpLocks/>
            <a:endCxn id="8" idx="0"/>
          </p:cNvCxnSpPr>
          <p:nvPr/>
        </p:nvCxnSpPr>
        <p:spPr>
          <a:xfrm flipH="1">
            <a:off x="3376241" y="3568788"/>
            <a:ext cx="2053592" cy="859503"/>
          </a:xfrm>
          <a:prstGeom prst="line">
            <a:avLst/>
          </a:prstGeom>
          <a:ln w="9525">
            <a:solidFill>
              <a:schemeClr val="accent1"/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0E985C1-B3FC-4FB4-9F64-CD028AC12B71}"/>
              </a:ext>
            </a:extLst>
          </p:cNvPr>
          <p:cNvSpPr/>
          <p:nvPr/>
        </p:nvSpPr>
        <p:spPr>
          <a:xfrm>
            <a:off x="4974258" y="4424426"/>
            <a:ext cx="1775800" cy="573659"/>
          </a:xfrm>
          <a:prstGeom prst="roundRect">
            <a:avLst/>
          </a:prstGeom>
          <a:solidFill>
            <a:srgbClr val="FFFFFF"/>
          </a:solidFill>
          <a:ln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sz="1600" strike="sngStrike">
              <a:solidFill>
                <a:sysClr val="windowText" lastClr="000000"/>
              </a:solidFill>
              <a:latin typeface="-apple-system"/>
              <a:cs typeface="Microsoft Sans Serif" panose="020B0604020202020204" pitchFamily="34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49CD00CE-16CA-1C85-D50A-5C6280792FD0}"/>
              </a:ext>
            </a:extLst>
          </p:cNvPr>
          <p:cNvSpPr/>
          <p:nvPr/>
        </p:nvSpPr>
        <p:spPr>
          <a:xfrm>
            <a:off x="7723854" y="4378042"/>
            <a:ext cx="1507229" cy="573659"/>
          </a:xfrm>
          <a:prstGeom prst="roundRect">
            <a:avLst/>
          </a:prstGeom>
          <a:solidFill>
            <a:srgbClr val="FFFFFF"/>
          </a:solidFill>
          <a:ln>
            <a:solidFill>
              <a:srgbClr val="7030A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600" dirty="0" err="1">
                <a:latin typeface="-apple-system"/>
              </a:rPr>
              <a:t>SUPNet</a:t>
            </a:r>
            <a:r>
              <a:rPr lang="en-US" sz="1600" dirty="0">
                <a:latin typeface="-apple-system"/>
              </a:rPr>
              <a:t> </a:t>
            </a:r>
            <a:r>
              <a:rPr lang="en-US" sz="1600" dirty="0">
                <a:solidFill>
                  <a:sysClr val="windowText" lastClr="000000"/>
                </a:solidFill>
                <a:latin typeface="-apple-system"/>
                <a:cs typeface="Microsoft Sans Serif" panose="020B0604020202020204" pitchFamily="34" charset="0"/>
              </a:rPr>
              <a:t>network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CD3E0C2-5CB9-2641-46CD-7F55B6CD4AC9}"/>
              </a:ext>
            </a:extLst>
          </p:cNvPr>
          <p:cNvCxnSpPr>
            <a:cxnSpLocks/>
            <a:stCxn id="37" idx="3"/>
            <a:endCxn id="31" idx="1"/>
          </p:cNvCxnSpPr>
          <p:nvPr/>
        </p:nvCxnSpPr>
        <p:spPr>
          <a:xfrm>
            <a:off x="6605648" y="1604977"/>
            <a:ext cx="1063962" cy="901233"/>
          </a:xfrm>
          <a:prstGeom prst="line">
            <a:avLst/>
          </a:prstGeom>
          <a:ln w="9525">
            <a:solidFill>
              <a:srgbClr val="00B050"/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7D67208-2B6D-835B-792F-6F2C43FB791C}"/>
              </a:ext>
            </a:extLst>
          </p:cNvPr>
          <p:cNvSpPr/>
          <p:nvPr/>
        </p:nvSpPr>
        <p:spPr>
          <a:xfrm>
            <a:off x="5046924" y="2951634"/>
            <a:ext cx="1610220" cy="619086"/>
          </a:xfrm>
          <a:prstGeom prst="roundRect">
            <a:avLst/>
          </a:prstGeom>
          <a:solidFill>
            <a:srgbClr val="FFFFFF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600" dirty="0" err="1">
                <a:solidFill>
                  <a:sysClr val="windowText" lastClr="000000"/>
                </a:solidFill>
                <a:latin typeface="-apple-system"/>
                <a:cs typeface="Microsoft Sans Serif" panose="020B0604020202020204" pitchFamily="34" charset="0"/>
              </a:rPr>
              <a:t>SUPNet</a:t>
            </a:r>
            <a:r>
              <a:rPr lang="en-US" sz="1600" dirty="0">
                <a:solidFill>
                  <a:sysClr val="windowText" lastClr="000000"/>
                </a:solidFill>
                <a:latin typeface="-apple-system"/>
                <a:cs typeface="Microsoft Sans Serif" panose="020B0604020202020204" pitchFamily="34" charset="0"/>
              </a:rPr>
              <a:t> Provider #B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1B704A0-A6DB-4B16-4FB3-73914BDF0BA7}"/>
              </a:ext>
            </a:extLst>
          </p:cNvPr>
          <p:cNvCxnSpPr>
            <a:cxnSpLocks/>
            <a:stCxn id="8" idx="2"/>
            <a:endCxn id="13" idx="0"/>
          </p:cNvCxnSpPr>
          <p:nvPr/>
        </p:nvCxnSpPr>
        <p:spPr>
          <a:xfrm flipH="1">
            <a:off x="2226758" y="5001950"/>
            <a:ext cx="1149483" cy="908830"/>
          </a:xfrm>
          <a:prstGeom prst="line">
            <a:avLst/>
          </a:prstGeom>
          <a:ln w="9525">
            <a:solidFill>
              <a:schemeClr val="accent1"/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51D88B8-E20C-ADBA-5D4A-8AA50DE9BEEF}"/>
              </a:ext>
            </a:extLst>
          </p:cNvPr>
          <p:cNvCxnSpPr>
            <a:cxnSpLocks/>
            <a:stCxn id="8" idx="2"/>
            <a:endCxn id="11" idx="0"/>
          </p:cNvCxnSpPr>
          <p:nvPr/>
        </p:nvCxnSpPr>
        <p:spPr>
          <a:xfrm flipH="1">
            <a:off x="3047203" y="5001950"/>
            <a:ext cx="329038" cy="887495"/>
          </a:xfrm>
          <a:prstGeom prst="line">
            <a:avLst/>
          </a:prstGeom>
          <a:ln w="9525">
            <a:solidFill>
              <a:schemeClr val="accent1"/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311366A-0295-5313-57EF-95B0A4E6C31D}"/>
              </a:ext>
            </a:extLst>
          </p:cNvPr>
          <p:cNvCxnSpPr>
            <a:cxnSpLocks/>
            <a:stCxn id="15" idx="2"/>
            <a:endCxn id="9" idx="0"/>
          </p:cNvCxnSpPr>
          <p:nvPr/>
        </p:nvCxnSpPr>
        <p:spPr>
          <a:xfrm flipH="1">
            <a:off x="5539571" y="4998085"/>
            <a:ext cx="322587" cy="912695"/>
          </a:xfrm>
          <a:prstGeom prst="line">
            <a:avLst/>
          </a:prstGeom>
          <a:ln w="9525">
            <a:solidFill>
              <a:srgbClr val="00B050"/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38A5352-7EA6-C180-CD8B-B1A191F3409C}"/>
              </a:ext>
            </a:extLst>
          </p:cNvPr>
          <p:cNvCxnSpPr>
            <a:cxnSpLocks/>
            <a:stCxn id="15" idx="2"/>
            <a:endCxn id="12" idx="0"/>
          </p:cNvCxnSpPr>
          <p:nvPr/>
        </p:nvCxnSpPr>
        <p:spPr>
          <a:xfrm>
            <a:off x="5862158" y="4998085"/>
            <a:ext cx="296943" cy="912695"/>
          </a:xfrm>
          <a:prstGeom prst="line">
            <a:avLst/>
          </a:prstGeom>
          <a:ln w="9525">
            <a:solidFill>
              <a:schemeClr val="accent1"/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79A5BD0-41E9-3B26-3640-4A075584D3C4}"/>
              </a:ext>
            </a:extLst>
          </p:cNvPr>
          <p:cNvCxnSpPr>
            <a:cxnSpLocks/>
            <a:stCxn id="16" idx="2"/>
            <a:endCxn id="53" idx="0"/>
          </p:cNvCxnSpPr>
          <p:nvPr/>
        </p:nvCxnSpPr>
        <p:spPr>
          <a:xfrm>
            <a:off x="8477469" y="4951701"/>
            <a:ext cx="480691" cy="878320"/>
          </a:xfrm>
          <a:prstGeom prst="line">
            <a:avLst/>
          </a:prstGeom>
          <a:ln w="9525">
            <a:solidFill>
              <a:srgbClr val="7030A0"/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D195035-D21B-1BFC-C3B9-0C469AE6EDFE}"/>
              </a:ext>
            </a:extLst>
          </p:cNvPr>
          <p:cNvCxnSpPr>
            <a:cxnSpLocks/>
            <a:stCxn id="16" idx="2"/>
            <a:endCxn id="52" idx="0"/>
          </p:cNvCxnSpPr>
          <p:nvPr/>
        </p:nvCxnSpPr>
        <p:spPr>
          <a:xfrm>
            <a:off x="8477469" y="4951701"/>
            <a:ext cx="1006795" cy="878320"/>
          </a:xfrm>
          <a:prstGeom prst="line">
            <a:avLst/>
          </a:prstGeom>
          <a:ln w="9525">
            <a:solidFill>
              <a:srgbClr val="7030A0"/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EEB5B1C1-EE47-F859-521F-137B2FC8B92A}"/>
              </a:ext>
            </a:extLst>
          </p:cNvPr>
          <p:cNvSpPr txBox="1"/>
          <p:nvPr/>
        </p:nvSpPr>
        <p:spPr>
          <a:xfrm>
            <a:off x="9081852" y="5195869"/>
            <a:ext cx="1766779" cy="2363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rgbClr val="7030A0"/>
                </a:solidFill>
                <a:latin typeface="Microsoft Sans Serif"/>
                <a:cs typeface="Microsoft Sans Serif" panose="020B0604020202020204" pitchFamily="34" charset="0"/>
              </a:rPr>
              <a:t>Shared spectrum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148873-BE97-356E-9F2F-9D7A3D2CB8BB}"/>
              </a:ext>
            </a:extLst>
          </p:cNvPr>
          <p:cNvSpPr txBox="1"/>
          <p:nvPr/>
        </p:nvSpPr>
        <p:spPr>
          <a:xfrm>
            <a:off x="6046710" y="5181289"/>
            <a:ext cx="2054042" cy="2363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>
                <a:solidFill>
                  <a:srgbClr val="00B050"/>
                </a:solidFill>
                <a:latin typeface="Microsoft Sans Serif"/>
                <a:cs typeface="Microsoft Sans Serif" panose="020B0604020202020204" pitchFamily="34" charset="0"/>
              </a:rPr>
              <a:t>RAN sharing model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A13C714-AEC1-986B-7EF6-93B7096A0DC6}"/>
              </a:ext>
            </a:extLst>
          </p:cNvPr>
          <p:cNvSpPr txBox="1"/>
          <p:nvPr/>
        </p:nvSpPr>
        <p:spPr>
          <a:xfrm>
            <a:off x="2571085" y="5149156"/>
            <a:ext cx="1714305" cy="2363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chemeClr val="accent1"/>
                </a:solidFill>
                <a:latin typeface="Microsoft Sans Serif"/>
                <a:cs typeface="Microsoft Sans Serif" panose="020B0604020202020204" pitchFamily="34" charset="0"/>
              </a:rPr>
              <a:t>MNO#1 spectrum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28F3BFF1-1422-E146-0B46-C1F4D1E7115C}"/>
              </a:ext>
            </a:extLst>
          </p:cNvPr>
          <p:cNvSpPr/>
          <p:nvPr/>
        </p:nvSpPr>
        <p:spPr>
          <a:xfrm>
            <a:off x="2571085" y="2995129"/>
            <a:ext cx="1610220" cy="619086"/>
          </a:xfrm>
          <a:prstGeom prst="roundRect">
            <a:avLst/>
          </a:prstGeom>
          <a:solidFill>
            <a:srgbClr val="FFFFFF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600" dirty="0" err="1">
                <a:solidFill>
                  <a:sysClr val="windowText" lastClr="000000"/>
                </a:solidFill>
                <a:latin typeface="-apple-system"/>
                <a:cs typeface="Microsoft Sans Serif" panose="020B0604020202020204" pitchFamily="34" charset="0"/>
              </a:rPr>
              <a:t>SUPNet</a:t>
            </a:r>
            <a:r>
              <a:rPr lang="en-US" sz="1600" dirty="0">
                <a:solidFill>
                  <a:sysClr val="windowText" lastClr="000000"/>
                </a:solidFill>
                <a:latin typeface="-apple-system"/>
                <a:cs typeface="Microsoft Sans Serif" panose="020B0604020202020204" pitchFamily="34" charset="0"/>
              </a:rPr>
              <a:t> Provider #A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73846B2-7140-628F-6C67-772654CD6ED5}"/>
              </a:ext>
            </a:extLst>
          </p:cNvPr>
          <p:cNvSpPr txBox="1"/>
          <p:nvPr/>
        </p:nvSpPr>
        <p:spPr>
          <a:xfrm>
            <a:off x="6241041" y="5441578"/>
            <a:ext cx="2201023" cy="32496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1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SUPNet</a:t>
            </a:r>
            <a:r>
              <a:rPr lang="en-US" sz="11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supports multi-MNOs</a:t>
            </a:r>
          </a:p>
          <a:p>
            <a:pPr algn="l">
              <a:lnSpc>
                <a:spcPct val="96000"/>
              </a:lnSpc>
            </a:pPr>
            <a:r>
              <a:rPr lang="en-US" sz="11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Shared or dedicated bands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0CDBE67A-B81F-D861-46D8-716474781235}"/>
              </a:ext>
            </a:extLst>
          </p:cNvPr>
          <p:cNvSpPr/>
          <p:nvPr/>
        </p:nvSpPr>
        <p:spPr>
          <a:xfrm>
            <a:off x="4995085" y="4543713"/>
            <a:ext cx="529489" cy="322566"/>
          </a:xfrm>
          <a:prstGeom prst="roundRect">
            <a:avLst/>
          </a:prstGeom>
          <a:solidFill>
            <a:srgbClr val="FFFFFF"/>
          </a:solidFill>
          <a:ln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800" dirty="0" err="1">
                <a:latin typeface="-apple-system"/>
              </a:rPr>
              <a:t>SUPNet</a:t>
            </a:r>
            <a:r>
              <a:rPr lang="en-US" sz="800" dirty="0">
                <a:latin typeface="-apple-system"/>
              </a:rPr>
              <a:t> </a:t>
            </a:r>
            <a:r>
              <a:rPr lang="en-US" sz="700" dirty="0">
                <a:solidFill>
                  <a:sysClr val="windowText" lastClr="000000"/>
                </a:solidFill>
                <a:latin typeface="-apple-system"/>
                <a:cs typeface="Microsoft Sans Serif" panose="020B0604020202020204" pitchFamily="34" charset="0"/>
              </a:rPr>
              <a:t>cell</a:t>
            </a:r>
            <a:endParaRPr lang="en-US" sz="700" strike="sngStrike" dirty="0">
              <a:solidFill>
                <a:sysClr val="windowText" lastClr="000000"/>
              </a:solidFill>
              <a:latin typeface="-apple-system"/>
              <a:cs typeface="Microsoft Sans Serif" panose="020B0604020202020204" pitchFamily="34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0083A0B9-DCD7-9969-D8DC-8621B10986AD}"/>
              </a:ext>
            </a:extLst>
          </p:cNvPr>
          <p:cNvSpPr/>
          <p:nvPr/>
        </p:nvSpPr>
        <p:spPr>
          <a:xfrm>
            <a:off x="7669610" y="2196667"/>
            <a:ext cx="1610220" cy="619086"/>
          </a:xfrm>
          <a:prstGeom prst="roundRect">
            <a:avLst/>
          </a:prstGeom>
          <a:solidFill>
            <a:srgbClr val="FFFFFF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600" dirty="0" err="1">
                <a:solidFill>
                  <a:sysClr val="windowText" lastClr="000000"/>
                </a:solidFill>
                <a:latin typeface="-apple-system"/>
                <a:cs typeface="Microsoft Sans Serif" panose="020B0604020202020204" pitchFamily="34" charset="0"/>
              </a:rPr>
              <a:t>SUPNet</a:t>
            </a:r>
            <a:r>
              <a:rPr lang="en-US" sz="1600" dirty="0">
                <a:solidFill>
                  <a:sysClr val="windowText" lastClr="000000"/>
                </a:solidFill>
                <a:latin typeface="-apple-system"/>
                <a:cs typeface="Microsoft Sans Serif" panose="020B0604020202020204" pitchFamily="34" charset="0"/>
              </a:rPr>
              <a:t> Provider #C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F1F45A2-FDD4-AE9F-1B41-286F5BBFB8A3}"/>
              </a:ext>
            </a:extLst>
          </p:cNvPr>
          <p:cNvSpPr/>
          <p:nvPr/>
        </p:nvSpPr>
        <p:spPr>
          <a:xfrm>
            <a:off x="9096521" y="2536853"/>
            <a:ext cx="798261" cy="391083"/>
          </a:xfrm>
          <a:prstGeom prst="roundRect">
            <a:avLst/>
          </a:prstGeom>
          <a:solidFill>
            <a:srgbClr val="FFFFFF"/>
          </a:solidFill>
          <a:ln w="28575">
            <a:solidFill>
              <a:srgbClr val="7030A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9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Credential Holder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E21D5F39-627B-9E9E-9228-EEF3BAED6C57}"/>
              </a:ext>
            </a:extLst>
          </p:cNvPr>
          <p:cNvSpPr/>
          <p:nvPr/>
        </p:nvSpPr>
        <p:spPr>
          <a:xfrm>
            <a:off x="5576413" y="4544236"/>
            <a:ext cx="552965" cy="322566"/>
          </a:xfrm>
          <a:prstGeom prst="roundRect">
            <a:avLst/>
          </a:prstGeom>
          <a:solidFill>
            <a:srgbClr val="FFFFFF"/>
          </a:solidFill>
          <a:ln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800" dirty="0" err="1">
                <a:latin typeface="-apple-system"/>
              </a:rPr>
              <a:t>SUPNet</a:t>
            </a:r>
            <a:r>
              <a:rPr lang="en-US" sz="800" dirty="0">
                <a:latin typeface="-apple-system"/>
              </a:rPr>
              <a:t> </a:t>
            </a:r>
            <a:r>
              <a:rPr lang="en-US" sz="700" dirty="0">
                <a:solidFill>
                  <a:sysClr val="windowText" lastClr="000000"/>
                </a:solidFill>
                <a:latin typeface="-apple-system"/>
                <a:cs typeface="Microsoft Sans Serif" panose="020B0604020202020204" pitchFamily="34" charset="0"/>
              </a:rPr>
              <a:t>cell</a:t>
            </a:r>
            <a:endParaRPr lang="en-US" sz="700" strike="sngStrike" dirty="0">
              <a:solidFill>
                <a:sysClr val="windowText" lastClr="000000"/>
              </a:solidFill>
              <a:latin typeface="-apple-system"/>
              <a:cs typeface="Microsoft Sans Serif" panose="020B0604020202020204" pitchFamily="34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7AFE8F6-E018-DEA7-98C9-6D40FAF1E572}"/>
              </a:ext>
            </a:extLst>
          </p:cNvPr>
          <p:cNvSpPr/>
          <p:nvPr/>
        </p:nvSpPr>
        <p:spPr>
          <a:xfrm>
            <a:off x="6183062" y="4544236"/>
            <a:ext cx="548471" cy="322566"/>
          </a:xfrm>
          <a:prstGeom prst="roundRect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800" dirty="0" err="1">
                <a:latin typeface="-apple-system"/>
              </a:rPr>
              <a:t>SUPNet</a:t>
            </a:r>
            <a:r>
              <a:rPr lang="en-US" sz="800" dirty="0">
                <a:latin typeface="-apple-system"/>
              </a:rPr>
              <a:t> </a:t>
            </a:r>
            <a:r>
              <a:rPr lang="en-US" sz="700" dirty="0">
                <a:solidFill>
                  <a:sysClr val="windowText" lastClr="000000"/>
                </a:solidFill>
                <a:latin typeface="-apple-system"/>
                <a:cs typeface="Microsoft Sans Serif" panose="020B0604020202020204" pitchFamily="34" charset="0"/>
              </a:rPr>
              <a:t>cell</a:t>
            </a:r>
            <a:endParaRPr lang="en-US" sz="700" strike="sngStrike" dirty="0">
              <a:solidFill>
                <a:sysClr val="windowText" lastClr="000000"/>
              </a:solidFill>
              <a:latin typeface="-apple-system"/>
              <a:cs typeface="Microsoft Sans Serif" panose="020B0604020202020204" pitchFamily="34" charset="0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B0972C5-2CAA-C859-3995-FBA4AFD30D26}"/>
              </a:ext>
            </a:extLst>
          </p:cNvPr>
          <p:cNvCxnSpPr>
            <a:cxnSpLocks/>
            <a:stCxn id="28" idx="2"/>
            <a:endCxn id="8" idx="0"/>
          </p:cNvCxnSpPr>
          <p:nvPr/>
        </p:nvCxnSpPr>
        <p:spPr>
          <a:xfrm>
            <a:off x="3376195" y="3614215"/>
            <a:ext cx="46" cy="814076"/>
          </a:xfrm>
          <a:prstGeom prst="line">
            <a:avLst/>
          </a:prstGeom>
          <a:ln w="9525">
            <a:solidFill>
              <a:schemeClr val="accent1"/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46AF6C7-0A6E-A344-8927-DA6C2313D2C0}"/>
              </a:ext>
            </a:extLst>
          </p:cNvPr>
          <p:cNvCxnSpPr>
            <a:cxnSpLocks/>
            <a:stCxn id="51" idx="2"/>
            <a:endCxn id="28" idx="0"/>
          </p:cNvCxnSpPr>
          <p:nvPr/>
        </p:nvCxnSpPr>
        <p:spPr>
          <a:xfrm>
            <a:off x="3374779" y="1945761"/>
            <a:ext cx="1416" cy="1049368"/>
          </a:xfrm>
          <a:prstGeom prst="line">
            <a:avLst/>
          </a:prstGeom>
          <a:ln w="9525">
            <a:solidFill>
              <a:schemeClr val="accent1"/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E17487B3-5670-07C9-0575-DAB3927CAF0F}"/>
              </a:ext>
            </a:extLst>
          </p:cNvPr>
          <p:cNvSpPr/>
          <p:nvPr/>
        </p:nvSpPr>
        <p:spPr>
          <a:xfrm>
            <a:off x="5098419" y="1264192"/>
            <a:ext cx="1507229" cy="681569"/>
          </a:xfrm>
          <a:prstGeom prst="roundRect">
            <a:avLst/>
          </a:prstGeom>
          <a:solidFill>
            <a:srgbClr val="FFFFFF"/>
          </a:solidFill>
          <a:ln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600">
                <a:solidFill>
                  <a:sysClr val="windowText" lastClr="000000"/>
                </a:solidFill>
                <a:latin typeface="-apple-system"/>
                <a:cs typeface="Microsoft Sans Serif" panose="020B0604020202020204" pitchFamily="34" charset="0"/>
              </a:rPr>
              <a:t>MNO#2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B86C4061-98DE-BD29-D37E-44B7F9A87D99}"/>
              </a:ext>
            </a:extLst>
          </p:cNvPr>
          <p:cNvCxnSpPr>
            <a:cxnSpLocks/>
            <a:stCxn id="37" idx="2"/>
            <a:endCxn id="18" idx="0"/>
          </p:cNvCxnSpPr>
          <p:nvPr/>
        </p:nvCxnSpPr>
        <p:spPr>
          <a:xfrm>
            <a:off x="5852034" y="1945761"/>
            <a:ext cx="0" cy="1005873"/>
          </a:xfrm>
          <a:prstGeom prst="line">
            <a:avLst/>
          </a:prstGeom>
          <a:ln w="9525">
            <a:solidFill>
              <a:srgbClr val="00B050"/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1CACA8C1-B731-73A3-7450-773EBC977DFE}"/>
              </a:ext>
            </a:extLst>
          </p:cNvPr>
          <p:cNvSpPr txBox="1"/>
          <p:nvPr/>
        </p:nvSpPr>
        <p:spPr>
          <a:xfrm>
            <a:off x="7064490" y="1815978"/>
            <a:ext cx="1513907" cy="14773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Roaming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DD6928A-B109-63D7-4009-7CF82AD83BA5}"/>
              </a:ext>
            </a:extLst>
          </p:cNvPr>
          <p:cNvSpPr txBox="1"/>
          <p:nvPr/>
        </p:nvSpPr>
        <p:spPr>
          <a:xfrm>
            <a:off x="6308652" y="2329863"/>
            <a:ext cx="1513907" cy="14773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Roaming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700C851-EC6B-C344-B79F-5A1C111E2699}"/>
              </a:ext>
            </a:extLst>
          </p:cNvPr>
          <p:cNvCxnSpPr>
            <a:cxnSpLocks/>
            <a:stCxn id="51" idx="3"/>
            <a:endCxn id="37" idx="1"/>
          </p:cNvCxnSpPr>
          <p:nvPr/>
        </p:nvCxnSpPr>
        <p:spPr>
          <a:xfrm>
            <a:off x="4128393" y="1604977"/>
            <a:ext cx="970026" cy="0"/>
          </a:xfrm>
          <a:prstGeom prst="line">
            <a:avLst/>
          </a:prstGeom>
          <a:ln w="9525">
            <a:solidFill>
              <a:srgbClr val="00B050"/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E6CCEC7E-1789-FB42-20DD-3A55A4D712F0}"/>
              </a:ext>
            </a:extLst>
          </p:cNvPr>
          <p:cNvSpPr txBox="1"/>
          <p:nvPr/>
        </p:nvSpPr>
        <p:spPr>
          <a:xfrm>
            <a:off x="4317009" y="1421515"/>
            <a:ext cx="693529" cy="14773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Roaming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633F158A-AA5E-0055-C5CE-2EF2C39B5201}"/>
              </a:ext>
            </a:extLst>
          </p:cNvPr>
          <p:cNvCxnSpPr>
            <a:cxnSpLocks/>
            <a:endCxn id="31" idx="1"/>
          </p:cNvCxnSpPr>
          <p:nvPr/>
        </p:nvCxnSpPr>
        <p:spPr>
          <a:xfrm>
            <a:off x="4128393" y="1871312"/>
            <a:ext cx="3541217" cy="634898"/>
          </a:xfrm>
          <a:prstGeom prst="line">
            <a:avLst/>
          </a:prstGeom>
          <a:ln w="9525">
            <a:solidFill>
              <a:schemeClr val="accent1"/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0D1D355-216B-2C33-ADF8-AB78A75AE787}"/>
              </a:ext>
            </a:extLst>
          </p:cNvPr>
          <p:cNvCxnSpPr>
            <a:cxnSpLocks/>
            <a:stCxn id="16" idx="2"/>
            <a:endCxn id="54" idx="0"/>
          </p:cNvCxnSpPr>
          <p:nvPr/>
        </p:nvCxnSpPr>
        <p:spPr>
          <a:xfrm flipH="1">
            <a:off x="8456874" y="4951701"/>
            <a:ext cx="20595" cy="878320"/>
          </a:xfrm>
          <a:prstGeom prst="line">
            <a:avLst/>
          </a:prstGeom>
          <a:ln w="9525">
            <a:solidFill>
              <a:srgbClr val="7030A0"/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B850449A-E45D-96DF-CB90-9EA324982829}"/>
              </a:ext>
            </a:extLst>
          </p:cNvPr>
          <p:cNvSpPr txBox="1"/>
          <p:nvPr/>
        </p:nvSpPr>
        <p:spPr>
          <a:xfrm>
            <a:off x="2799997" y="6410572"/>
            <a:ext cx="693529" cy="14773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Roaming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84B87C0-BF0D-7E2A-2CBF-64479A0267FB}"/>
              </a:ext>
            </a:extLst>
          </p:cNvPr>
          <p:cNvSpPr txBox="1"/>
          <p:nvPr/>
        </p:nvSpPr>
        <p:spPr>
          <a:xfrm>
            <a:off x="8698476" y="6366257"/>
            <a:ext cx="693529" cy="14773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Roaming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312D9E8-CE2E-2663-291E-867595D855BC}"/>
              </a:ext>
            </a:extLst>
          </p:cNvPr>
          <p:cNvSpPr txBox="1"/>
          <p:nvPr/>
        </p:nvSpPr>
        <p:spPr>
          <a:xfrm>
            <a:off x="9279830" y="6366257"/>
            <a:ext cx="693529" cy="14773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Roaming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11D22888-6095-D9DF-C330-3E04546E7B60}"/>
              </a:ext>
            </a:extLst>
          </p:cNvPr>
          <p:cNvSpPr/>
          <p:nvPr/>
        </p:nvSpPr>
        <p:spPr>
          <a:xfrm>
            <a:off x="4923936" y="5917322"/>
            <a:ext cx="299103" cy="478564"/>
          </a:xfrm>
          <a:prstGeom prst="roundRect">
            <a:avLst/>
          </a:prstGeom>
          <a:solidFill>
            <a:srgbClr val="FFFFFF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sz="1600" err="1">
              <a:solidFill>
                <a:schemeClr val="bg1"/>
              </a:solidFill>
              <a:latin typeface="-apple-system"/>
              <a:cs typeface="Microsoft Sans Serif" panose="020B0604020202020204" pitchFamily="34" charset="0"/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C1A6418-52BE-0C98-5ADD-64F7F3FC1060}"/>
              </a:ext>
            </a:extLst>
          </p:cNvPr>
          <p:cNvCxnSpPr>
            <a:cxnSpLocks/>
            <a:stCxn id="15" idx="2"/>
            <a:endCxn id="48" idx="0"/>
          </p:cNvCxnSpPr>
          <p:nvPr/>
        </p:nvCxnSpPr>
        <p:spPr>
          <a:xfrm flipH="1">
            <a:off x="5073488" y="4998085"/>
            <a:ext cx="788670" cy="919237"/>
          </a:xfrm>
          <a:prstGeom prst="line">
            <a:avLst/>
          </a:prstGeom>
          <a:ln w="9525">
            <a:solidFill>
              <a:srgbClr val="00B050"/>
            </a:solidFill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85A20E04-E9ED-89F3-C5CC-C7CD07C65077}"/>
              </a:ext>
            </a:extLst>
          </p:cNvPr>
          <p:cNvSpPr txBox="1"/>
          <p:nvPr/>
        </p:nvSpPr>
        <p:spPr>
          <a:xfrm>
            <a:off x="5034541" y="5575044"/>
            <a:ext cx="873365" cy="14773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0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Shared band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45D74664-6184-FF30-25E4-1ED3B04D6633}"/>
              </a:ext>
            </a:extLst>
          </p:cNvPr>
          <p:cNvSpPr/>
          <p:nvPr/>
        </p:nvSpPr>
        <p:spPr>
          <a:xfrm>
            <a:off x="2621164" y="1264192"/>
            <a:ext cx="1507229" cy="681569"/>
          </a:xfrm>
          <a:prstGeom prst="roundRect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600">
                <a:solidFill>
                  <a:sysClr val="windowText" lastClr="000000"/>
                </a:solidFill>
                <a:latin typeface="-apple-system"/>
                <a:cs typeface="Microsoft Sans Serif" panose="020B0604020202020204" pitchFamily="34" charset="0"/>
              </a:rPr>
              <a:t>MNO#1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F7EE55E7-5290-1A70-F000-13BC7CEB164C}"/>
              </a:ext>
            </a:extLst>
          </p:cNvPr>
          <p:cNvSpPr/>
          <p:nvPr/>
        </p:nvSpPr>
        <p:spPr>
          <a:xfrm>
            <a:off x="9334712" y="5830021"/>
            <a:ext cx="299103" cy="478564"/>
          </a:xfrm>
          <a:prstGeom prst="roundRect">
            <a:avLst/>
          </a:prstGeom>
          <a:solidFill>
            <a:srgbClr val="FFFFFF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sz="1600" err="1">
              <a:solidFill>
                <a:schemeClr val="bg1"/>
              </a:solidFill>
              <a:latin typeface="-apple-system"/>
              <a:cs typeface="Microsoft Sans Serif" panose="020B0604020202020204" pitchFamily="34" charset="0"/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106E93BB-FF9C-571C-F747-2C31A296324D}"/>
              </a:ext>
            </a:extLst>
          </p:cNvPr>
          <p:cNvSpPr/>
          <p:nvPr/>
        </p:nvSpPr>
        <p:spPr>
          <a:xfrm>
            <a:off x="8808608" y="5830021"/>
            <a:ext cx="299103" cy="478564"/>
          </a:xfrm>
          <a:prstGeom prst="roundRect">
            <a:avLst/>
          </a:prstGeom>
          <a:solidFill>
            <a:srgbClr val="FFFFFF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sz="1600" err="1">
              <a:solidFill>
                <a:schemeClr val="bg1"/>
              </a:solidFill>
              <a:latin typeface="-apple-system"/>
              <a:cs typeface="Microsoft Sans Serif" panose="020B0604020202020204" pitchFamily="34" charset="0"/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827C29D4-8F6E-BED6-41B3-4B29CD4FCEEC}"/>
              </a:ext>
            </a:extLst>
          </p:cNvPr>
          <p:cNvSpPr/>
          <p:nvPr/>
        </p:nvSpPr>
        <p:spPr>
          <a:xfrm>
            <a:off x="8307322" y="5830021"/>
            <a:ext cx="299103" cy="478564"/>
          </a:xfrm>
          <a:prstGeom prst="roundRect">
            <a:avLst/>
          </a:prstGeom>
          <a:solidFill>
            <a:srgbClr val="FFFFFF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sz="1600" err="1">
              <a:solidFill>
                <a:schemeClr val="bg1"/>
              </a:solidFill>
              <a:latin typeface="-apple-system"/>
              <a:cs typeface="Microsoft Sans Serif" panose="020B0604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7E401B4-C67E-B5AC-8354-194AC870786E}"/>
              </a:ext>
            </a:extLst>
          </p:cNvPr>
          <p:cNvSpPr txBox="1"/>
          <p:nvPr/>
        </p:nvSpPr>
        <p:spPr>
          <a:xfrm>
            <a:off x="1166958" y="4656235"/>
            <a:ext cx="1313319" cy="29546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0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SUPNet</a:t>
            </a:r>
            <a:r>
              <a:rPr lang="en-US" sz="10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NW shared by two </a:t>
            </a:r>
            <a:r>
              <a:rPr lang="en-US" sz="10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SUPNet</a:t>
            </a:r>
            <a:r>
              <a:rPr lang="en-US" sz="10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providers</a:t>
            </a:r>
          </a:p>
        </p:txBody>
      </p:sp>
    </p:spTree>
    <p:extLst>
      <p:ext uri="{BB962C8B-B14F-4D97-AF65-F5344CB8AC3E}">
        <p14:creationId xmlns:p14="http://schemas.microsoft.com/office/powerpoint/2010/main" val="70288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720</Words>
  <Application>Microsoft Office PowerPoint</Application>
  <PresentationFormat>Widescreen</PresentationFormat>
  <Paragraphs>113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-apple-system</vt:lpstr>
      <vt:lpstr>Arial</vt:lpstr>
      <vt:lpstr>Calibri</vt:lpstr>
      <vt:lpstr>Calibri Light</vt:lpstr>
      <vt:lpstr>Microsoft Sans Serif</vt:lpstr>
      <vt:lpstr>Office Theme</vt:lpstr>
      <vt:lpstr>Supplemental Network Extension (SUPNet)</vt:lpstr>
      <vt:lpstr>Motivations</vt:lpstr>
      <vt:lpstr>High-level concepts</vt:lpstr>
      <vt:lpstr>High-level concepts (cont.)</vt:lpstr>
      <vt:lpstr>Proposal for SA1</vt:lpstr>
      <vt:lpstr>ANNEX  (Background information)</vt:lpstr>
      <vt:lpstr>Motivation – Business drivers</vt:lpstr>
      <vt:lpstr>Examples of business/deployment options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Independent Opportunistic Networks (IONet)</dc:title>
  <dc:creator>Qualcomm-FP</dc:creator>
  <cp:lastModifiedBy>Qualcomm1</cp:lastModifiedBy>
  <cp:revision>4</cp:revision>
  <dcterms:created xsi:type="dcterms:W3CDTF">2023-11-01T22:02:32Z</dcterms:created>
  <dcterms:modified xsi:type="dcterms:W3CDTF">2023-11-03T22:50:04Z</dcterms:modified>
</cp:coreProperties>
</file>