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94" r:id="rId8"/>
    <p:sldId id="396" r:id="rId9"/>
    <p:sldId id="395" r:id="rId10"/>
    <p:sldId id="397" r:id="rId11"/>
    <p:sldId id="398" r:id="rId12"/>
    <p:sldId id="401" r:id="rId13"/>
    <p:sldId id="400" r:id="rId14"/>
    <p:sldId id="402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4" autoAdjust="0"/>
    <p:restoredTop sz="94592" autoAdjust="0"/>
  </p:normalViewPr>
  <p:slideViewPr>
    <p:cSldViewPr snapToGrid="0">
      <p:cViewPr varScale="1">
        <p:scale>
          <a:sx n="91" d="100"/>
          <a:sy n="91" d="100"/>
        </p:scale>
        <p:origin x="92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719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3GPP TSG- SA1 Meeting # 104</a:t>
            </a:r>
            <a:r>
              <a:rPr lang="sv-SE" altLang="en-US" sz="14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400" b="1" dirty="0" smtClean="0">
                <a:latin typeface="Arial "/>
              </a:rPr>
              <a:t>Chicago, USA, 13 - 17 November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S1-23xxxx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792828" cy="2852737"/>
          </a:xfrm>
        </p:spPr>
        <p:txBody>
          <a:bodyPr anchor="ctr"/>
          <a:lstStyle/>
          <a:p>
            <a:pPr eaLnBrk="1" hangingPunct="1"/>
            <a:r>
              <a:rPr lang="en-GB" altLang="en-US" dirty="0" smtClean="0"/>
              <a:t>Satellite Access: Next Steps </a:t>
            </a:r>
            <a:br>
              <a:rPr lang="en-GB" altLang="en-US" dirty="0" smtClean="0"/>
            </a:br>
            <a:r>
              <a:rPr lang="en-GB" altLang="en-US" dirty="0" smtClean="0"/>
              <a:t>Motivation for study in Rel-20 and beyond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7" y="4364875"/>
            <a:ext cx="9755355" cy="19878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Novamint, Thales, Airbus, </a:t>
            </a:r>
            <a:r>
              <a:rPr lang="en-GB" altLang="en-US" dirty="0" err="1"/>
              <a:t>Eutelsat</a:t>
            </a:r>
            <a:r>
              <a:rPr lang="en-GB" altLang="en-US" dirty="0"/>
              <a:t>, </a:t>
            </a:r>
            <a:r>
              <a:rPr lang="en-GB" altLang="en-US" dirty="0" err="1"/>
              <a:t>Fraunhofer</a:t>
            </a:r>
            <a:r>
              <a:rPr lang="en-GB" altLang="en-US" dirty="0"/>
              <a:t>, TNO,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Network selection between </a:t>
            </a:r>
            <a:r>
              <a:rPr lang="en-GB" altLang="en-US" sz="4000" dirty="0" smtClean="0"/>
              <a:t>NTN and NTN/TN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 smtClean="0"/>
              <a:t>Network </a:t>
            </a:r>
            <a:r>
              <a:rPr lang="en-GB" sz="2000" dirty="0"/>
              <a:t>selection between NTN/NTN </a:t>
            </a:r>
          </a:p>
          <a:p>
            <a:pPr lvl="2"/>
            <a:r>
              <a:rPr lang="en-GB" dirty="0"/>
              <a:t>R</a:t>
            </a:r>
            <a:r>
              <a:rPr lang="en-GB" dirty="0" smtClean="0"/>
              <a:t>oaming </a:t>
            </a:r>
            <a:r>
              <a:rPr lang="en-GB" dirty="0"/>
              <a:t>between multi orbits </a:t>
            </a:r>
            <a:r>
              <a:rPr lang="en-GB" dirty="0" smtClean="0"/>
              <a:t>satellites</a:t>
            </a:r>
          </a:p>
          <a:p>
            <a:pPr lvl="2"/>
            <a:r>
              <a:rPr lang="en-GB" dirty="0" smtClean="0"/>
              <a:t>Parameters to consider</a:t>
            </a:r>
          </a:p>
          <a:p>
            <a:pPr lvl="1"/>
            <a:r>
              <a:rPr lang="en-GB" sz="2000" dirty="0" smtClean="0"/>
              <a:t> </a:t>
            </a:r>
            <a:r>
              <a:rPr lang="en-GB" sz="2000" dirty="0"/>
              <a:t>Network selection between NTN/TN</a:t>
            </a:r>
            <a:endParaRPr lang="en-GB" sz="2000" dirty="0" smtClean="0"/>
          </a:p>
          <a:p>
            <a:pPr lvl="2"/>
            <a:r>
              <a:rPr lang="en-GB" dirty="0" smtClean="0"/>
              <a:t>New parameters to consider</a:t>
            </a:r>
            <a:endParaRPr lang="en-GB" dirty="0"/>
          </a:p>
          <a:p>
            <a:pPr lvl="1"/>
            <a:endParaRPr lang="en-GB" sz="1500" dirty="0" smtClean="0"/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/>
              <a:t>Identify New service requirements </a:t>
            </a:r>
          </a:p>
          <a:p>
            <a:pPr lvl="1"/>
            <a:r>
              <a:rPr lang="en-GB" sz="2000" dirty="0"/>
              <a:t>Gap analysis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09889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 smtClean="0"/>
              <a:t>Enhanced Satellite access KPIs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/>
              <a:t>KPIs for a 5G system with satellite </a:t>
            </a:r>
            <a:r>
              <a:rPr lang="en-GB" sz="2000" dirty="0" smtClean="0"/>
              <a:t>access have been introduced in TS 22.261 (section 7.4) in the context of Rel-16</a:t>
            </a:r>
          </a:p>
          <a:p>
            <a:pPr lvl="1"/>
            <a:r>
              <a:rPr lang="en-GB" sz="2000" dirty="0" smtClean="0"/>
              <a:t>Since they have not been updated and do not reflect KPIs for 5G Advanced</a:t>
            </a:r>
          </a:p>
          <a:p>
            <a:pPr lvl="1"/>
            <a:r>
              <a:rPr lang="en-GB" sz="2000" dirty="0" smtClean="0"/>
              <a:t>This is especially valid </a:t>
            </a:r>
            <a:r>
              <a:rPr lang="en-GB" sz="2000" dirty="0"/>
              <a:t>for service to vehicular/drone mounted devices for </a:t>
            </a:r>
            <a:r>
              <a:rPr lang="en-GB" sz="2000" dirty="0" smtClean="0"/>
              <a:t>verticals</a:t>
            </a:r>
            <a:endParaRPr lang="en-GB" sz="2000" dirty="0"/>
          </a:p>
          <a:p>
            <a:pPr lvl="1"/>
            <a:r>
              <a:rPr lang="en-GB" sz="2000" dirty="0" smtClean="0"/>
              <a:t>It is important to review the KPIs </a:t>
            </a:r>
            <a:r>
              <a:rPr lang="en-GB" sz="2000" dirty="0"/>
              <a:t>of 5G satellite </a:t>
            </a:r>
            <a:r>
              <a:rPr lang="en-GB" sz="2000" dirty="0" smtClean="0"/>
              <a:t>networks</a:t>
            </a:r>
            <a:endParaRPr lang="en-GB" sz="2000" dirty="0"/>
          </a:p>
          <a:p>
            <a:pPr lvl="1"/>
            <a:r>
              <a:rPr lang="en-GB" sz="2000" dirty="0" smtClean="0"/>
              <a:t>Furthermore, there is a need to clarify </a:t>
            </a:r>
            <a:r>
              <a:rPr lang="en-GB" sz="2000" dirty="0"/>
              <a:t>KPIs associated to service </a:t>
            </a:r>
            <a:r>
              <a:rPr lang="en-GB" sz="2000" dirty="0" smtClean="0"/>
              <a:t>continuity</a:t>
            </a:r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 smtClean="0"/>
              <a:t>Review and update KPIs </a:t>
            </a:r>
            <a:r>
              <a:rPr lang="en-GB" sz="2000" dirty="0"/>
              <a:t>of 5G satellite </a:t>
            </a:r>
            <a:r>
              <a:rPr lang="en-GB" sz="2000" dirty="0" smtClean="0"/>
              <a:t>networks </a:t>
            </a:r>
            <a:endParaRPr lang="en-GB" sz="2000" dirty="0"/>
          </a:p>
          <a:p>
            <a:pPr lvl="1"/>
            <a:r>
              <a:rPr lang="en-GB" sz="2000" dirty="0"/>
              <a:t>Clarify KPIs associated to service continuity</a:t>
            </a:r>
          </a:p>
        </p:txBody>
      </p:sp>
    </p:spTree>
    <p:extLst>
      <p:ext uri="{BB962C8B-B14F-4D97-AF65-F5344CB8AC3E}">
        <p14:creationId xmlns:p14="http://schemas.microsoft.com/office/powerpoint/2010/main" val="2840809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dirty="0" smtClean="0"/>
              <a:t> </a:t>
            </a:r>
            <a:r>
              <a:rPr lang="en-GB" altLang="de-DE" sz="2000" b="1" dirty="0"/>
              <a:t>Where we are:  </a:t>
            </a:r>
            <a:endParaRPr lang="en-GB" altLang="zh-CN" sz="1600" dirty="0"/>
          </a:p>
          <a:p>
            <a:pPr lvl="1"/>
            <a:r>
              <a:rPr lang="en-GB" altLang="zh-CN" sz="1600" dirty="0"/>
              <a:t>New capabilities have been addressed in SA1 </a:t>
            </a:r>
            <a:r>
              <a:rPr lang="en-GB" altLang="zh-CN" sz="1600" dirty="0" smtClean="0"/>
              <a:t>5GSat </a:t>
            </a:r>
            <a:r>
              <a:rPr lang="en-GB" altLang="zh-CN" sz="1600" dirty="0"/>
              <a:t>phase 3 for Release 19:</a:t>
            </a:r>
          </a:p>
          <a:p>
            <a:pPr lvl="2"/>
            <a:r>
              <a:rPr lang="en-GB" altLang="zh-CN" sz="1600" dirty="0"/>
              <a:t>Store and </a:t>
            </a:r>
            <a:r>
              <a:rPr lang="en-GB" altLang="zh-CN" sz="1600" dirty="0" smtClean="0"/>
              <a:t>Forward Satellite </a:t>
            </a:r>
            <a:r>
              <a:rPr lang="en-GB" altLang="zh-CN" sz="1600" dirty="0"/>
              <a:t>operation for delay-tolerant communication services</a:t>
            </a:r>
          </a:p>
          <a:p>
            <a:pPr lvl="2"/>
            <a:r>
              <a:rPr lang="en-GB" altLang="zh-CN" sz="1600" dirty="0"/>
              <a:t>UE-Satellite-UE communication </a:t>
            </a:r>
            <a:r>
              <a:rPr lang="en-GB" altLang="zh-CN" sz="1600" dirty="0" smtClean="0"/>
              <a:t>(without </a:t>
            </a:r>
            <a:r>
              <a:rPr lang="en-GB" altLang="zh-CN" sz="1600" dirty="0"/>
              <a:t>going through the ground </a:t>
            </a:r>
            <a:r>
              <a:rPr lang="en-GB" altLang="zh-CN" sz="1600" dirty="0" smtClean="0"/>
              <a:t>network)</a:t>
            </a:r>
            <a:endParaRPr lang="en-GB" altLang="zh-CN" sz="1600" dirty="0"/>
          </a:p>
          <a:p>
            <a:pPr lvl="2"/>
            <a:r>
              <a:rPr lang="en-GB" altLang="zh-CN" sz="1600" dirty="0"/>
              <a:t>GNSS independent </a:t>
            </a:r>
            <a:r>
              <a:rPr lang="en-GB" altLang="zh-CN" sz="1600" dirty="0" smtClean="0"/>
              <a:t>operation</a:t>
            </a:r>
            <a:endParaRPr lang="en-GB" altLang="zh-CN" sz="1600" dirty="0"/>
          </a:p>
          <a:p>
            <a:pPr lvl="2"/>
            <a:r>
              <a:rPr lang="en-GB" altLang="zh-CN" sz="1600" dirty="0"/>
              <a:t>Positioning enhancements for satellite </a:t>
            </a:r>
            <a:r>
              <a:rPr lang="en-GB" altLang="zh-CN" sz="1600" dirty="0" smtClean="0"/>
              <a:t>access</a:t>
            </a:r>
          </a:p>
          <a:p>
            <a:pPr lvl="1"/>
            <a:r>
              <a:rPr lang="en-GB" altLang="de-DE" sz="1600" dirty="0"/>
              <a:t>F</a:t>
            </a:r>
            <a:r>
              <a:rPr lang="en-GB" altLang="de-DE" sz="1600" dirty="0" smtClean="0"/>
              <a:t>irst commercial deployments of 5G based satellite are happening and many new use cases/demands for satellite access emerging to be addressed still in the context of 5G advanced.</a:t>
            </a:r>
          </a:p>
          <a:p>
            <a:pPr lvl="1"/>
            <a:r>
              <a:rPr lang="en-GB" altLang="de-DE" sz="1600" dirty="0" smtClean="0"/>
              <a:t>Beyond 5G Advanced, Satellite will be part of unified communication</a:t>
            </a:r>
          </a:p>
          <a:p>
            <a:pPr lvl="1"/>
            <a:endParaRPr lang="en-GB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de-DE" sz="2000" b="1" dirty="0" smtClean="0"/>
              <a:t> What </a:t>
            </a:r>
            <a:r>
              <a:rPr lang="en-GB" altLang="de-DE" sz="2000" b="1" dirty="0"/>
              <a:t>is expected:  </a:t>
            </a:r>
          </a:p>
          <a:p>
            <a:pPr lvl="1"/>
            <a:r>
              <a:rPr lang="en-GB" altLang="zh-CN" sz="1600" dirty="0" smtClean="0"/>
              <a:t>Rel-20-Part 1:  To address the use cases/service requirements and KPIs that are still part of 5G advanced</a:t>
            </a:r>
          </a:p>
          <a:p>
            <a:pPr lvl="1"/>
            <a:r>
              <a:rPr lang="en-GB" altLang="zh-CN" sz="1600" dirty="0" smtClean="0"/>
              <a:t>Rel-20-Part 2:  Terrestrial and Satellite access to be unified with unified service requirements and adapted KPIs</a:t>
            </a:r>
            <a:endParaRPr lang="en-GB" altLang="zh-CN" sz="1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 smtClean="0"/>
              <a:t>Satellite access for 5G Advanced </a:t>
            </a:r>
            <a:br>
              <a:rPr lang="en-GB" altLang="en-US" sz="4000" dirty="0" smtClean="0"/>
            </a:br>
            <a:r>
              <a:rPr lang="en-GB" altLang="en-US" sz="4000" dirty="0" smtClean="0"/>
              <a:t>(Rel-20 Part 1)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400" dirty="0" smtClean="0"/>
              <a:t> </a:t>
            </a:r>
            <a:r>
              <a:rPr lang="en-GB" altLang="en-US" sz="2400" b="1" dirty="0" smtClean="0"/>
              <a:t>Use cases/service requirements:</a:t>
            </a:r>
            <a:endParaRPr lang="en-GB" sz="2400" b="1" dirty="0"/>
          </a:p>
          <a:p>
            <a:pPr lvl="1"/>
            <a:r>
              <a:rPr lang="en-GB" sz="1800" dirty="0" smtClean="0"/>
              <a:t>Enhanced support for emergency calls/messaging via satellite </a:t>
            </a:r>
          </a:p>
          <a:p>
            <a:pPr lvl="2"/>
            <a:r>
              <a:rPr lang="en-GB" sz="1800" dirty="0" smtClean="0"/>
              <a:t>Impact of evolving regulatory requirements (i.e. UE location accuracy)</a:t>
            </a:r>
          </a:p>
          <a:p>
            <a:pPr lvl="2"/>
            <a:r>
              <a:rPr lang="en-GB" sz="1800" dirty="0" smtClean="0"/>
              <a:t>Gap analysis</a:t>
            </a:r>
          </a:p>
          <a:p>
            <a:pPr lvl="2"/>
            <a:r>
              <a:rPr lang="en-GB" sz="1800" dirty="0" smtClean="0"/>
              <a:t>Several </a:t>
            </a:r>
            <a:r>
              <a:rPr lang="en-GB" sz="1800" dirty="0"/>
              <a:t>use cases </a:t>
            </a:r>
            <a:r>
              <a:rPr lang="en-GB" sz="1800" dirty="0" smtClean="0"/>
              <a:t>to handset</a:t>
            </a:r>
            <a:r>
              <a:rPr lang="en-GB" sz="1800" i="1" dirty="0" smtClean="0"/>
              <a:t>, </a:t>
            </a:r>
            <a:r>
              <a:rPr lang="en-GB" sz="1800" dirty="0" smtClean="0"/>
              <a:t>automotive (e.g. </a:t>
            </a:r>
            <a:r>
              <a:rPr lang="en-GB" sz="1800" dirty="0" err="1" smtClean="0"/>
              <a:t>ecall</a:t>
            </a:r>
            <a:r>
              <a:rPr lang="en-GB" sz="1800" dirty="0" smtClean="0"/>
              <a:t>)…</a:t>
            </a:r>
            <a:endParaRPr lang="en-GB" sz="1400" dirty="0" smtClean="0"/>
          </a:p>
          <a:p>
            <a:pPr lvl="1"/>
            <a:r>
              <a:rPr lang="en-GB" sz="1800" dirty="0" smtClean="0"/>
              <a:t>Enhanced </a:t>
            </a:r>
            <a:r>
              <a:rPr lang="en-GB" sz="1800" dirty="0"/>
              <a:t>support for </a:t>
            </a:r>
            <a:r>
              <a:rPr lang="en-GB" sz="1800" dirty="0" smtClean="0"/>
              <a:t>mission critical </a:t>
            </a:r>
            <a:r>
              <a:rPr lang="en-GB" sz="1800" dirty="0"/>
              <a:t>via satellite</a:t>
            </a:r>
            <a:endParaRPr lang="en-GB" sz="1800" dirty="0" smtClean="0"/>
          </a:p>
          <a:p>
            <a:pPr lvl="1"/>
            <a:r>
              <a:rPr lang="en-GB" sz="1800" dirty="0" smtClean="0"/>
              <a:t>Enhanced support for multi-orbits satellite </a:t>
            </a:r>
            <a:r>
              <a:rPr lang="en-GB" sz="1800" dirty="0" smtClean="0"/>
              <a:t>networks</a:t>
            </a:r>
            <a:endParaRPr lang="en-GB" sz="1800" i="1" dirty="0" smtClean="0">
              <a:solidFill>
                <a:srgbClr val="FF0000"/>
              </a:solidFill>
            </a:endParaRPr>
          </a:p>
          <a:p>
            <a:pPr lvl="1"/>
            <a:r>
              <a:rPr lang="en-GB" sz="1800" dirty="0" smtClean="0"/>
              <a:t>Multicast service</a:t>
            </a:r>
          </a:p>
          <a:p>
            <a:pPr lvl="1"/>
            <a:r>
              <a:rPr lang="en-GB" sz="1800" dirty="0" smtClean="0"/>
              <a:t>NPN &amp; NTN and roaming/interconnect between </a:t>
            </a:r>
            <a:r>
              <a:rPr lang="en-GB" sz="1800" dirty="0"/>
              <a:t>NPN and </a:t>
            </a:r>
            <a:r>
              <a:rPr lang="en-GB" sz="1800" dirty="0" smtClean="0"/>
              <a:t>NTN</a:t>
            </a:r>
          </a:p>
          <a:p>
            <a:pPr lvl="1"/>
            <a:r>
              <a:rPr lang="en-GB" sz="1800" dirty="0" smtClean="0"/>
              <a:t>Network </a:t>
            </a:r>
            <a:r>
              <a:rPr lang="en-GB" sz="1800" dirty="0"/>
              <a:t>selection between </a:t>
            </a:r>
            <a:r>
              <a:rPr lang="en-GB" sz="1800" dirty="0" smtClean="0"/>
              <a:t>NTN/NTN including roaming between multi orbits satellites or NTN/TN</a:t>
            </a:r>
            <a:endParaRPr lang="en-GB" sz="1500" b="1" dirty="0" smtClean="0"/>
          </a:p>
          <a:p>
            <a:r>
              <a:rPr lang="en-GB" sz="2400" b="1" dirty="0"/>
              <a:t> </a:t>
            </a:r>
            <a:r>
              <a:rPr lang="en-GB" sz="2400" b="1" dirty="0" smtClean="0"/>
              <a:t>KPIs</a:t>
            </a:r>
          </a:p>
          <a:p>
            <a:pPr lvl="1"/>
            <a:r>
              <a:rPr lang="en-GB" sz="1800" dirty="0"/>
              <a:t>R</a:t>
            </a:r>
            <a:r>
              <a:rPr lang="en-GB" sz="1800" dirty="0" smtClean="0"/>
              <a:t>eview </a:t>
            </a:r>
            <a:r>
              <a:rPr lang="en-GB" sz="1800" dirty="0"/>
              <a:t>KPIs of 5G satellite networks (especially for service to vehicular/drone mounted devices for verticals), </a:t>
            </a:r>
            <a:endParaRPr lang="en-GB" sz="1800" dirty="0" smtClean="0"/>
          </a:p>
          <a:p>
            <a:pPr lvl="1"/>
            <a:r>
              <a:rPr lang="en-GB" sz="1800" dirty="0"/>
              <a:t>C</a:t>
            </a:r>
            <a:r>
              <a:rPr lang="en-GB" sz="1800" dirty="0" smtClean="0"/>
              <a:t>larify </a:t>
            </a:r>
            <a:r>
              <a:rPr lang="en-GB" sz="1800" dirty="0"/>
              <a:t>KPIs associated to service </a:t>
            </a:r>
            <a:r>
              <a:rPr lang="en-GB" sz="1800" dirty="0" smtClean="0"/>
              <a:t>continuity</a:t>
            </a:r>
            <a:endParaRPr lang="en-GB" sz="2200" dirty="0"/>
          </a:p>
          <a:p>
            <a:pPr>
              <a:buFont typeface="Wingdings" charset="2"/>
              <a:buChar char="Ø"/>
            </a:pPr>
            <a:r>
              <a:rPr lang="en-GB" sz="2200" dirty="0" smtClean="0"/>
              <a:t> See slides 5 to 12 for details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 smtClean="0"/>
              <a:t>Satellite access beyond 5G Advanced </a:t>
            </a:r>
            <a:br>
              <a:rPr lang="en-GB" altLang="en-US" sz="4000" dirty="0" smtClean="0"/>
            </a:br>
            <a:r>
              <a:rPr lang="en-GB" altLang="en-US" sz="4000" dirty="0" smtClean="0"/>
              <a:t>(Rel-20 Part 2)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400" dirty="0" smtClean="0"/>
              <a:t> </a:t>
            </a:r>
            <a:r>
              <a:rPr lang="en-GB" altLang="en-US" sz="2400" b="1" dirty="0" smtClean="0"/>
              <a:t>Beyond 5G Advanced - expectations for Satellite Access</a:t>
            </a:r>
            <a:endParaRPr lang="en-GB" sz="2400" b="1" dirty="0"/>
          </a:p>
          <a:p>
            <a:pPr lvl="1"/>
            <a:r>
              <a:rPr lang="en-GB" sz="1800" dirty="0" smtClean="0"/>
              <a:t>5G and 5G Advanced: about addition of Satellite access within 5G System</a:t>
            </a:r>
          </a:p>
          <a:p>
            <a:pPr lvl="1"/>
            <a:r>
              <a:rPr lang="en-GB" sz="1800" dirty="0" smtClean="0"/>
              <a:t>Beyond 5G Advanced: About </a:t>
            </a:r>
            <a:r>
              <a:rPr lang="en-GB" sz="1800" b="1" dirty="0" smtClean="0"/>
              <a:t>unified communications</a:t>
            </a:r>
          </a:p>
          <a:p>
            <a:pPr lvl="2"/>
            <a:r>
              <a:rPr lang="en-GB" sz="1800" b="1" dirty="0" smtClean="0"/>
              <a:t>Native </a:t>
            </a:r>
            <a:r>
              <a:rPr lang="en-GB" sz="1800" b="1" dirty="0"/>
              <a:t>support of both terrestrial and </a:t>
            </a:r>
            <a:r>
              <a:rPr lang="en-GB" sz="1800" b="1" dirty="0" smtClean="0"/>
              <a:t>satellite network</a:t>
            </a:r>
            <a:r>
              <a:rPr lang="en-GB" sz="1800" dirty="0" smtClean="0"/>
              <a:t> </a:t>
            </a:r>
            <a:r>
              <a:rPr lang="en-GB" sz="1800" dirty="0"/>
              <a:t>components to address a set of </a:t>
            </a:r>
            <a:r>
              <a:rPr lang="en-GB" sz="1800" dirty="0" smtClean="0"/>
              <a:t>common goals</a:t>
            </a:r>
            <a:endParaRPr lang="en-GB" sz="1800" i="1" dirty="0" smtClean="0"/>
          </a:p>
          <a:p>
            <a:pPr lvl="2"/>
            <a:r>
              <a:rPr lang="en-GB" sz="1800" dirty="0" smtClean="0"/>
              <a:t>New </a:t>
            </a:r>
            <a:r>
              <a:rPr lang="en-GB" sz="1800" b="1" dirty="0" smtClean="0"/>
              <a:t>Service performances/KPIs</a:t>
            </a:r>
            <a:r>
              <a:rPr lang="en-GB" sz="1800" dirty="0" smtClean="0"/>
              <a:t> of satellite access adapted to unified communications</a:t>
            </a:r>
            <a:endParaRPr lang="en-GB" sz="1400" dirty="0" smtClean="0"/>
          </a:p>
          <a:p>
            <a:pPr lvl="1"/>
            <a:endParaRPr lang="en-GB" sz="1500" b="1" dirty="0" smtClean="0"/>
          </a:p>
          <a:p>
            <a:r>
              <a:rPr lang="en-GB" sz="2400" b="1" dirty="0"/>
              <a:t> </a:t>
            </a:r>
            <a:r>
              <a:rPr lang="en-GB" sz="2400" b="1" dirty="0" smtClean="0"/>
              <a:t>Approach for Rel-20 part 2</a:t>
            </a:r>
          </a:p>
          <a:p>
            <a:pPr lvl="1"/>
            <a:r>
              <a:rPr lang="en-GB" sz="1800" b="1" dirty="0" smtClean="0"/>
              <a:t>One common “smarter </a:t>
            </a:r>
            <a:r>
              <a:rPr lang="en-GB" sz="1800" b="1" dirty="0"/>
              <a:t>like” study </a:t>
            </a:r>
            <a:r>
              <a:rPr lang="en-GB" sz="1800" b="1" dirty="0" smtClean="0"/>
              <a:t>including satellite as a key component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14843578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Details of topics for Satellite Access for 5G Advanced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(</a:t>
            </a:r>
            <a:r>
              <a:rPr lang="en-US" b="1" dirty="0" err="1" smtClean="0"/>
              <a:t>Rel</a:t>
            </a:r>
            <a:r>
              <a:rPr lang="en-US" b="1" dirty="0" smtClean="0"/>
              <a:t>- 20 Part 1)</a:t>
            </a:r>
          </a:p>
        </p:txBody>
      </p:sp>
    </p:spTree>
    <p:extLst>
      <p:ext uri="{BB962C8B-B14F-4D97-AF65-F5344CB8AC3E}">
        <p14:creationId xmlns:p14="http://schemas.microsoft.com/office/powerpoint/2010/main" val="7563945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Enhanced support for emergency calls</a:t>
            </a:r>
            <a:r>
              <a:rPr lang="en-GB" altLang="en-US" sz="4000" dirty="0" smtClean="0"/>
              <a:t>/</a:t>
            </a:r>
            <a:br>
              <a:rPr lang="en-GB" altLang="en-US" sz="4000" dirty="0" smtClean="0"/>
            </a:br>
            <a:r>
              <a:rPr lang="en-GB" altLang="en-US" sz="4000" dirty="0" smtClean="0"/>
              <a:t>messaging </a:t>
            </a:r>
            <a:r>
              <a:rPr lang="en-GB" altLang="en-US" sz="4000" dirty="0"/>
              <a:t>via satellite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 smtClean="0"/>
              <a:t>Strong demand to be able to have enhanced support for emergency communication via satellite</a:t>
            </a:r>
          </a:p>
          <a:p>
            <a:pPr lvl="2"/>
            <a:r>
              <a:rPr lang="en-GB" dirty="0" smtClean="0"/>
              <a:t>Emergency call for automotive</a:t>
            </a:r>
          </a:p>
          <a:p>
            <a:pPr lvl="2"/>
            <a:r>
              <a:rPr lang="en-GB" dirty="0" smtClean="0"/>
              <a:t>Emergency messaging for handsets or devices</a:t>
            </a:r>
          </a:p>
          <a:p>
            <a:pPr lvl="2"/>
            <a:r>
              <a:rPr lang="en-GB" dirty="0" smtClean="0"/>
              <a:t>…</a:t>
            </a:r>
          </a:p>
          <a:p>
            <a:pPr lvl="1"/>
            <a:r>
              <a:rPr lang="en-GB" sz="2000" dirty="0" smtClean="0"/>
              <a:t>New regulation is expected with more stringent requirements</a:t>
            </a:r>
          </a:p>
          <a:p>
            <a:pPr lvl="1"/>
            <a:r>
              <a:rPr lang="en-GB" sz="2000" dirty="0" smtClean="0"/>
              <a:t>Impacts of regulation on those services for satellite access need to be assessed </a:t>
            </a:r>
            <a:endParaRPr lang="en-GB" sz="2000" dirty="0"/>
          </a:p>
          <a:p>
            <a:pPr lvl="1"/>
            <a:endParaRPr lang="en-GB" sz="1500" dirty="0" smtClean="0"/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/>
              <a:t>Impact of evolving regulatory requirements (i.e. UE location accuracy)</a:t>
            </a:r>
          </a:p>
          <a:p>
            <a:pPr lvl="1"/>
            <a:r>
              <a:rPr lang="en-GB" sz="2000" dirty="0"/>
              <a:t>Gap analysis</a:t>
            </a:r>
          </a:p>
        </p:txBody>
      </p:sp>
    </p:spTree>
    <p:extLst>
      <p:ext uri="{BB962C8B-B14F-4D97-AF65-F5344CB8AC3E}">
        <p14:creationId xmlns:p14="http://schemas.microsoft.com/office/powerpoint/2010/main" val="15186540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Enhanced support for mission critical via satellite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 smtClean="0"/>
              <a:t>Strong demand to be able to have enhanced support for public safety and mission critical services via satellite</a:t>
            </a:r>
          </a:p>
          <a:p>
            <a:pPr lvl="2"/>
            <a:endParaRPr lang="en-GB" sz="1800" dirty="0"/>
          </a:p>
          <a:p>
            <a:pPr lvl="1"/>
            <a:endParaRPr lang="en-GB" sz="1500" dirty="0" smtClean="0"/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 smtClean="0"/>
              <a:t>Identify New service requirements </a:t>
            </a:r>
            <a:endParaRPr lang="en-GB" sz="2000" dirty="0"/>
          </a:p>
          <a:p>
            <a:pPr lvl="1"/>
            <a:r>
              <a:rPr lang="en-GB" sz="2000" dirty="0"/>
              <a:t>Gap analysis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566275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Enhanced </a:t>
            </a:r>
            <a:r>
              <a:rPr lang="en-GB" altLang="en-US" sz="4000" dirty="0" smtClean="0"/>
              <a:t>support </a:t>
            </a:r>
            <a:r>
              <a:rPr lang="en-GB" altLang="en-US" sz="4000" dirty="0"/>
              <a:t>for multi-orbits satellite networks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 smtClean="0"/>
              <a:t>Several satellite operators are expected to deploy multi-orbits satellite networks combining LEO, MEO and GEO</a:t>
            </a:r>
          </a:p>
          <a:p>
            <a:pPr lvl="1"/>
            <a:r>
              <a:rPr lang="en-GB" sz="2000" dirty="0" smtClean="0"/>
              <a:t>There are several aspects to investigate such as </a:t>
            </a:r>
            <a:r>
              <a:rPr lang="en-GB" sz="2000" dirty="0" err="1" smtClean="0"/>
              <a:t>QoS</a:t>
            </a:r>
            <a:r>
              <a:rPr lang="en-GB" sz="2000" dirty="0"/>
              <a:t>, SLA, traffic/resources/energy consumption management</a:t>
            </a:r>
            <a:r>
              <a:rPr lang="en-GB" sz="2000" dirty="0" smtClean="0"/>
              <a:t>…</a:t>
            </a:r>
            <a:endParaRPr lang="en-GB" sz="2000" dirty="0" smtClean="0"/>
          </a:p>
          <a:p>
            <a:pPr lvl="2"/>
            <a:endParaRPr lang="en-GB" sz="1800" dirty="0"/>
          </a:p>
          <a:p>
            <a:pPr lvl="1"/>
            <a:endParaRPr lang="en-GB" sz="1500" dirty="0" smtClean="0"/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/>
              <a:t>Identify New service requirements </a:t>
            </a:r>
          </a:p>
          <a:p>
            <a:pPr lvl="1"/>
            <a:r>
              <a:rPr lang="en-GB" sz="2000" dirty="0"/>
              <a:t>Gap analysis</a:t>
            </a:r>
          </a:p>
        </p:txBody>
      </p:sp>
    </p:spTree>
    <p:extLst>
      <p:ext uri="{BB962C8B-B14F-4D97-AF65-F5344CB8AC3E}">
        <p14:creationId xmlns:p14="http://schemas.microsoft.com/office/powerpoint/2010/main" val="11489006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NPN </a:t>
            </a:r>
            <a:r>
              <a:rPr lang="en-GB" altLang="en-US" sz="4000" dirty="0" smtClean="0"/>
              <a:t>&amp; NTN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00874" cy="4351338"/>
          </a:xfrm>
        </p:spPr>
        <p:txBody>
          <a:bodyPr/>
          <a:lstStyle/>
          <a:p>
            <a:r>
              <a:rPr lang="en-US" altLang="en-US" sz="2000" dirty="0" smtClean="0"/>
              <a:t> </a:t>
            </a:r>
            <a:r>
              <a:rPr lang="en-GB" altLang="en-US" sz="2000" b="1" dirty="0" smtClean="0"/>
              <a:t>Context/Motivation:</a:t>
            </a:r>
            <a:endParaRPr lang="en-GB" sz="2000" b="1" dirty="0"/>
          </a:p>
          <a:p>
            <a:pPr lvl="1"/>
            <a:r>
              <a:rPr lang="en-GB" sz="2000" dirty="0" smtClean="0"/>
              <a:t>NPN over NTN</a:t>
            </a:r>
          </a:p>
          <a:p>
            <a:pPr lvl="2"/>
            <a:r>
              <a:rPr lang="en-GB" dirty="0" smtClean="0"/>
              <a:t>SNPN only</a:t>
            </a:r>
          </a:p>
          <a:p>
            <a:pPr lvl="2"/>
            <a:r>
              <a:rPr lang="en-GB" dirty="0" smtClean="0"/>
              <a:t>NPN-PNI?</a:t>
            </a:r>
          </a:p>
          <a:p>
            <a:pPr lvl="1"/>
            <a:r>
              <a:rPr lang="en-GB" sz="2000" dirty="0" smtClean="0"/>
              <a:t>Roaming/interconnect aspects </a:t>
            </a:r>
            <a:r>
              <a:rPr lang="en-GB" sz="2000" dirty="0"/>
              <a:t>between </a:t>
            </a:r>
            <a:r>
              <a:rPr lang="en-GB" sz="2000" dirty="0" smtClean="0"/>
              <a:t>NTN and NPN</a:t>
            </a:r>
          </a:p>
          <a:p>
            <a:pPr lvl="2"/>
            <a:r>
              <a:rPr lang="en-GB" dirty="0" smtClean="0"/>
              <a:t>With SNPN</a:t>
            </a:r>
            <a:endParaRPr lang="en-GB" dirty="0"/>
          </a:p>
          <a:p>
            <a:pPr lvl="2"/>
            <a:r>
              <a:rPr lang="en-GB" dirty="0" smtClean="0"/>
              <a:t>With NPN-PNI</a:t>
            </a:r>
          </a:p>
          <a:p>
            <a:pPr lvl="1"/>
            <a:endParaRPr lang="en-GB" sz="1500" b="1" dirty="0" smtClean="0"/>
          </a:p>
          <a:p>
            <a:r>
              <a:rPr lang="en-GB" sz="2000" b="1" dirty="0"/>
              <a:t> </a:t>
            </a:r>
            <a:r>
              <a:rPr lang="en-GB" sz="2000" b="1" dirty="0" smtClean="0"/>
              <a:t>Objectives for Rel-20</a:t>
            </a:r>
          </a:p>
          <a:p>
            <a:pPr lvl="1"/>
            <a:r>
              <a:rPr lang="en-GB" sz="2000" dirty="0"/>
              <a:t>Identify New service requirements </a:t>
            </a:r>
          </a:p>
          <a:p>
            <a:pPr lvl="1"/>
            <a:r>
              <a:rPr lang="en-GB" sz="2000" dirty="0"/>
              <a:t>Gap analysis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674467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23179</TotalTime>
  <Words>683</Words>
  <Application>Microsoft Macintosh PowerPoint</Application>
  <PresentationFormat>Widescreen</PresentationFormat>
  <Paragraphs>111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 </vt:lpstr>
      <vt:lpstr>Calibri</vt:lpstr>
      <vt:lpstr>Calibri Light</vt:lpstr>
      <vt:lpstr>Times New Roman</vt:lpstr>
      <vt:lpstr>Wingdings</vt:lpstr>
      <vt:lpstr>宋体</vt:lpstr>
      <vt:lpstr>Arial</vt:lpstr>
      <vt:lpstr>Office Theme</vt:lpstr>
      <vt:lpstr>Satellite Access: Next Steps  Motivation for study in Rel-20 and beyond</vt:lpstr>
      <vt:lpstr>Outline</vt:lpstr>
      <vt:lpstr>Satellite access for 5G Advanced  (Rel-20 Part 1)</vt:lpstr>
      <vt:lpstr>Satellite access beyond 5G Advanced  (Rel-20 Part 2)</vt:lpstr>
      <vt:lpstr>PowerPoint Presentation</vt:lpstr>
      <vt:lpstr>Enhanced support for emergency calls/ messaging via satellite</vt:lpstr>
      <vt:lpstr>Enhanced support for mission critical via satellite</vt:lpstr>
      <vt:lpstr>Enhanced support for multi-orbits satellite networks</vt:lpstr>
      <vt:lpstr>NPN &amp; NTN</vt:lpstr>
      <vt:lpstr>Network selection between NTN and NTN/TN</vt:lpstr>
      <vt:lpstr>Enhanced Satellite access KPIs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Thierry Berisot</cp:lastModifiedBy>
  <cp:revision>727</cp:revision>
  <dcterms:created xsi:type="dcterms:W3CDTF">2010-02-05T13:52:04Z</dcterms:created>
  <dcterms:modified xsi:type="dcterms:W3CDTF">2023-11-03T17:54:59Z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