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37">
  <p:sldMasterIdLst>
    <p:sldMasterId id="2147483919" r:id="rId6"/>
  </p:sldMasterIdLst>
  <p:notesMasterIdLst>
    <p:notesMasterId r:id="rId19"/>
  </p:notesMasterIdLst>
  <p:sldIdLst>
    <p:sldId id="341" r:id="rId7"/>
    <p:sldId id="2147478704" r:id="rId8"/>
    <p:sldId id="2134805350" r:id="rId9"/>
    <p:sldId id="2134805342" r:id="rId10"/>
    <p:sldId id="2134805351" r:id="rId11"/>
    <p:sldId id="2134805344" r:id="rId12"/>
    <p:sldId id="2134805337" r:id="rId13"/>
    <p:sldId id="2134805353" r:id="rId14"/>
    <p:sldId id="2147478702" r:id="rId15"/>
    <p:sldId id="2147478703" r:id="rId16"/>
    <p:sldId id="2134805340" r:id="rId17"/>
    <p:sldId id="2147478705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001135"/>
    <a:srgbClr val="001D47"/>
    <a:srgbClr val="0A0908"/>
    <a:srgbClr val="FF8B10"/>
    <a:srgbClr val="666666"/>
    <a:srgbClr val="333333"/>
    <a:srgbClr val="FFFFFF"/>
    <a:srgbClr val="CCCCCC"/>
    <a:srgbClr val="FF315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938D8E-A920-4917-A75C-F7ADB264BD3D}" v="600" dt="2023-11-03T16:56:34.9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6" autoAdjust="0"/>
    <p:restoredTop sz="87897" autoAdjust="0"/>
  </p:normalViewPr>
  <p:slideViewPr>
    <p:cSldViewPr snapToGrid="0">
      <p:cViewPr varScale="1">
        <p:scale>
          <a:sx n="132" d="100"/>
          <a:sy n="132" d="100"/>
        </p:scale>
        <p:origin x="786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856777E-F9E8-4BB0-B0C8-B56449F5DD14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44CA755-81CF-4B84-AB50-6AAC82D91AE3}">
      <dgm:prSet custT="1"/>
      <dgm:spPr/>
      <dgm:t>
        <a:bodyPr/>
        <a:lstStyle/>
        <a:p>
          <a:r>
            <a:rPr lang="en-US" sz="3600" dirty="0"/>
            <a:t>Process-wise</a:t>
          </a:r>
        </a:p>
      </dgm:t>
    </dgm:pt>
    <dgm:pt modelId="{16464DAD-2AB7-413A-9616-42B57E6CBEB2}" type="parTrans" cxnId="{4F175445-A424-45F8-9CBE-A3B116BFCD87}">
      <dgm:prSet/>
      <dgm:spPr/>
      <dgm:t>
        <a:bodyPr/>
        <a:lstStyle/>
        <a:p>
          <a:endParaRPr lang="en-US" sz="1400"/>
        </a:p>
      </dgm:t>
    </dgm:pt>
    <dgm:pt modelId="{780853CF-2B4B-4DDC-A1C6-E388B8B77192}" type="sibTrans" cxnId="{4F175445-A424-45F8-9CBE-A3B116BFCD87}">
      <dgm:prSet/>
      <dgm:spPr/>
      <dgm:t>
        <a:bodyPr/>
        <a:lstStyle/>
        <a:p>
          <a:endParaRPr lang="en-US" sz="1400"/>
        </a:p>
      </dgm:t>
    </dgm:pt>
    <dgm:pt modelId="{775CD8CE-8220-40F1-9051-64987934EA32}">
      <dgm:prSet custT="1"/>
      <dgm:spPr/>
      <dgm:t>
        <a:bodyPr/>
        <a:lstStyle/>
        <a:p>
          <a:r>
            <a:rPr lang="en-US" sz="3600" dirty="0"/>
            <a:t>Content-wise</a:t>
          </a:r>
        </a:p>
      </dgm:t>
    </dgm:pt>
    <dgm:pt modelId="{2389CF36-007F-4110-9F1C-0DBD2A4F4DE7}" type="parTrans" cxnId="{9ACA9B74-8086-4041-8199-27542C0D067F}">
      <dgm:prSet/>
      <dgm:spPr/>
      <dgm:t>
        <a:bodyPr/>
        <a:lstStyle/>
        <a:p>
          <a:endParaRPr lang="en-US" sz="1400"/>
        </a:p>
      </dgm:t>
    </dgm:pt>
    <dgm:pt modelId="{5806B34D-132F-45C3-A6D5-7CC3D21B9B79}" type="sibTrans" cxnId="{9ACA9B74-8086-4041-8199-27542C0D067F}">
      <dgm:prSet/>
      <dgm:spPr/>
      <dgm:t>
        <a:bodyPr/>
        <a:lstStyle/>
        <a:p>
          <a:endParaRPr lang="en-US" sz="1400"/>
        </a:p>
      </dgm:t>
    </dgm:pt>
    <dgm:pt modelId="{6BE582E5-56E4-4135-BAE0-B1E8DE31FCFB}">
      <dgm:prSet custT="1"/>
      <dgm:spPr/>
      <dgm:t>
        <a:bodyPr/>
        <a:lstStyle/>
        <a:p>
          <a:r>
            <a:rPr lang="en-US" sz="1800" dirty="0"/>
            <a:t>Stimulates consideration of KVs in each SA1 work </a:t>
          </a:r>
        </a:p>
      </dgm:t>
    </dgm:pt>
    <dgm:pt modelId="{B8768749-7417-4FE4-B0AF-A0721C1F7F43}" type="parTrans" cxnId="{B9971343-6A88-4C7F-B591-F84DCA6409EE}">
      <dgm:prSet/>
      <dgm:spPr/>
      <dgm:t>
        <a:bodyPr/>
        <a:lstStyle/>
        <a:p>
          <a:endParaRPr lang="en-US" sz="1400"/>
        </a:p>
      </dgm:t>
    </dgm:pt>
    <dgm:pt modelId="{FFB6046E-CF77-4C4D-AF33-DDB098176985}" type="sibTrans" cxnId="{B9971343-6A88-4C7F-B591-F84DCA6409EE}">
      <dgm:prSet/>
      <dgm:spPr/>
      <dgm:t>
        <a:bodyPr/>
        <a:lstStyle/>
        <a:p>
          <a:endParaRPr lang="en-US" sz="1400"/>
        </a:p>
      </dgm:t>
    </dgm:pt>
    <dgm:pt modelId="{91D19F72-6C94-4C37-BC72-34B9B7567A6F}">
      <dgm:prSet custT="1"/>
      <dgm:spPr/>
      <dgm:t>
        <a:bodyPr/>
        <a:lstStyle/>
        <a:p>
          <a:r>
            <a:rPr lang="en-US" sz="1800" dirty="0"/>
            <a:t>Strong willingness to have global impact on KVs as part of “6G” design</a:t>
          </a:r>
        </a:p>
      </dgm:t>
    </dgm:pt>
    <dgm:pt modelId="{09BA17C9-36B9-423F-A4F7-2BA118A299A0}" type="parTrans" cxnId="{676D6133-2979-498D-B8CA-95FA1BD5F85A}">
      <dgm:prSet/>
      <dgm:spPr/>
      <dgm:t>
        <a:bodyPr/>
        <a:lstStyle/>
        <a:p>
          <a:endParaRPr lang="en-US" sz="1400"/>
        </a:p>
      </dgm:t>
    </dgm:pt>
    <dgm:pt modelId="{149DC9B6-88BD-49CF-ADB9-94786F9EB1DC}" type="sibTrans" cxnId="{676D6133-2979-498D-B8CA-95FA1BD5F85A}">
      <dgm:prSet/>
      <dgm:spPr/>
      <dgm:t>
        <a:bodyPr/>
        <a:lstStyle/>
        <a:p>
          <a:endParaRPr lang="en-US" sz="1400"/>
        </a:p>
      </dgm:t>
    </dgm:pt>
    <dgm:pt modelId="{02A29F8C-68D0-4454-9C5C-BAE33B4BA1A5}">
      <dgm:prSet custT="1"/>
      <dgm:spPr/>
      <dgm:t>
        <a:bodyPr/>
        <a:lstStyle/>
        <a:p>
          <a:r>
            <a:rPr lang="en-US" sz="1800" i="1" dirty="0"/>
            <a:t>Systematically add KVI objectives to any SID/WID (TR/TS)</a:t>
          </a:r>
        </a:p>
      </dgm:t>
    </dgm:pt>
    <dgm:pt modelId="{5F124C6F-E830-4849-893F-C0A1E27108DA}" type="parTrans" cxnId="{0B4D113D-7C61-4B1C-8172-270702D4ED83}">
      <dgm:prSet/>
      <dgm:spPr/>
      <dgm:t>
        <a:bodyPr/>
        <a:lstStyle/>
        <a:p>
          <a:endParaRPr lang="en-US"/>
        </a:p>
      </dgm:t>
    </dgm:pt>
    <dgm:pt modelId="{435A9EAF-8329-4818-89D5-DDDD221A2FBA}" type="sibTrans" cxnId="{0B4D113D-7C61-4B1C-8172-270702D4ED83}">
      <dgm:prSet/>
      <dgm:spPr/>
      <dgm:t>
        <a:bodyPr/>
        <a:lstStyle/>
        <a:p>
          <a:endParaRPr lang="en-US"/>
        </a:p>
      </dgm:t>
    </dgm:pt>
    <dgm:pt modelId="{904C7903-C231-475C-B773-6238695A2439}">
      <dgm:prSet custT="1"/>
      <dgm:spPr/>
      <dgm:t>
        <a:bodyPr/>
        <a:lstStyle/>
        <a:p>
          <a:r>
            <a:rPr lang="en-US" sz="1800" i="1" dirty="0"/>
            <a:t>Create dedicated SID/WID to tackle most relevant KVs as “problem to be solved” by 3GPP</a:t>
          </a:r>
        </a:p>
      </dgm:t>
    </dgm:pt>
    <dgm:pt modelId="{E01B29C8-5389-4631-A20B-06ABD8892525}" type="parTrans" cxnId="{9120D510-DBFC-4044-85CE-F78F2A54D0E1}">
      <dgm:prSet/>
      <dgm:spPr/>
      <dgm:t>
        <a:bodyPr/>
        <a:lstStyle/>
        <a:p>
          <a:endParaRPr lang="en-US"/>
        </a:p>
      </dgm:t>
    </dgm:pt>
    <dgm:pt modelId="{FE573E41-F7A7-42DE-8161-A7DBB07147D3}" type="sibTrans" cxnId="{9120D510-DBFC-4044-85CE-F78F2A54D0E1}">
      <dgm:prSet/>
      <dgm:spPr/>
      <dgm:t>
        <a:bodyPr/>
        <a:lstStyle/>
        <a:p>
          <a:endParaRPr lang="en-US"/>
        </a:p>
      </dgm:t>
    </dgm:pt>
    <dgm:pt modelId="{1996B2D5-3692-4CEE-868C-7909481FF50D}" type="pres">
      <dgm:prSet presAssocID="{1856777E-F9E8-4BB0-B0C8-B56449F5DD14}" presName="Name0" presStyleCnt="0">
        <dgm:presLayoutVars>
          <dgm:dir/>
          <dgm:animLvl val="lvl"/>
          <dgm:resizeHandles val="exact"/>
        </dgm:presLayoutVars>
      </dgm:prSet>
      <dgm:spPr/>
    </dgm:pt>
    <dgm:pt modelId="{1EB73591-5858-4CFD-9506-75E8AF1D4E7F}" type="pres">
      <dgm:prSet presAssocID="{844CA755-81CF-4B84-AB50-6AAC82D91AE3}" presName="composite" presStyleCnt="0"/>
      <dgm:spPr/>
    </dgm:pt>
    <dgm:pt modelId="{0FF1F33A-0678-4E9F-B44C-003C49798E2D}" type="pres">
      <dgm:prSet presAssocID="{844CA755-81CF-4B84-AB50-6AAC82D91AE3}" presName="parTx" presStyleLbl="alignNode1" presStyleIdx="0" presStyleCnt="2" custScaleY="102013">
        <dgm:presLayoutVars>
          <dgm:chMax val="0"/>
          <dgm:chPref val="0"/>
          <dgm:bulletEnabled val="1"/>
        </dgm:presLayoutVars>
      </dgm:prSet>
      <dgm:spPr/>
    </dgm:pt>
    <dgm:pt modelId="{B4421BDD-5497-4547-A164-FCA787FBA32B}" type="pres">
      <dgm:prSet presAssocID="{844CA755-81CF-4B84-AB50-6AAC82D91AE3}" presName="desTx" presStyleLbl="alignAccFollowNode1" presStyleIdx="0" presStyleCnt="2">
        <dgm:presLayoutVars>
          <dgm:bulletEnabled val="1"/>
        </dgm:presLayoutVars>
      </dgm:prSet>
      <dgm:spPr/>
    </dgm:pt>
    <dgm:pt modelId="{7B4BEB3E-F2D2-4A77-B1F0-2AB226E1E1F7}" type="pres">
      <dgm:prSet presAssocID="{780853CF-2B4B-4DDC-A1C6-E388B8B77192}" presName="space" presStyleCnt="0"/>
      <dgm:spPr/>
    </dgm:pt>
    <dgm:pt modelId="{2B2858CF-2062-477E-A193-E5680AA6F300}" type="pres">
      <dgm:prSet presAssocID="{775CD8CE-8220-40F1-9051-64987934EA32}" presName="composite" presStyleCnt="0"/>
      <dgm:spPr/>
    </dgm:pt>
    <dgm:pt modelId="{B955F437-F1F8-4718-8D7F-CCEA5BE3B7FF}" type="pres">
      <dgm:prSet presAssocID="{775CD8CE-8220-40F1-9051-64987934EA32}" presName="parTx" presStyleLbl="alignNode1" presStyleIdx="1" presStyleCnt="2" custScaleY="100769">
        <dgm:presLayoutVars>
          <dgm:chMax val="0"/>
          <dgm:chPref val="0"/>
          <dgm:bulletEnabled val="1"/>
        </dgm:presLayoutVars>
      </dgm:prSet>
      <dgm:spPr/>
    </dgm:pt>
    <dgm:pt modelId="{EF05C7AB-380E-4E06-AF79-D51A685CF14C}" type="pres">
      <dgm:prSet presAssocID="{775CD8CE-8220-40F1-9051-64987934EA32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9120D510-DBFC-4044-85CE-F78F2A54D0E1}" srcId="{775CD8CE-8220-40F1-9051-64987934EA32}" destId="{904C7903-C231-475C-B773-6238695A2439}" srcOrd="1" destOrd="0" parTransId="{E01B29C8-5389-4631-A20B-06ABD8892525}" sibTransId="{FE573E41-F7A7-42DE-8161-A7DBB07147D3}"/>
    <dgm:cxn modelId="{676D6133-2979-498D-B8CA-95FA1BD5F85A}" srcId="{775CD8CE-8220-40F1-9051-64987934EA32}" destId="{91D19F72-6C94-4C37-BC72-34B9B7567A6F}" srcOrd="0" destOrd="0" parTransId="{09BA17C9-36B9-423F-A4F7-2BA118A299A0}" sibTransId="{149DC9B6-88BD-49CF-ADB9-94786F9EB1DC}"/>
    <dgm:cxn modelId="{0B4D113D-7C61-4B1C-8172-270702D4ED83}" srcId="{844CA755-81CF-4B84-AB50-6AAC82D91AE3}" destId="{02A29F8C-68D0-4454-9C5C-BAE33B4BA1A5}" srcOrd="1" destOrd="0" parTransId="{5F124C6F-E830-4849-893F-C0A1E27108DA}" sibTransId="{435A9EAF-8329-4818-89D5-DDDD221A2FBA}"/>
    <dgm:cxn modelId="{E48B3061-3000-4F71-A8C0-2324A2ADB165}" type="presOf" srcId="{6BE582E5-56E4-4135-BAE0-B1E8DE31FCFB}" destId="{B4421BDD-5497-4547-A164-FCA787FBA32B}" srcOrd="0" destOrd="0" presId="urn:microsoft.com/office/officeart/2005/8/layout/hList1"/>
    <dgm:cxn modelId="{B9971343-6A88-4C7F-B591-F84DCA6409EE}" srcId="{844CA755-81CF-4B84-AB50-6AAC82D91AE3}" destId="{6BE582E5-56E4-4135-BAE0-B1E8DE31FCFB}" srcOrd="0" destOrd="0" parTransId="{B8768749-7417-4FE4-B0AF-A0721C1F7F43}" sibTransId="{FFB6046E-CF77-4C4D-AF33-DDB098176985}"/>
    <dgm:cxn modelId="{8F30FF63-DE64-457C-B99D-92EC343D6D47}" type="presOf" srcId="{02A29F8C-68D0-4454-9C5C-BAE33B4BA1A5}" destId="{B4421BDD-5497-4547-A164-FCA787FBA32B}" srcOrd="0" destOrd="1" presId="urn:microsoft.com/office/officeart/2005/8/layout/hList1"/>
    <dgm:cxn modelId="{B66ED644-8E22-46C6-90F3-F73E3B8D6EDB}" type="presOf" srcId="{91D19F72-6C94-4C37-BC72-34B9B7567A6F}" destId="{EF05C7AB-380E-4E06-AF79-D51A685CF14C}" srcOrd="0" destOrd="0" presId="urn:microsoft.com/office/officeart/2005/8/layout/hList1"/>
    <dgm:cxn modelId="{4F175445-A424-45F8-9CBE-A3B116BFCD87}" srcId="{1856777E-F9E8-4BB0-B0C8-B56449F5DD14}" destId="{844CA755-81CF-4B84-AB50-6AAC82D91AE3}" srcOrd="0" destOrd="0" parTransId="{16464DAD-2AB7-413A-9616-42B57E6CBEB2}" sibTransId="{780853CF-2B4B-4DDC-A1C6-E388B8B77192}"/>
    <dgm:cxn modelId="{B608C36C-9393-4EA7-8DBB-11B1F1164F91}" type="presOf" srcId="{775CD8CE-8220-40F1-9051-64987934EA32}" destId="{B955F437-F1F8-4718-8D7F-CCEA5BE3B7FF}" srcOrd="0" destOrd="0" presId="urn:microsoft.com/office/officeart/2005/8/layout/hList1"/>
    <dgm:cxn modelId="{9ACA9B74-8086-4041-8199-27542C0D067F}" srcId="{1856777E-F9E8-4BB0-B0C8-B56449F5DD14}" destId="{775CD8CE-8220-40F1-9051-64987934EA32}" srcOrd="1" destOrd="0" parTransId="{2389CF36-007F-4110-9F1C-0DBD2A4F4DE7}" sibTransId="{5806B34D-132F-45C3-A6D5-7CC3D21B9B79}"/>
    <dgm:cxn modelId="{8C4113D3-D8BA-45D0-B6E4-1E89765841C5}" type="presOf" srcId="{904C7903-C231-475C-B773-6238695A2439}" destId="{EF05C7AB-380E-4E06-AF79-D51A685CF14C}" srcOrd="0" destOrd="1" presId="urn:microsoft.com/office/officeart/2005/8/layout/hList1"/>
    <dgm:cxn modelId="{1830C6D3-A572-41D0-B245-9BF3DE6D3039}" type="presOf" srcId="{1856777E-F9E8-4BB0-B0C8-B56449F5DD14}" destId="{1996B2D5-3692-4CEE-868C-7909481FF50D}" srcOrd="0" destOrd="0" presId="urn:microsoft.com/office/officeart/2005/8/layout/hList1"/>
    <dgm:cxn modelId="{2E8D13FA-A6F1-416E-A220-ACA3FDC4FB1B}" type="presOf" srcId="{844CA755-81CF-4B84-AB50-6AAC82D91AE3}" destId="{0FF1F33A-0678-4E9F-B44C-003C49798E2D}" srcOrd="0" destOrd="0" presId="urn:microsoft.com/office/officeart/2005/8/layout/hList1"/>
    <dgm:cxn modelId="{D61885AF-DBD2-48D3-AADA-D86C0BF1AE5D}" type="presParOf" srcId="{1996B2D5-3692-4CEE-868C-7909481FF50D}" destId="{1EB73591-5858-4CFD-9506-75E8AF1D4E7F}" srcOrd="0" destOrd="0" presId="urn:microsoft.com/office/officeart/2005/8/layout/hList1"/>
    <dgm:cxn modelId="{AE905647-331D-49C6-85B9-7DC60A4837D7}" type="presParOf" srcId="{1EB73591-5858-4CFD-9506-75E8AF1D4E7F}" destId="{0FF1F33A-0678-4E9F-B44C-003C49798E2D}" srcOrd="0" destOrd="0" presId="urn:microsoft.com/office/officeart/2005/8/layout/hList1"/>
    <dgm:cxn modelId="{A72E4F50-CF1C-4F09-8B61-9687ABC60EBE}" type="presParOf" srcId="{1EB73591-5858-4CFD-9506-75E8AF1D4E7F}" destId="{B4421BDD-5497-4547-A164-FCA787FBA32B}" srcOrd="1" destOrd="0" presId="urn:microsoft.com/office/officeart/2005/8/layout/hList1"/>
    <dgm:cxn modelId="{C04B2EFC-28D4-4869-B157-FDF05F3F2E64}" type="presParOf" srcId="{1996B2D5-3692-4CEE-868C-7909481FF50D}" destId="{7B4BEB3E-F2D2-4A77-B1F0-2AB226E1E1F7}" srcOrd="1" destOrd="0" presId="urn:microsoft.com/office/officeart/2005/8/layout/hList1"/>
    <dgm:cxn modelId="{FE9B7137-8D74-4562-BC43-C7EB6BD53F98}" type="presParOf" srcId="{1996B2D5-3692-4CEE-868C-7909481FF50D}" destId="{2B2858CF-2062-477E-A193-E5680AA6F300}" srcOrd="2" destOrd="0" presId="urn:microsoft.com/office/officeart/2005/8/layout/hList1"/>
    <dgm:cxn modelId="{CB742B84-7664-4F9C-8FA9-DF51DBDFAAB5}" type="presParOf" srcId="{2B2858CF-2062-477E-A193-E5680AA6F300}" destId="{B955F437-F1F8-4718-8D7F-CCEA5BE3B7FF}" srcOrd="0" destOrd="0" presId="urn:microsoft.com/office/officeart/2005/8/layout/hList1"/>
    <dgm:cxn modelId="{E6A499A5-4732-42BE-9C55-92EAA8C41D11}" type="presParOf" srcId="{2B2858CF-2062-477E-A193-E5680AA6F300}" destId="{EF05C7AB-380E-4E06-AF79-D51A685CF14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CCF3E74-06AB-4BE9-8067-6507CE5F254A}" type="doc">
      <dgm:prSet loTypeId="urn:microsoft.com/office/officeart/2005/8/layout/vList5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49258844-1985-41BC-9E80-69767BEE166C}">
      <dgm:prSet custT="1"/>
      <dgm:spPr/>
      <dgm:t>
        <a:bodyPr/>
        <a:lstStyle/>
        <a:p>
          <a:r>
            <a:rPr lang="en-US" sz="2400" b="1" dirty="0"/>
            <a:t>Sustainable 6G</a:t>
          </a:r>
          <a:endParaRPr lang="en-US" sz="2400" dirty="0"/>
        </a:p>
      </dgm:t>
    </dgm:pt>
    <dgm:pt modelId="{7F4CB5A0-206F-4C9D-A607-7B5E623020D3}" type="parTrans" cxnId="{ABB45067-3DCB-4F6D-AC08-55C3B67AE2FB}">
      <dgm:prSet/>
      <dgm:spPr/>
      <dgm:t>
        <a:bodyPr/>
        <a:lstStyle/>
        <a:p>
          <a:endParaRPr lang="en-US"/>
        </a:p>
      </dgm:t>
    </dgm:pt>
    <dgm:pt modelId="{39F9B682-ED24-49CE-BC0E-8AA956F4246A}" type="sibTrans" cxnId="{ABB45067-3DCB-4F6D-AC08-55C3B67AE2FB}">
      <dgm:prSet/>
      <dgm:spPr/>
      <dgm:t>
        <a:bodyPr/>
        <a:lstStyle/>
        <a:p>
          <a:endParaRPr lang="en-US"/>
        </a:p>
      </dgm:t>
    </dgm:pt>
    <dgm:pt modelId="{0B77D45D-852E-4E74-B284-FD50645E3C6D}">
      <dgm:prSet custT="1"/>
      <dgm:spPr/>
      <dgm:t>
        <a:bodyPr/>
        <a:lstStyle/>
        <a:p>
          <a:r>
            <a:rPr lang="en-US" sz="900" b="1"/>
            <a:t>Approaches to improve 6G energy efficiency</a:t>
          </a:r>
          <a:r>
            <a:rPr lang="en-US" sz="900" b="0"/>
            <a:t>, including tradeoffs with QoS</a:t>
          </a:r>
          <a:endParaRPr lang="en-US" sz="900" dirty="0"/>
        </a:p>
      </dgm:t>
    </dgm:pt>
    <dgm:pt modelId="{DD46D980-685B-4147-ABEC-AC3D33FD7DD4}" type="parTrans" cxnId="{FFD701F5-0F13-40ED-9E3F-6B8F66C4E57C}">
      <dgm:prSet/>
      <dgm:spPr/>
      <dgm:t>
        <a:bodyPr/>
        <a:lstStyle/>
        <a:p>
          <a:endParaRPr lang="en-US"/>
        </a:p>
      </dgm:t>
    </dgm:pt>
    <dgm:pt modelId="{B333B889-F9DD-48FE-AC57-8F20EC88245D}" type="sibTrans" cxnId="{FFD701F5-0F13-40ED-9E3F-6B8F66C4E57C}">
      <dgm:prSet/>
      <dgm:spPr/>
      <dgm:t>
        <a:bodyPr/>
        <a:lstStyle/>
        <a:p>
          <a:endParaRPr lang="en-US"/>
        </a:p>
      </dgm:t>
    </dgm:pt>
    <dgm:pt modelId="{05AEDD69-CAF4-457E-BE7C-36435F0B97A2}">
      <dgm:prSet custT="1"/>
      <dgm:spPr/>
      <dgm:t>
        <a:bodyPr/>
        <a:lstStyle/>
        <a:p>
          <a:r>
            <a:rPr lang="en-US" sz="2400" b="1" dirty="0"/>
            <a:t>6G for sustainability</a:t>
          </a:r>
          <a:endParaRPr lang="en-US" sz="2400" dirty="0"/>
        </a:p>
      </dgm:t>
    </dgm:pt>
    <dgm:pt modelId="{02A939AE-4836-4CDA-9F6C-34C8114BF40C}" type="parTrans" cxnId="{09909612-267E-489E-A3E0-863EB0284DE1}">
      <dgm:prSet/>
      <dgm:spPr/>
      <dgm:t>
        <a:bodyPr/>
        <a:lstStyle/>
        <a:p>
          <a:endParaRPr lang="en-US"/>
        </a:p>
      </dgm:t>
    </dgm:pt>
    <dgm:pt modelId="{50AC1B44-FBD7-4750-B55F-039B09DD75DA}" type="sibTrans" cxnId="{09909612-267E-489E-A3E0-863EB0284DE1}">
      <dgm:prSet/>
      <dgm:spPr/>
      <dgm:t>
        <a:bodyPr/>
        <a:lstStyle/>
        <a:p>
          <a:endParaRPr lang="en-US"/>
        </a:p>
      </dgm:t>
    </dgm:pt>
    <dgm:pt modelId="{7629427E-41E9-4D14-A113-25D705D2A21F}">
      <dgm:prSet custT="1"/>
      <dgm:spPr/>
      <dgm:t>
        <a:bodyPr/>
        <a:lstStyle/>
        <a:p>
          <a:r>
            <a:rPr lang="en-US" sz="900" b="1" dirty="0"/>
            <a:t>Facilitate customers (</a:t>
          </a:r>
          <a:r>
            <a:rPr lang="en-US" sz="900" b="1" dirty="0" err="1"/>
            <a:t>eg</a:t>
          </a:r>
          <a:r>
            <a:rPr lang="en-US" sz="900" b="1" dirty="0"/>
            <a:t> vertical markets) to achieve high sustainability gains </a:t>
          </a:r>
          <a:r>
            <a:rPr lang="en-US" sz="900" b="0" dirty="0"/>
            <a:t>by leveraging 6G</a:t>
          </a:r>
        </a:p>
      </dgm:t>
    </dgm:pt>
    <dgm:pt modelId="{7FA29CCE-36A0-4130-80A5-8BEC87D72876}" type="parTrans" cxnId="{0ADFC74E-CA59-464A-93BD-618B80D9E188}">
      <dgm:prSet/>
      <dgm:spPr/>
      <dgm:t>
        <a:bodyPr/>
        <a:lstStyle/>
        <a:p>
          <a:endParaRPr lang="en-US"/>
        </a:p>
      </dgm:t>
    </dgm:pt>
    <dgm:pt modelId="{D16579D4-E7E3-409F-8A54-F3BDCCFF1745}" type="sibTrans" cxnId="{0ADFC74E-CA59-464A-93BD-618B80D9E188}">
      <dgm:prSet/>
      <dgm:spPr/>
      <dgm:t>
        <a:bodyPr/>
        <a:lstStyle/>
        <a:p>
          <a:endParaRPr lang="en-US"/>
        </a:p>
      </dgm:t>
    </dgm:pt>
    <dgm:pt modelId="{87D1A060-3206-48E3-9BE2-2CA7A537D068}">
      <dgm:prSet custT="1"/>
      <dgm:spPr/>
      <dgm:t>
        <a:bodyPr/>
        <a:lstStyle/>
        <a:p>
          <a:r>
            <a:rPr lang="en-US" sz="2400" b="1" dirty="0"/>
            <a:t>Trustworthiness</a:t>
          </a:r>
          <a:endParaRPr lang="en-US" sz="2400" dirty="0"/>
        </a:p>
      </dgm:t>
    </dgm:pt>
    <dgm:pt modelId="{63FF88FA-196A-43D6-85A1-BC0AA0E9E0CA}" type="parTrans" cxnId="{307FD504-C5A0-48BD-B4BF-609F04B76FFC}">
      <dgm:prSet/>
      <dgm:spPr/>
      <dgm:t>
        <a:bodyPr/>
        <a:lstStyle/>
        <a:p>
          <a:endParaRPr lang="en-US"/>
        </a:p>
      </dgm:t>
    </dgm:pt>
    <dgm:pt modelId="{CF63515C-449C-4F50-AE5F-DFBB2D5ADC27}" type="sibTrans" cxnId="{307FD504-C5A0-48BD-B4BF-609F04B76FFC}">
      <dgm:prSet/>
      <dgm:spPr/>
      <dgm:t>
        <a:bodyPr/>
        <a:lstStyle/>
        <a:p>
          <a:endParaRPr lang="en-US"/>
        </a:p>
      </dgm:t>
    </dgm:pt>
    <dgm:pt modelId="{C63B4D99-815A-493B-A6D5-00A5A28F9B10}">
      <dgm:prSet custT="1"/>
      <dgm:spPr/>
      <dgm:t>
        <a:bodyPr/>
        <a:lstStyle/>
        <a:p>
          <a:r>
            <a:rPr lang="en-US" sz="900" b="1"/>
            <a:t>Trustworthy AI algorithms</a:t>
          </a:r>
          <a:r>
            <a:rPr lang="en-US" sz="900" b="0"/>
            <a:t> (eg privacy preserving, fairness, equity etc)</a:t>
          </a:r>
          <a:endParaRPr lang="en-US" sz="900" b="0" dirty="0"/>
        </a:p>
      </dgm:t>
    </dgm:pt>
    <dgm:pt modelId="{773188CC-434E-4384-B2B9-4D0EADA4B6A1}" type="parTrans" cxnId="{F2166EA5-2EEC-4615-B35E-5519634E09FA}">
      <dgm:prSet/>
      <dgm:spPr/>
      <dgm:t>
        <a:bodyPr/>
        <a:lstStyle/>
        <a:p>
          <a:endParaRPr lang="en-US"/>
        </a:p>
      </dgm:t>
    </dgm:pt>
    <dgm:pt modelId="{A820C9FA-2B08-4B83-9761-51CA4C3C28F4}" type="sibTrans" cxnId="{F2166EA5-2EEC-4615-B35E-5519634E09FA}">
      <dgm:prSet/>
      <dgm:spPr/>
      <dgm:t>
        <a:bodyPr/>
        <a:lstStyle/>
        <a:p>
          <a:endParaRPr lang="en-US"/>
        </a:p>
      </dgm:t>
    </dgm:pt>
    <dgm:pt modelId="{E5A7310B-B8E5-47EA-A4AD-9078BFCD4F2E}">
      <dgm:prSet custT="1"/>
      <dgm:spPr/>
      <dgm:t>
        <a:bodyPr/>
        <a:lstStyle/>
        <a:p>
          <a:r>
            <a:rPr lang="en-US" sz="2400" b="1" dirty="0"/>
            <a:t>Inclusiveness</a:t>
          </a:r>
          <a:endParaRPr lang="en-US" sz="2400" dirty="0"/>
        </a:p>
      </dgm:t>
    </dgm:pt>
    <dgm:pt modelId="{848BC774-4191-46A8-ABE7-0511CFB75EFF}" type="parTrans" cxnId="{EF3E2DB4-6065-441C-A6E8-2CEF9FEBE39B}">
      <dgm:prSet/>
      <dgm:spPr/>
      <dgm:t>
        <a:bodyPr/>
        <a:lstStyle/>
        <a:p>
          <a:endParaRPr lang="en-US"/>
        </a:p>
      </dgm:t>
    </dgm:pt>
    <dgm:pt modelId="{A9DB3DCC-37DA-42A8-8668-28D490116C93}" type="sibTrans" cxnId="{EF3E2DB4-6065-441C-A6E8-2CEF9FEBE39B}">
      <dgm:prSet/>
      <dgm:spPr/>
      <dgm:t>
        <a:bodyPr/>
        <a:lstStyle/>
        <a:p>
          <a:endParaRPr lang="en-US"/>
        </a:p>
      </dgm:t>
    </dgm:pt>
    <dgm:pt modelId="{EFE51E2A-5227-49DA-84A8-8EB75F3F52EC}">
      <dgm:prSet custT="1"/>
      <dgm:spPr/>
      <dgm:t>
        <a:bodyPr/>
        <a:lstStyle/>
        <a:p>
          <a:r>
            <a:rPr lang="en-US" sz="900" b="1"/>
            <a:t>Availability of mobile networks in rural/remote areas</a:t>
          </a:r>
          <a:r>
            <a:rPr lang="en-US" sz="900" b="0"/>
            <a:t>, including with </a:t>
          </a:r>
          <a:r>
            <a:rPr lang="en-US" sz="900"/>
            <a:t>limited/intermittent energy availability</a:t>
          </a:r>
          <a:endParaRPr lang="en-US" sz="900" dirty="0"/>
        </a:p>
      </dgm:t>
    </dgm:pt>
    <dgm:pt modelId="{2EEBA1EF-6E6C-402D-86C9-B84FB5CB281C}" type="parTrans" cxnId="{26652002-B5EB-4B34-B371-3BEADAF93CAA}">
      <dgm:prSet/>
      <dgm:spPr/>
      <dgm:t>
        <a:bodyPr/>
        <a:lstStyle/>
        <a:p>
          <a:endParaRPr lang="en-US"/>
        </a:p>
      </dgm:t>
    </dgm:pt>
    <dgm:pt modelId="{894692C8-2212-4402-81EB-0DB908630D1C}" type="sibTrans" cxnId="{26652002-B5EB-4B34-B371-3BEADAF93CAA}">
      <dgm:prSet/>
      <dgm:spPr/>
      <dgm:t>
        <a:bodyPr/>
        <a:lstStyle/>
        <a:p>
          <a:endParaRPr lang="en-US"/>
        </a:p>
      </dgm:t>
    </dgm:pt>
    <dgm:pt modelId="{1E536959-D2A6-4C5A-9251-D9C030A46AAD}">
      <dgm:prSet custT="1"/>
      <dgm:spPr/>
      <dgm:t>
        <a:bodyPr/>
        <a:lstStyle/>
        <a:p>
          <a:r>
            <a:rPr lang="en-US" sz="900" b="1" dirty="0"/>
            <a:t>Transparency </a:t>
          </a:r>
          <a:r>
            <a:rPr lang="en-US" sz="900" b="0" dirty="0"/>
            <a:t>of sustainability </a:t>
          </a:r>
          <a:r>
            <a:rPr lang="en-US" sz="900" dirty="0"/>
            <a:t>information towards end-users and verticals, whilst preserving privacy</a:t>
          </a:r>
        </a:p>
      </dgm:t>
    </dgm:pt>
    <dgm:pt modelId="{CA21D055-7B55-4D35-B371-66DEA0AA78E8}" type="parTrans" cxnId="{D0290212-0608-47AB-8369-FEEC60E1B396}">
      <dgm:prSet/>
      <dgm:spPr/>
      <dgm:t>
        <a:bodyPr/>
        <a:lstStyle/>
        <a:p>
          <a:endParaRPr lang="en-US"/>
        </a:p>
      </dgm:t>
    </dgm:pt>
    <dgm:pt modelId="{98C298CE-EA53-44EF-93A9-51303BAFE59F}" type="sibTrans" cxnId="{D0290212-0608-47AB-8369-FEEC60E1B396}">
      <dgm:prSet/>
      <dgm:spPr/>
      <dgm:t>
        <a:bodyPr/>
        <a:lstStyle/>
        <a:p>
          <a:endParaRPr lang="en-US"/>
        </a:p>
      </dgm:t>
    </dgm:pt>
    <dgm:pt modelId="{98043841-335E-40B3-AF97-AC5966AAFDDD}">
      <dgm:prSet custT="1"/>
      <dgm:spPr/>
      <dgm:t>
        <a:bodyPr/>
        <a:lstStyle/>
        <a:p>
          <a:r>
            <a:rPr lang="en-US" sz="900" b="1"/>
            <a:t>Reliability of highly-resilient networks </a:t>
          </a:r>
          <a:r>
            <a:rPr lang="en-US" sz="900"/>
            <a:t>in adversarial conditions </a:t>
          </a:r>
          <a:endParaRPr lang="en-US" sz="900" dirty="0"/>
        </a:p>
      </dgm:t>
    </dgm:pt>
    <dgm:pt modelId="{4029C237-BBCE-402B-B24C-1D5F99801E9A}" type="parTrans" cxnId="{6148A107-A6BA-4E32-A0DB-C5AEEB8D4278}">
      <dgm:prSet/>
      <dgm:spPr/>
      <dgm:t>
        <a:bodyPr/>
        <a:lstStyle/>
        <a:p>
          <a:endParaRPr lang="en-US"/>
        </a:p>
      </dgm:t>
    </dgm:pt>
    <dgm:pt modelId="{DF08BCBB-B543-4685-A57F-E20C2B3D224F}" type="sibTrans" cxnId="{6148A107-A6BA-4E32-A0DB-C5AEEB8D4278}">
      <dgm:prSet/>
      <dgm:spPr/>
      <dgm:t>
        <a:bodyPr/>
        <a:lstStyle/>
        <a:p>
          <a:endParaRPr lang="en-US"/>
        </a:p>
      </dgm:t>
    </dgm:pt>
    <dgm:pt modelId="{CD2A3E9F-EEAD-44C8-8C08-9B4F45024703}">
      <dgm:prSet custT="1"/>
      <dgm:spPr/>
      <dgm:t>
        <a:bodyPr/>
        <a:lstStyle/>
        <a:p>
          <a:r>
            <a:rPr lang="en-US" sz="900" b="1"/>
            <a:t>Favor voluntary “digital sobriety” </a:t>
          </a:r>
          <a:r>
            <a:rPr lang="en-US" sz="900" b="0"/>
            <a:t>from customers</a:t>
          </a:r>
          <a:endParaRPr lang="en-US" sz="900" b="0" dirty="0"/>
        </a:p>
      </dgm:t>
    </dgm:pt>
    <dgm:pt modelId="{E16D57D6-759F-4C05-90F2-7C2C451D74B8}" type="parTrans" cxnId="{9419A4BE-6C8B-4E01-9680-AEED3DF679EB}">
      <dgm:prSet/>
      <dgm:spPr/>
      <dgm:t>
        <a:bodyPr/>
        <a:lstStyle/>
        <a:p>
          <a:endParaRPr lang="en-US"/>
        </a:p>
      </dgm:t>
    </dgm:pt>
    <dgm:pt modelId="{DC78A9DF-C3C2-4124-95AC-5C3C3207BBB8}" type="sibTrans" cxnId="{9419A4BE-6C8B-4E01-9680-AEED3DF679EB}">
      <dgm:prSet/>
      <dgm:spPr/>
      <dgm:t>
        <a:bodyPr/>
        <a:lstStyle/>
        <a:p>
          <a:endParaRPr lang="en-US"/>
        </a:p>
      </dgm:t>
    </dgm:pt>
    <dgm:pt modelId="{9CF02BA8-2FD1-4AD9-866D-4597074F3166}">
      <dgm:prSet custT="1"/>
      <dgm:spPr/>
      <dgm:t>
        <a:bodyPr/>
        <a:lstStyle/>
        <a:p>
          <a:r>
            <a:rPr lang="en-US" sz="900" b="1" dirty="0"/>
            <a:t>Operations in constrained environment (</a:t>
          </a:r>
          <a:r>
            <a:rPr lang="en-US" sz="900" b="1" dirty="0" err="1"/>
            <a:t>ie</a:t>
          </a:r>
          <a:r>
            <a:rPr lang="en-US" sz="900" b="1" dirty="0"/>
            <a:t> finite resources)</a:t>
          </a:r>
          <a:r>
            <a:rPr lang="en-US" sz="900" b="0" dirty="0"/>
            <a:t>, </a:t>
          </a:r>
          <a:r>
            <a:rPr lang="en-US" sz="900" b="0" dirty="0" err="1"/>
            <a:t>eg</a:t>
          </a:r>
          <a:r>
            <a:rPr lang="en-US" sz="900" b="0" dirty="0"/>
            <a:t> based on sharing/reuse of resources </a:t>
          </a:r>
          <a:r>
            <a:rPr lang="en-US" sz="900" dirty="0"/>
            <a:t>across multiple operators/service providers</a:t>
          </a:r>
        </a:p>
      </dgm:t>
    </dgm:pt>
    <dgm:pt modelId="{54A43330-C9B9-4EE8-8948-40E9D7C0E74B}" type="parTrans" cxnId="{C269436F-0F7B-485A-8A09-114BE207AA5A}">
      <dgm:prSet/>
      <dgm:spPr/>
      <dgm:t>
        <a:bodyPr/>
        <a:lstStyle/>
        <a:p>
          <a:endParaRPr lang="en-US"/>
        </a:p>
      </dgm:t>
    </dgm:pt>
    <dgm:pt modelId="{458C2801-4259-4166-8E33-E6FD45E8572D}" type="sibTrans" cxnId="{C269436F-0F7B-485A-8A09-114BE207AA5A}">
      <dgm:prSet/>
      <dgm:spPr/>
      <dgm:t>
        <a:bodyPr/>
        <a:lstStyle/>
        <a:p>
          <a:endParaRPr lang="en-US"/>
        </a:p>
      </dgm:t>
    </dgm:pt>
    <dgm:pt modelId="{E4D525A2-BC61-4D11-A624-3ACC9524DBA6}" type="pres">
      <dgm:prSet presAssocID="{5CCF3E74-06AB-4BE9-8067-6507CE5F254A}" presName="Name0" presStyleCnt="0">
        <dgm:presLayoutVars>
          <dgm:dir/>
          <dgm:animLvl val="lvl"/>
          <dgm:resizeHandles val="exact"/>
        </dgm:presLayoutVars>
      </dgm:prSet>
      <dgm:spPr/>
    </dgm:pt>
    <dgm:pt modelId="{AA41CE07-FE37-4D23-B528-34F0F9396DD2}" type="pres">
      <dgm:prSet presAssocID="{49258844-1985-41BC-9E80-69767BEE166C}" presName="linNode" presStyleCnt="0"/>
      <dgm:spPr/>
    </dgm:pt>
    <dgm:pt modelId="{9169A59B-0C4D-436A-8951-7B4892500211}" type="pres">
      <dgm:prSet presAssocID="{49258844-1985-41BC-9E80-69767BEE166C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C14F5CCD-7E46-4D07-8819-68C74CB6BD32}" type="pres">
      <dgm:prSet presAssocID="{49258844-1985-41BC-9E80-69767BEE166C}" presName="descendantText" presStyleLbl="alignAccFollowNode1" presStyleIdx="0" presStyleCnt="4">
        <dgm:presLayoutVars>
          <dgm:bulletEnabled val="1"/>
        </dgm:presLayoutVars>
      </dgm:prSet>
      <dgm:spPr/>
    </dgm:pt>
    <dgm:pt modelId="{C074484E-124E-4B2E-A197-6E9FE79AE1F0}" type="pres">
      <dgm:prSet presAssocID="{39F9B682-ED24-49CE-BC0E-8AA956F4246A}" presName="sp" presStyleCnt="0"/>
      <dgm:spPr/>
    </dgm:pt>
    <dgm:pt modelId="{693065F2-5037-4AAB-8B91-5522FB1B823A}" type="pres">
      <dgm:prSet presAssocID="{05AEDD69-CAF4-457E-BE7C-36435F0B97A2}" presName="linNode" presStyleCnt="0"/>
      <dgm:spPr/>
    </dgm:pt>
    <dgm:pt modelId="{B6B9CBA6-73F9-483C-8506-94C21D8919F0}" type="pres">
      <dgm:prSet presAssocID="{05AEDD69-CAF4-457E-BE7C-36435F0B97A2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2BCD299A-CC61-4DA4-AFA3-E2B9E08D640B}" type="pres">
      <dgm:prSet presAssocID="{05AEDD69-CAF4-457E-BE7C-36435F0B97A2}" presName="descendantText" presStyleLbl="alignAccFollowNode1" presStyleIdx="1" presStyleCnt="4">
        <dgm:presLayoutVars>
          <dgm:bulletEnabled val="1"/>
        </dgm:presLayoutVars>
      </dgm:prSet>
      <dgm:spPr/>
    </dgm:pt>
    <dgm:pt modelId="{88D2158A-4AE3-4028-BC6C-155EDF935E4C}" type="pres">
      <dgm:prSet presAssocID="{50AC1B44-FBD7-4750-B55F-039B09DD75DA}" presName="sp" presStyleCnt="0"/>
      <dgm:spPr/>
    </dgm:pt>
    <dgm:pt modelId="{AA468512-DCC2-4742-BBF2-3C82B6BA011C}" type="pres">
      <dgm:prSet presAssocID="{87D1A060-3206-48E3-9BE2-2CA7A537D068}" presName="linNode" presStyleCnt="0"/>
      <dgm:spPr/>
    </dgm:pt>
    <dgm:pt modelId="{A4652E09-E133-4DDE-86C7-D1845B1B483F}" type="pres">
      <dgm:prSet presAssocID="{87D1A060-3206-48E3-9BE2-2CA7A537D068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0B415647-6AC8-447A-B47F-0BEA86786F15}" type="pres">
      <dgm:prSet presAssocID="{87D1A060-3206-48E3-9BE2-2CA7A537D068}" presName="descendantText" presStyleLbl="alignAccFollowNode1" presStyleIdx="2" presStyleCnt="4">
        <dgm:presLayoutVars>
          <dgm:bulletEnabled val="1"/>
        </dgm:presLayoutVars>
      </dgm:prSet>
      <dgm:spPr/>
    </dgm:pt>
    <dgm:pt modelId="{68211B91-6FE8-4726-A405-7C13FD51401B}" type="pres">
      <dgm:prSet presAssocID="{CF63515C-449C-4F50-AE5F-DFBB2D5ADC27}" presName="sp" presStyleCnt="0"/>
      <dgm:spPr/>
    </dgm:pt>
    <dgm:pt modelId="{DFE0BBC4-B559-439B-A083-C82B9F82D054}" type="pres">
      <dgm:prSet presAssocID="{E5A7310B-B8E5-47EA-A4AD-9078BFCD4F2E}" presName="linNode" presStyleCnt="0"/>
      <dgm:spPr/>
    </dgm:pt>
    <dgm:pt modelId="{4BE99468-2422-4F7E-B9F9-10E2DC9D6586}" type="pres">
      <dgm:prSet presAssocID="{E5A7310B-B8E5-47EA-A4AD-9078BFCD4F2E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83348413-20EA-424C-9236-DF2D10877BBF}" type="pres">
      <dgm:prSet presAssocID="{E5A7310B-B8E5-47EA-A4AD-9078BFCD4F2E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26652002-B5EB-4B34-B371-3BEADAF93CAA}" srcId="{E5A7310B-B8E5-47EA-A4AD-9078BFCD4F2E}" destId="{EFE51E2A-5227-49DA-84A8-8EB75F3F52EC}" srcOrd="0" destOrd="0" parTransId="{2EEBA1EF-6E6C-402D-86C9-B84FB5CB281C}" sibTransId="{894692C8-2212-4402-81EB-0DB908630D1C}"/>
    <dgm:cxn modelId="{73473D02-31BD-4DAD-A0B2-936E2ED83531}" type="presOf" srcId="{C63B4D99-815A-493B-A6D5-00A5A28F9B10}" destId="{0B415647-6AC8-447A-B47F-0BEA86786F15}" srcOrd="0" destOrd="0" presId="urn:microsoft.com/office/officeart/2005/8/layout/vList5"/>
    <dgm:cxn modelId="{307FD504-C5A0-48BD-B4BF-609F04B76FFC}" srcId="{5CCF3E74-06AB-4BE9-8067-6507CE5F254A}" destId="{87D1A060-3206-48E3-9BE2-2CA7A537D068}" srcOrd="2" destOrd="0" parTransId="{63FF88FA-196A-43D6-85A1-BC0AA0E9E0CA}" sibTransId="{CF63515C-449C-4F50-AE5F-DFBB2D5ADC27}"/>
    <dgm:cxn modelId="{6148A107-A6BA-4E32-A0DB-C5AEEB8D4278}" srcId="{87D1A060-3206-48E3-9BE2-2CA7A537D068}" destId="{98043841-335E-40B3-AF97-AC5966AAFDDD}" srcOrd="2" destOrd="0" parTransId="{4029C237-BBCE-402B-B24C-1D5F99801E9A}" sibTransId="{DF08BCBB-B543-4685-A57F-E20C2B3D224F}"/>
    <dgm:cxn modelId="{CBC1540D-467E-4721-AFEB-9FF18309C039}" type="presOf" srcId="{EFE51E2A-5227-49DA-84A8-8EB75F3F52EC}" destId="{83348413-20EA-424C-9236-DF2D10877BBF}" srcOrd="0" destOrd="0" presId="urn:microsoft.com/office/officeart/2005/8/layout/vList5"/>
    <dgm:cxn modelId="{84D87510-A02E-4BDC-9259-778DED97CA86}" type="presOf" srcId="{98043841-335E-40B3-AF97-AC5966AAFDDD}" destId="{0B415647-6AC8-447A-B47F-0BEA86786F15}" srcOrd="0" destOrd="2" presId="urn:microsoft.com/office/officeart/2005/8/layout/vList5"/>
    <dgm:cxn modelId="{D0290212-0608-47AB-8369-FEEC60E1B396}" srcId="{87D1A060-3206-48E3-9BE2-2CA7A537D068}" destId="{1E536959-D2A6-4C5A-9251-D9C030A46AAD}" srcOrd="1" destOrd="0" parTransId="{CA21D055-7B55-4D35-B371-66DEA0AA78E8}" sibTransId="{98C298CE-EA53-44EF-93A9-51303BAFE59F}"/>
    <dgm:cxn modelId="{09909612-267E-489E-A3E0-863EB0284DE1}" srcId="{5CCF3E74-06AB-4BE9-8067-6507CE5F254A}" destId="{05AEDD69-CAF4-457E-BE7C-36435F0B97A2}" srcOrd="1" destOrd="0" parTransId="{02A939AE-4836-4CDA-9F6C-34C8114BF40C}" sibTransId="{50AC1B44-FBD7-4750-B55F-039B09DD75DA}"/>
    <dgm:cxn modelId="{E790E662-6A3C-477B-9CD1-9F87B08973C1}" type="presOf" srcId="{CD2A3E9F-EEAD-44C8-8C08-9B4F45024703}" destId="{2BCD299A-CC61-4DA4-AFA3-E2B9E08D640B}" srcOrd="0" destOrd="1" presId="urn:microsoft.com/office/officeart/2005/8/layout/vList5"/>
    <dgm:cxn modelId="{ABB45067-3DCB-4F6D-AC08-55C3B67AE2FB}" srcId="{5CCF3E74-06AB-4BE9-8067-6507CE5F254A}" destId="{49258844-1985-41BC-9E80-69767BEE166C}" srcOrd="0" destOrd="0" parTransId="{7F4CB5A0-206F-4C9D-A607-7B5E623020D3}" sibTransId="{39F9B682-ED24-49CE-BC0E-8AA956F4246A}"/>
    <dgm:cxn modelId="{0ADFC74E-CA59-464A-93BD-618B80D9E188}" srcId="{05AEDD69-CAF4-457E-BE7C-36435F0B97A2}" destId="{7629427E-41E9-4D14-A113-25D705D2A21F}" srcOrd="0" destOrd="0" parTransId="{7FA29CCE-36A0-4130-80A5-8BEC87D72876}" sibTransId="{D16579D4-E7E3-409F-8A54-F3BDCCFF1745}"/>
    <dgm:cxn modelId="{C269436F-0F7B-485A-8A09-114BE207AA5A}" srcId="{49258844-1985-41BC-9E80-69767BEE166C}" destId="{9CF02BA8-2FD1-4AD9-866D-4597074F3166}" srcOrd="1" destOrd="0" parTransId="{54A43330-C9B9-4EE8-8948-40E9D7C0E74B}" sibTransId="{458C2801-4259-4166-8E33-E6FD45E8572D}"/>
    <dgm:cxn modelId="{16F90A59-16F3-4C53-AC85-5E5CB86D677B}" type="presOf" srcId="{0B77D45D-852E-4E74-B284-FD50645E3C6D}" destId="{C14F5CCD-7E46-4D07-8819-68C74CB6BD32}" srcOrd="0" destOrd="0" presId="urn:microsoft.com/office/officeart/2005/8/layout/vList5"/>
    <dgm:cxn modelId="{53605780-D7CF-4673-AD14-B76AEFB81120}" type="presOf" srcId="{49258844-1985-41BC-9E80-69767BEE166C}" destId="{9169A59B-0C4D-436A-8951-7B4892500211}" srcOrd="0" destOrd="0" presId="urn:microsoft.com/office/officeart/2005/8/layout/vList5"/>
    <dgm:cxn modelId="{739E7483-BF4B-4F23-A256-AC260520472E}" type="presOf" srcId="{05AEDD69-CAF4-457E-BE7C-36435F0B97A2}" destId="{B6B9CBA6-73F9-483C-8506-94C21D8919F0}" srcOrd="0" destOrd="0" presId="urn:microsoft.com/office/officeart/2005/8/layout/vList5"/>
    <dgm:cxn modelId="{2A67CA86-B37E-4599-B703-3786B124542B}" type="presOf" srcId="{5CCF3E74-06AB-4BE9-8067-6507CE5F254A}" destId="{E4D525A2-BC61-4D11-A624-3ACC9524DBA6}" srcOrd="0" destOrd="0" presId="urn:microsoft.com/office/officeart/2005/8/layout/vList5"/>
    <dgm:cxn modelId="{F2166EA5-2EEC-4615-B35E-5519634E09FA}" srcId="{87D1A060-3206-48E3-9BE2-2CA7A537D068}" destId="{C63B4D99-815A-493B-A6D5-00A5A28F9B10}" srcOrd="0" destOrd="0" parTransId="{773188CC-434E-4384-B2B9-4D0EADA4B6A1}" sibTransId="{A820C9FA-2B08-4B83-9761-51CA4C3C28F4}"/>
    <dgm:cxn modelId="{C5C912A8-7C65-4D5E-8DF4-3FF0C1DA145F}" type="presOf" srcId="{9CF02BA8-2FD1-4AD9-866D-4597074F3166}" destId="{C14F5CCD-7E46-4D07-8819-68C74CB6BD32}" srcOrd="0" destOrd="1" presId="urn:microsoft.com/office/officeart/2005/8/layout/vList5"/>
    <dgm:cxn modelId="{1FF900B2-27AF-47A4-8584-835177E93CBF}" type="presOf" srcId="{87D1A060-3206-48E3-9BE2-2CA7A537D068}" destId="{A4652E09-E133-4DDE-86C7-D1845B1B483F}" srcOrd="0" destOrd="0" presId="urn:microsoft.com/office/officeart/2005/8/layout/vList5"/>
    <dgm:cxn modelId="{EF3E2DB4-6065-441C-A6E8-2CEF9FEBE39B}" srcId="{5CCF3E74-06AB-4BE9-8067-6507CE5F254A}" destId="{E5A7310B-B8E5-47EA-A4AD-9078BFCD4F2E}" srcOrd="3" destOrd="0" parTransId="{848BC774-4191-46A8-ABE7-0511CFB75EFF}" sibTransId="{A9DB3DCC-37DA-42A8-8668-28D490116C93}"/>
    <dgm:cxn modelId="{9419A4BE-6C8B-4E01-9680-AEED3DF679EB}" srcId="{05AEDD69-CAF4-457E-BE7C-36435F0B97A2}" destId="{CD2A3E9F-EEAD-44C8-8C08-9B4F45024703}" srcOrd="1" destOrd="0" parTransId="{E16D57D6-759F-4C05-90F2-7C2C451D74B8}" sibTransId="{DC78A9DF-C3C2-4124-95AC-5C3C3207BBB8}"/>
    <dgm:cxn modelId="{999257EB-B6A6-4936-8046-C3C9AD7C1DB8}" type="presOf" srcId="{7629427E-41E9-4D14-A113-25D705D2A21F}" destId="{2BCD299A-CC61-4DA4-AFA3-E2B9E08D640B}" srcOrd="0" destOrd="0" presId="urn:microsoft.com/office/officeart/2005/8/layout/vList5"/>
    <dgm:cxn modelId="{8F6689ED-DB04-45D0-BA99-E6BF36D9E10E}" type="presOf" srcId="{1E536959-D2A6-4C5A-9251-D9C030A46AAD}" destId="{0B415647-6AC8-447A-B47F-0BEA86786F15}" srcOrd="0" destOrd="1" presId="urn:microsoft.com/office/officeart/2005/8/layout/vList5"/>
    <dgm:cxn modelId="{45B1A8F0-E8BD-4B96-8958-ED15C872AD86}" type="presOf" srcId="{E5A7310B-B8E5-47EA-A4AD-9078BFCD4F2E}" destId="{4BE99468-2422-4F7E-B9F9-10E2DC9D6586}" srcOrd="0" destOrd="0" presId="urn:microsoft.com/office/officeart/2005/8/layout/vList5"/>
    <dgm:cxn modelId="{FFD701F5-0F13-40ED-9E3F-6B8F66C4E57C}" srcId="{49258844-1985-41BC-9E80-69767BEE166C}" destId="{0B77D45D-852E-4E74-B284-FD50645E3C6D}" srcOrd="0" destOrd="0" parTransId="{DD46D980-685B-4147-ABEC-AC3D33FD7DD4}" sibTransId="{B333B889-F9DD-48FE-AC57-8F20EC88245D}"/>
    <dgm:cxn modelId="{84776051-CCB7-4D36-85CA-AA488A5398CC}" type="presParOf" srcId="{E4D525A2-BC61-4D11-A624-3ACC9524DBA6}" destId="{AA41CE07-FE37-4D23-B528-34F0F9396DD2}" srcOrd="0" destOrd="0" presId="urn:microsoft.com/office/officeart/2005/8/layout/vList5"/>
    <dgm:cxn modelId="{14363A1A-FF77-4825-B314-453743F11263}" type="presParOf" srcId="{AA41CE07-FE37-4D23-B528-34F0F9396DD2}" destId="{9169A59B-0C4D-436A-8951-7B4892500211}" srcOrd="0" destOrd="0" presId="urn:microsoft.com/office/officeart/2005/8/layout/vList5"/>
    <dgm:cxn modelId="{7B686B67-769C-41DA-BF1D-0AE14542F7D4}" type="presParOf" srcId="{AA41CE07-FE37-4D23-B528-34F0F9396DD2}" destId="{C14F5CCD-7E46-4D07-8819-68C74CB6BD32}" srcOrd="1" destOrd="0" presId="urn:microsoft.com/office/officeart/2005/8/layout/vList5"/>
    <dgm:cxn modelId="{6D34745D-B3D6-405F-9649-FAD3978A788F}" type="presParOf" srcId="{E4D525A2-BC61-4D11-A624-3ACC9524DBA6}" destId="{C074484E-124E-4B2E-A197-6E9FE79AE1F0}" srcOrd="1" destOrd="0" presId="urn:microsoft.com/office/officeart/2005/8/layout/vList5"/>
    <dgm:cxn modelId="{14441492-BE26-4DB6-AB53-5B4B39C0D9AD}" type="presParOf" srcId="{E4D525A2-BC61-4D11-A624-3ACC9524DBA6}" destId="{693065F2-5037-4AAB-8B91-5522FB1B823A}" srcOrd="2" destOrd="0" presId="urn:microsoft.com/office/officeart/2005/8/layout/vList5"/>
    <dgm:cxn modelId="{546AB814-56FC-4C6F-AA00-F6ABE9431272}" type="presParOf" srcId="{693065F2-5037-4AAB-8B91-5522FB1B823A}" destId="{B6B9CBA6-73F9-483C-8506-94C21D8919F0}" srcOrd="0" destOrd="0" presId="urn:microsoft.com/office/officeart/2005/8/layout/vList5"/>
    <dgm:cxn modelId="{D4588E52-384E-4E95-B619-2CC9FBA42F4B}" type="presParOf" srcId="{693065F2-5037-4AAB-8B91-5522FB1B823A}" destId="{2BCD299A-CC61-4DA4-AFA3-E2B9E08D640B}" srcOrd="1" destOrd="0" presId="urn:microsoft.com/office/officeart/2005/8/layout/vList5"/>
    <dgm:cxn modelId="{417CEFEF-CF3D-469D-B18B-D4AAA1BF4DC4}" type="presParOf" srcId="{E4D525A2-BC61-4D11-A624-3ACC9524DBA6}" destId="{88D2158A-4AE3-4028-BC6C-155EDF935E4C}" srcOrd="3" destOrd="0" presId="urn:microsoft.com/office/officeart/2005/8/layout/vList5"/>
    <dgm:cxn modelId="{DFF71DC4-A99F-4098-B70C-E9F8B6E10E64}" type="presParOf" srcId="{E4D525A2-BC61-4D11-A624-3ACC9524DBA6}" destId="{AA468512-DCC2-4742-BBF2-3C82B6BA011C}" srcOrd="4" destOrd="0" presId="urn:microsoft.com/office/officeart/2005/8/layout/vList5"/>
    <dgm:cxn modelId="{5E0AE742-BDB4-41B1-AC18-36186E418A2A}" type="presParOf" srcId="{AA468512-DCC2-4742-BBF2-3C82B6BA011C}" destId="{A4652E09-E133-4DDE-86C7-D1845B1B483F}" srcOrd="0" destOrd="0" presId="urn:microsoft.com/office/officeart/2005/8/layout/vList5"/>
    <dgm:cxn modelId="{F70DB35A-3F0B-43B4-9BB9-4429895A720B}" type="presParOf" srcId="{AA468512-DCC2-4742-BBF2-3C82B6BA011C}" destId="{0B415647-6AC8-447A-B47F-0BEA86786F15}" srcOrd="1" destOrd="0" presId="urn:microsoft.com/office/officeart/2005/8/layout/vList5"/>
    <dgm:cxn modelId="{94650ECC-128B-463B-97FA-86D976CCC17C}" type="presParOf" srcId="{E4D525A2-BC61-4D11-A624-3ACC9524DBA6}" destId="{68211B91-6FE8-4726-A405-7C13FD51401B}" srcOrd="5" destOrd="0" presId="urn:microsoft.com/office/officeart/2005/8/layout/vList5"/>
    <dgm:cxn modelId="{4802FCE9-0EFC-4919-A1C6-7DC2FFB4EB05}" type="presParOf" srcId="{E4D525A2-BC61-4D11-A624-3ACC9524DBA6}" destId="{DFE0BBC4-B559-439B-A083-C82B9F82D054}" srcOrd="6" destOrd="0" presId="urn:microsoft.com/office/officeart/2005/8/layout/vList5"/>
    <dgm:cxn modelId="{67D8FE7F-4326-4500-BDE4-53D3BEA76B7B}" type="presParOf" srcId="{DFE0BBC4-B559-439B-A083-C82B9F82D054}" destId="{4BE99468-2422-4F7E-B9F9-10E2DC9D6586}" srcOrd="0" destOrd="0" presId="urn:microsoft.com/office/officeart/2005/8/layout/vList5"/>
    <dgm:cxn modelId="{D7F52612-B032-4D12-AC60-0E25D4A87998}" type="presParOf" srcId="{DFE0BBC4-B559-439B-A083-C82B9F82D054}" destId="{83348413-20EA-424C-9236-DF2D10877B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F1F33A-0678-4E9F-B44C-003C49798E2D}">
      <dsp:nvSpPr>
        <dsp:cNvPr id="0" name=""/>
        <dsp:cNvSpPr/>
      </dsp:nvSpPr>
      <dsp:spPr>
        <a:xfrm>
          <a:off x="40" y="26282"/>
          <a:ext cx="3882578" cy="12339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Process-wise</a:t>
          </a:r>
        </a:p>
      </dsp:txBody>
      <dsp:txXfrm>
        <a:off x="40" y="26282"/>
        <a:ext cx="3882578" cy="1233949"/>
      </dsp:txXfrm>
    </dsp:sp>
    <dsp:sp modelId="{B4421BDD-5497-4547-A164-FCA787FBA32B}">
      <dsp:nvSpPr>
        <dsp:cNvPr id="0" name=""/>
        <dsp:cNvSpPr/>
      </dsp:nvSpPr>
      <dsp:spPr>
        <a:xfrm>
          <a:off x="40" y="1248057"/>
          <a:ext cx="3882578" cy="1844640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Stimulates consideration of KVs in each SA1 work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 dirty="0"/>
            <a:t>Systematically add KVI objectives to any SID/WID (TR/TS)</a:t>
          </a:r>
        </a:p>
      </dsp:txBody>
      <dsp:txXfrm>
        <a:off x="40" y="1248057"/>
        <a:ext cx="3882578" cy="1844640"/>
      </dsp:txXfrm>
    </dsp:sp>
    <dsp:sp modelId="{B955F437-F1F8-4718-8D7F-CCEA5BE3B7FF}">
      <dsp:nvSpPr>
        <dsp:cNvPr id="0" name=""/>
        <dsp:cNvSpPr/>
      </dsp:nvSpPr>
      <dsp:spPr>
        <a:xfrm>
          <a:off x="4426180" y="30044"/>
          <a:ext cx="3882578" cy="1218901"/>
        </a:xfrm>
        <a:prstGeom prst="rect">
          <a:avLst/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 w="12700" cap="flat" cmpd="sng" algn="ctr">
          <a:solidFill>
            <a:schemeClr val="accent4">
              <a:hueOff val="10395692"/>
              <a:satOff val="-47968"/>
              <a:lumOff val="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6032" tIns="146304" rIns="256032" bIns="146304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dirty="0"/>
            <a:t>Content-wise</a:t>
          </a:r>
        </a:p>
      </dsp:txBody>
      <dsp:txXfrm>
        <a:off x="4426180" y="30044"/>
        <a:ext cx="3882578" cy="1218901"/>
      </dsp:txXfrm>
    </dsp:sp>
    <dsp:sp modelId="{EF05C7AB-380E-4E06-AF79-D51A685CF14C}">
      <dsp:nvSpPr>
        <dsp:cNvPr id="0" name=""/>
        <dsp:cNvSpPr/>
      </dsp:nvSpPr>
      <dsp:spPr>
        <a:xfrm>
          <a:off x="4426180" y="1244295"/>
          <a:ext cx="3882578" cy="1844640"/>
        </a:xfrm>
        <a:prstGeom prst="rect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/>
            <a:t>Strong willingness to have global impact on KVs as part of “6G” design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i="1" kern="1200" dirty="0"/>
            <a:t>Create dedicated SID/WID to tackle most relevant KVs as “problem to be solved” by 3GPP</a:t>
          </a:r>
        </a:p>
      </dsp:txBody>
      <dsp:txXfrm>
        <a:off x="4426180" y="1244295"/>
        <a:ext cx="3882578" cy="18446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4F5CCD-7E46-4D07-8819-68C74CB6BD32}">
      <dsp:nvSpPr>
        <dsp:cNvPr id="0" name=""/>
        <dsp:cNvSpPr/>
      </dsp:nvSpPr>
      <dsp:spPr>
        <a:xfrm rot="5400000">
          <a:off x="5544298" y="-2405031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Approaches to improve 6G energy efficiency</a:t>
          </a:r>
          <a:r>
            <a:rPr lang="en-US" sz="900" b="0" kern="1200"/>
            <a:t>, including tradeoffs with QoS</a:t>
          </a:r>
          <a:endParaRPr lang="en-US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Operations in constrained environment (</a:t>
          </a:r>
          <a:r>
            <a:rPr lang="en-US" sz="900" b="1" kern="1200" dirty="0" err="1"/>
            <a:t>ie</a:t>
          </a:r>
          <a:r>
            <a:rPr lang="en-US" sz="900" b="1" kern="1200" dirty="0"/>
            <a:t> finite resources)</a:t>
          </a:r>
          <a:r>
            <a:rPr lang="en-US" sz="900" b="0" kern="1200" dirty="0"/>
            <a:t>, </a:t>
          </a:r>
          <a:r>
            <a:rPr lang="en-US" sz="900" b="0" kern="1200" dirty="0" err="1"/>
            <a:t>eg</a:t>
          </a:r>
          <a:r>
            <a:rPr lang="en-US" sz="900" b="0" kern="1200" dirty="0"/>
            <a:t> based on sharing/reuse of resources </a:t>
          </a:r>
          <a:r>
            <a:rPr lang="en-US" sz="900" kern="1200" dirty="0"/>
            <a:t>across multiple operators/service providers</a:t>
          </a:r>
        </a:p>
      </dsp:txBody>
      <dsp:txXfrm rot="-5400000">
        <a:off x="3072899" y="91759"/>
        <a:ext cx="5437540" cy="469350"/>
      </dsp:txXfrm>
    </dsp:sp>
    <dsp:sp modelId="{9169A59B-0C4D-436A-8951-7B4892500211}">
      <dsp:nvSpPr>
        <dsp:cNvPr id="0" name=""/>
        <dsp:cNvSpPr/>
      </dsp:nvSpPr>
      <dsp:spPr>
        <a:xfrm>
          <a:off x="0" y="1351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Sustainable 6G</a:t>
          </a:r>
          <a:endParaRPr lang="en-US" sz="2400" kern="1200" dirty="0"/>
        </a:p>
      </dsp:txBody>
      <dsp:txXfrm>
        <a:off x="31738" y="33089"/>
        <a:ext cx="3009423" cy="586689"/>
      </dsp:txXfrm>
    </dsp:sp>
    <dsp:sp modelId="{2BCD299A-CC61-4DA4-AFA3-E2B9E08D640B}">
      <dsp:nvSpPr>
        <dsp:cNvPr id="0" name=""/>
        <dsp:cNvSpPr/>
      </dsp:nvSpPr>
      <dsp:spPr>
        <a:xfrm rot="5400000">
          <a:off x="5544298" y="-1722357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Facilitate customers (</a:t>
          </a:r>
          <a:r>
            <a:rPr lang="en-US" sz="900" b="1" kern="1200" dirty="0" err="1"/>
            <a:t>eg</a:t>
          </a:r>
          <a:r>
            <a:rPr lang="en-US" sz="900" b="1" kern="1200" dirty="0"/>
            <a:t> vertical markets) to achieve high sustainability gains </a:t>
          </a:r>
          <a:r>
            <a:rPr lang="en-US" sz="900" b="0" kern="1200" dirty="0"/>
            <a:t>by leveraging 6G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Favor voluntary “digital sobriety” </a:t>
          </a:r>
          <a:r>
            <a:rPr lang="en-US" sz="900" b="0" kern="1200"/>
            <a:t>from customers</a:t>
          </a:r>
          <a:endParaRPr lang="en-US" sz="900" b="0" kern="1200" dirty="0"/>
        </a:p>
      </dsp:txBody>
      <dsp:txXfrm rot="-5400000">
        <a:off x="3072899" y="774433"/>
        <a:ext cx="5437540" cy="469350"/>
      </dsp:txXfrm>
    </dsp:sp>
    <dsp:sp modelId="{B6B9CBA6-73F9-483C-8506-94C21D8919F0}">
      <dsp:nvSpPr>
        <dsp:cNvPr id="0" name=""/>
        <dsp:cNvSpPr/>
      </dsp:nvSpPr>
      <dsp:spPr>
        <a:xfrm>
          <a:off x="0" y="684025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6G for sustainability</a:t>
          </a:r>
          <a:endParaRPr lang="en-US" sz="2400" kern="1200" dirty="0"/>
        </a:p>
      </dsp:txBody>
      <dsp:txXfrm>
        <a:off x="31738" y="715763"/>
        <a:ext cx="3009423" cy="586689"/>
      </dsp:txXfrm>
    </dsp:sp>
    <dsp:sp modelId="{0B415647-6AC8-447A-B47F-0BEA86786F15}">
      <dsp:nvSpPr>
        <dsp:cNvPr id="0" name=""/>
        <dsp:cNvSpPr/>
      </dsp:nvSpPr>
      <dsp:spPr>
        <a:xfrm rot="5400000">
          <a:off x="5544298" y="-1039683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Trustworthy AI algorithms</a:t>
          </a:r>
          <a:r>
            <a:rPr lang="en-US" sz="900" b="0" kern="1200"/>
            <a:t> (eg privacy preserving, fairness, equity etc)</a:t>
          </a:r>
          <a:endParaRPr lang="en-US" sz="900" b="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 dirty="0"/>
            <a:t>Transparency </a:t>
          </a:r>
          <a:r>
            <a:rPr lang="en-US" sz="900" b="0" kern="1200" dirty="0"/>
            <a:t>of sustainability </a:t>
          </a:r>
          <a:r>
            <a:rPr lang="en-US" sz="900" kern="1200" dirty="0"/>
            <a:t>information towards end-users and verticals, whilst preserving privacy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Reliability of highly-resilient networks </a:t>
          </a:r>
          <a:r>
            <a:rPr lang="en-US" sz="900" kern="1200"/>
            <a:t>in adversarial conditions </a:t>
          </a:r>
          <a:endParaRPr lang="en-US" sz="900" kern="1200" dirty="0"/>
        </a:p>
      </dsp:txBody>
      <dsp:txXfrm rot="-5400000">
        <a:off x="3072899" y="1457107"/>
        <a:ext cx="5437540" cy="469350"/>
      </dsp:txXfrm>
    </dsp:sp>
    <dsp:sp modelId="{A4652E09-E133-4DDE-86C7-D1845B1B483F}">
      <dsp:nvSpPr>
        <dsp:cNvPr id="0" name=""/>
        <dsp:cNvSpPr/>
      </dsp:nvSpPr>
      <dsp:spPr>
        <a:xfrm>
          <a:off x="0" y="1366699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Trustworthiness</a:t>
          </a:r>
          <a:endParaRPr lang="en-US" sz="2400" kern="1200" dirty="0"/>
        </a:p>
      </dsp:txBody>
      <dsp:txXfrm>
        <a:off x="31738" y="1398437"/>
        <a:ext cx="3009423" cy="586689"/>
      </dsp:txXfrm>
    </dsp:sp>
    <dsp:sp modelId="{83348413-20EA-424C-9236-DF2D10877BBF}">
      <dsp:nvSpPr>
        <dsp:cNvPr id="0" name=""/>
        <dsp:cNvSpPr/>
      </dsp:nvSpPr>
      <dsp:spPr>
        <a:xfrm rot="5400000">
          <a:off x="5544298" y="-357009"/>
          <a:ext cx="520132" cy="5462931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900" b="1" kern="1200"/>
            <a:t>Availability of mobile networks in rural/remote areas</a:t>
          </a:r>
          <a:r>
            <a:rPr lang="en-US" sz="900" b="0" kern="1200"/>
            <a:t>, including with </a:t>
          </a:r>
          <a:r>
            <a:rPr lang="en-US" sz="900" kern="1200"/>
            <a:t>limited/intermittent energy availability</a:t>
          </a:r>
          <a:endParaRPr lang="en-US" sz="900" kern="1200" dirty="0"/>
        </a:p>
      </dsp:txBody>
      <dsp:txXfrm rot="-5400000">
        <a:off x="3072899" y="2139781"/>
        <a:ext cx="5437540" cy="469350"/>
      </dsp:txXfrm>
    </dsp:sp>
    <dsp:sp modelId="{4BE99468-2422-4F7E-B9F9-10E2DC9D6586}">
      <dsp:nvSpPr>
        <dsp:cNvPr id="0" name=""/>
        <dsp:cNvSpPr/>
      </dsp:nvSpPr>
      <dsp:spPr>
        <a:xfrm>
          <a:off x="0" y="2049373"/>
          <a:ext cx="3072899" cy="65016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Inclusiveness</a:t>
          </a:r>
          <a:endParaRPr lang="en-US" sz="2400" kern="1200" dirty="0"/>
        </a:p>
      </dsp:txBody>
      <dsp:txXfrm>
        <a:off x="31738" y="2081111"/>
        <a:ext cx="3009423" cy="5866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454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752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9514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1125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98161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86713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067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4810126"/>
            <a:ext cx="9149954" cy="136922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5954" y="1091804"/>
            <a:ext cx="8612982" cy="202406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135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7" y="4944666"/>
            <a:ext cx="7405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6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5" y="357187"/>
            <a:ext cx="1056085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6" y="4763691"/>
            <a:ext cx="341760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05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05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3" y="27385"/>
            <a:ext cx="238757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sz="9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 1 Meeting #104</a:t>
            </a:r>
            <a:endParaRPr lang="sv-SE" altLang="en-US" sz="900" b="1" dirty="0">
              <a:latin typeface="Arial "/>
            </a:endParaRPr>
          </a:p>
          <a:p>
            <a:pPr hangingPunct="0"/>
            <a:r>
              <a:rPr lang="en-GB" sz="9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Chicago, USA,  13 - 17 November 2023</a:t>
            </a:r>
            <a:endParaRPr lang="en-SE" sz="9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72288" y="100013"/>
            <a:ext cx="1950244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900" b="1" dirty="0">
                <a:latin typeface="Arial "/>
              </a:rPr>
              <a:t>S1-233194</a:t>
            </a:r>
          </a:p>
        </p:txBody>
      </p:sp>
    </p:spTree>
    <p:extLst>
      <p:ext uri="{BB962C8B-B14F-4D97-AF65-F5344CB8AC3E}">
        <p14:creationId xmlns:p14="http://schemas.microsoft.com/office/powerpoint/2010/main" val="289101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0" r:id="rId1"/>
    <p:sldLayoutId id="2147483921" r:id="rId2"/>
    <p:sldLayoutId id="214748392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Blip>
          <a:blip r:embed="rId6"/>
        </a:buBlip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extgalliance.org/working_group/green-g/" TargetMode="External"/><Relationship Id="rId2" Type="http://schemas.openxmlformats.org/officeDocument/2006/relationships/hyperlink" Target="https://www.ngmn.org/wp-content/uploads/NGMN-6G-Drivers-and-Vision-V1.0_final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nowpublishers.com/article/BookDetails/9781638282389" TargetMode="External"/><Relationship Id="rId4" Type="http://schemas.openxmlformats.org/officeDocument/2006/relationships/hyperlink" Target="https://5g-ppp.eu/wp-content/uploads/2022/05/What-societal-values-will-6G-address-White-Paper-v1.0-final.pd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5g-ppp.eu/wp-content/uploads/2022/05/What-societal-values-will-6G-address-White-Paper-v1.0-final.pdf" TargetMode="External"/><Relationship Id="rId4" Type="http://schemas.openxmlformats.org/officeDocument/2006/relationships/hyperlink" Target="https://hexa-x.eu/wp-content/uploads/2021/02/Hexa-X_D1.1.pd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4_CODEC/TSGS4_124_Berlin/Docs/S4-231111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rxiv.org/pdf/2309.13602.pdf" TargetMode="External"/><Relationship Id="rId5" Type="http://schemas.openxmlformats.org/officeDocument/2006/relationships/hyperlink" Target="https://ieeexplore.ieee.org/stamp/stamp.jsp?arnumber=10032155" TargetMode="Externa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3000" dirty="0"/>
              <a:t>Addressing KVIs in SA1 Rel-20</a:t>
            </a:r>
            <a:endParaRPr lang="en-GB" altLang="en-US" sz="30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GB" altLang="en-US" dirty="0"/>
              <a:t>LW Goix</a:t>
            </a:r>
          </a:p>
          <a:p>
            <a:pPr eaLnBrk="1" hangingPunct="1"/>
            <a:r>
              <a:rPr lang="en-GB" altLang="en-US" dirty="0"/>
              <a:t>Nokia, Nokia Shanghai Bell</a:t>
            </a:r>
          </a:p>
          <a:p>
            <a:pPr eaLnBrk="1" hangingPunct="1"/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DAABA1A-BD5D-74BA-753D-B6DA25DE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Questions and next steps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8222742" cy="3262312"/>
          </a:xfrm>
        </p:spPr>
        <p:txBody>
          <a:bodyPr/>
          <a:lstStyle/>
          <a:p>
            <a:r>
              <a:rPr lang="en-US" dirty="0"/>
              <a:t>Is there consensus in SA1 to address KV/KVIs in Rel-20 ?</a:t>
            </a:r>
          </a:p>
          <a:p>
            <a:r>
              <a:rPr lang="en-US" dirty="0">
                <a:sym typeface="Wingdings" panose="05000000000000000000" pitchFamily="2" charset="2"/>
              </a:rPr>
              <a:t>Should SA1 address KV/KVIs from Process and/or Content perspective ?</a:t>
            </a:r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  <a:p>
            <a:r>
              <a:rPr lang="en-US" dirty="0">
                <a:sym typeface="Wingdings" panose="05000000000000000000" pitchFamily="2" charset="2"/>
              </a:rPr>
              <a:t>Proposed way forward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Propose/agree a Part-1 SID at SA1#105 in order to study “how” KV/KVIs could be addressed from Part-2 onwards.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51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38A37F0-C16E-52C1-A256-B5EC10973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references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solidFill>
                  <a:srgbClr val="000000"/>
                </a:solidFill>
                <a:hlinkClick r:id="rId2"/>
              </a:rPr>
              <a:t>NGMN Alliance: 6G Drivers and Vision 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  <a:hlinkClick r:id="rId3"/>
              </a:rPr>
              <a:t>Next G Alliance Green G Working Group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hlinkClick r:id="rId4"/>
              </a:rPr>
              <a:t>6G IA: What societal values will 6G address?</a:t>
            </a:r>
            <a:endParaRPr lang="en-US" sz="1800" dirty="0">
              <a:solidFill>
                <a:srgbClr val="000000"/>
              </a:solidFill>
              <a:hlinkClick r:id="rId5"/>
            </a:endParaRPr>
          </a:p>
          <a:p>
            <a:r>
              <a:rPr lang="en-US" sz="1800" dirty="0">
                <a:solidFill>
                  <a:srgbClr val="000000"/>
                </a:solidFill>
                <a:hlinkClick r:id="rId5"/>
              </a:rPr>
              <a:t>5G PPP: Towards Sustainable and Trustworthy 6G: Challenges, Enablers, and Architectural Design</a:t>
            </a:r>
            <a:endParaRPr lang="en-US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24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C7770F-05D4-FD85-1D6C-52AD8C0DE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5254405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168DB9F-0528-42B7-87EA-4C2E0398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Disclaimer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Rel-20 is expected to cover 5GA (Part-1), and beyond (Part-2) : the present ideas are proposed to be studied in Part-1 although targeting implementation in Part-2</a:t>
            </a:r>
          </a:p>
          <a:p>
            <a:pPr lvl="1"/>
            <a:r>
              <a:rPr lang="en-US" dirty="0"/>
              <a:t>There is a need for *early* internal discussion for SA1 to appropriate this topic</a:t>
            </a:r>
          </a:p>
        </p:txBody>
      </p:sp>
    </p:spTree>
    <p:extLst>
      <p:ext uri="{BB962C8B-B14F-4D97-AF65-F5344CB8AC3E}">
        <p14:creationId xmlns:p14="http://schemas.microsoft.com/office/powerpoint/2010/main" val="3740895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F0711A0-C2C5-81E4-BF80-FF9136F63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Key Value (Indicator)s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8439150" cy="3263504"/>
          </a:xfrm>
        </p:spPr>
        <p:txBody>
          <a:bodyPr/>
          <a:lstStyle/>
          <a:p>
            <a:r>
              <a:rPr lang="en-US" sz="1600" dirty="0">
                <a:solidFill>
                  <a:srgbClr val="000000"/>
                </a:solidFill>
              </a:rPr>
              <a:t>“6G” brings expectations that outstanding societal challenges are considered, and that value creation is ensured.</a:t>
            </a:r>
          </a:p>
          <a:p>
            <a:pPr lvl="1"/>
            <a:r>
              <a:rPr lang="en-US" sz="1400" dirty="0">
                <a:solidFill>
                  <a:srgbClr val="000000"/>
                </a:solidFill>
              </a:rPr>
              <a:t>As an example, sustainability is generally expected to be a foundational element in the design of 6G.  </a:t>
            </a:r>
          </a:p>
          <a:p>
            <a:pPr algn="l" fontAlgn="base"/>
            <a:r>
              <a:rPr lang="en-US" sz="1600" dirty="0">
                <a:solidFill>
                  <a:srgbClr val="000000"/>
                </a:solidFill>
              </a:rPr>
              <a:t>According to NGMN, the telecom industry should also have a role in “6G” with respect to the United Nations Sustainable Development Goals</a:t>
            </a:r>
          </a:p>
          <a:p>
            <a:endParaRPr lang="en-US" sz="1600" dirty="0">
              <a:solidFill>
                <a:srgbClr val="000000"/>
              </a:solidFill>
            </a:endParaRPr>
          </a:p>
          <a:p>
            <a:r>
              <a:rPr lang="en-US" sz="1600" dirty="0">
                <a:solidFill>
                  <a:srgbClr val="000000"/>
                </a:solidFill>
              </a:rPr>
              <a:t>In particular, a shift from performance-oriented to performance- </a:t>
            </a:r>
            <a:r>
              <a:rPr lang="en-US" sz="1600" b="1" dirty="0">
                <a:solidFill>
                  <a:srgbClr val="000000"/>
                </a:solidFill>
              </a:rPr>
              <a:t>*and value-* </a:t>
            </a:r>
            <a:r>
              <a:rPr lang="en-US" sz="1600" dirty="0">
                <a:solidFill>
                  <a:srgbClr val="000000"/>
                </a:solidFill>
              </a:rPr>
              <a:t>oriented parameters is thus expected, towards broader social awareness and responsibility.</a:t>
            </a:r>
          </a:p>
          <a:p>
            <a:pPr algn="l"/>
            <a:r>
              <a:rPr lang="en-US" sz="1600" b="0" i="0" u="none" strike="noStrike" baseline="0" dirty="0">
                <a:solidFill>
                  <a:srgbClr val="000000"/>
                </a:solidFill>
              </a:rPr>
              <a:t>This leads to a new class of evaluation criteria, defined as Key Values (KVs)</a:t>
            </a:r>
            <a:r>
              <a:rPr lang="en-US" sz="1600" dirty="0">
                <a:solidFill>
                  <a:srgbClr val="000000"/>
                </a:solidFill>
              </a:rPr>
              <a:t> e.g., sustainability, inclusiveness, and trustworthiness.</a:t>
            </a:r>
          </a:p>
          <a:p>
            <a:pPr lvl="1"/>
            <a:r>
              <a:rPr lang="en-US" sz="1200" dirty="0">
                <a:solidFill>
                  <a:srgbClr val="000000"/>
                </a:solidFill>
              </a:rPr>
              <a:t>Each KV may define a set of specific indicators called KVIs</a:t>
            </a:r>
          </a:p>
        </p:txBody>
      </p:sp>
    </p:spTree>
    <p:extLst>
      <p:ext uri="{BB962C8B-B14F-4D97-AF65-F5344CB8AC3E}">
        <p14:creationId xmlns:p14="http://schemas.microsoft.com/office/powerpoint/2010/main" val="257244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C21C46D-AC00-91AE-45FC-58C7A0F6C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KVIs differ from KPIs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5250212" cy="1502318"/>
          </a:xfrm>
        </p:spPr>
        <p:txBody>
          <a:bodyPr/>
          <a:lstStyle/>
          <a:p>
            <a:r>
              <a:rPr lang="en-US" sz="1200" b="1" dirty="0">
                <a:solidFill>
                  <a:schemeClr val="accent1"/>
                </a:solidFill>
              </a:rPr>
              <a:t>KPIs</a:t>
            </a:r>
            <a:r>
              <a:rPr lang="en-US" sz="1200" dirty="0"/>
              <a:t> provide insights into the performance aspects of the specific area or technology.</a:t>
            </a:r>
          </a:p>
          <a:p>
            <a:r>
              <a:rPr lang="en-US" sz="1200" b="1" dirty="0">
                <a:solidFill>
                  <a:schemeClr val="accent1"/>
                </a:solidFill>
              </a:rPr>
              <a:t>KVIs</a:t>
            </a:r>
            <a:r>
              <a:rPr lang="en-US" sz="1200" dirty="0"/>
              <a:t> provide deeper insight into human-related factors, less product-oriented</a:t>
            </a:r>
          </a:p>
          <a:p>
            <a:r>
              <a:rPr lang="en-US" sz="1200" dirty="0"/>
              <a:t>However, KVIs are likely to impact</a:t>
            </a:r>
          </a:p>
          <a:p>
            <a:pPr lvl="1"/>
            <a:r>
              <a:rPr lang="en-US" sz="1050" i="1" dirty="0"/>
              <a:t>KPI definitions </a:t>
            </a:r>
            <a:r>
              <a:rPr lang="en-US" sz="1050" dirty="0"/>
              <a:t>to better evaluate the KVI outcomes</a:t>
            </a:r>
          </a:p>
          <a:p>
            <a:pPr lvl="1"/>
            <a:r>
              <a:rPr lang="en-US" sz="1050" i="1" dirty="0"/>
              <a:t>KPI values </a:t>
            </a:r>
            <a:r>
              <a:rPr lang="en-US" sz="1050" dirty="0"/>
              <a:t>to trade-off with the KVI outcomes</a:t>
            </a:r>
          </a:p>
          <a:p>
            <a:pPr marL="342900" lvl="1" indent="0">
              <a:buNone/>
            </a:pPr>
            <a:endParaRPr lang="en-US" sz="105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4C5B088-43CB-F5A7-198C-9A2CD6B3E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861" y="395946"/>
            <a:ext cx="2904924" cy="42108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46C1F9-D4BE-27CA-5ADF-7351CB2C9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734" y="2799347"/>
            <a:ext cx="3222812" cy="193457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BA6CD0-9FC1-4F31-4083-1898746E2A1E}"/>
              </a:ext>
            </a:extLst>
          </p:cNvPr>
          <p:cNvSpPr txBox="1"/>
          <p:nvPr/>
        </p:nvSpPr>
        <p:spPr>
          <a:xfrm>
            <a:off x="5878861" y="4602849"/>
            <a:ext cx="3732697" cy="22374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Sources: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  <a:hlinkClick r:id="rId4"/>
              </a:rPr>
              <a:t>Hexa-X D1.1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, </a:t>
            </a:r>
            <a:r>
              <a:rPr lang="en-US" sz="1200" dirty="0">
                <a:hlinkClick r:id="rId5"/>
              </a:rPr>
              <a:t>6G IA SNVC-SG (5g-ppp.eu)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highlight>
                <a:srgbClr val="FFFF00"/>
              </a:highlight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1C71A6A-F09E-CC65-9760-4D6EE1F57BCF}"/>
              </a:ext>
            </a:extLst>
          </p:cNvPr>
          <p:cNvSpPr/>
          <p:nvPr/>
        </p:nvSpPr>
        <p:spPr>
          <a:xfrm>
            <a:off x="3385456" y="2698144"/>
            <a:ext cx="1828800" cy="1050758"/>
          </a:xfrm>
          <a:prstGeom prst="ellipse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AC53C0-22D5-4BF1-CA87-FF2BB8A45AFC}"/>
              </a:ext>
            </a:extLst>
          </p:cNvPr>
          <p:cNvSpPr txBox="1"/>
          <p:nvPr/>
        </p:nvSpPr>
        <p:spPr>
          <a:xfrm>
            <a:off x="4668350" y="2418986"/>
            <a:ext cx="12051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</a:rPr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96090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2168DB9F-0528-42B7-87EA-4C2E03984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Why KVIs matter ?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r>
              <a:rPr lang="en-US" dirty="0"/>
              <a:t>Using KVIs when developing 6G serves two purposes:</a:t>
            </a:r>
          </a:p>
          <a:p>
            <a:pPr lvl="1"/>
            <a:r>
              <a:rPr lang="en-US" dirty="0"/>
              <a:t>to demonstrate and validate that 6G would contribute to meeting societal needs (and get public opinion acceptance)</a:t>
            </a:r>
          </a:p>
          <a:p>
            <a:pPr lvl="1"/>
            <a:r>
              <a:rPr lang="en-US" dirty="0"/>
              <a:t>to impact technology development in a value-benefitting direction</a:t>
            </a:r>
          </a:p>
          <a:p>
            <a:r>
              <a:rPr lang="en-US" dirty="0"/>
              <a:t>At SA1 level</a:t>
            </a:r>
          </a:p>
          <a:p>
            <a:pPr lvl="1"/>
            <a:r>
              <a:rPr lang="en-US" dirty="0"/>
              <a:t>Serve as guidance during use case discussions </a:t>
            </a:r>
            <a:r>
              <a:rPr lang="en-US" sz="1800" dirty="0"/>
              <a:t>to better </a:t>
            </a:r>
            <a:r>
              <a:rPr lang="en-US" sz="1800" b="1" dirty="0"/>
              <a:t>qualify </a:t>
            </a:r>
            <a:r>
              <a:rPr lang="en-US" b="1" dirty="0"/>
              <a:t>and </a:t>
            </a:r>
            <a:r>
              <a:rPr lang="en-US" sz="1800" b="1" dirty="0"/>
              <a:t>quantify </a:t>
            </a:r>
            <a:r>
              <a:rPr lang="en-US" sz="1800" dirty="0"/>
              <a:t>their global impact</a:t>
            </a:r>
            <a:endParaRPr lang="en-US" dirty="0"/>
          </a:p>
          <a:p>
            <a:pPr lvl="1"/>
            <a:r>
              <a:rPr lang="en-US" dirty="0"/>
              <a:t>Improve requirements and KPIs towards better KVIs (prevent negative impact)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1405E-A83C-311C-48C8-414AB7CD50FB}"/>
              </a:ext>
            </a:extLst>
          </p:cNvPr>
          <p:cNvSpPr/>
          <p:nvPr/>
        </p:nvSpPr>
        <p:spPr>
          <a:xfrm>
            <a:off x="235707" y="4134670"/>
            <a:ext cx="8672585" cy="497655"/>
          </a:xfrm>
          <a:prstGeom prst="rect">
            <a:avLst/>
          </a:prstGeom>
          <a:solidFill>
            <a:schemeClr val="accent6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300"/>
              </a:spcAft>
              <a:buSzPct val="100000"/>
            </a:pPr>
            <a:r>
              <a:rPr lang="en-US" sz="900" dirty="0">
                <a:solidFill>
                  <a:schemeClr val="bg1"/>
                </a:solidFill>
              </a:rPr>
              <a:t>Note : in </a:t>
            </a:r>
            <a:r>
              <a:rPr lang="en-US" sz="900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S4-231111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b="1" dirty="0">
                <a:solidFill>
                  <a:schemeClr val="bg1"/>
                </a:solidFill>
              </a:rPr>
              <a:t>SA4 has suggested to modify the 3GPP Work Item Description and Specification templates to include a clause on “Impact on Climate” or “How can impact on energy efficiency and/or energy saving and/or digital sobriety be considered in the work” </a:t>
            </a:r>
            <a:r>
              <a:rPr lang="en-US" sz="900" dirty="0">
                <a:solidFill>
                  <a:schemeClr val="bg1"/>
                </a:solidFill>
              </a:rPr>
              <a:t>that would identify and collect relevant information. The end goal is to have the new clause be a consideration similar to the way “Security” is considered in any 3GPP effort or feature.</a:t>
            </a:r>
          </a:p>
        </p:txBody>
      </p:sp>
    </p:spTree>
    <p:extLst>
      <p:ext uri="{BB962C8B-B14F-4D97-AF65-F5344CB8AC3E}">
        <p14:creationId xmlns:p14="http://schemas.microsoft.com/office/powerpoint/2010/main" val="63972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FDAABA1A-BD5D-74BA-753D-B6DA25DED2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(Some) Challenges for KVIs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70013"/>
            <a:ext cx="7975704" cy="3262312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chemeClr val="accent1"/>
                </a:solidFill>
              </a:rPr>
              <a:t>Setting KVIs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evaluate/quantify KVI objectives </a:t>
            </a:r>
            <a:r>
              <a:rPr lang="en-US" sz="1600" dirty="0"/>
              <a:t>(objective vs subjective) within a TS ? 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propagate KVI objectives </a:t>
            </a:r>
            <a:r>
              <a:rPr lang="en-US" sz="1600" dirty="0"/>
              <a:t>to downstream groups ? </a:t>
            </a:r>
          </a:p>
          <a:p>
            <a:pPr lvl="1"/>
            <a:endParaRPr lang="en-US" sz="1600" dirty="0"/>
          </a:p>
          <a:p>
            <a:pPr marL="457200" indent="-457200">
              <a:buFont typeface="+mj-lt"/>
              <a:buAutoNum type="arabicPeriod" startAt="2"/>
            </a:pPr>
            <a:r>
              <a:rPr lang="en-US" sz="2000" dirty="0">
                <a:solidFill>
                  <a:schemeClr val="accent1"/>
                </a:solidFill>
              </a:rPr>
              <a:t>(Monitoring and) Evaluating KVIs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evaluate</a:t>
            </a:r>
            <a:r>
              <a:rPr lang="en-US" sz="1600" dirty="0"/>
              <a:t> </a:t>
            </a:r>
            <a:r>
              <a:rPr lang="en-US" sz="1600" b="1" dirty="0"/>
              <a:t>KVI results </a:t>
            </a:r>
            <a:r>
              <a:rPr lang="en-US" sz="1600" dirty="0"/>
              <a:t>at the end of the release ? </a:t>
            </a:r>
          </a:p>
          <a:p>
            <a:pPr marL="685800" lvl="2" indent="0">
              <a:buNone/>
            </a:pPr>
            <a:r>
              <a:rPr lang="en-US" sz="1300" dirty="0">
                <a:sym typeface="Wingdings" panose="05000000000000000000" pitchFamily="2" charset="2"/>
              </a:rPr>
              <a:t> </a:t>
            </a:r>
            <a:r>
              <a:rPr lang="en-US" sz="1300" dirty="0"/>
              <a:t>Up to downstream groups, SA1 “maintenance” ?</a:t>
            </a:r>
          </a:p>
          <a:p>
            <a:pPr lvl="1"/>
            <a:r>
              <a:rPr lang="en-US" sz="1600" i="1" dirty="0"/>
              <a:t>How to / to which extent </a:t>
            </a:r>
            <a:r>
              <a:rPr lang="en-US" sz="1600" b="1" dirty="0"/>
              <a:t>monitor and assess KVI results</a:t>
            </a:r>
            <a:r>
              <a:rPr lang="en-US" sz="1600" dirty="0"/>
              <a:t> on the field once deployed ?</a:t>
            </a:r>
          </a:p>
          <a:p>
            <a:pPr marL="685800" lvl="2" indent="0">
              <a:buNone/>
            </a:pPr>
            <a:r>
              <a:rPr lang="en-US" sz="1300" dirty="0">
                <a:sym typeface="Wingdings" panose="05000000000000000000" pitchFamily="2" charset="2"/>
              </a:rPr>
              <a:t> Up to operators, regulators, external “auditor(s)” ? </a:t>
            </a:r>
          </a:p>
          <a:p>
            <a:pPr lvl="1"/>
            <a:r>
              <a:rPr lang="en-US" sz="1600" i="1" dirty="0">
                <a:sym typeface="Wingdings" panose="05000000000000000000" pitchFamily="2" charset="2"/>
              </a:rPr>
              <a:t>How to avoid KVI-washing ?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650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D5DC09E2-F06D-46E9-1104-03CD002401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20575761"/>
              </p:ext>
            </p:extLst>
          </p:nvPr>
        </p:nvGraphicFramePr>
        <p:xfrm>
          <a:off x="417600" y="1462978"/>
          <a:ext cx="8308800" cy="31189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2BA4A0DF-35FC-DE01-9758-A3DF3D970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E9E3F-1F11-0C94-F2EA-DDB1DABCB8B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765175"/>
            <a:ext cx="8308975" cy="339725"/>
          </a:xfrm>
        </p:spPr>
        <p:txBody>
          <a:bodyPr/>
          <a:lstStyle/>
          <a:p>
            <a:pPr lvl="1" fontAlgn="base"/>
            <a:endParaRPr lang="en-US" sz="1800" dirty="0">
              <a:solidFill>
                <a:srgbClr val="000000"/>
              </a:solidFill>
            </a:endParaRPr>
          </a:p>
          <a:p>
            <a:pPr algn="l"/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5A81DC-B65E-8650-4028-65EE7DBE5474}"/>
              </a:ext>
            </a:extLst>
          </p:cNvPr>
          <p:cNvSpPr txBox="1"/>
          <p:nvPr/>
        </p:nvSpPr>
        <p:spPr>
          <a:xfrm>
            <a:off x="4267269" y="1759347"/>
            <a:ext cx="6222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AND</a:t>
            </a:r>
          </a:p>
          <a:p>
            <a:r>
              <a:rPr lang="en-US" b="1" dirty="0"/>
              <a:t>/OR</a:t>
            </a:r>
          </a:p>
        </p:txBody>
      </p:sp>
    </p:spTree>
    <p:extLst>
      <p:ext uri="{BB962C8B-B14F-4D97-AF65-F5344CB8AC3E}">
        <p14:creationId xmlns:p14="http://schemas.microsoft.com/office/powerpoint/2010/main" val="306571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CC4E14D-7A98-6530-49EA-3340C6F16A1C}"/>
              </a:ext>
            </a:extLst>
          </p:cNvPr>
          <p:cNvSpPr/>
          <p:nvPr/>
        </p:nvSpPr>
        <p:spPr>
          <a:xfrm>
            <a:off x="0" y="1356610"/>
            <a:ext cx="9144000" cy="2720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E03E3DF-DAAF-62E1-5FB3-C2BAD1D1D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CB9F745-D6CA-A392-978E-02822A4EB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69219"/>
            <a:ext cx="6119281" cy="3263504"/>
          </a:xfrm>
        </p:spPr>
        <p:txBody>
          <a:bodyPr/>
          <a:lstStyle/>
          <a:p>
            <a:r>
              <a:rPr lang="en-US" sz="1400" b="1" dirty="0">
                <a:solidFill>
                  <a:schemeClr val="bg1"/>
                </a:solidFill>
              </a:rPr>
              <a:t>Process-wise</a:t>
            </a:r>
          </a:p>
          <a:p>
            <a:pPr lvl="1"/>
            <a:r>
              <a:rPr lang="en-US" sz="1400" b="1" dirty="0"/>
              <a:t>Systematically address KVIs in 6G </a:t>
            </a:r>
            <a:r>
              <a:rPr lang="en-US" sz="1400" dirty="0"/>
              <a:t>in SA1 as objectives/targets </a:t>
            </a:r>
          </a:p>
          <a:p>
            <a:pPr lvl="2"/>
            <a:r>
              <a:rPr lang="en-US" sz="1200" dirty="0"/>
              <a:t>In SID/WID templates</a:t>
            </a:r>
          </a:p>
          <a:p>
            <a:pPr lvl="2"/>
            <a:r>
              <a:rPr lang="en-US" sz="1200" dirty="0"/>
              <a:t>In the use case templates in TR</a:t>
            </a:r>
          </a:p>
          <a:p>
            <a:pPr lvl="2"/>
            <a:r>
              <a:rPr lang="en-US" sz="1200" dirty="0"/>
              <a:t>In a dedicated section on KVIs in TS (and indirectly via requirements/KVIs)</a:t>
            </a:r>
          </a:p>
          <a:p>
            <a:pPr lvl="1"/>
            <a:r>
              <a:rPr lang="en-US" sz="1400" b="1" dirty="0"/>
              <a:t>Examples of analyses of use cases with respect to KVIs</a:t>
            </a:r>
          </a:p>
          <a:p>
            <a:endParaRPr lang="en-US" sz="2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8E9E3F-1F11-0C94-F2EA-DDB1DABCB8B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765175"/>
            <a:ext cx="8308975" cy="339725"/>
          </a:xfrm>
        </p:spPr>
        <p:txBody>
          <a:bodyPr/>
          <a:lstStyle/>
          <a:p>
            <a:pPr lvl="1" fontAlgn="base"/>
            <a:endParaRPr lang="en-US" sz="1800" dirty="0">
              <a:solidFill>
                <a:srgbClr val="000000"/>
              </a:solidFill>
            </a:endParaRPr>
          </a:p>
          <a:p>
            <a:pPr algn="l"/>
            <a:endParaRPr lang="en-US" sz="1800" dirty="0">
              <a:solidFill>
                <a:srgbClr val="000000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453D2AD-FEA7-79BB-5C36-8CA1092F85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32" y="2933607"/>
            <a:ext cx="2065496" cy="1537113"/>
          </a:xfrm>
          <a:prstGeom prst="rect">
            <a:avLst/>
          </a:prstGeom>
          <a:solidFill>
            <a:schemeClr val="bg1"/>
          </a:solidFill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BDF1333-475B-5500-35E5-EECFC10D229B}"/>
              </a:ext>
            </a:extLst>
          </p:cNvPr>
          <p:cNvSpPr txBox="1"/>
          <p:nvPr/>
        </p:nvSpPr>
        <p:spPr>
          <a:xfrm>
            <a:off x="639468" y="4470720"/>
            <a:ext cx="1896212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Example “scorecard” to evaluate each use case based on KVs (could be on KVIs)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201C360-7663-8644-B945-9161114A1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158" y="2697296"/>
            <a:ext cx="2567977" cy="184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5BF949-DFE3-F3AF-CFE4-1536A13FBB17}"/>
              </a:ext>
            </a:extLst>
          </p:cNvPr>
          <p:cNvSpPr txBox="1"/>
          <p:nvPr/>
        </p:nvSpPr>
        <p:spPr>
          <a:xfrm>
            <a:off x="3241175" y="4486695"/>
            <a:ext cx="224953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Source: </a:t>
            </a:r>
            <a:r>
              <a:rPr lang="en-US" sz="800" dirty="0">
                <a:effectLst/>
                <a:hlinkClick r:id="rId5" tooltip="https://ieeexplore.ieee.org/stamp/stamp.jsp?arnumber=10032155"/>
              </a:rPr>
              <a:t>Designing a 6G Testbed for Location: Use Cases, Challenges, Enablers and Requirements</a:t>
            </a:r>
            <a:endParaRPr lang="en-US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E728E4-3B37-85EC-BF3E-39D35913BE8D}"/>
              </a:ext>
            </a:extLst>
          </p:cNvPr>
          <p:cNvSpPr txBox="1"/>
          <p:nvPr/>
        </p:nvSpPr>
        <p:spPr>
          <a:xfrm>
            <a:off x="6184613" y="4470720"/>
            <a:ext cx="2513574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dirty="0"/>
              <a:t>Source: </a:t>
            </a:r>
            <a:r>
              <a:rPr lang="en-US" sz="800" dirty="0">
                <a:effectLst/>
                <a:hlinkClick r:id="rId6" tooltip="https://arxiv.org/pdf/2309.13602.pdf"/>
              </a:rPr>
              <a:t>6G Positioning and Sensing Through the Lens of Sustainability, Inclusiveness, and Trustworthiness</a:t>
            </a:r>
            <a:endParaRPr lang="en-US" sz="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9EC530F4-F178-70CE-5123-9C1EB20FA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128" y="2972008"/>
            <a:ext cx="2880544" cy="146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16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E26A9481-870A-AA91-2195-0BAE98E326BB}"/>
              </a:ext>
            </a:extLst>
          </p:cNvPr>
          <p:cNvSpPr/>
          <p:nvPr/>
        </p:nvSpPr>
        <p:spPr>
          <a:xfrm>
            <a:off x="0" y="1356610"/>
            <a:ext cx="9144000" cy="27205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45A7E154-87C2-CFD2-063F-7562BCD269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2673090"/>
              </p:ext>
            </p:extLst>
          </p:nvPr>
        </p:nvGraphicFramePr>
        <p:xfrm>
          <a:off x="417337" y="2164389"/>
          <a:ext cx="8535831" cy="2700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6">
            <a:extLst>
              <a:ext uri="{FF2B5EF4-FFF2-40B4-BE49-F238E27FC236}">
                <a16:creationId xmlns:a16="http://schemas.microsoft.com/office/drawing/2014/main" id="{C5B13FBA-1983-1DDE-5B9B-7FB9D4889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en-US" dirty="0"/>
              <a:t>What can 3GPP SA1 do for KVIs?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565273-7490-3936-2D6D-C1B837C3E8D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28649" y="1356610"/>
            <a:ext cx="8324519" cy="742013"/>
          </a:xfrm>
        </p:spPr>
        <p:txBody>
          <a:bodyPr/>
          <a:lstStyle/>
          <a:p>
            <a:r>
              <a:rPr lang="en-US" sz="1400" b="1" dirty="0">
                <a:solidFill>
                  <a:schemeClr val="bg1"/>
                </a:solidFill>
              </a:rPr>
              <a:t>Content-wise </a:t>
            </a:r>
          </a:p>
          <a:p>
            <a:pPr lvl="1"/>
            <a:r>
              <a:rPr lang="en-US" sz="1400" b="1" dirty="0"/>
              <a:t>Examples of possible KVs and related topics </a:t>
            </a:r>
            <a:r>
              <a:rPr lang="en-US" sz="1400" dirty="0"/>
              <a:t>that could be addressed via dedicated SID/WID (and KVIs)</a:t>
            </a:r>
          </a:p>
          <a:p>
            <a:pPr lvl="2"/>
            <a:r>
              <a:rPr lang="en-US" sz="1100" dirty="0"/>
              <a:t>Such topics are expected to have </a:t>
            </a:r>
            <a:r>
              <a:rPr lang="en-US" sz="1100" i="1" dirty="0"/>
              <a:t>higher</a:t>
            </a:r>
            <a:r>
              <a:rPr lang="en-US" sz="1100" dirty="0"/>
              <a:t> objectives in terms of KVIs</a:t>
            </a:r>
          </a:p>
        </p:txBody>
      </p:sp>
    </p:spTree>
    <p:extLst>
      <p:ext uri="{BB962C8B-B14F-4D97-AF65-F5344CB8AC3E}">
        <p14:creationId xmlns:p14="http://schemas.microsoft.com/office/powerpoint/2010/main" val="3191031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28E39D66C82F439B87923B4BB07AAB" ma:contentTypeVersion="20" ma:contentTypeDescription="Create a new document." ma:contentTypeScope="" ma:versionID="0d711e5ebfa58d2536ae1b5a21e21175">
  <xsd:schema xmlns:xsd="http://www.w3.org/2001/XMLSchema" xmlns:xs="http://www.w3.org/2001/XMLSchema" xmlns:p="http://schemas.microsoft.com/office/2006/metadata/properties" xmlns:ns2="71c5aaf6-e6ce-465b-b873-5148d2a4c105" xmlns:ns3="4a18b643-32e9-49c2-99a1-c138ed48bc97" xmlns:ns4="9873dc42-9131-4de3-8dce-19b2f18d9978" targetNamespace="http://schemas.microsoft.com/office/2006/metadata/properties" ma:root="true" ma:fieldsID="ec36a5fc4114d659abd4df5c37df77ec" ns2:_="" ns3:_="" ns4:_="">
    <xsd:import namespace="71c5aaf6-e6ce-465b-b873-5148d2a4c105"/>
    <xsd:import namespace="4a18b643-32e9-49c2-99a1-c138ed48bc97"/>
    <xsd:import namespace="9873dc42-9131-4de3-8dce-19b2f18d9978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6" nillable="true" ma:displayName="Taxonomy Catch All Column" ma:hidden="true" ma:list="{c44a310a-1d1d-4a2f-b9ec-13cdb34d3195}" ma:internalName="TaxCatchAll" ma:showField="CatchAllData" ma:web="9873dc42-9131-4de3-8dce-19b2f18d99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18b643-32e9-49c2-99a1-c138ed48bc9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9" nillable="true" ma:displayName="Tags" ma:internalName="MediaServiceAutoTags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73dc42-9131-4de3-8dce-19b2f18d9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BUIAPTPIA3MS-269267277-13841</_dlc_DocId>
    <_dlc_DocIdUrl xmlns="71c5aaf6-e6ce-465b-b873-5148d2a4c105">
      <Url>https://nokia.sharepoint.com/sites/6g-program-project/_layouts/15/DocIdRedir.aspx?ID=BUIAPTPIA3MS-269267277-13841</Url>
      <Description>BUIAPTPIA3MS-269267277-13841</Description>
    </_dlc_DocIdUrl>
    <lcf76f155ced4ddcb4097134ff3c332f xmlns="4a18b643-32e9-49c2-99a1-c138ed48bc97">
      <Terms xmlns="http://schemas.microsoft.com/office/infopath/2007/PartnerControls"/>
    </lcf76f155ced4ddcb4097134ff3c332f>
    <TaxCatchAll xmlns="71c5aaf6-e6ce-465b-b873-5148d2a4c105" xsi:nil="true"/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57B5AD87-1A0C-4556-821B-69C50EC0D0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4a18b643-32e9-49c2-99a1-c138ed48bc97"/>
    <ds:schemaRef ds:uri="9873dc42-9131-4de3-8dce-19b2f18d9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971E6F3-FF91-470D-B4C8-BE0B6FD562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3E4E1B-2927-44B3-BEE7-29AA4B187A1D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3A9E531-0C88-45B9-9A46-F781F29F78EB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5FC84A7A-659A-45BC-B7B5-22E0041A3F59}">
  <ds:schemaRefs>
    <ds:schemaRef ds:uri="4a18b643-32e9-49c2-99a1-c138ed48bc97"/>
    <ds:schemaRef ds:uri="71c5aaf6-e6ce-465b-b873-5148d2a4c105"/>
    <ds:schemaRef ds:uri="http://schemas.openxmlformats.org/package/2006/metadata/core-properties"/>
    <ds:schemaRef ds:uri="http://www.w3.org/XML/1998/namespace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9873dc42-9131-4de3-8dce-19b2f18d9978"/>
    <ds:schemaRef ds:uri="http://purl.org/dc/elements/1.1/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970</Words>
  <Application>Microsoft Office PowerPoint</Application>
  <PresentationFormat>On-screen Show (16:9)</PresentationFormat>
  <Paragraphs>93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Arial </vt:lpstr>
      <vt:lpstr>Calibri</vt:lpstr>
      <vt:lpstr>Calibri Light</vt:lpstr>
      <vt:lpstr>Nokia Pure Text Light</vt:lpstr>
      <vt:lpstr>Office Theme</vt:lpstr>
      <vt:lpstr>Addressing KVIs in SA1 Rel-20</vt:lpstr>
      <vt:lpstr>Disclaimer</vt:lpstr>
      <vt:lpstr>What are Key Value (Indicator)s ?</vt:lpstr>
      <vt:lpstr>How KVIs differ from KPIs ?</vt:lpstr>
      <vt:lpstr>Why KVIs matter ?</vt:lpstr>
      <vt:lpstr>(Some) Challenges for KVIs</vt:lpstr>
      <vt:lpstr>What can 3GPP SA1 do for KVIs? </vt:lpstr>
      <vt:lpstr>What can 3GPP SA1 do for KVIs? </vt:lpstr>
      <vt:lpstr>What can 3GPP SA1 do for KVIs? </vt:lpstr>
      <vt:lpstr>Questions and next steps</vt:lpstr>
      <vt:lpstr>Some references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study on Key Value Indicators (KVIs) in 6G</dc:title>
  <dc:subject/>
  <dc:creator/>
  <cp:keywords/>
  <dc:description/>
  <cp:lastModifiedBy/>
  <cp:revision>2</cp:revision>
  <dcterms:created xsi:type="dcterms:W3CDTF">2023-02-07T12:57:47Z</dcterms:created>
  <dcterms:modified xsi:type="dcterms:W3CDTF">2023-11-03T16:56:35Z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0x010100AF28E39D66C82F439B87923B4BB07AAB</vt:lpwstr>
  </property>
  <property fmtid="{D5CDD505-2E9C-101B-9397-08002B2CF9AE}" pid="4" name="_dlc_DocIdItemGuid">
    <vt:lpwstr>a39cf818-8c2b-4814-81df-f1de649d1914</vt:lpwstr>
  </property>
</Properties>
</file>