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067" r:id="rId1"/>
  </p:sldMasterIdLst>
  <p:notesMasterIdLst>
    <p:notesMasterId r:id="rId7"/>
  </p:notesMasterIdLst>
  <p:handoutMasterIdLst>
    <p:handoutMasterId r:id="rId8"/>
  </p:handoutMasterIdLst>
  <p:sldIdLst>
    <p:sldId id="1526" r:id="rId2"/>
    <p:sldId id="1994" r:id="rId3"/>
    <p:sldId id="1984" r:id="rId4"/>
    <p:sldId id="1981" r:id="rId5"/>
    <p:sldId id="1975" r:id="rId6"/>
  </p:sldIdLst>
  <p:sldSz cx="9144000" cy="5143500" type="screen16x9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CC00CC"/>
    <a:srgbClr val="0066FF"/>
    <a:srgbClr val="FF9933"/>
    <a:srgbClr val="DB4A41"/>
    <a:srgbClr val="EEB500"/>
    <a:srgbClr val="D6A300"/>
    <a:srgbClr val="E76965"/>
    <a:srgbClr val="1B5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09" autoAdjust="0"/>
    <p:restoredTop sz="93005" autoAdjust="0"/>
  </p:normalViewPr>
  <p:slideViewPr>
    <p:cSldViewPr>
      <p:cViewPr varScale="1">
        <p:scale>
          <a:sx n="86" d="100"/>
          <a:sy n="86" d="100"/>
        </p:scale>
        <p:origin x="924" y="52"/>
      </p:cViewPr>
      <p:guideLst>
        <p:guide orient="horz" pos="2164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680" y="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29FF652-BEF6-4F6C-A39A-27EA294FDFE7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C28EA78-3901-45BE-A06C-2DEDA86909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97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2FDBA28-B60F-4313-955A-E74CD8C5F0DE}" type="datetimeFigureOut">
              <a:rPr lang="zh-CN" altLang="en-US"/>
              <a:pPr>
                <a:defRPr/>
              </a:pPr>
              <a:t>2023/11/3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16705"/>
            <a:ext cx="5438775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4E6DC38-1315-47C6-99C5-D9FBF8A378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89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008513-1F04-4D29-B8E4-153D505E9E88}" type="slidenum">
              <a:rPr lang="zh-CN" altLang="en-US" smtClean="0">
                <a:ea typeface="宋体" charset="-122"/>
              </a:rPr>
              <a:pPr/>
              <a:t>1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3488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E6DC38-1315-47C6-99C5-D9FBF8A378C3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85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E6DC38-1315-47C6-99C5-D9FBF8A378C3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95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1.emf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912124" y="1602689"/>
            <a:ext cx="7308190" cy="9366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006ABA"/>
                </a:solidFill>
              </a:defRPr>
            </a:lvl1pPr>
          </a:lstStyle>
          <a:p>
            <a:pPr lvl="0"/>
            <a:r>
              <a:rPr lang="en-US" altLang="zh-CN" dirty="0"/>
              <a:t>2019</a:t>
            </a:r>
            <a:r>
              <a:rPr lang="zh-CN" altLang="en-US" dirty="0"/>
              <a:t>工作汇报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2" hasCustomPrompt="1"/>
          </p:nvPr>
        </p:nvSpPr>
        <p:spPr>
          <a:xfrm>
            <a:off x="2123728" y="2581840"/>
            <a:ext cx="4608320" cy="36080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******部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5192" y="269777"/>
            <a:ext cx="1234480" cy="3391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596336" y="246607"/>
            <a:ext cx="1159419" cy="3854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1" y="2891895"/>
            <a:ext cx="9144000" cy="22516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2976"/>
            <a:ext cx="9144000" cy="5140990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 bwMode="auto">
          <a:xfrm>
            <a:off x="8122528" y="303447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" name="组 3"/>
          <p:cNvGrpSpPr/>
          <p:nvPr userDrawn="1"/>
        </p:nvGrpSpPr>
        <p:grpSpPr>
          <a:xfrm>
            <a:off x="6931101" y="179234"/>
            <a:ext cx="1745355" cy="304284"/>
            <a:chOff x="7148153" y="123478"/>
            <a:chExt cx="1745355" cy="304284"/>
          </a:xfrm>
        </p:grpSpPr>
        <p:grpSp>
          <p:nvGrpSpPr>
            <p:cNvPr id="24" name="组 2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8" name="直线连接符 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  <p:sp>
        <p:nvSpPr>
          <p:cNvPr id="15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74174" y="4767264"/>
            <a:ext cx="669826" cy="376236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‹#›</a:t>
            </a:fld>
            <a:endParaRPr lang="en-US">
              <a:solidFill>
                <a:srgbClr val="78787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线连接符 5"/>
          <p:cNvCxnSpPr/>
          <p:nvPr userDrawn="1"/>
        </p:nvCxnSpPr>
        <p:spPr bwMode="auto">
          <a:xfrm>
            <a:off x="8122528" y="303447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21898" y="2021898"/>
            <a:ext cx="5169448" cy="1125653"/>
          </a:xfrm>
          <a:prstGeom prst="rect">
            <a:avLst/>
          </a:prstGeom>
        </p:spPr>
      </p:pic>
      <p:grpSp>
        <p:nvGrpSpPr>
          <p:cNvPr id="13" name="组 12"/>
          <p:cNvGrpSpPr/>
          <p:nvPr userDrawn="1"/>
        </p:nvGrpSpPr>
        <p:grpSpPr>
          <a:xfrm>
            <a:off x="6931101" y="179234"/>
            <a:ext cx="1745355" cy="304284"/>
            <a:chOff x="7148153" y="123478"/>
            <a:chExt cx="1745355" cy="304284"/>
          </a:xfrm>
        </p:grpSpPr>
        <p:grpSp>
          <p:nvGrpSpPr>
            <p:cNvPr id="14" name="组 1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6" name="图片 15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8" name="直线连接符 1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更快更智能.png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62" t="-16695"/>
          <a:stretch/>
        </p:blipFill>
        <p:spPr>
          <a:xfrm>
            <a:off x="7668345" y="4840002"/>
            <a:ext cx="1329095" cy="1764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144000" cy="1635646"/>
          </a:xfrm>
          <a:prstGeom prst="rect">
            <a:avLst/>
          </a:prstGeom>
        </p:spPr>
      </p:pic>
      <p:grpSp>
        <p:nvGrpSpPr>
          <p:cNvPr id="17" name="组 16"/>
          <p:cNvGrpSpPr/>
          <p:nvPr userDrawn="1"/>
        </p:nvGrpSpPr>
        <p:grpSpPr>
          <a:xfrm>
            <a:off x="6931101" y="179234"/>
            <a:ext cx="1745355" cy="304284"/>
            <a:chOff x="7148153" y="123478"/>
            <a:chExt cx="1745355" cy="304284"/>
          </a:xfrm>
        </p:grpSpPr>
        <p:grpSp>
          <p:nvGrpSpPr>
            <p:cNvPr id="18" name="组 17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20" name="图片 19"/>
              <p:cNvPicPr>
                <a:picLocks noChangeAspect="1"/>
              </p:cNvPicPr>
              <p:nvPr userDrawn="1"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2" name="直线连接符 21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826" y="606425"/>
            <a:ext cx="8640763" cy="4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7" descr="天翼4G+logo - 副本-2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308850" y="195264"/>
            <a:ext cx="1366838" cy="34766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51035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73" r:id="rId2"/>
    <p:sldLayoutId id="2147484072" r:id="rId3"/>
    <p:sldLayoutId id="2147484071" r:id="rId4"/>
    <p:sldLayoutId id="2147484074" r:id="rId5"/>
  </p:sldLayoutIdLst>
  <p:hf hd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微软雅黑" charset="0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charset="0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239852" y="2931790"/>
            <a:ext cx="2664296" cy="50405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eaLnBrk="0" hangingPunct="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1600" spc="100" dirty="0">
                <a:latin typeface="+mn-lt"/>
                <a:ea typeface="+mn-ea"/>
                <a:cs typeface="微软雅黑" charset="0"/>
                <a:sym typeface="Calibri" pitchFamily="34" charset="0"/>
              </a:rPr>
              <a:t>China Telecom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3DB42A-874E-4DEF-BD5A-BEED1483873C}"/>
              </a:ext>
            </a:extLst>
          </p:cNvPr>
          <p:cNvSpPr txBox="1"/>
          <p:nvPr/>
        </p:nvSpPr>
        <p:spPr>
          <a:xfrm>
            <a:off x="0" y="1563638"/>
            <a:ext cx="9144000" cy="9721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 rtlCol="0">
            <a:normAutofit fontScale="85000" lnSpcReduction="20000"/>
          </a:bodyPr>
          <a:lstStyle/>
          <a:p>
            <a:pPr algn="ctr" eaLnBrk="0" hangingPunct="0">
              <a:lnSpc>
                <a:spcPct val="120000"/>
              </a:lnSpc>
              <a:spcBef>
                <a:spcPct val="20000"/>
              </a:spcBef>
            </a:pPr>
            <a:r>
              <a:rPr kumimoji="1" lang="en-US" altLang="zh-CN" sz="3200" spc="100" dirty="0">
                <a:solidFill>
                  <a:srgbClr val="00469D"/>
                </a:solidFill>
                <a:latin typeface="+mn-lt"/>
                <a:ea typeface="+mn-ea"/>
                <a:cs typeface="微软雅黑" charset="0"/>
                <a:sym typeface="Calibri" pitchFamily="34" charset="0"/>
              </a:rPr>
              <a:t>Discussion on </a:t>
            </a:r>
            <a:r>
              <a:rPr kumimoji="1" lang="en-US" altLang="zh-CN" sz="3200" spc="100" dirty="0">
                <a:solidFill>
                  <a:srgbClr val="00469D"/>
                </a:solidFill>
                <a:cs typeface="微软雅黑" charset="0"/>
                <a:sym typeface="Calibri" pitchFamily="34" charset="0"/>
              </a:rPr>
              <a:t>Distributed Customization Network Services</a:t>
            </a:r>
            <a:endParaRPr kumimoji="1" lang="zh-CN" altLang="en-US" sz="3200" spc="100" dirty="0">
              <a:solidFill>
                <a:srgbClr val="00469D"/>
              </a:solidFill>
              <a:latin typeface="+mn-lt"/>
              <a:ea typeface="+mn-ea"/>
              <a:cs typeface="微软雅黑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924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2</a:t>
            </a:fld>
            <a:endParaRPr lang="en-US">
              <a:solidFill>
                <a:srgbClr val="787878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450260" y="339502"/>
            <a:ext cx="8686116" cy="43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 defTabSz="914400">
              <a:lnSpc>
                <a:spcPct val="90000"/>
              </a:lnSpc>
              <a:defRPr/>
            </a:pPr>
            <a:r>
              <a:rPr kumimoji="1" lang="en-US" altLang="zh-CN" sz="2000" dirty="0" smtClean="0">
                <a:solidFill>
                  <a:srgbClr val="00469E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Background and</a:t>
            </a:r>
            <a:r>
              <a:rPr kumimoji="1" lang="en-US" altLang="zh-CN" sz="2000" dirty="0">
                <a:solidFill>
                  <a:srgbClr val="00469E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 </a:t>
            </a:r>
            <a:r>
              <a:rPr kumimoji="1" lang="en-US" altLang="zh-CN" sz="2000" dirty="0" smtClean="0">
                <a:solidFill>
                  <a:srgbClr val="00469E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Motivation</a:t>
            </a:r>
            <a:endParaRPr kumimoji="1" lang="zh-CN" altLang="en-US" sz="2000" dirty="0">
              <a:solidFill>
                <a:srgbClr val="00469E"/>
              </a:solidFill>
              <a:latin typeface="+mn-lt"/>
              <a:ea typeface="+mn-ea"/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843558"/>
            <a:ext cx="367240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The future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3GPP network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is envisaged to support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extended new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 cases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and provide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enhanced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capabilities.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 cases put forward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diversified new functions and extreme performance requirements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(e.g.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on intelligence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privacy and security) for the network. Thus, the future 3GPP network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expected to show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distributed trend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 cases put forward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differentiated service requirements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considering the following aspects, including functionality, performance, security, deployment, access, management.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1131590"/>
            <a:ext cx="4839133" cy="267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9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z="1200" smtClean="0">
                <a:solidFill>
                  <a:srgbClr val="787878"/>
                </a:solidFill>
              </a:rPr>
              <a:pPr/>
              <a:t>3</a:t>
            </a:fld>
            <a:endParaRPr lang="en-US" sz="1200">
              <a:solidFill>
                <a:srgbClr val="787878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450260" y="339502"/>
            <a:ext cx="8686116" cy="43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 defTabSz="914400">
              <a:lnSpc>
                <a:spcPct val="90000"/>
              </a:lnSpc>
              <a:defRPr/>
            </a:pPr>
            <a:r>
              <a:rPr kumimoji="1" lang="en-US" altLang="zh-CN" sz="2000" dirty="0">
                <a:solidFill>
                  <a:srgbClr val="00469E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Use </a:t>
            </a:r>
            <a:r>
              <a:rPr kumimoji="1" lang="en-US" altLang="zh-CN" sz="2000" dirty="0" smtClean="0">
                <a:solidFill>
                  <a:srgbClr val="00469E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Case and Requirement</a:t>
            </a:r>
            <a:endParaRPr kumimoji="1" lang="zh-CN" altLang="en-US" sz="2000" dirty="0">
              <a:solidFill>
                <a:srgbClr val="00469E"/>
              </a:solidFill>
              <a:latin typeface="+mn-lt"/>
              <a:ea typeface="+mn-ea"/>
              <a:cs typeface="微软雅黑" charset="0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9" y="954551"/>
            <a:ext cx="2664296" cy="188207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3529" y="3188712"/>
            <a:ext cx="291448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 the </a:t>
            </a:r>
            <a:r>
              <a:rPr lang="en-US" altLang="zh-CN" sz="1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exposure of network operation and maintenance capabilities </a:t>
            </a: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meet the needs of enterprise self-operation and </a:t>
            </a: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maintenance.</a:t>
            </a:r>
            <a:endParaRPr lang="zh-CN" altLang="en-US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672" y="931691"/>
            <a:ext cx="2664000" cy="19036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8672" y="3234350"/>
            <a:ext cx="290532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Considering the size, capacity and storage resources of satellites, there are certain requirements for the </a:t>
            </a:r>
            <a:r>
              <a:rPr lang="en-US" altLang="zh-CN" sz="1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simplification and customization of the network</a:t>
            </a:r>
            <a:r>
              <a:rPr lang="en-US" altLang="zh-CN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0000" y="760505"/>
            <a:ext cx="2664000" cy="207479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238017" y="3202979"/>
            <a:ext cx="28119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 </a:t>
            </a:r>
            <a:r>
              <a:rPr lang="en-US" altLang="zh-CN" sz="11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sensing-related </a:t>
            </a:r>
            <a:r>
              <a:rPr lang="en-US" altLang="zh-CN" sz="11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functionalities </a:t>
            </a: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meet the needs of sensing service, such as collecting, processing and managing the sensing-related data, and collaborative </a:t>
            </a:r>
            <a:r>
              <a:rPr lang="en-US" altLang="zh-CN" sz="1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control.</a:t>
            </a:r>
            <a:endParaRPr lang="zh-CN" altLang="en-US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8" name="矩形 277"/>
          <p:cNvSpPr/>
          <p:nvPr/>
        </p:nvSpPr>
        <p:spPr>
          <a:xfrm>
            <a:off x="1070484" y="2870599"/>
            <a:ext cx="1050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+mn-ea"/>
                <a:ea typeface="+mn-ea"/>
              </a:rPr>
              <a:t>Enterprise</a:t>
            </a:r>
            <a:endParaRPr lang="en-US" altLang="zh-CN" sz="1400" dirty="0">
              <a:latin typeface="+mn-ea"/>
              <a:ea typeface="+mn-ea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6234986" y="2880935"/>
            <a:ext cx="26875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+mn-ea"/>
                <a:ea typeface="+mn-ea"/>
              </a:rPr>
              <a:t>Terrestrial and non-terrestrial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280" name="矩形 279"/>
          <p:cNvSpPr/>
          <p:nvPr/>
        </p:nvSpPr>
        <p:spPr>
          <a:xfrm>
            <a:off x="3584902" y="2880935"/>
            <a:ext cx="1750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latin typeface="+mn-ea"/>
                <a:ea typeface="+mn-ea"/>
              </a:rPr>
              <a:t>UAV management</a:t>
            </a:r>
            <a:endParaRPr lang="en-US" altLang="zh-CN" sz="1400" dirty="0">
              <a:latin typeface="+mn-ea"/>
              <a:ea typeface="+mn-ea"/>
            </a:endParaRPr>
          </a:p>
        </p:txBody>
      </p:sp>
      <p:sp>
        <p:nvSpPr>
          <p:cNvPr id="281" name="矩形 280"/>
          <p:cNvSpPr/>
          <p:nvPr/>
        </p:nvSpPr>
        <p:spPr>
          <a:xfrm>
            <a:off x="268839" y="4420536"/>
            <a:ext cx="8568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latin typeface="+mn-lt"/>
              </a:rPr>
              <a:t>-&gt; The </a:t>
            </a:r>
            <a:r>
              <a:rPr lang="en-US" altLang="zh-CN" sz="1400" b="1" dirty="0">
                <a:latin typeface="+mn-lt"/>
              </a:rPr>
              <a:t>future 3GPP network shall be able to support on-demand, flexible customization.</a:t>
            </a:r>
            <a:endParaRPr lang="zh-CN" altLang="en-US" sz="1400" b="1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767264"/>
            <a:ext cx="7205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ts val="0"/>
              </a:spcBef>
              <a:defRPr/>
            </a:pPr>
            <a:r>
              <a:rPr lang="en-US" altLang="zh-CN" sz="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</a:t>
            </a:r>
            <a:r>
              <a:rPr lang="en-US" altLang="zh-CN" sz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://kreakincom-web.oss-cn-shanghai.aliyuncs.com/wp-content/uploads/2022/01/2022041408041123-480x320.png</a:t>
            </a:r>
          </a:p>
          <a:p>
            <a:pPr lvl="0" eaLnBrk="0" hangingPunct="0">
              <a:spcBef>
                <a:spcPts val="0"/>
              </a:spcBef>
              <a:defRPr/>
            </a:pPr>
            <a:r>
              <a:rPr lang="en-US" altLang="zh-CN" sz="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</a:t>
            </a:r>
            <a:r>
              <a:rPr lang="en-US" altLang="zh-CN" sz="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://p3.itc.cn/q_70/images03/20220818/e72b81f48beb476a8a9610cc5540a944.jpeg</a:t>
            </a:r>
          </a:p>
          <a:p>
            <a:pPr lvl="0" eaLnBrk="0" hangingPunct="0">
              <a:spcBef>
                <a:spcPts val="0"/>
              </a:spcBef>
              <a:defRPr/>
            </a:pPr>
            <a:r>
              <a:rPr lang="en-US" altLang="zh-CN" sz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</a:t>
            </a:r>
            <a:r>
              <a:rPr lang="en-US" altLang="zh-CN" sz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://inews.gtimg.com/newsapp_bt/0/14297848664/641</a:t>
            </a:r>
          </a:p>
        </p:txBody>
      </p:sp>
    </p:spTree>
    <p:extLst>
      <p:ext uri="{BB962C8B-B14F-4D97-AF65-F5344CB8AC3E}">
        <p14:creationId xmlns:p14="http://schemas.microsoft.com/office/powerpoint/2010/main" val="424398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B00EA8-B249-469C-A44C-A159550CACEB}" type="slidenum">
              <a:rPr lang="en-US" smtClean="0">
                <a:solidFill>
                  <a:srgbClr val="787878"/>
                </a:solidFill>
              </a:rPr>
              <a:pPr/>
              <a:t>4</a:t>
            </a:fld>
            <a:endParaRPr lang="en-US">
              <a:solidFill>
                <a:srgbClr val="787878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450260" y="339502"/>
            <a:ext cx="8686116" cy="43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t" anchorCtr="0" compatLnSpc="1">
            <a:prstTxWarp prst="textNoShape">
              <a:avLst/>
            </a:prstTxWarp>
          </a:bodyPr>
          <a:lstStyle/>
          <a:p>
            <a:pPr marL="0" lvl="1" defTabSz="914400">
              <a:lnSpc>
                <a:spcPct val="90000"/>
              </a:lnSpc>
              <a:defRPr/>
            </a:pPr>
            <a:r>
              <a:rPr kumimoji="1" lang="en-US" altLang="zh-CN" sz="2000" dirty="0" smtClean="0">
                <a:solidFill>
                  <a:srgbClr val="00469E"/>
                </a:solidFill>
                <a:latin typeface="+mn-lt"/>
                <a:ea typeface="+mn-ea"/>
                <a:cs typeface="微软雅黑" charset="0"/>
                <a:sym typeface="Arial" panose="020B0604020202020204" pitchFamily="34" charset="0"/>
              </a:rPr>
              <a:t>Objective</a:t>
            </a:r>
            <a:endParaRPr kumimoji="1" lang="zh-CN" altLang="en-US" sz="2000" dirty="0">
              <a:solidFill>
                <a:srgbClr val="00469E"/>
              </a:solidFill>
              <a:latin typeface="+mn-lt"/>
              <a:ea typeface="+mn-ea"/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6640" y="884201"/>
            <a:ext cx="8350720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1600" dirty="0" smtClean="0">
                <a:latin typeface="+mn-lt"/>
                <a:ea typeface="等线" panose="02010600030101010101" pitchFamily="2" charset="-122"/>
              </a:rPr>
              <a:t>The </a:t>
            </a:r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main objectives of this study include: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Identifying and grouping use cases with common characteristics, e.g. functionality, performance, security, deployment, access, management.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Support of on-demand, flexible customization services. 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Support of enhanced network reliability, flexible networking, and network node collaboration.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Investigating gaps between the identified new potential requirements and the requirements already specified for the 5G system.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等线" panose="02010600030101010101" pitchFamily="2" charset="-122"/>
              </a:rPr>
              <a:t>Other aspects, including privacy, charging and security requirements.</a:t>
            </a:r>
          </a:p>
          <a:p>
            <a:pPr marL="285750" indent="-285750" hangingPunct="0">
              <a:spcAft>
                <a:spcPts val="900"/>
              </a:spcAft>
              <a:buFont typeface="Wingdings" panose="05000000000000000000" pitchFamily="2" charset="2"/>
              <a:buChar char="p"/>
            </a:pPr>
            <a:endParaRPr lang="zh-CN" altLang="zh-CN" sz="1600" dirty="0">
              <a:latin typeface="+mn-lt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534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3496" y="1563638"/>
            <a:ext cx="2620632" cy="102816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marL="342900" marR="0" lvl="0" indent="-34290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zh-CN" sz="4800" spc="100" dirty="0">
                <a:solidFill>
                  <a:srgbClr val="00469E"/>
                </a:solidFill>
                <a:ea typeface="Arial" charset="0"/>
                <a:cs typeface="Arial" charset="0"/>
                <a:sym typeface="Calibri" pitchFamily="34" charset="0"/>
              </a:rPr>
              <a:t>THANKS</a:t>
            </a:r>
            <a:endParaRPr kumimoji="1" lang="zh-CN" altLang="en-US" sz="4800" spc="100" dirty="0">
              <a:solidFill>
                <a:srgbClr val="00469E"/>
              </a:solidFill>
              <a:ea typeface="Arial" charset="0"/>
              <a:cs typeface="Arial" charset="0"/>
              <a:sym typeface="Calibri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3888" y="2449438"/>
            <a:ext cx="2086980" cy="91440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marL="342900" marR="0" lvl="0" indent="-34290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zh-CN" altLang="en-US" sz="2100" dirty="0">
              <a:solidFill>
                <a:srgbClr val="E76965"/>
              </a:solidFill>
              <a:latin typeface="+mn-ea"/>
              <a:ea typeface="+mn-ea"/>
              <a:cs typeface="Arial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5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solidFill>
          <a:srgbClr val="FFFF99"/>
        </a:solidFill>
      </a:spPr>
      <a:bodyPr>
        <a:norm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itchFamily="34" charset="0"/>
          <a:buChar char="•"/>
          <a:tabLst/>
          <a:defRPr kumimoji="1" sz="2000" b="1" dirty="0" smtClean="0">
            <a:latin typeface="+mn-lt"/>
            <a:ea typeface="+mn-ea"/>
            <a:cs typeface="微软雅黑" charset="0"/>
            <a:sym typeface="Calibri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288</Words>
  <Application>Microsoft Office PowerPoint</Application>
  <PresentationFormat>全屏显示(16:9)</PresentationFormat>
  <Paragraphs>31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宋体</vt:lpstr>
      <vt:lpstr>微软雅黑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Paper for ECCP</dc:title>
  <dc:creator/>
  <cp:lastModifiedBy/>
  <cp:revision>1</cp:revision>
  <dcterms:created xsi:type="dcterms:W3CDTF">2014-06-29T12:20:02Z</dcterms:created>
  <dcterms:modified xsi:type="dcterms:W3CDTF">2023-11-03T11:04:51Z</dcterms:modified>
</cp:coreProperties>
</file>