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89" r:id="rId3"/>
    <p:sldId id="299" r:id="rId4"/>
    <p:sldId id="298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AEBE"/>
    <a:srgbClr val="A9A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1452" autoAdjust="0"/>
  </p:normalViewPr>
  <p:slideViewPr>
    <p:cSldViewPr snapToGrid="0">
      <p:cViewPr>
        <p:scale>
          <a:sx n="75" d="100"/>
          <a:sy n="75" d="100"/>
        </p:scale>
        <p:origin x="-19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1349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144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22708" y="6376873"/>
            <a:ext cx="8224837" cy="341866"/>
            <a:chOff x="1075646" y="6376873"/>
            <a:chExt cx="8224837" cy="341866"/>
          </a:xfrm>
        </p:grpSpPr>
        <p:sp>
          <p:nvSpPr>
            <p:cNvPr id="1026" name="AutoShape 14"/>
            <p:cNvSpPr>
              <a:spLocks noChangeArrowheads="1"/>
            </p:cNvSpPr>
            <p:nvPr/>
          </p:nvSpPr>
          <p:spPr bwMode="auto">
            <a:xfrm>
              <a:off x="1075646" y="6376873"/>
              <a:ext cx="8224837" cy="333374"/>
            </a:xfrm>
            <a:prstGeom prst="homePlate">
              <a:avLst>
                <a:gd name="adj" fmla="val 91600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 sz="1335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12963" y="6483789"/>
              <a:ext cx="7950201" cy="23495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GB" sz="1100" b="1" spc="300" dirty="0">
                  <a:ea typeface="+mn-ea"/>
                  <a:cs typeface="Arial" panose="020B0604020202020204" pitchFamily="34" charset="0"/>
                </a:rPr>
                <a:t>3GPP 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TSG</a:t>
              </a:r>
              <a:r>
                <a:rPr lang="en-US" altLang="zh-CN" sz="1100" b="1" spc="300" dirty="0" smtClean="0">
                  <a:ea typeface="+mn-ea"/>
                  <a:cs typeface="Arial" panose="020B0604020202020204" pitchFamily="34" charset="0"/>
                </a:rPr>
                <a:t>-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SA</a:t>
              </a:r>
              <a:r>
                <a:rPr lang="en-GB" sz="1100" b="1" spc="300" baseline="0" dirty="0" smtClean="0">
                  <a:ea typeface="+mn-ea"/>
                  <a:cs typeface="Arial" panose="020B0604020202020204" pitchFamily="34" charset="0"/>
                </a:rPr>
                <a:t> 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WG1 </a:t>
              </a:r>
              <a:r>
                <a:rPr lang="en-US" altLang="zh-CN" sz="1100" b="1" spc="300" dirty="0" smtClean="0">
                  <a:ea typeface="+mn-ea"/>
                  <a:cs typeface="Arial" panose="020B0604020202020204" pitchFamily="34" charset="0"/>
                </a:rPr>
                <a:t>Meeting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 </a:t>
              </a:r>
              <a:r>
                <a:rPr lang="en-US" altLang="zh-CN" sz="1100" b="1" spc="300" dirty="0" smtClean="0">
                  <a:ea typeface="+mn-ea"/>
                  <a:cs typeface="Arial" panose="020B0604020202020204" pitchFamily="34" charset="0"/>
                </a:rPr>
                <a:t>#104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, Chicago, USA, 13 - 17 November 2023</a:t>
              </a:r>
              <a:endParaRPr lang="en-GB" sz="1100" b="1" spc="300" dirty="0">
                <a:ea typeface="+mn-ea"/>
                <a:cs typeface="Arial" panose="020B0604020202020204" pitchFamily="34" charset="0"/>
              </a:endParaRPr>
            </a:p>
            <a:p>
              <a:pPr>
                <a:defRPr/>
              </a:pPr>
              <a:endParaRPr lang="en-GB" sz="1065" b="1" spc="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7.emf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emf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97977" y="2842602"/>
            <a:ext cx="10363200" cy="1157898"/>
          </a:xfrm>
        </p:spPr>
        <p:txBody>
          <a:bodyPr/>
          <a:lstStyle/>
          <a:p>
            <a:pPr algn="r"/>
            <a:r>
              <a:rPr lang="en-US" altLang="zh-CN" sz="4400" dirty="0" smtClean="0"/>
              <a:t>Study on </a:t>
            </a:r>
            <a:r>
              <a:rPr lang="en-US" altLang="zh-CN" sz="4400" dirty="0" smtClean="0"/>
              <a:t>High-availability </a:t>
            </a:r>
            <a:r>
              <a:rPr lang="en-US" altLang="zh-CN" sz="4400" dirty="0"/>
              <a:t>IoT S</a:t>
            </a:r>
            <a:r>
              <a:rPr lang="en-US" altLang="zh-CN" sz="4400" dirty="0" smtClean="0"/>
              <a:t>ervices </a:t>
            </a:r>
            <a:r>
              <a:rPr lang="en-US" altLang="zh-CN" sz="4400" dirty="0"/>
              <a:t>via </a:t>
            </a:r>
            <a:r>
              <a:rPr lang="en-US" altLang="zh-CN" sz="4400" dirty="0" smtClean="0"/>
              <a:t>Dual </a:t>
            </a:r>
            <a:r>
              <a:rPr lang="en-US" altLang="zh-CN" sz="4400" dirty="0"/>
              <a:t>3GPP </a:t>
            </a:r>
            <a:r>
              <a:rPr lang="en-US" altLang="zh-CN" sz="4400" dirty="0" smtClean="0"/>
              <a:t>Access</a:t>
            </a:r>
            <a:endParaRPr lang="en-US" altLang="zh-CN" sz="4400" dirty="0"/>
          </a:p>
        </p:txBody>
      </p:sp>
      <p:sp>
        <p:nvSpPr>
          <p:cNvPr id="4" name="矩形 3"/>
          <p:cNvSpPr/>
          <p:nvPr/>
        </p:nvSpPr>
        <p:spPr>
          <a:xfrm>
            <a:off x="7787149" y="416852"/>
            <a:ext cx="2064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S1 - </a:t>
            </a:r>
            <a:r>
              <a:rPr lang="en-US" sz="2800" b="1" dirty="0" smtClean="0"/>
              <a:t>233163</a:t>
            </a:r>
            <a:endParaRPr lang="en-US" sz="2800" b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996146" y="4519246"/>
            <a:ext cx="8534400" cy="1423768"/>
          </a:xfrm>
        </p:spPr>
        <p:txBody>
          <a:bodyPr/>
          <a:lstStyle/>
          <a:p>
            <a:r>
              <a:rPr lang="en-US" altLang="zh-CN" dirty="0" smtClean="0"/>
              <a:t>CATT</a:t>
            </a:r>
          </a:p>
          <a:p>
            <a:r>
              <a:rPr lang="en-US" altLang="zh-CN" sz="2400" dirty="0" smtClean="0"/>
              <a:t>Hui</a:t>
            </a:r>
            <a:r>
              <a:rPr lang="en-US" altLang="zh-CN" sz="2400" dirty="0" smtClean="0"/>
              <a:t> Xu (xuhui@catt.cn)</a:t>
            </a:r>
            <a:endParaRPr lang="en-US" altLang="zh-CN" sz="2400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内容占位符 2"/>
          <p:cNvSpPr txBox="1">
            <a:spLocks/>
          </p:cNvSpPr>
          <p:nvPr/>
        </p:nvSpPr>
        <p:spPr bwMode="auto">
          <a:xfrm>
            <a:off x="6258296" y="1876301"/>
            <a:ext cx="5201391" cy="4441372"/>
          </a:xfrm>
          <a:prstGeom prst="rect">
            <a:avLst/>
          </a:prstGeom>
          <a:noFill/>
          <a:ln>
            <a:solidFill>
              <a:srgbClr val="92D050"/>
            </a:solidFill>
          </a:ln>
          <a:extLst/>
        </p:spPr>
        <p:txBody>
          <a:bodyPr vert="horz" wrap="square" lIns="91440" tIns="45720" rIns="91440" bIns="45720" numCol="1" anchor="t" anchorCtr="0" compatLnSpc="1"/>
          <a:lstStyle>
            <a:lvl1pPr marL="609600" indent="-6096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hangingPunc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800" kern="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38100"/>
            <a:ext cx="9102725" cy="904875"/>
          </a:xfrm>
        </p:spPr>
        <p:txBody>
          <a:bodyPr/>
          <a:lstStyle/>
          <a:p>
            <a:pPr algn="l"/>
            <a:r>
              <a:rPr lang="en-US" dirty="0" smtClean="0"/>
              <a:t>Motivation – Problems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文本框 23"/>
          <p:cNvSpPr txBox="1"/>
          <p:nvPr/>
        </p:nvSpPr>
        <p:spPr>
          <a:xfrm>
            <a:off x="6258294" y="5297159"/>
            <a:ext cx="5201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 hangingPunct="0"/>
            <a:r>
              <a:rPr lang="en-GB" b="1" dirty="0" smtClean="0">
                <a:solidFill>
                  <a:srgbClr val="FF0000"/>
                </a:solidFill>
              </a:rPr>
              <a:t>Problem</a:t>
            </a:r>
            <a:r>
              <a:rPr lang="en-GB" dirty="0" smtClean="0"/>
              <a:t>:  MTC/Cellular </a:t>
            </a:r>
            <a:r>
              <a:rPr lang="en-GB" dirty="0"/>
              <a:t>IoT </a:t>
            </a:r>
            <a:r>
              <a:rPr lang="en-GB" dirty="0" smtClean="0"/>
              <a:t>devices mainly rely on CP based services (</a:t>
            </a:r>
            <a:r>
              <a:rPr lang="en-GB" dirty="0"/>
              <a:t>e.g. SMS over NAS, </a:t>
            </a:r>
            <a:r>
              <a:rPr lang="en-GB" dirty="0" smtClean="0"/>
              <a:t>NIDD) optimized for the upper-layer applications to save energy.</a:t>
            </a:r>
            <a:endParaRPr lang="en-US" dirty="0"/>
          </a:p>
        </p:txBody>
      </p:sp>
      <p:sp>
        <p:nvSpPr>
          <p:cNvPr id="3" name="Rectangle 45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45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矩形 20"/>
          <p:cNvSpPr/>
          <p:nvPr/>
        </p:nvSpPr>
        <p:spPr>
          <a:xfrm>
            <a:off x="6262940" y="1873757"/>
            <a:ext cx="1830950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MR-DC </a:t>
            </a:r>
            <a:r>
              <a:rPr lang="en-GB" b="1" dirty="0">
                <a:solidFill>
                  <a:schemeClr val="bg1"/>
                </a:solidFill>
              </a:rPr>
              <a:t>with 5GC 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836486" y="2220163"/>
            <a:ext cx="2543175" cy="2264318"/>
            <a:chOff x="2942606" y="4012294"/>
            <a:chExt cx="2543175" cy="2264318"/>
          </a:xfrm>
        </p:grpSpPr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37346664"/>
                </p:ext>
              </p:extLst>
            </p:nvPr>
          </p:nvGraphicFramePr>
          <p:xfrm>
            <a:off x="2942606" y="4012294"/>
            <a:ext cx="2543175" cy="2038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0" name="Visio" r:id="rId6" imgW="2540414" imgH="2038808" progId="Visio.Drawing.11">
                    <p:embed/>
                  </p:oleObj>
                </mc:Choice>
                <mc:Fallback>
                  <p:oleObj name="Visio" r:id="rId6" imgW="2540414" imgH="2038808" progId="Visio.Drawing.11">
                    <p:embed/>
                    <p:pic>
                      <p:nvPicPr>
                        <p:cNvPr id="0" name="Object 4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42606" y="4012294"/>
                          <a:ext cx="2543175" cy="2038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矩形 21"/>
            <p:cNvSpPr/>
            <p:nvPr/>
          </p:nvSpPr>
          <p:spPr>
            <a:xfrm>
              <a:off x="3238804" y="5938058"/>
              <a:ext cx="19415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rgbClr val="0070C0"/>
                  </a:solidFill>
                </a:rPr>
                <a:t>C</a:t>
              </a:r>
              <a:r>
                <a:rPr lang="en-GB" sz="1600" dirty="0" smtClean="0">
                  <a:solidFill>
                    <a:srgbClr val="0070C0"/>
                  </a:solidFill>
                </a:rPr>
                <a:t>-Plane Connectivity</a:t>
              </a:r>
              <a:endParaRPr lang="en-US" sz="16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15816" y="2243913"/>
            <a:ext cx="2543175" cy="2254418"/>
            <a:chOff x="421936" y="4012294"/>
            <a:chExt cx="2543175" cy="2254418"/>
          </a:xfrm>
          <a:noFill/>
        </p:grpSpPr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25220280"/>
                </p:ext>
              </p:extLst>
            </p:nvPr>
          </p:nvGraphicFramePr>
          <p:xfrm>
            <a:off x="421936" y="4012294"/>
            <a:ext cx="2543175" cy="2038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1" name="Visio" r:id="rId8" imgW="2540492" imgH="2038531" progId="Visio.Drawing.11">
                    <p:embed/>
                  </p:oleObj>
                </mc:Choice>
                <mc:Fallback>
                  <p:oleObj name="Visio" r:id="rId8" imgW="2540492" imgH="2038531" progId="Visio.Drawing.11">
                    <p:embed/>
                    <p:pic>
                      <p:nvPicPr>
                        <p:cNvPr id="0" name="Object 4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936" y="4012294"/>
                          <a:ext cx="2543175" cy="2038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矩形 16"/>
            <p:cNvSpPr/>
            <p:nvPr/>
          </p:nvSpPr>
          <p:spPr>
            <a:xfrm>
              <a:off x="774020" y="5928158"/>
              <a:ext cx="1967205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solidFill>
                    <a:srgbClr val="0070C0"/>
                  </a:solidFill>
                </a:rPr>
                <a:t>U-Plane Connectivity</a:t>
              </a:r>
              <a:endParaRPr lang="en-US" sz="1600" dirty="0">
                <a:solidFill>
                  <a:srgbClr val="0070C0"/>
                </a:solidFill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 bwMode="auto">
          <a:xfrm flipV="1">
            <a:off x="6402416" y="5261800"/>
            <a:ext cx="4938519" cy="2269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9" name="矩形 38"/>
          <p:cNvSpPr/>
          <p:nvPr/>
        </p:nvSpPr>
        <p:spPr>
          <a:xfrm>
            <a:off x="10303022" y="1865716"/>
            <a:ext cx="11566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Wingdings"/>
              </a:rPr>
              <a:t>X</a:t>
            </a:r>
            <a:endParaRPr lang="zh-CN" alt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内容占位符 2"/>
          <p:cNvSpPr txBox="1">
            <a:spLocks/>
          </p:cNvSpPr>
          <p:nvPr/>
        </p:nvSpPr>
        <p:spPr bwMode="auto">
          <a:xfrm>
            <a:off x="823521" y="1888176"/>
            <a:ext cx="5201391" cy="4441372"/>
          </a:xfrm>
          <a:prstGeom prst="rect">
            <a:avLst/>
          </a:prstGeom>
          <a:noFill/>
          <a:ln>
            <a:solidFill>
              <a:srgbClr val="92D050"/>
            </a:solidFill>
          </a:ln>
          <a:extLst/>
        </p:spPr>
        <p:txBody>
          <a:bodyPr vert="horz" wrap="square" lIns="91440" tIns="45720" rIns="91440" bIns="45720" numCol="1" anchor="t" anchorCtr="0" compatLnSpc="1"/>
          <a:lstStyle>
            <a:lvl1pPr marL="609600" indent="-6096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hangingPunc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800" kern="0" dirty="0" smtClean="0"/>
          </a:p>
        </p:txBody>
      </p:sp>
      <p:sp>
        <p:nvSpPr>
          <p:cNvPr id="41" name="矩形 40"/>
          <p:cNvSpPr/>
          <p:nvPr/>
        </p:nvSpPr>
        <p:spPr>
          <a:xfrm>
            <a:off x="828165" y="1873757"/>
            <a:ext cx="12955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Multi-USIM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68247" y="1865716"/>
            <a:ext cx="11566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Wingdings"/>
              </a:rPr>
              <a:t>X</a:t>
            </a:r>
            <a:endParaRPr lang="zh-CN" alt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642254" y="2221923"/>
            <a:ext cx="3123211" cy="2648256"/>
            <a:chOff x="448847" y="1296620"/>
            <a:chExt cx="3116306" cy="2894378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447797" y="3124199"/>
              <a:ext cx="990601" cy="1066799"/>
            </a:xfrm>
            <a:prstGeom prst="rect">
              <a:avLst/>
            </a:prstGeom>
          </p:spPr>
        </p:pic>
        <p:pic>
          <p:nvPicPr>
            <p:cNvPr id="45" name="图片 44"/>
            <p:cNvPicPr/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00200" y="3733800"/>
              <a:ext cx="304800" cy="304800"/>
            </a:xfrm>
            <a:prstGeom prst="rect">
              <a:avLst/>
            </a:prstGeom>
          </p:spPr>
        </p:pic>
        <p:pic>
          <p:nvPicPr>
            <p:cNvPr id="46" name="图片 45"/>
            <p:cNvPicPr/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019300" y="3733800"/>
              <a:ext cx="304800" cy="304800"/>
            </a:xfrm>
            <a:prstGeom prst="rect">
              <a:avLst/>
            </a:prstGeom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847" y="2249317"/>
              <a:ext cx="930200" cy="1287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9179" y="2423942"/>
              <a:ext cx="925974" cy="1287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87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800" y="1296620"/>
              <a:ext cx="1126520" cy="1069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0" name="直接连接符 49"/>
            <p:cNvCxnSpPr>
              <a:stCxn id="47" idx="2"/>
              <a:endCxn id="45" idx="2"/>
            </p:cNvCxnSpPr>
            <p:nvPr/>
          </p:nvCxnSpPr>
          <p:spPr>
            <a:xfrm>
              <a:off x="913947" y="3536950"/>
              <a:ext cx="686253" cy="34925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endCxn id="46" idx="0"/>
            </p:cNvCxnSpPr>
            <p:nvPr/>
          </p:nvCxnSpPr>
          <p:spPr>
            <a:xfrm flipH="1">
              <a:off x="2324100" y="3536950"/>
              <a:ext cx="616453" cy="34925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endCxn id="47" idx="0"/>
            </p:cNvCxnSpPr>
            <p:nvPr/>
          </p:nvCxnSpPr>
          <p:spPr>
            <a:xfrm flipH="1">
              <a:off x="913947" y="1972065"/>
              <a:ext cx="686253" cy="27725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49" idx="3"/>
              <a:endCxn id="48" idx="0"/>
            </p:cNvCxnSpPr>
            <p:nvPr/>
          </p:nvCxnSpPr>
          <p:spPr>
            <a:xfrm>
              <a:off x="2666320" y="1831240"/>
              <a:ext cx="435846" cy="59270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2033713" y="1664288"/>
              <a:ext cx="5282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/>
                <a:t>5GC</a:t>
              </a:r>
              <a:endParaRPr lang="en-US" sz="1400" b="1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03122" y="3730823"/>
              <a:ext cx="8446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/>
                <a:t>E-UTRA</a:t>
              </a:r>
              <a:endParaRPr lang="en-US" sz="1400" b="1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582129" y="3654623"/>
              <a:ext cx="8446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/>
                <a:t>NR</a:t>
              </a:r>
              <a:endParaRPr lang="en-US" sz="1400" b="1" dirty="0"/>
            </a:p>
          </p:txBody>
        </p:sp>
      </p:grpSp>
      <p:sp>
        <p:nvSpPr>
          <p:cNvPr id="57" name="椭圆 56"/>
          <p:cNvSpPr/>
          <p:nvPr/>
        </p:nvSpPr>
        <p:spPr bwMode="auto">
          <a:xfrm>
            <a:off x="2566646" y="4214002"/>
            <a:ext cx="1134445" cy="716292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8" name="直接连接符 57"/>
          <p:cNvCxnSpPr/>
          <p:nvPr/>
        </p:nvCxnSpPr>
        <p:spPr bwMode="auto">
          <a:xfrm flipV="1">
            <a:off x="957331" y="5251096"/>
            <a:ext cx="4938519" cy="2269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60" name="文本框 23"/>
          <p:cNvSpPr txBox="1"/>
          <p:nvPr/>
        </p:nvSpPr>
        <p:spPr>
          <a:xfrm>
            <a:off x="858984" y="5327218"/>
            <a:ext cx="5201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hangingPunct="0"/>
            <a:r>
              <a:rPr lang="en-GB" b="1" dirty="0" smtClean="0">
                <a:solidFill>
                  <a:srgbClr val="FF0000"/>
                </a:solidFill>
              </a:rPr>
              <a:t>Problem</a:t>
            </a:r>
            <a:r>
              <a:rPr lang="en-GB" dirty="0" smtClean="0"/>
              <a:t>: Due to the restriction of BOM cost and form factor,  </a:t>
            </a:r>
            <a:r>
              <a:rPr lang="en-GB" dirty="0"/>
              <a:t>the MTC devices </a:t>
            </a:r>
            <a:r>
              <a:rPr lang="en-GB" dirty="0" smtClean="0"/>
              <a:t>will not support multiple USIMs embedded.</a:t>
            </a:r>
            <a:endParaRPr lang="en-US" dirty="0"/>
          </a:p>
        </p:txBody>
      </p:sp>
      <p:sp>
        <p:nvSpPr>
          <p:cNvPr id="61" name="矩形 60"/>
          <p:cNvSpPr/>
          <p:nvPr/>
        </p:nvSpPr>
        <p:spPr>
          <a:xfrm>
            <a:off x="6255719" y="4442795"/>
            <a:ext cx="51208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base" hangingPunct="0">
              <a:buFont typeface="Arial" panose="020B0604020202020204" pitchFamily="34" charset="0"/>
              <a:buChar char="•"/>
            </a:pPr>
            <a:r>
              <a:rPr lang="en-US" altLang="zh-CN" sz="1600" dirty="0"/>
              <a:t>Only </a:t>
            </a:r>
            <a:r>
              <a:rPr lang="en-GB" sz="1600" dirty="0"/>
              <a:t>the master node</a:t>
            </a:r>
            <a:r>
              <a:rPr lang="en-US" sz="1600" dirty="0"/>
              <a:t>(MN)</a:t>
            </a:r>
            <a:r>
              <a:rPr lang="en-GB" sz="1600" dirty="0"/>
              <a:t> has CP connection with 5GC</a:t>
            </a:r>
          </a:p>
          <a:p>
            <a:pPr marL="285750" lvl="0" indent="-285750" fontAlgn="base" hangingPunct="0">
              <a:buFont typeface="Arial" panose="020B0604020202020204" pitchFamily="34" charset="0"/>
              <a:buChar char="•"/>
            </a:pPr>
            <a:r>
              <a:rPr lang="en-GB" sz="1600" dirty="0"/>
              <a:t>Both the master node</a:t>
            </a:r>
            <a:r>
              <a:rPr lang="en-US" sz="1600" dirty="0"/>
              <a:t>(MN)</a:t>
            </a:r>
            <a:r>
              <a:rPr lang="en-GB" sz="1600" dirty="0"/>
              <a:t> and secondary node(SN) has UP connection with CN (see TS 37.340 and TS 23.501)</a:t>
            </a:r>
          </a:p>
        </p:txBody>
      </p:sp>
      <p:sp>
        <p:nvSpPr>
          <p:cNvPr id="62" name="文本框 23"/>
          <p:cNvSpPr txBox="1"/>
          <p:nvPr/>
        </p:nvSpPr>
        <p:spPr>
          <a:xfrm>
            <a:off x="764849" y="809997"/>
            <a:ext cx="9115751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For some scenarios (e.g</a:t>
            </a:r>
            <a:r>
              <a:rPr lang="en-GB" sz="2000" b="1" dirty="0"/>
              <a:t>. medical monitoring, remote metering) </a:t>
            </a:r>
            <a:r>
              <a:rPr lang="en-GB" sz="2000" b="1" dirty="0" smtClean="0"/>
              <a:t>with high </a:t>
            </a:r>
            <a:r>
              <a:rPr lang="en-GB" sz="2000" b="1" dirty="0"/>
              <a:t>demand </a:t>
            </a:r>
            <a:r>
              <a:rPr lang="en-GB" sz="2000" b="1" dirty="0" smtClean="0"/>
              <a:t>on the </a:t>
            </a:r>
            <a:r>
              <a:rPr lang="en-GB" sz="2000" b="1" dirty="0"/>
              <a:t>service </a:t>
            </a:r>
            <a:r>
              <a:rPr lang="en-GB" sz="2000" b="1" dirty="0" smtClean="0"/>
              <a:t>availability and reliability, </a:t>
            </a:r>
            <a:r>
              <a:rPr lang="en-GB" sz="2000" b="1" dirty="0"/>
              <a:t>the </a:t>
            </a:r>
            <a:r>
              <a:rPr lang="en-GB" sz="2000" b="1" dirty="0" smtClean="0"/>
              <a:t>existing features of 3GPP </a:t>
            </a:r>
            <a:r>
              <a:rPr lang="en-GB" sz="2000" b="1" dirty="0"/>
              <a:t>system </a:t>
            </a:r>
            <a:r>
              <a:rPr lang="en-GB" sz="2000" b="1" dirty="0" smtClean="0"/>
              <a:t>cannot cater </a:t>
            </a:r>
            <a:r>
              <a:rPr lang="en-GB" sz="2000" b="1" dirty="0"/>
              <a:t>to all use </a:t>
            </a:r>
            <a:r>
              <a:rPr lang="en-GB" sz="2000" b="1" dirty="0" smtClean="0"/>
              <a:t>cases.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559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25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标题 1"/>
          <p:cNvSpPr txBox="1">
            <a:spLocks/>
          </p:cNvSpPr>
          <p:nvPr/>
        </p:nvSpPr>
        <p:spPr bwMode="auto">
          <a:xfrm>
            <a:off x="214312" y="1220673"/>
            <a:ext cx="58816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b="1" kern="0" dirty="0" smtClean="0">
                <a:solidFill>
                  <a:srgbClr val="0070C0"/>
                </a:solidFill>
              </a:rPr>
              <a:t>Use Case #1 </a:t>
            </a:r>
            <a:r>
              <a:rPr lang="en-US" sz="2000" b="1" kern="0" dirty="0" smtClean="0">
                <a:solidFill>
                  <a:srgbClr val="0070C0"/>
                </a:solidFill>
              </a:rPr>
              <a:t>Last Gasp Message of Smart Meter</a:t>
            </a:r>
            <a:endParaRPr lang="en-US" sz="2000" b="1" kern="0" dirty="0">
              <a:solidFill>
                <a:srgbClr val="0070C0"/>
              </a:solidFill>
            </a:endParaRPr>
          </a:p>
        </p:txBody>
      </p:sp>
      <p:sp>
        <p:nvSpPr>
          <p:cNvPr id="17" name="标题 1"/>
          <p:cNvSpPr txBox="1">
            <a:spLocks/>
          </p:cNvSpPr>
          <p:nvPr/>
        </p:nvSpPr>
        <p:spPr bwMode="auto">
          <a:xfrm>
            <a:off x="6019800" y="1220673"/>
            <a:ext cx="520660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b="1" kern="0" dirty="0" smtClean="0">
                <a:solidFill>
                  <a:srgbClr val="0070C0"/>
                </a:solidFill>
              </a:rPr>
              <a:t>Use Case #2 </a:t>
            </a:r>
            <a:r>
              <a:rPr lang="en-US" sz="2000" b="1" kern="0" dirty="0" smtClean="0">
                <a:solidFill>
                  <a:srgbClr val="0070C0"/>
                </a:solidFill>
              </a:rPr>
              <a:t>Remote wakeup by MT SMS</a:t>
            </a:r>
            <a:endParaRPr lang="en-US" sz="2000" b="1" kern="0" dirty="0">
              <a:solidFill>
                <a:srgbClr val="0070C0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6001428" y="1079500"/>
            <a:ext cx="56472" cy="53029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32" name="直接连接符 31"/>
          <p:cNvCxnSpPr/>
          <p:nvPr/>
        </p:nvCxnSpPr>
        <p:spPr bwMode="auto">
          <a:xfrm>
            <a:off x="384243" y="3929426"/>
            <a:ext cx="1084216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4" name="标题 1"/>
          <p:cNvSpPr txBox="1">
            <a:spLocks/>
          </p:cNvSpPr>
          <p:nvPr/>
        </p:nvSpPr>
        <p:spPr bwMode="auto">
          <a:xfrm>
            <a:off x="214312" y="3803276"/>
            <a:ext cx="603256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b="1" kern="0" dirty="0" smtClean="0">
                <a:solidFill>
                  <a:srgbClr val="0070C0"/>
                </a:solidFill>
              </a:rPr>
              <a:t>Use Case #3 Positioning by inter-RAT Combination</a:t>
            </a:r>
            <a:endParaRPr lang="en-US" sz="2000" b="1" kern="0" dirty="0">
              <a:solidFill>
                <a:srgbClr val="0070C0"/>
              </a:solidFill>
            </a:endParaRPr>
          </a:p>
        </p:txBody>
      </p:sp>
      <p:sp>
        <p:nvSpPr>
          <p:cNvPr id="15" name="标题 1"/>
          <p:cNvSpPr txBox="1">
            <a:spLocks/>
          </p:cNvSpPr>
          <p:nvPr/>
        </p:nvSpPr>
        <p:spPr bwMode="auto">
          <a:xfrm>
            <a:off x="6019800" y="3812710"/>
            <a:ext cx="603256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b="1" kern="0" dirty="0" smtClean="0">
                <a:solidFill>
                  <a:srgbClr val="0070C0"/>
                </a:solidFill>
              </a:rPr>
              <a:t>Use Case #4 Positioning by CN Coordination</a:t>
            </a:r>
            <a:endParaRPr lang="en-US" sz="2000" b="1" kern="0" dirty="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47041" y="1917936"/>
            <a:ext cx="1961483" cy="181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sz="1600" dirty="0" smtClean="0"/>
              <a:t>The “last gasp” message shall be delivered out </a:t>
            </a:r>
            <a:r>
              <a:rPr lang="en-GB" sz="1600" dirty="0"/>
              <a:t>to the application server before the device runs out of </a:t>
            </a:r>
            <a:r>
              <a:rPr lang="en-GB" sz="1600" dirty="0" smtClean="0"/>
              <a:t>energy and powers </a:t>
            </a:r>
            <a:r>
              <a:rPr lang="en-GB" sz="1600" dirty="0"/>
              <a:t>off</a:t>
            </a:r>
            <a:endParaRPr lang="en-US" sz="1600" dirty="0"/>
          </a:p>
        </p:txBody>
      </p:sp>
      <p:grpSp>
        <p:nvGrpSpPr>
          <p:cNvPr id="46" name="组合 45"/>
          <p:cNvGrpSpPr/>
          <p:nvPr/>
        </p:nvGrpSpPr>
        <p:grpSpPr>
          <a:xfrm>
            <a:off x="122540" y="1617856"/>
            <a:ext cx="4038802" cy="2296454"/>
            <a:chOff x="3586825" y="2816423"/>
            <a:chExt cx="4818579" cy="3123848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6528" y="3154380"/>
              <a:ext cx="697062" cy="8270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8" name="Picture 8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0" y="4490142"/>
              <a:ext cx="1126520" cy="1069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9" name="Group 41"/>
            <p:cNvGrpSpPr/>
            <p:nvPr/>
          </p:nvGrpSpPr>
          <p:grpSpPr>
            <a:xfrm>
              <a:off x="7239000" y="4652638"/>
              <a:ext cx="913177" cy="605162"/>
              <a:chOff x="1703109" y="2789712"/>
              <a:chExt cx="698779" cy="463081"/>
            </a:xfrm>
          </p:grpSpPr>
          <p:sp>
            <p:nvSpPr>
              <p:cNvPr id="69" name="Freeform 6"/>
              <p:cNvSpPr>
                <a:spLocks/>
              </p:cNvSpPr>
              <p:nvPr/>
            </p:nvSpPr>
            <p:spPr bwMode="auto">
              <a:xfrm>
                <a:off x="1703109" y="2789712"/>
                <a:ext cx="521776" cy="456414"/>
              </a:xfrm>
              <a:custGeom>
                <a:avLst/>
                <a:gdLst>
                  <a:gd name="T0" fmla="*/ 3402 w 3720"/>
                  <a:gd name="T1" fmla="*/ 0 h 3255"/>
                  <a:gd name="T2" fmla="*/ 3503 w 3720"/>
                  <a:gd name="T3" fmla="*/ 16 h 3255"/>
                  <a:gd name="T4" fmla="*/ 3590 w 3720"/>
                  <a:gd name="T5" fmla="*/ 61 h 3255"/>
                  <a:gd name="T6" fmla="*/ 3659 w 3720"/>
                  <a:gd name="T7" fmla="*/ 130 h 3255"/>
                  <a:gd name="T8" fmla="*/ 3704 w 3720"/>
                  <a:gd name="T9" fmla="*/ 217 h 3255"/>
                  <a:gd name="T10" fmla="*/ 3720 w 3720"/>
                  <a:gd name="T11" fmla="*/ 317 h 3255"/>
                  <a:gd name="T12" fmla="*/ 3641 w 3720"/>
                  <a:gd name="T13" fmla="*/ 760 h 3255"/>
                  <a:gd name="T14" fmla="*/ 3491 w 3720"/>
                  <a:gd name="T15" fmla="*/ 782 h 3255"/>
                  <a:gd name="T16" fmla="*/ 3351 w 3720"/>
                  <a:gd name="T17" fmla="*/ 824 h 3255"/>
                  <a:gd name="T18" fmla="*/ 367 w 3720"/>
                  <a:gd name="T19" fmla="*/ 368 h 3255"/>
                  <a:gd name="T20" fmla="*/ 2964 w 3720"/>
                  <a:gd name="T21" fmla="*/ 2171 h 3255"/>
                  <a:gd name="T22" fmla="*/ 3024 w 3720"/>
                  <a:gd name="T23" fmla="*/ 2287 h 3255"/>
                  <a:gd name="T24" fmla="*/ 2989 w 3720"/>
                  <a:gd name="T25" fmla="*/ 2362 h 3255"/>
                  <a:gd name="T26" fmla="*/ 2857 w 3720"/>
                  <a:gd name="T27" fmla="*/ 2418 h 3255"/>
                  <a:gd name="T28" fmla="*/ 2734 w 3720"/>
                  <a:gd name="T29" fmla="*/ 2494 h 3255"/>
                  <a:gd name="T30" fmla="*/ 2164 w 3720"/>
                  <a:gd name="T31" fmla="*/ 2539 h 3255"/>
                  <a:gd name="T32" fmla="*/ 2415 w 3720"/>
                  <a:gd name="T33" fmla="*/ 2826 h 3255"/>
                  <a:gd name="T34" fmla="*/ 2486 w 3720"/>
                  <a:gd name="T35" fmla="*/ 2838 h 3255"/>
                  <a:gd name="T36" fmla="*/ 2450 w 3720"/>
                  <a:gd name="T37" fmla="*/ 2991 h 3255"/>
                  <a:gd name="T38" fmla="*/ 2431 w 3720"/>
                  <a:gd name="T39" fmla="*/ 3162 h 3255"/>
                  <a:gd name="T40" fmla="*/ 2421 w 3720"/>
                  <a:gd name="T41" fmla="*/ 3255 h 3255"/>
                  <a:gd name="T42" fmla="*/ 1305 w 3720"/>
                  <a:gd name="T43" fmla="*/ 3255 h 3255"/>
                  <a:gd name="T44" fmla="*/ 1222 w 3720"/>
                  <a:gd name="T45" fmla="*/ 3237 h 3255"/>
                  <a:gd name="T46" fmla="*/ 1153 w 3720"/>
                  <a:gd name="T47" fmla="*/ 3192 h 3255"/>
                  <a:gd name="T48" fmla="*/ 1107 w 3720"/>
                  <a:gd name="T49" fmla="*/ 3124 h 3255"/>
                  <a:gd name="T50" fmla="*/ 1091 w 3720"/>
                  <a:gd name="T51" fmla="*/ 3041 h 3255"/>
                  <a:gd name="T52" fmla="*/ 1107 w 3720"/>
                  <a:gd name="T53" fmla="*/ 2957 h 3255"/>
                  <a:gd name="T54" fmla="*/ 1153 w 3720"/>
                  <a:gd name="T55" fmla="*/ 2889 h 3255"/>
                  <a:gd name="T56" fmla="*/ 1222 w 3720"/>
                  <a:gd name="T57" fmla="*/ 2842 h 3255"/>
                  <a:gd name="T58" fmla="*/ 1305 w 3720"/>
                  <a:gd name="T59" fmla="*/ 2826 h 3255"/>
                  <a:gd name="T60" fmla="*/ 1554 w 3720"/>
                  <a:gd name="T61" fmla="*/ 2539 h 3255"/>
                  <a:gd name="T62" fmla="*/ 265 w 3720"/>
                  <a:gd name="T63" fmla="*/ 2535 h 3255"/>
                  <a:gd name="T64" fmla="*/ 172 w 3720"/>
                  <a:gd name="T65" fmla="*/ 2504 h 3255"/>
                  <a:gd name="T66" fmla="*/ 93 w 3720"/>
                  <a:gd name="T67" fmla="*/ 2446 h 3255"/>
                  <a:gd name="T68" fmla="*/ 35 w 3720"/>
                  <a:gd name="T69" fmla="*/ 2367 h 3255"/>
                  <a:gd name="T70" fmla="*/ 4 w 3720"/>
                  <a:gd name="T71" fmla="*/ 2273 h 3255"/>
                  <a:gd name="T72" fmla="*/ 0 w 3720"/>
                  <a:gd name="T73" fmla="*/ 317 h 3255"/>
                  <a:gd name="T74" fmla="*/ 16 w 3720"/>
                  <a:gd name="T75" fmla="*/ 217 h 3255"/>
                  <a:gd name="T76" fmla="*/ 61 w 3720"/>
                  <a:gd name="T77" fmla="*/ 130 h 3255"/>
                  <a:gd name="T78" fmla="*/ 130 w 3720"/>
                  <a:gd name="T79" fmla="*/ 61 h 3255"/>
                  <a:gd name="T80" fmla="*/ 217 w 3720"/>
                  <a:gd name="T81" fmla="*/ 16 h 3255"/>
                  <a:gd name="T82" fmla="*/ 318 w 3720"/>
                  <a:gd name="T83" fmla="*/ 0 h 3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20" h="3255">
                    <a:moveTo>
                      <a:pt x="318" y="0"/>
                    </a:moveTo>
                    <a:lnTo>
                      <a:pt x="3402" y="0"/>
                    </a:lnTo>
                    <a:lnTo>
                      <a:pt x="3454" y="4"/>
                    </a:lnTo>
                    <a:lnTo>
                      <a:pt x="3503" y="16"/>
                    </a:lnTo>
                    <a:lnTo>
                      <a:pt x="3548" y="35"/>
                    </a:lnTo>
                    <a:lnTo>
                      <a:pt x="3590" y="61"/>
                    </a:lnTo>
                    <a:lnTo>
                      <a:pt x="3626" y="93"/>
                    </a:lnTo>
                    <a:lnTo>
                      <a:pt x="3659" y="130"/>
                    </a:lnTo>
                    <a:lnTo>
                      <a:pt x="3685" y="171"/>
                    </a:lnTo>
                    <a:lnTo>
                      <a:pt x="3704" y="217"/>
                    </a:lnTo>
                    <a:lnTo>
                      <a:pt x="3715" y="266"/>
                    </a:lnTo>
                    <a:lnTo>
                      <a:pt x="3720" y="317"/>
                    </a:lnTo>
                    <a:lnTo>
                      <a:pt x="3720" y="757"/>
                    </a:lnTo>
                    <a:lnTo>
                      <a:pt x="3641" y="760"/>
                    </a:lnTo>
                    <a:lnTo>
                      <a:pt x="3565" y="767"/>
                    </a:lnTo>
                    <a:lnTo>
                      <a:pt x="3491" y="782"/>
                    </a:lnTo>
                    <a:lnTo>
                      <a:pt x="3419" y="799"/>
                    </a:lnTo>
                    <a:lnTo>
                      <a:pt x="3351" y="824"/>
                    </a:lnTo>
                    <a:lnTo>
                      <a:pt x="3351" y="368"/>
                    </a:lnTo>
                    <a:lnTo>
                      <a:pt x="367" y="368"/>
                    </a:lnTo>
                    <a:lnTo>
                      <a:pt x="367" y="2171"/>
                    </a:lnTo>
                    <a:lnTo>
                      <a:pt x="2964" y="2171"/>
                    </a:lnTo>
                    <a:lnTo>
                      <a:pt x="2992" y="2230"/>
                    </a:lnTo>
                    <a:lnTo>
                      <a:pt x="3024" y="2287"/>
                    </a:lnTo>
                    <a:lnTo>
                      <a:pt x="3059" y="2341"/>
                    </a:lnTo>
                    <a:lnTo>
                      <a:pt x="2989" y="2362"/>
                    </a:lnTo>
                    <a:lnTo>
                      <a:pt x="2922" y="2389"/>
                    </a:lnTo>
                    <a:lnTo>
                      <a:pt x="2857" y="2418"/>
                    </a:lnTo>
                    <a:lnTo>
                      <a:pt x="2794" y="2453"/>
                    </a:lnTo>
                    <a:lnTo>
                      <a:pt x="2734" y="2494"/>
                    </a:lnTo>
                    <a:lnTo>
                      <a:pt x="2677" y="2539"/>
                    </a:lnTo>
                    <a:lnTo>
                      <a:pt x="2164" y="2539"/>
                    </a:lnTo>
                    <a:lnTo>
                      <a:pt x="2164" y="2826"/>
                    </a:lnTo>
                    <a:lnTo>
                      <a:pt x="2415" y="2826"/>
                    </a:lnTo>
                    <a:lnTo>
                      <a:pt x="2451" y="2829"/>
                    </a:lnTo>
                    <a:lnTo>
                      <a:pt x="2486" y="2838"/>
                    </a:lnTo>
                    <a:lnTo>
                      <a:pt x="2464" y="2912"/>
                    </a:lnTo>
                    <a:lnTo>
                      <a:pt x="2450" y="2991"/>
                    </a:lnTo>
                    <a:lnTo>
                      <a:pt x="2438" y="3074"/>
                    </a:lnTo>
                    <a:lnTo>
                      <a:pt x="2431" y="3162"/>
                    </a:lnTo>
                    <a:lnTo>
                      <a:pt x="2425" y="3253"/>
                    </a:lnTo>
                    <a:lnTo>
                      <a:pt x="2421" y="3255"/>
                    </a:lnTo>
                    <a:lnTo>
                      <a:pt x="2415" y="3255"/>
                    </a:lnTo>
                    <a:lnTo>
                      <a:pt x="1305" y="3255"/>
                    </a:lnTo>
                    <a:lnTo>
                      <a:pt x="1261" y="3250"/>
                    </a:lnTo>
                    <a:lnTo>
                      <a:pt x="1222" y="3237"/>
                    </a:lnTo>
                    <a:lnTo>
                      <a:pt x="1186" y="3218"/>
                    </a:lnTo>
                    <a:lnTo>
                      <a:pt x="1153" y="3192"/>
                    </a:lnTo>
                    <a:lnTo>
                      <a:pt x="1127" y="3160"/>
                    </a:lnTo>
                    <a:lnTo>
                      <a:pt x="1107" y="3124"/>
                    </a:lnTo>
                    <a:lnTo>
                      <a:pt x="1095" y="3083"/>
                    </a:lnTo>
                    <a:lnTo>
                      <a:pt x="1091" y="3041"/>
                    </a:lnTo>
                    <a:lnTo>
                      <a:pt x="1095" y="2997"/>
                    </a:lnTo>
                    <a:lnTo>
                      <a:pt x="1107" y="2957"/>
                    </a:lnTo>
                    <a:lnTo>
                      <a:pt x="1127" y="2921"/>
                    </a:lnTo>
                    <a:lnTo>
                      <a:pt x="1153" y="2889"/>
                    </a:lnTo>
                    <a:lnTo>
                      <a:pt x="1186" y="2863"/>
                    </a:lnTo>
                    <a:lnTo>
                      <a:pt x="1222" y="2842"/>
                    </a:lnTo>
                    <a:lnTo>
                      <a:pt x="1261" y="2831"/>
                    </a:lnTo>
                    <a:lnTo>
                      <a:pt x="1305" y="2826"/>
                    </a:lnTo>
                    <a:lnTo>
                      <a:pt x="1554" y="2826"/>
                    </a:lnTo>
                    <a:lnTo>
                      <a:pt x="1554" y="2539"/>
                    </a:lnTo>
                    <a:lnTo>
                      <a:pt x="318" y="2539"/>
                    </a:lnTo>
                    <a:lnTo>
                      <a:pt x="265" y="2535"/>
                    </a:lnTo>
                    <a:lnTo>
                      <a:pt x="217" y="2523"/>
                    </a:lnTo>
                    <a:lnTo>
                      <a:pt x="172" y="2504"/>
                    </a:lnTo>
                    <a:lnTo>
                      <a:pt x="130" y="2478"/>
                    </a:lnTo>
                    <a:lnTo>
                      <a:pt x="93" y="2446"/>
                    </a:lnTo>
                    <a:lnTo>
                      <a:pt x="61" y="2409"/>
                    </a:lnTo>
                    <a:lnTo>
                      <a:pt x="35" y="2367"/>
                    </a:lnTo>
                    <a:lnTo>
                      <a:pt x="16" y="2322"/>
                    </a:lnTo>
                    <a:lnTo>
                      <a:pt x="4" y="2273"/>
                    </a:lnTo>
                    <a:lnTo>
                      <a:pt x="0" y="2221"/>
                    </a:lnTo>
                    <a:lnTo>
                      <a:pt x="0" y="317"/>
                    </a:lnTo>
                    <a:lnTo>
                      <a:pt x="4" y="266"/>
                    </a:lnTo>
                    <a:lnTo>
                      <a:pt x="16" y="217"/>
                    </a:lnTo>
                    <a:lnTo>
                      <a:pt x="35" y="171"/>
                    </a:lnTo>
                    <a:lnTo>
                      <a:pt x="61" y="130"/>
                    </a:lnTo>
                    <a:lnTo>
                      <a:pt x="93" y="93"/>
                    </a:lnTo>
                    <a:lnTo>
                      <a:pt x="130" y="61"/>
                    </a:lnTo>
                    <a:lnTo>
                      <a:pt x="172" y="35"/>
                    </a:lnTo>
                    <a:lnTo>
                      <a:pt x="217" y="16"/>
                    </a:lnTo>
                    <a:lnTo>
                      <a:pt x="265" y="4"/>
                    </a:lnTo>
                    <a:lnTo>
                      <a:pt x="318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514350"/>
                <a:endParaRPr lang="en-US" sz="1013" dirty="0">
                  <a:solidFill>
                    <a:srgbClr val="353635"/>
                  </a:solidFill>
                  <a:latin typeface="Calibri"/>
                </a:endParaRPr>
              </a:p>
            </p:txBody>
          </p:sp>
          <p:grpSp>
            <p:nvGrpSpPr>
              <p:cNvPr id="70" name="Group 21"/>
              <p:cNvGrpSpPr>
                <a:grpSpLocks noChangeAspect="1"/>
              </p:cNvGrpSpPr>
              <p:nvPr/>
            </p:nvGrpSpPr>
            <p:grpSpPr bwMode="auto">
              <a:xfrm>
                <a:off x="2085975" y="2940055"/>
                <a:ext cx="315913" cy="312738"/>
                <a:chOff x="1314" y="1852"/>
                <a:chExt cx="199" cy="197"/>
              </a:xfrm>
              <a:solidFill>
                <a:srgbClr val="353635"/>
              </a:solidFill>
            </p:grpSpPr>
            <p:sp>
              <p:nvSpPr>
                <p:cNvPr id="71" name="Freeform 23"/>
                <p:cNvSpPr>
                  <a:spLocks/>
                </p:cNvSpPr>
                <p:nvPr/>
              </p:nvSpPr>
              <p:spPr bwMode="auto">
                <a:xfrm>
                  <a:off x="1369" y="1852"/>
                  <a:ext cx="89" cy="105"/>
                </a:xfrm>
                <a:custGeom>
                  <a:avLst/>
                  <a:gdLst>
                    <a:gd name="T0" fmla="*/ 757 w 1514"/>
                    <a:gd name="T1" fmla="*/ 0 h 1775"/>
                    <a:gd name="T2" fmla="*/ 856 w 1514"/>
                    <a:gd name="T3" fmla="*/ 4 h 1775"/>
                    <a:gd name="T4" fmla="*/ 950 w 1514"/>
                    <a:gd name="T5" fmla="*/ 18 h 1775"/>
                    <a:gd name="T6" fmla="*/ 1040 w 1514"/>
                    <a:gd name="T7" fmla="*/ 40 h 1775"/>
                    <a:gd name="T8" fmla="*/ 1125 w 1514"/>
                    <a:gd name="T9" fmla="*/ 73 h 1775"/>
                    <a:gd name="T10" fmla="*/ 1204 w 1514"/>
                    <a:gd name="T11" fmla="*/ 117 h 1775"/>
                    <a:gd name="T12" fmla="*/ 1275 w 1514"/>
                    <a:gd name="T13" fmla="*/ 174 h 1775"/>
                    <a:gd name="T14" fmla="*/ 1340 w 1514"/>
                    <a:gd name="T15" fmla="*/ 242 h 1775"/>
                    <a:gd name="T16" fmla="*/ 1394 w 1514"/>
                    <a:gd name="T17" fmla="*/ 326 h 1775"/>
                    <a:gd name="T18" fmla="*/ 1440 w 1514"/>
                    <a:gd name="T19" fmla="*/ 422 h 1775"/>
                    <a:gd name="T20" fmla="*/ 1475 w 1514"/>
                    <a:gd name="T21" fmla="*/ 535 h 1775"/>
                    <a:gd name="T22" fmla="*/ 1500 w 1514"/>
                    <a:gd name="T23" fmla="*/ 663 h 1775"/>
                    <a:gd name="T24" fmla="*/ 1512 w 1514"/>
                    <a:gd name="T25" fmla="*/ 808 h 1775"/>
                    <a:gd name="T26" fmla="*/ 1511 w 1514"/>
                    <a:gd name="T27" fmla="*/ 964 h 1775"/>
                    <a:gd name="T28" fmla="*/ 1489 w 1514"/>
                    <a:gd name="T29" fmla="*/ 1112 h 1775"/>
                    <a:gd name="T30" fmla="*/ 1448 w 1514"/>
                    <a:gd name="T31" fmla="*/ 1249 h 1775"/>
                    <a:gd name="T32" fmla="*/ 1389 w 1514"/>
                    <a:gd name="T33" fmla="*/ 1377 h 1775"/>
                    <a:gd name="T34" fmla="*/ 1313 w 1514"/>
                    <a:gd name="T35" fmla="*/ 1490 h 1775"/>
                    <a:gd name="T36" fmla="*/ 1224 w 1514"/>
                    <a:gd name="T37" fmla="*/ 1586 h 1775"/>
                    <a:gd name="T38" fmla="*/ 1121 w 1514"/>
                    <a:gd name="T39" fmla="*/ 1666 h 1775"/>
                    <a:gd name="T40" fmla="*/ 1009 w 1514"/>
                    <a:gd name="T41" fmla="*/ 1725 h 1775"/>
                    <a:gd name="T42" fmla="*/ 887 w 1514"/>
                    <a:gd name="T43" fmla="*/ 1762 h 1775"/>
                    <a:gd name="T44" fmla="*/ 757 w 1514"/>
                    <a:gd name="T45" fmla="*/ 1775 h 1775"/>
                    <a:gd name="T46" fmla="*/ 628 w 1514"/>
                    <a:gd name="T47" fmla="*/ 1762 h 1775"/>
                    <a:gd name="T48" fmla="*/ 506 w 1514"/>
                    <a:gd name="T49" fmla="*/ 1725 h 1775"/>
                    <a:gd name="T50" fmla="*/ 392 w 1514"/>
                    <a:gd name="T51" fmla="*/ 1666 h 1775"/>
                    <a:gd name="T52" fmla="*/ 290 w 1514"/>
                    <a:gd name="T53" fmla="*/ 1586 h 1775"/>
                    <a:gd name="T54" fmla="*/ 201 w 1514"/>
                    <a:gd name="T55" fmla="*/ 1490 h 1775"/>
                    <a:gd name="T56" fmla="*/ 125 w 1514"/>
                    <a:gd name="T57" fmla="*/ 1377 h 1775"/>
                    <a:gd name="T58" fmla="*/ 65 w 1514"/>
                    <a:gd name="T59" fmla="*/ 1249 h 1775"/>
                    <a:gd name="T60" fmla="*/ 24 w 1514"/>
                    <a:gd name="T61" fmla="*/ 1112 h 1775"/>
                    <a:gd name="T62" fmla="*/ 3 w 1514"/>
                    <a:gd name="T63" fmla="*/ 964 h 1775"/>
                    <a:gd name="T64" fmla="*/ 2 w 1514"/>
                    <a:gd name="T65" fmla="*/ 808 h 1775"/>
                    <a:gd name="T66" fmla="*/ 14 w 1514"/>
                    <a:gd name="T67" fmla="*/ 663 h 1775"/>
                    <a:gd name="T68" fmla="*/ 39 w 1514"/>
                    <a:gd name="T69" fmla="*/ 535 h 1775"/>
                    <a:gd name="T70" fmla="*/ 74 w 1514"/>
                    <a:gd name="T71" fmla="*/ 422 h 1775"/>
                    <a:gd name="T72" fmla="*/ 120 w 1514"/>
                    <a:gd name="T73" fmla="*/ 326 h 1775"/>
                    <a:gd name="T74" fmla="*/ 175 w 1514"/>
                    <a:gd name="T75" fmla="*/ 242 h 1775"/>
                    <a:gd name="T76" fmla="*/ 239 w 1514"/>
                    <a:gd name="T77" fmla="*/ 174 h 1775"/>
                    <a:gd name="T78" fmla="*/ 310 w 1514"/>
                    <a:gd name="T79" fmla="*/ 117 h 1775"/>
                    <a:gd name="T80" fmla="*/ 388 w 1514"/>
                    <a:gd name="T81" fmla="*/ 73 h 1775"/>
                    <a:gd name="T82" fmla="*/ 473 w 1514"/>
                    <a:gd name="T83" fmla="*/ 40 h 1775"/>
                    <a:gd name="T84" fmla="*/ 564 w 1514"/>
                    <a:gd name="T85" fmla="*/ 18 h 1775"/>
                    <a:gd name="T86" fmla="*/ 658 w 1514"/>
                    <a:gd name="T87" fmla="*/ 4 h 1775"/>
                    <a:gd name="T88" fmla="*/ 757 w 1514"/>
                    <a:gd name="T89" fmla="*/ 0 h 17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514" h="1775">
                      <a:moveTo>
                        <a:pt x="757" y="0"/>
                      </a:moveTo>
                      <a:lnTo>
                        <a:pt x="757" y="0"/>
                      </a:lnTo>
                      <a:lnTo>
                        <a:pt x="807" y="1"/>
                      </a:lnTo>
                      <a:lnTo>
                        <a:pt x="856" y="4"/>
                      </a:lnTo>
                      <a:lnTo>
                        <a:pt x="904" y="10"/>
                      </a:lnTo>
                      <a:lnTo>
                        <a:pt x="950" y="18"/>
                      </a:lnTo>
                      <a:lnTo>
                        <a:pt x="996" y="28"/>
                      </a:lnTo>
                      <a:lnTo>
                        <a:pt x="1040" y="40"/>
                      </a:lnTo>
                      <a:lnTo>
                        <a:pt x="1083" y="56"/>
                      </a:lnTo>
                      <a:lnTo>
                        <a:pt x="1125" y="73"/>
                      </a:lnTo>
                      <a:lnTo>
                        <a:pt x="1165" y="94"/>
                      </a:lnTo>
                      <a:lnTo>
                        <a:pt x="1204" y="117"/>
                      </a:lnTo>
                      <a:lnTo>
                        <a:pt x="1241" y="144"/>
                      </a:lnTo>
                      <a:lnTo>
                        <a:pt x="1275" y="174"/>
                      </a:lnTo>
                      <a:lnTo>
                        <a:pt x="1309" y="206"/>
                      </a:lnTo>
                      <a:lnTo>
                        <a:pt x="1340" y="242"/>
                      </a:lnTo>
                      <a:lnTo>
                        <a:pt x="1368" y="282"/>
                      </a:lnTo>
                      <a:lnTo>
                        <a:pt x="1394" y="326"/>
                      </a:lnTo>
                      <a:lnTo>
                        <a:pt x="1419" y="372"/>
                      </a:lnTo>
                      <a:lnTo>
                        <a:pt x="1440" y="422"/>
                      </a:lnTo>
                      <a:lnTo>
                        <a:pt x="1459" y="476"/>
                      </a:lnTo>
                      <a:lnTo>
                        <a:pt x="1475" y="535"/>
                      </a:lnTo>
                      <a:lnTo>
                        <a:pt x="1489" y="597"/>
                      </a:lnTo>
                      <a:lnTo>
                        <a:pt x="1500" y="663"/>
                      </a:lnTo>
                      <a:lnTo>
                        <a:pt x="1508" y="734"/>
                      </a:lnTo>
                      <a:lnTo>
                        <a:pt x="1512" y="808"/>
                      </a:lnTo>
                      <a:lnTo>
                        <a:pt x="1514" y="888"/>
                      </a:lnTo>
                      <a:lnTo>
                        <a:pt x="1511" y="964"/>
                      </a:lnTo>
                      <a:lnTo>
                        <a:pt x="1503" y="1039"/>
                      </a:lnTo>
                      <a:lnTo>
                        <a:pt x="1489" y="1112"/>
                      </a:lnTo>
                      <a:lnTo>
                        <a:pt x="1471" y="1182"/>
                      </a:lnTo>
                      <a:lnTo>
                        <a:pt x="1448" y="1249"/>
                      </a:lnTo>
                      <a:lnTo>
                        <a:pt x="1421" y="1315"/>
                      </a:lnTo>
                      <a:lnTo>
                        <a:pt x="1389" y="1377"/>
                      </a:lnTo>
                      <a:lnTo>
                        <a:pt x="1353" y="1434"/>
                      </a:lnTo>
                      <a:lnTo>
                        <a:pt x="1313" y="1490"/>
                      </a:lnTo>
                      <a:lnTo>
                        <a:pt x="1270" y="1540"/>
                      </a:lnTo>
                      <a:lnTo>
                        <a:pt x="1224" y="1586"/>
                      </a:lnTo>
                      <a:lnTo>
                        <a:pt x="1174" y="1628"/>
                      </a:lnTo>
                      <a:lnTo>
                        <a:pt x="1121" y="1666"/>
                      </a:lnTo>
                      <a:lnTo>
                        <a:pt x="1066" y="1698"/>
                      </a:lnTo>
                      <a:lnTo>
                        <a:pt x="1009" y="1725"/>
                      </a:lnTo>
                      <a:lnTo>
                        <a:pt x="948" y="1746"/>
                      </a:lnTo>
                      <a:lnTo>
                        <a:pt x="887" y="1762"/>
                      </a:lnTo>
                      <a:lnTo>
                        <a:pt x="822" y="1772"/>
                      </a:lnTo>
                      <a:lnTo>
                        <a:pt x="757" y="1775"/>
                      </a:lnTo>
                      <a:lnTo>
                        <a:pt x="692" y="1772"/>
                      </a:lnTo>
                      <a:lnTo>
                        <a:pt x="628" y="1762"/>
                      </a:lnTo>
                      <a:lnTo>
                        <a:pt x="566" y="1746"/>
                      </a:lnTo>
                      <a:lnTo>
                        <a:pt x="506" y="1725"/>
                      </a:lnTo>
                      <a:lnTo>
                        <a:pt x="448" y="1698"/>
                      </a:lnTo>
                      <a:lnTo>
                        <a:pt x="392" y="1666"/>
                      </a:lnTo>
                      <a:lnTo>
                        <a:pt x="340" y="1628"/>
                      </a:lnTo>
                      <a:lnTo>
                        <a:pt x="290" y="1586"/>
                      </a:lnTo>
                      <a:lnTo>
                        <a:pt x="244" y="1540"/>
                      </a:lnTo>
                      <a:lnTo>
                        <a:pt x="201" y="1490"/>
                      </a:lnTo>
                      <a:lnTo>
                        <a:pt x="161" y="1434"/>
                      </a:lnTo>
                      <a:lnTo>
                        <a:pt x="125" y="1377"/>
                      </a:lnTo>
                      <a:lnTo>
                        <a:pt x="93" y="1315"/>
                      </a:lnTo>
                      <a:lnTo>
                        <a:pt x="65" y="1249"/>
                      </a:lnTo>
                      <a:lnTo>
                        <a:pt x="43" y="1182"/>
                      </a:lnTo>
                      <a:lnTo>
                        <a:pt x="24" y="1112"/>
                      </a:lnTo>
                      <a:lnTo>
                        <a:pt x="11" y="1039"/>
                      </a:lnTo>
                      <a:lnTo>
                        <a:pt x="3" y="964"/>
                      </a:lnTo>
                      <a:lnTo>
                        <a:pt x="0" y="888"/>
                      </a:lnTo>
                      <a:lnTo>
                        <a:pt x="2" y="808"/>
                      </a:lnTo>
                      <a:lnTo>
                        <a:pt x="6" y="734"/>
                      </a:lnTo>
                      <a:lnTo>
                        <a:pt x="14" y="663"/>
                      </a:lnTo>
                      <a:lnTo>
                        <a:pt x="25" y="597"/>
                      </a:lnTo>
                      <a:lnTo>
                        <a:pt x="39" y="535"/>
                      </a:lnTo>
                      <a:lnTo>
                        <a:pt x="55" y="476"/>
                      </a:lnTo>
                      <a:lnTo>
                        <a:pt x="74" y="422"/>
                      </a:lnTo>
                      <a:lnTo>
                        <a:pt x="95" y="372"/>
                      </a:lnTo>
                      <a:lnTo>
                        <a:pt x="120" y="326"/>
                      </a:lnTo>
                      <a:lnTo>
                        <a:pt x="146" y="282"/>
                      </a:lnTo>
                      <a:lnTo>
                        <a:pt x="175" y="242"/>
                      </a:lnTo>
                      <a:lnTo>
                        <a:pt x="206" y="206"/>
                      </a:lnTo>
                      <a:lnTo>
                        <a:pt x="239" y="174"/>
                      </a:lnTo>
                      <a:lnTo>
                        <a:pt x="274" y="144"/>
                      </a:lnTo>
                      <a:lnTo>
                        <a:pt x="310" y="117"/>
                      </a:lnTo>
                      <a:lnTo>
                        <a:pt x="348" y="94"/>
                      </a:lnTo>
                      <a:lnTo>
                        <a:pt x="388" y="73"/>
                      </a:lnTo>
                      <a:lnTo>
                        <a:pt x="430" y="56"/>
                      </a:lnTo>
                      <a:lnTo>
                        <a:pt x="473" y="40"/>
                      </a:lnTo>
                      <a:lnTo>
                        <a:pt x="518" y="28"/>
                      </a:lnTo>
                      <a:lnTo>
                        <a:pt x="564" y="18"/>
                      </a:lnTo>
                      <a:lnTo>
                        <a:pt x="611" y="10"/>
                      </a:lnTo>
                      <a:lnTo>
                        <a:pt x="658" y="4"/>
                      </a:lnTo>
                      <a:lnTo>
                        <a:pt x="707" y="1"/>
                      </a:lnTo>
                      <a:lnTo>
                        <a:pt x="757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50"/>
                  <a:endParaRPr lang="en-US" sz="1013" dirty="0">
                    <a:solidFill>
                      <a:srgbClr val="353635"/>
                    </a:solidFill>
                    <a:latin typeface="Calibri"/>
                  </a:endParaRPr>
                </a:p>
              </p:txBody>
            </p:sp>
            <p:sp>
              <p:nvSpPr>
                <p:cNvPr id="72" name="Freeform 24"/>
                <p:cNvSpPr>
                  <a:spLocks/>
                </p:cNvSpPr>
                <p:nvPr/>
              </p:nvSpPr>
              <p:spPr bwMode="auto">
                <a:xfrm>
                  <a:off x="1314" y="1959"/>
                  <a:ext cx="199" cy="90"/>
                </a:xfrm>
                <a:custGeom>
                  <a:avLst/>
                  <a:gdLst>
                    <a:gd name="T0" fmla="*/ 1090 w 3375"/>
                    <a:gd name="T1" fmla="*/ 0 h 1536"/>
                    <a:gd name="T2" fmla="*/ 1104 w 3375"/>
                    <a:gd name="T3" fmla="*/ 1 h 1536"/>
                    <a:gd name="T4" fmla="*/ 1117 w 3375"/>
                    <a:gd name="T5" fmla="*/ 8 h 1536"/>
                    <a:gd name="T6" fmla="*/ 1174 w 3375"/>
                    <a:gd name="T7" fmla="*/ 48 h 1536"/>
                    <a:gd name="T8" fmla="*/ 1233 w 3375"/>
                    <a:gd name="T9" fmla="*/ 83 h 1536"/>
                    <a:gd name="T10" fmla="*/ 1294 w 3375"/>
                    <a:gd name="T11" fmla="*/ 115 h 1536"/>
                    <a:gd name="T12" fmla="*/ 1356 w 3375"/>
                    <a:gd name="T13" fmla="*/ 141 h 1536"/>
                    <a:gd name="T14" fmla="*/ 1420 w 3375"/>
                    <a:gd name="T15" fmla="*/ 163 h 1536"/>
                    <a:gd name="T16" fmla="*/ 1485 w 3375"/>
                    <a:gd name="T17" fmla="*/ 180 h 1536"/>
                    <a:gd name="T18" fmla="*/ 1552 w 3375"/>
                    <a:gd name="T19" fmla="*/ 192 h 1536"/>
                    <a:gd name="T20" fmla="*/ 1619 w 3375"/>
                    <a:gd name="T21" fmla="*/ 199 h 1536"/>
                    <a:gd name="T22" fmla="*/ 1687 w 3375"/>
                    <a:gd name="T23" fmla="*/ 202 h 1536"/>
                    <a:gd name="T24" fmla="*/ 1755 w 3375"/>
                    <a:gd name="T25" fmla="*/ 199 h 1536"/>
                    <a:gd name="T26" fmla="*/ 1823 w 3375"/>
                    <a:gd name="T27" fmla="*/ 192 h 1536"/>
                    <a:gd name="T28" fmla="*/ 1888 w 3375"/>
                    <a:gd name="T29" fmla="*/ 180 h 1536"/>
                    <a:gd name="T30" fmla="*/ 1954 w 3375"/>
                    <a:gd name="T31" fmla="*/ 163 h 1536"/>
                    <a:gd name="T32" fmla="*/ 2018 w 3375"/>
                    <a:gd name="T33" fmla="*/ 141 h 1536"/>
                    <a:gd name="T34" fmla="*/ 2080 w 3375"/>
                    <a:gd name="T35" fmla="*/ 115 h 1536"/>
                    <a:gd name="T36" fmla="*/ 2142 w 3375"/>
                    <a:gd name="T37" fmla="*/ 83 h 1536"/>
                    <a:gd name="T38" fmla="*/ 2200 w 3375"/>
                    <a:gd name="T39" fmla="*/ 48 h 1536"/>
                    <a:gd name="T40" fmla="*/ 2257 w 3375"/>
                    <a:gd name="T41" fmla="*/ 8 h 1536"/>
                    <a:gd name="T42" fmla="*/ 2270 w 3375"/>
                    <a:gd name="T43" fmla="*/ 1 h 1536"/>
                    <a:gd name="T44" fmla="*/ 2284 w 3375"/>
                    <a:gd name="T45" fmla="*/ 0 h 1536"/>
                    <a:gd name="T46" fmla="*/ 2297 w 3375"/>
                    <a:gd name="T47" fmla="*/ 4 h 1536"/>
                    <a:gd name="T48" fmla="*/ 2890 w 3375"/>
                    <a:gd name="T49" fmla="*/ 313 h 1536"/>
                    <a:gd name="T50" fmla="*/ 2918 w 3375"/>
                    <a:gd name="T51" fmla="*/ 331 h 1536"/>
                    <a:gd name="T52" fmla="*/ 2941 w 3375"/>
                    <a:gd name="T53" fmla="*/ 352 h 1536"/>
                    <a:gd name="T54" fmla="*/ 2962 w 3375"/>
                    <a:gd name="T55" fmla="*/ 377 h 1536"/>
                    <a:gd name="T56" fmla="*/ 2977 w 3375"/>
                    <a:gd name="T57" fmla="*/ 406 h 1536"/>
                    <a:gd name="T58" fmla="*/ 3358 w 3375"/>
                    <a:gd name="T59" fmla="*/ 1267 h 1536"/>
                    <a:gd name="T60" fmla="*/ 3369 w 3375"/>
                    <a:gd name="T61" fmla="*/ 1298 h 1536"/>
                    <a:gd name="T62" fmla="*/ 3375 w 3375"/>
                    <a:gd name="T63" fmla="*/ 1328 h 1536"/>
                    <a:gd name="T64" fmla="*/ 3375 w 3375"/>
                    <a:gd name="T65" fmla="*/ 1359 h 1536"/>
                    <a:gd name="T66" fmla="*/ 3370 w 3375"/>
                    <a:gd name="T67" fmla="*/ 1391 h 1536"/>
                    <a:gd name="T68" fmla="*/ 3359 w 3375"/>
                    <a:gd name="T69" fmla="*/ 1421 h 1536"/>
                    <a:gd name="T70" fmla="*/ 3344 w 3375"/>
                    <a:gd name="T71" fmla="*/ 1448 h 1536"/>
                    <a:gd name="T72" fmla="*/ 3325 w 3375"/>
                    <a:gd name="T73" fmla="*/ 1474 h 1536"/>
                    <a:gd name="T74" fmla="*/ 3301 w 3375"/>
                    <a:gd name="T75" fmla="*/ 1496 h 1536"/>
                    <a:gd name="T76" fmla="*/ 3275 w 3375"/>
                    <a:gd name="T77" fmla="*/ 1512 h 1536"/>
                    <a:gd name="T78" fmla="*/ 3247 w 3375"/>
                    <a:gd name="T79" fmla="*/ 1525 h 1536"/>
                    <a:gd name="T80" fmla="*/ 3216 w 3375"/>
                    <a:gd name="T81" fmla="*/ 1533 h 1536"/>
                    <a:gd name="T82" fmla="*/ 3184 w 3375"/>
                    <a:gd name="T83" fmla="*/ 1536 h 1536"/>
                    <a:gd name="T84" fmla="*/ 190 w 3375"/>
                    <a:gd name="T85" fmla="*/ 1536 h 1536"/>
                    <a:gd name="T86" fmla="*/ 158 w 3375"/>
                    <a:gd name="T87" fmla="*/ 1533 h 1536"/>
                    <a:gd name="T88" fmla="*/ 127 w 3375"/>
                    <a:gd name="T89" fmla="*/ 1525 h 1536"/>
                    <a:gd name="T90" fmla="*/ 98 w 3375"/>
                    <a:gd name="T91" fmla="*/ 1512 h 1536"/>
                    <a:gd name="T92" fmla="*/ 73 w 3375"/>
                    <a:gd name="T93" fmla="*/ 1496 h 1536"/>
                    <a:gd name="T94" fmla="*/ 49 w 3375"/>
                    <a:gd name="T95" fmla="*/ 1474 h 1536"/>
                    <a:gd name="T96" fmla="*/ 30 w 3375"/>
                    <a:gd name="T97" fmla="*/ 1448 h 1536"/>
                    <a:gd name="T98" fmla="*/ 14 w 3375"/>
                    <a:gd name="T99" fmla="*/ 1421 h 1536"/>
                    <a:gd name="T100" fmla="*/ 4 w 3375"/>
                    <a:gd name="T101" fmla="*/ 1391 h 1536"/>
                    <a:gd name="T102" fmla="*/ 0 w 3375"/>
                    <a:gd name="T103" fmla="*/ 1359 h 1536"/>
                    <a:gd name="T104" fmla="*/ 0 w 3375"/>
                    <a:gd name="T105" fmla="*/ 1328 h 1536"/>
                    <a:gd name="T106" fmla="*/ 5 w 3375"/>
                    <a:gd name="T107" fmla="*/ 1298 h 1536"/>
                    <a:gd name="T108" fmla="*/ 15 w 3375"/>
                    <a:gd name="T109" fmla="*/ 1267 h 1536"/>
                    <a:gd name="T110" fmla="*/ 398 w 3375"/>
                    <a:gd name="T111" fmla="*/ 406 h 1536"/>
                    <a:gd name="T112" fmla="*/ 413 w 3375"/>
                    <a:gd name="T113" fmla="*/ 377 h 1536"/>
                    <a:gd name="T114" fmla="*/ 433 w 3375"/>
                    <a:gd name="T115" fmla="*/ 352 h 1536"/>
                    <a:gd name="T116" fmla="*/ 456 w 3375"/>
                    <a:gd name="T117" fmla="*/ 331 h 1536"/>
                    <a:gd name="T118" fmla="*/ 484 w 3375"/>
                    <a:gd name="T119" fmla="*/ 313 h 1536"/>
                    <a:gd name="T120" fmla="*/ 1076 w 3375"/>
                    <a:gd name="T121" fmla="*/ 4 h 1536"/>
                    <a:gd name="T122" fmla="*/ 1090 w 3375"/>
                    <a:gd name="T123" fmla="*/ 0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375" h="1536">
                      <a:moveTo>
                        <a:pt x="1090" y="0"/>
                      </a:moveTo>
                      <a:lnTo>
                        <a:pt x="1104" y="1"/>
                      </a:lnTo>
                      <a:lnTo>
                        <a:pt x="1117" y="8"/>
                      </a:lnTo>
                      <a:lnTo>
                        <a:pt x="1174" y="48"/>
                      </a:lnTo>
                      <a:lnTo>
                        <a:pt x="1233" y="83"/>
                      </a:lnTo>
                      <a:lnTo>
                        <a:pt x="1294" y="115"/>
                      </a:lnTo>
                      <a:lnTo>
                        <a:pt x="1356" y="141"/>
                      </a:lnTo>
                      <a:lnTo>
                        <a:pt x="1420" y="163"/>
                      </a:lnTo>
                      <a:lnTo>
                        <a:pt x="1485" y="180"/>
                      </a:lnTo>
                      <a:lnTo>
                        <a:pt x="1552" y="192"/>
                      </a:lnTo>
                      <a:lnTo>
                        <a:pt x="1619" y="199"/>
                      </a:lnTo>
                      <a:lnTo>
                        <a:pt x="1687" y="202"/>
                      </a:lnTo>
                      <a:lnTo>
                        <a:pt x="1755" y="199"/>
                      </a:lnTo>
                      <a:lnTo>
                        <a:pt x="1823" y="192"/>
                      </a:lnTo>
                      <a:lnTo>
                        <a:pt x="1888" y="180"/>
                      </a:lnTo>
                      <a:lnTo>
                        <a:pt x="1954" y="163"/>
                      </a:lnTo>
                      <a:lnTo>
                        <a:pt x="2018" y="141"/>
                      </a:lnTo>
                      <a:lnTo>
                        <a:pt x="2080" y="115"/>
                      </a:lnTo>
                      <a:lnTo>
                        <a:pt x="2142" y="83"/>
                      </a:lnTo>
                      <a:lnTo>
                        <a:pt x="2200" y="48"/>
                      </a:lnTo>
                      <a:lnTo>
                        <a:pt x="2257" y="8"/>
                      </a:lnTo>
                      <a:lnTo>
                        <a:pt x="2270" y="1"/>
                      </a:lnTo>
                      <a:lnTo>
                        <a:pt x="2284" y="0"/>
                      </a:lnTo>
                      <a:lnTo>
                        <a:pt x="2297" y="4"/>
                      </a:lnTo>
                      <a:lnTo>
                        <a:pt x="2890" y="313"/>
                      </a:lnTo>
                      <a:lnTo>
                        <a:pt x="2918" y="331"/>
                      </a:lnTo>
                      <a:lnTo>
                        <a:pt x="2941" y="352"/>
                      </a:lnTo>
                      <a:lnTo>
                        <a:pt x="2962" y="377"/>
                      </a:lnTo>
                      <a:lnTo>
                        <a:pt x="2977" y="406"/>
                      </a:lnTo>
                      <a:lnTo>
                        <a:pt x="3358" y="1267"/>
                      </a:lnTo>
                      <a:lnTo>
                        <a:pt x="3369" y="1298"/>
                      </a:lnTo>
                      <a:lnTo>
                        <a:pt x="3375" y="1328"/>
                      </a:lnTo>
                      <a:lnTo>
                        <a:pt x="3375" y="1359"/>
                      </a:lnTo>
                      <a:lnTo>
                        <a:pt x="3370" y="1391"/>
                      </a:lnTo>
                      <a:lnTo>
                        <a:pt x="3359" y="1421"/>
                      </a:lnTo>
                      <a:lnTo>
                        <a:pt x="3344" y="1448"/>
                      </a:lnTo>
                      <a:lnTo>
                        <a:pt x="3325" y="1474"/>
                      </a:lnTo>
                      <a:lnTo>
                        <a:pt x="3301" y="1496"/>
                      </a:lnTo>
                      <a:lnTo>
                        <a:pt x="3275" y="1512"/>
                      </a:lnTo>
                      <a:lnTo>
                        <a:pt x="3247" y="1525"/>
                      </a:lnTo>
                      <a:lnTo>
                        <a:pt x="3216" y="1533"/>
                      </a:lnTo>
                      <a:lnTo>
                        <a:pt x="3184" y="1536"/>
                      </a:lnTo>
                      <a:lnTo>
                        <a:pt x="190" y="1536"/>
                      </a:lnTo>
                      <a:lnTo>
                        <a:pt x="158" y="1533"/>
                      </a:lnTo>
                      <a:lnTo>
                        <a:pt x="127" y="1525"/>
                      </a:lnTo>
                      <a:lnTo>
                        <a:pt x="98" y="1512"/>
                      </a:lnTo>
                      <a:lnTo>
                        <a:pt x="73" y="1496"/>
                      </a:lnTo>
                      <a:lnTo>
                        <a:pt x="49" y="1474"/>
                      </a:lnTo>
                      <a:lnTo>
                        <a:pt x="30" y="1448"/>
                      </a:lnTo>
                      <a:lnTo>
                        <a:pt x="14" y="1421"/>
                      </a:lnTo>
                      <a:lnTo>
                        <a:pt x="4" y="1391"/>
                      </a:lnTo>
                      <a:lnTo>
                        <a:pt x="0" y="1359"/>
                      </a:lnTo>
                      <a:lnTo>
                        <a:pt x="0" y="1328"/>
                      </a:lnTo>
                      <a:lnTo>
                        <a:pt x="5" y="1298"/>
                      </a:lnTo>
                      <a:lnTo>
                        <a:pt x="15" y="1267"/>
                      </a:lnTo>
                      <a:lnTo>
                        <a:pt x="398" y="406"/>
                      </a:lnTo>
                      <a:lnTo>
                        <a:pt x="413" y="377"/>
                      </a:lnTo>
                      <a:lnTo>
                        <a:pt x="433" y="352"/>
                      </a:lnTo>
                      <a:lnTo>
                        <a:pt x="456" y="331"/>
                      </a:lnTo>
                      <a:lnTo>
                        <a:pt x="484" y="313"/>
                      </a:lnTo>
                      <a:lnTo>
                        <a:pt x="1076" y="4"/>
                      </a:lnTo>
                      <a:lnTo>
                        <a:pt x="1090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50"/>
                  <a:endParaRPr lang="en-US" sz="1013" dirty="0">
                    <a:solidFill>
                      <a:srgbClr val="353635"/>
                    </a:solidFill>
                    <a:latin typeface="Calibri"/>
                  </a:endParaRPr>
                </a:p>
              </p:txBody>
            </p:sp>
          </p:grpSp>
        </p:grpSp>
        <p:pic>
          <p:nvPicPr>
            <p:cNvPr id="5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4397262"/>
              <a:ext cx="876474" cy="121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069" y="3154380"/>
              <a:ext cx="697062" cy="8270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2" name="直接连接符 51"/>
            <p:cNvCxnSpPr>
              <a:endCxn id="48" idx="1"/>
            </p:cNvCxnSpPr>
            <p:nvPr/>
          </p:nvCxnSpPr>
          <p:spPr>
            <a:xfrm>
              <a:off x="5063590" y="5024762"/>
              <a:ext cx="49901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689120" y="4998540"/>
              <a:ext cx="49901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endCxn id="50" idx="0"/>
            </p:cNvCxnSpPr>
            <p:nvPr/>
          </p:nvCxnSpPr>
          <p:spPr>
            <a:xfrm>
              <a:off x="4715059" y="4038600"/>
              <a:ext cx="142778" cy="3586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4412075" y="2816423"/>
              <a:ext cx="14915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Smart Meters</a:t>
              </a:r>
              <a:endPara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649607" y="4276019"/>
              <a:ext cx="1755797" cy="418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Remote Platform</a:t>
              </a:r>
              <a:endPara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 rot="7970804">
              <a:off x="3828692" y="4123367"/>
              <a:ext cx="622033" cy="235695"/>
              <a:chOff x="3841750" y="4833938"/>
              <a:chExt cx="601663" cy="419100"/>
            </a:xfrm>
          </p:grpSpPr>
          <p:sp>
            <p:nvSpPr>
              <p:cNvPr id="65" name="Freeform 162"/>
              <p:cNvSpPr>
                <a:spLocks/>
              </p:cNvSpPr>
              <p:nvPr/>
            </p:nvSpPr>
            <p:spPr bwMode="auto">
              <a:xfrm>
                <a:off x="3841750" y="4833938"/>
                <a:ext cx="601663" cy="419100"/>
              </a:xfrm>
              <a:custGeom>
                <a:avLst/>
                <a:gdLst>
                  <a:gd name="T0" fmla="*/ 160 w 160"/>
                  <a:gd name="T1" fmla="*/ 104 h 112"/>
                  <a:gd name="T2" fmla="*/ 152 w 160"/>
                  <a:gd name="T3" fmla="*/ 112 h 112"/>
                  <a:gd name="T4" fmla="*/ 8 w 160"/>
                  <a:gd name="T5" fmla="*/ 112 h 112"/>
                  <a:gd name="T6" fmla="*/ 0 w 160"/>
                  <a:gd name="T7" fmla="*/ 104 h 112"/>
                  <a:gd name="T8" fmla="*/ 0 w 160"/>
                  <a:gd name="T9" fmla="*/ 8 h 112"/>
                  <a:gd name="T10" fmla="*/ 8 w 160"/>
                  <a:gd name="T11" fmla="*/ 0 h 112"/>
                  <a:gd name="T12" fmla="*/ 152 w 160"/>
                  <a:gd name="T13" fmla="*/ 0 h 112"/>
                  <a:gd name="T14" fmla="*/ 160 w 160"/>
                  <a:gd name="T15" fmla="*/ 8 h 112"/>
                  <a:gd name="T16" fmla="*/ 160 w 160"/>
                  <a:gd name="T17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12">
                    <a:moveTo>
                      <a:pt x="160" y="104"/>
                    </a:moveTo>
                    <a:cubicBezTo>
                      <a:pt x="160" y="108"/>
                      <a:pt x="157" y="112"/>
                      <a:pt x="152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4" y="112"/>
                      <a:pt x="0" y="108"/>
                      <a:pt x="0" y="10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7" y="0"/>
                      <a:pt x="160" y="3"/>
                      <a:pt x="160" y="8"/>
                    </a:cubicBezTo>
                    <a:lnTo>
                      <a:pt x="160" y="104"/>
                    </a:lnTo>
                    <a:close/>
                  </a:path>
                </a:pathLst>
              </a:custGeom>
              <a:noFill/>
              <a:ln w="30163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Line 163"/>
              <p:cNvSpPr>
                <a:spLocks noChangeShapeType="1"/>
              </p:cNvSpPr>
              <p:nvPr/>
            </p:nvSpPr>
            <p:spPr bwMode="auto">
              <a:xfrm>
                <a:off x="3841750" y="4938713"/>
                <a:ext cx="601663" cy="0"/>
              </a:xfrm>
              <a:prstGeom prst="line">
                <a:avLst/>
              </a:prstGeom>
              <a:noFill/>
              <a:ln w="30163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164"/>
              <p:cNvSpPr>
                <a:spLocks noChangeShapeType="1"/>
              </p:cNvSpPr>
              <p:nvPr/>
            </p:nvSpPr>
            <p:spPr bwMode="auto">
              <a:xfrm>
                <a:off x="3940175" y="5062538"/>
                <a:ext cx="371475" cy="0"/>
              </a:xfrm>
              <a:prstGeom prst="line">
                <a:avLst/>
              </a:prstGeom>
              <a:noFill/>
              <a:ln w="30163" cap="sq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Line 165"/>
              <p:cNvSpPr>
                <a:spLocks noChangeShapeType="1"/>
              </p:cNvSpPr>
              <p:nvPr/>
            </p:nvSpPr>
            <p:spPr bwMode="auto">
              <a:xfrm>
                <a:off x="3940175" y="5122863"/>
                <a:ext cx="285750" cy="0"/>
              </a:xfrm>
              <a:prstGeom prst="line">
                <a:avLst/>
              </a:prstGeom>
              <a:noFill/>
              <a:ln w="30163" cap="sq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58" name="Picture 2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6825" y="4652638"/>
              <a:ext cx="925974" cy="1287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9" name="直接连接符 58"/>
            <p:cNvCxnSpPr>
              <a:endCxn id="58" idx="0"/>
            </p:cNvCxnSpPr>
            <p:nvPr/>
          </p:nvCxnSpPr>
          <p:spPr>
            <a:xfrm flipH="1">
              <a:off x="4049812" y="4038600"/>
              <a:ext cx="566916" cy="614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/>
            <p:cNvGrpSpPr/>
            <p:nvPr/>
          </p:nvGrpSpPr>
          <p:grpSpPr>
            <a:xfrm rot="3228268">
              <a:off x="4806505" y="4156185"/>
              <a:ext cx="622033" cy="235695"/>
              <a:chOff x="3841750" y="4833938"/>
              <a:chExt cx="601663" cy="419100"/>
            </a:xfrm>
          </p:grpSpPr>
          <p:sp>
            <p:nvSpPr>
              <p:cNvPr id="61" name="Freeform 162"/>
              <p:cNvSpPr>
                <a:spLocks/>
              </p:cNvSpPr>
              <p:nvPr/>
            </p:nvSpPr>
            <p:spPr bwMode="auto">
              <a:xfrm>
                <a:off x="3841750" y="4833938"/>
                <a:ext cx="601663" cy="419100"/>
              </a:xfrm>
              <a:custGeom>
                <a:avLst/>
                <a:gdLst>
                  <a:gd name="T0" fmla="*/ 160 w 160"/>
                  <a:gd name="T1" fmla="*/ 104 h 112"/>
                  <a:gd name="T2" fmla="*/ 152 w 160"/>
                  <a:gd name="T3" fmla="*/ 112 h 112"/>
                  <a:gd name="T4" fmla="*/ 8 w 160"/>
                  <a:gd name="T5" fmla="*/ 112 h 112"/>
                  <a:gd name="T6" fmla="*/ 0 w 160"/>
                  <a:gd name="T7" fmla="*/ 104 h 112"/>
                  <a:gd name="T8" fmla="*/ 0 w 160"/>
                  <a:gd name="T9" fmla="*/ 8 h 112"/>
                  <a:gd name="T10" fmla="*/ 8 w 160"/>
                  <a:gd name="T11" fmla="*/ 0 h 112"/>
                  <a:gd name="T12" fmla="*/ 152 w 160"/>
                  <a:gd name="T13" fmla="*/ 0 h 112"/>
                  <a:gd name="T14" fmla="*/ 160 w 160"/>
                  <a:gd name="T15" fmla="*/ 8 h 112"/>
                  <a:gd name="T16" fmla="*/ 160 w 160"/>
                  <a:gd name="T17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12">
                    <a:moveTo>
                      <a:pt x="160" y="104"/>
                    </a:moveTo>
                    <a:cubicBezTo>
                      <a:pt x="160" y="108"/>
                      <a:pt x="157" y="112"/>
                      <a:pt x="152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4" y="112"/>
                      <a:pt x="0" y="108"/>
                      <a:pt x="0" y="10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7" y="0"/>
                      <a:pt x="160" y="3"/>
                      <a:pt x="160" y="8"/>
                    </a:cubicBezTo>
                    <a:lnTo>
                      <a:pt x="160" y="104"/>
                    </a:lnTo>
                    <a:close/>
                  </a:path>
                </a:pathLst>
              </a:custGeom>
              <a:noFill/>
              <a:ln w="30163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Line 163"/>
              <p:cNvSpPr>
                <a:spLocks noChangeShapeType="1"/>
              </p:cNvSpPr>
              <p:nvPr/>
            </p:nvSpPr>
            <p:spPr bwMode="auto">
              <a:xfrm>
                <a:off x="3841750" y="4938713"/>
                <a:ext cx="601663" cy="0"/>
              </a:xfrm>
              <a:prstGeom prst="line">
                <a:avLst/>
              </a:prstGeom>
              <a:noFill/>
              <a:ln w="30163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Line 164"/>
              <p:cNvSpPr>
                <a:spLocks noChangeShapeType="1"/>
              </p:cNvSpPr>
              <p:nvPr/>
            </p:nvSpPr>
            <p:spPr bwMode="auto">
              <a:xfrm>
                <a:off x="3940175" y="5062538"/>
                <a:ext cx="371475" cy="0"/>
              </a:xfrm>
              <a:prstGeom prst="line">
                <a:avLst/>
              </a:prstGeom>
              <a:noFill/>
              <a:ln w="30163" cap="sq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Line 165"/>
              <p:cNvSpPr>
                <a:spLocks noChangeShapeType="1"/>
              </p:cNvSpPr>
              <p:nvPr/>
            </p:nvSpPr>
            <p:spPr bwMode="auto">
              <a:xfrm>
                <a:off x="3940175" y="5122863"/>
                <a:ext cx="285750" cy="0"/>
              </a:xfrm>
              <a:prstGeom prst="line">
                <a:avLst/>
              </a:prstGeom>
              <a:noFill/>
              <a:ln w="30163" cap="sq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6594161" y="1735825"/>
            <a:ext cx="3070537" cy="2187387"/>
            <a:chOff x="2049890" y="2169293"/>
            <a:chExt cx="4029763" cy="2852675"/>
          </a:xfrm>
        </p:grpSpPr>
        <p:grpSp>
          <p:nvGrpSpPr>
            <p:cNvPr id="74" name="组合 73"/>
            <p:cNvGrpSpPr/>
            <p:nvPr/>
          </p:nvGrpSpPr>
          <p:grpSpPr>
            <a:xfrm>
              <a:off x="2049890" y="2169293"/>
              <a:ext cx="4029763" cy="2852675"/>
              <a:chOff x="2049890" y="2169293"/>
              <a:chExt cx="4029763" cy="2852675"/>
            </a:xfrm>
          </p:grpSpPr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3323049" y="4010891"/>
                <a:ext cx="876303" cy="1011077"/>
              </a:xfrm>
              <a:prstGeom prst="rect">
                <a:avLst/>
              </a:prstGeom>
            </p:spPr>
          </p:pic>
          <p:pic>
            <p:nvPicPr>
              <p:cNvPr id="82" name="图片 81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3483413" y="4580691"/>
                <a:ext cx="288879" cy="304800"/>
              </a:xfrm>
              <a:prstGeom prst="rect">
                <a:avLst/>
              </a:prstGeom>
            </p:spPr>
          </p:pic>
          <p:pic>
            <p:nvPicPr>
              <p:cNvPr id="83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4100" y="3181708"/>
                <a:ext cx="930200" cy="1220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" name="Picture 2"/>
              <p:cNvPicPr>
                <a:picLocks noChangeAspect="1" noChangeArrowheads="1"/>
              </p:cNvPicPr>
              <p:nvPr/>
            </p:nvPicPr>
            <p:blipFill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14432" y="3580224"/>
                <a:ext cx="925974" cy="1220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" name="Picture 8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3048" y="2355166"/>
                <a:ext cx="1447831" cy="13024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86" name="直接连接符 85"/>
              <p:cNvCxnSpPr>
                <a:stCxn id="83" idx="2"/>
                <a:endCxn id="82" idx="2"/>
              </p:cNvCxnSpPr>
              <p:nvPr/>
            </p:nvCxnSpPr>
            <p:spPr>
              <a:xfrm>
                <a:off x="2789200" y="4402084"/>
                <a:ext cx="686253" cy="33100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4199353" y="4402084"/>
                <a:ext cx="616453" cy="331008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2963067" y="3425673"/>
                <a:ext cx="512386" cy="50144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4349822" y="3297714"/>
                <a:ext cx="329219" cy="35998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/>
              <p:cNvSpPr txBox="1"/>
              <p:nvPr/>
            </p:nvSpPr>
            <p:spPr>
              <a:xfrm>
                <a:off x="3903725" y="2831361"/>
                <a:ext cx="775315" cy="468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/>
                  <a:t>5GC</a:t>
                </a:r>
                <a:endParaRPr lang="en-US" b="1" dirty="0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2049890" y="4585830"/>
                <a:ext cx="1273163" cy="390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 smtClean="0"/>
                  <a:t>E-UTRA</a:t>
                </a:r>
                <a:endParaRPr lang="en-US" sz="1400" b="1" dirty="0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4457382" y="4513610"/>
                <a:ext cx="844678" cy="291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 smtClean="0"/>
                  <a:t>NR</a:t>
                </a:r>
                <a:endParaRPr lang="en-US" sz="1400" b="1" dirty="0"/>
              </a:p>
            </p:txBody>
          </p:sp>
          <p:grpSp>
            <p:nvGrpSpPr>
              <p:cNvPr id="93" name="Group 41"/>
              <p:cNvGrpSpPr/>
              <p:nvPr/>
            </p:nvGrpSpPr>
            <p:grpSpPr>
              <a:xfrm>
                <a:off x="2049890" y="2169293"/>
                <a:ext cx="913177" cy="605162"/>
                <a:chOff x="1703109" y="2789712"/>
                <a:chExt cx="698779" cy="463081"/>
              </a:xfrm>
            </p:grpSpPr>
            <p:sp>
              <p:nvSpPr>
                <p:cNvPr id="96" name="Freeform 6"/>
                <p:cNvSpPr>
                  <a:spLocks/>
                </p:cNvSpPr>
                <p:nvPr/>
              </p:nvSpPr>
              <p:spPr bwMode="auto">
                <a:xfrm>
                  <a:off x="1703109" y="2789712"/>
                  <a:ext cx="521776" cy="456414"/>
                </a:xfrm>
                <a:custGeom>
                  <a:avLst/>
                  <a:gdLst>
                    <a:gd name="T0" fmla="*/ 3402 w 3720"/>
                    <a:gd name="T1" fmla="*/ 0 h 3255"/>
                    <a:gd name="T2" fmla="*/ 3503 w 3720"/>
                    <a:gd name="T3" fmla="*/ 16 h 3255"/>
                    <a:gd name="T4" fmla="*/ 3590 w 3720"/>
                    <a:gd name="T5" fmla="*/ 61 h 3255"/>
                    <a:gd name="T6" fmla="*/ 3659 w 3720"/>
                    <a:gd name="T7" fmla="*/ 130 h 3255"/>
                    <a:gd name="T8" fmla="*/ 3704 w 3720"/>
                    <a:gd name="T9" fmla="*/ 217 h 3255"/>
                    <a:gd name="T10" fmla="*/ 3720 w 3720"/>
                    <a:gd name="T11" fmla="*/ 317 h 3255"/>
                    <a:gd name="T12" fmla="*/ 3641 w 3720"/>
                    <a:gd name="T13" fmla="*/ 760 h 3255"/>
                    <a:gd name="T14" fmla="*/ 3491 w 3720"/>
                    <a:gd name="T15" fmla="*/ 782 h 3255"/>
                    <a:gd name="T16" fmla="*/ 3351 w 3720"/>
                    <a:gd name="T17" fmla="*/ 824 h 3255"/>
                    <a:gd name="T18" fmla="*/ 367 w 3720"/>
                    <a:gd name="T19" fmla="*/ 368 h 3255"/>
                    <a:gd name="T20" fmla="*/ 2964 w 3720"/>
                    <a:gd name="T21" fmla="*/ 2171 h 3255"/>
                    <a:gd name="T22" fmla="*/ 3024 w 3720"/>
                    <a:gd name="T23" fmla="*/ 2287 h 3255"/>
                    <a:gd name="T24" fmla="*/ 2989 w 3720"/>
                    <a:gd name="T25" fmla="*/ 2362 h 3255"/>
                    <a:gd name="T26" fmla="*/ 2857 w 3720"/>
                    <a:gd name="T27" fmla="*/ 2418 h 3255"/>
                    <a:gd name="T28" fmla="*/ 2734 w 3720"/>
                    <a:gd name="T29" fmla="*/ 2494 h 3255"/>
                    <a:gd name="T30" fmla="*/ 2164 w 3720"/>
                    <a:gd name="T31" fmla="*/ 2539 h 3255"/>
                    <a:gd name="T32" fmla="*/ 2415 w 3720"/>
                    <a:gd name="T33" fmla="*/ 2826 h 3255"/>
                    <a:gd name="T34" fmla="*/ 2486 w 3720"/>
                    <a:gd name="T35" fmla="*/ 2838 h 3255"/>
                    <a:gd name="T36" fmla="*/ 2450 w 3720"/>
                    <a:gd name="T37" fmla="*/ 2991 h 3255"/>
                    <a:gd name="T38" fmla="*/ 2431 w 3720"/>
                    <a:gd name="T39" fmla="*/ 3162 h 3255"/>
                    <a:gd name="T40" fmla="*/ 2421 w 3720"/>
                    <a:gd name="T41" fmla="*/ 3255 h 3255"/>
                    <a:gd name="T42" fmla="*/ 1305 w 3720"/>
                    <a:gd name="T43" fmla="*/ 3255 h 3255"/>
                    <a:gd name="T44" fmla="*/ 1222 w 3720"/>
                    <a:gd name="T45" fmla="*/ 3237 h 3255"/>
                    <a:gd name="T46" fmla="*/ 1153 w 3720"/>
                    <a:gd name="T47" fmla="*/ 3192 h 3255"/>
                    <a:gd name="T48" fmla="*/ 1107 w 3720"/>
                    <a:gd name="T49" fmla="*/ 3124 h 3255"/>
                    <a:gd name="T50" fmla="*/ 1091 w 3720"/>
                    <a:gd name="T51" fmla="*/ 3041 h 3255"/>
                    <a:gd name="T52" fmla="*/ 1107 w 3720"/>
                    <a:gd name="T53" fmla="*/ 2957 h 3255"/>
                    <a:gd name="T54" fmla="*/ 1153 w 3720"/>
                    <a:gd name="T55" fmla="*/ 2889 h 3255"/>
                    <a:gd name="T56" fmla="*/ 1222 w 3720"/>
                    <a:gd name="T57" fmla="*/ 2842 h 3255"/>
                    <a:gd name="T58" fmla="*/ 1305 w 3720"/>
                    <a:gd name="T59" fmla="*/ 2826 h 3255"/>
                    <a:gd name="T60" fmla="*/ 1554 w 3720"/>
                    <a:gd name="T61" fmla="*/ 2539 h 3255"/>
                    <a:gd name="T62" fmla="*/ 265 w 3720"/>
                    <a:gd name="T63" fmla="*/ 2535 h 3255"/>
                    <a:gd name="T64" fmla="*/ 172 w 3720"/>
                    <a:gd name="T65" fmla="*/ 2504 h 3255"/>
                    <a:gd name="T66" fmla="*/ 93 w 3720"/>
                    <a:gd name="T67" fmla="*/ 2446 h 3255"/>
                    <a:gd name="T68" fmla="*/ 35 w 3720"/>
                    <a:gd name="T69" fmla="*/ 2367 h 3255"/>
                    <a:gd name="T70" fmla="*/ 4 w 3720"/>
                    <a:gd name="T71" fmla="*/ 2273 h 3255"/>
                    <a:gd name="T72" fmla="*/ 0 w 3720"/>
                    <a:gd name="T73" fmla="*/ 317 h 3255"/>
                    <a:gd name="T74" fmla="*/ 16 w 3720"/>
                    <a:gd name="T75" fmla="*/ 217 h 3255"/>
                    <a:gd name="T76" fmla="*/ 61 w 3720"/>
                    <a:gd name="T77" fmla="*/ 130 h 3255"/>
                    <a:gd name="T78" fmla="*/ 130 w 3720"/>
                    <a:gd name="T79" fmla="*/ 61 h 3255"/>
                    <a:gd name="T80" fmla="*/ 217 w 3720"/>
                    <a:gd name="T81" fmla="*/ 16 h 3255"/>
                    <a:gd name="T82" fmla="*/ 318 w 3720"/>
                    <a:gd name="T83" fmla="*/ 0 h 3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720" h="3255">
                      <a:moveTo>
                        <a:pt x="318" y="0"/>
                      </a:moveTo>
                      <a:lnTo>
                        <a:pt x="3402" y="0"/>
                      </a:lnTo>
                      <a:lnTo>
                        <a:pt x="3454" y="4"/>
                      </a:lnTo>
                      <a:lnTo>
                        <a:pt x="3503" y="16"/>
                      </a:lnTo>
                      <a:lnTo>
                        <a:pt x="3548" y="35"/>
                      </a:lnTo>
                      <a:lnTo>
                        <a:pt x="3590" y="61"/>
                      </a:lnTo>
                      <a:lnTo>
                        <a:pt x="3626" y="93"/>
                      </a:lnTo>
                      <a:lnTo>
                        <a:pt x="3659" y="130"/>
                      </a:lnTo>
                      <a:lnTo>
                        <a:pt x="3685" y="171"/>
                      </a:lnTo>
                      <a:lnTo>
                        <a:pt x="3704" y="217"/>
                      </a:lnTo>
                      <a:lnTo>
                        <a:pt x="3715" y="266"/>
                      </a:lnTo>
                      <a:lnTo>
                        <a:pt x="3720" y="317"/>
                      </a:lnTo>
                      <a:lnTo>
                        <a:pt x="3720" y="757"/>
                      </a:lnTo>
                      <a:lnTo>
                        <a:pt x="3641" y="760"/>
                      </a:lnTo>
                      <a:lnTo>
                        <a:pt x="3565" y="767"/>
                      </a:lnTo>
                      <a:lnTo>
                        <a:pt x="3491" y="782"/>
                      </a:lnTo>
                      <a:lnTo>
                        <a:pt x="3419" y="799"/>
                      </a:lnTo>
                      <a:lnTo>
                        <a:pt x="3351" y="824"/>
                      </a:lnTo>
                      <a:lnTo>
                        <a:pt x="3351" y="368"/>
                      </a:lnTo>
                      <a:lnTo>
                        <a:pt x="367" y="368"/>
                      </a:lnTo>
                      <a:lnTo>
                        <a:pt x="367" y="2171"/>
                      </a:lnTo>
                      <a:lnTo>
                        <a:pt x="2964" y="2171"/>
                      </a:lnTo>
                      <a:lnTo>
                        <a:pt x="2992" y="2230"/>
                      </a:lnTo>
                      <a:lnTo>
                        <a:pt x="3024" y="2287"/>
                      </a:lnTo>
                      <a:lnTo>
                        <a:pt x="3059" y="2341"/>
                      </a:lnTo>
                      <a:lnTo>
                        <a:pt x="2989" y="2362"/>
                      </a:lnTo>
                      <a:lnTo>
                        <a:pt x="2922" y="2389"/>
                      </a:lnTo>
                      <a:lnTo>
                        <a:pt x="2857" y="2418"/>
                      </a:lnTo>
                      <a:lnTo>
                        <a:pt x="2794" y="2453"/>
                      </a:lnTo>
                      <a:lnTo>
                        <a:pt x="2734" y="2494"/>
                      </a:lnTo>
                      <a:lnTo>
                        <a:pt x="2677" y="2539"/>
                      </a:lnTo>
                      <a:lnTo>
                        <a:pt x="2164" y="2539"/>
                      </a:lnTo>
                      <a:lnTo>
                        <a:pt x="2164" y="2826"/>
                      </a:lnTo>
                      <a:lnTo>
                        <a:pt x="2415" y="2826"/>
                      </a:lnTo>
                      <a:lnTo>
                        <a:pt x="2451" y="2829"/>
                      </a:lnTo>
                      <a:lnTo>
                        <a:pt x="2486" y="2838"/>
                      </a:lnTo>
                      <a:lnTo>
                        <a:pt x="2464" y="2912"/>
                      </a:lnTo>
                      <a:lnTo>
                        <a:pt x="2450" y="2991"/>
                      </a:lnTo>
                      <a:lnTo>
                        <a:pt x="2438" y="3074"/>
                      </a:lnTo>
                      <a:lnTo>
                        <a:pt x="2431" y="3162"/>
                      </a:lnTo>
                      <a:lnTo>
                        <a:pt x="2425" y="3253"/>
                      </a:lnTo>
                      <a:lnTo>
                        <a:pt x="2421" y="3255"/>
                      </a:lnTo>
                      <a:lnTo>
                        <a:pt x="2415" y="3255"/>
                      </a:lnTo>
                      <a:lnTo>
                        <a:pt x="1305" y="3255"/>
                      </a:lnTo>
                      <a:lnTo>
                        <a:pt x="1261" y="3250"/>
                      </a:lnTo>
                      <a:lnTo>
                        <a:pt x="1222" y="3237"/>
                      </a:lnTo>
                      <a:lnTo>
                        <a:pt x="1186" y="3218"/>
                      </a:lnTo>
                      <a:lnTo>
                        <a:pt x="1153" y="3192"/>
                      </a:lnTo>
                      <a:lnTo>
                        <a:pt x="1127" y="3160"/>
                      </a:lnTo>
                      <a:lnTo>
                        <a:pt x="1107" y="3124"/>
                      </a:lnTo>
                      <a:lnTo>
                        <a:pt x="1095" y="3083"/>
                      </a:lnTo>
                      <a:lnTo>
                        <a:pt x="1091" y="3041"/>
                      </a:lnTo>
                      <a:lnTo>
                        <a:pt x="1095" y="2997"/>
                      </a:lnTo>
                      <a:lnTo>
                        <a:pt x="1107" y="2957"/>
                      </a:lnTo>
                      <a:lnTo>
                        <a:pt x="1127" y="2921"/>
                      </a:lnTo>
                      <a:lnTo>
                        <a:pt x="1153" y="2889"/>
                      </a:lnTo>
                      <a:lnTo>
                        <a:pt x="1186" y="2863"/>
                      </a:lnTo>
                      <a:lnTo>
                        <a:pt x="1222" y="2842"/>
                      </a:lnTo>
                      <a:lnTo>
                        <a:pt x="1261" y="2831"/>
                      </a:lnTo>
                      <a:lnTo>
                        <a:pt x="1305" y="2826"/>
                      </a:lnTo>
                      <a:lnTo>
                        <a:pt x="1554" y="2826"/>
                      </a:lnTo>
                      <a:lnTo>
                        <a:pt x="1554" y="2539"/>
                      </a:lnTo>
                      <a:lnTo>
                        <a:pt x="318" y="2539"/>
                      </a:lnTo>
                      <a:lnTo>
                        <a:pt x="265" y="2535"/>
                      </a:lnTo>
                      <a:lnTo>
                        <a:pt x="217" y="2523"/>
                      </a:lnTo>
                      <a:lnTo>
                        <a:pt x="172" y="2504"/>
                      </a:lnTo>
                      <a:lnTo>
                        <a:pt x="130" y="2478"/>
                      </a:lnTo>
                      <a:lnTo>
                        <a:pt x="93" y="2446"/>
                      </a:lnTo>
                      <a:lnTo>
                        <a:pt x="61" y="2409"/>
                      </a:lnTo>
                      <a:lnTo>
                        <a:pt x="35" y="2367"/>
                      </a:lnTo>
                      <a:lnTo>
                        <a:pt x="16" y="2322"/>
                      </a:lnTo>
                      <a:lnTo>
                        <a:pt x="4" y="2273"/>
                      </a:lnTo>
                      <a:lnTo>
                        <a:pt x="0" y="2221"/>
                      </a:lnTo>
                      <a:lnTo>
                        <a:pt x="0" y="317"/>
                      </a:lnTo>
                      <a:lnTo>
                        <a:pt x="4" y="266"/>
                      </a:lnTo>
                      <a:lnTo>
                        <a:pt x="16" y="217"/>
                      </a:lnTo>
                      <a:lnTo>
                        <a:pt x="35" y="171"/>
                      </a:lnTo>
                      <a:lnTo>
                        <a:pt x="61" y="130"/>
                      </a:lnTo>
                      <a:lnTo>
                        <a:pt x="93" y="93"/>
                      </a:lnTo>
                      <a:lnTo>
                        <a:pt x="130" y="61"/>
                      </a:lnTo>
                      <a:lnTo>
                        <a:pt x="172" y="35"/>
                      </a:lnTo>
                      <a:lnTo>
                        <a:pt x="217" y="16"/>
                      </a:lnTo>
                      <a:lnTo>
                        <a:pt x="265" y="4"/>
                      </a:lnTo>
                      <a:lnTo>
                        <a:pt x="318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50"/>
                  <a:endParaRPr lang="en-US" sz="1013" dirty="0">
                    <a:solidFill>
                      <a:srgbClr val="353635"/>
                    </a:solidFill>
                    <a:latin typeface="Calibri"/>
                  </a:endParaRPr>
                </a:p>
              </p:txBody>
            </p:sp>
            <p:grpSp>
              <p:nvGrpSpPr>
                <p:cNvPr id="97" name="Group 21"/>
                <p:cNvGrpSpPr>
                  <a:grpSpLocks noChangeAspect="1"/>
                </p:cNvGrpSpPr>
                <p:nvPr/>
              </p:nvGrpSpPr>
              <p:grpSpPr bwMode="auto">
                <a:xfrm>
                  <a:off x="2085975" y="2940055"/>
                  <a:ext cx="315913" cy="312738"/>
                  <a:chOff x="1314" y="1852"/>
                  <a:chExt cx="199" cy="197"/>
                </a:xfrm>
                <a:solidFill>
                  <a:srgbClr val="353635"/>
                </a:solidFill>
              </p:grpSpPr>
              <p:sp>
                <p:nvSpPr>
                  <p:cNvPr id="98" name="Freeform 23"/>
                  <p:cNvSpPr>
                    <a:spLocks/>
                  </p:cNvSpPr>
                  <p:nvPr/>
                </p:nvSpPr>
                <p:spPr bwMode="auto">
                  <a:xfrm>
                    <a:off x="1369" y="1852"/>
                    <a:ext cx="89" cy="105"/>
                  </a:xfrm>
                  <a:custGeom>
                    <a:avLst/>
                    <a:gdLst>
                      <a:gd name="T0" fmla="*/ 757 w 1514"/>
                      <a:gd name="T1" fmla="*/ 0 h 1775"/>
                      <a:gd name="T2" fmla="*/ 856 w 1514"/>
                      <a:gd name="T3" fmla="*/ 4 h 1775"/>
                      <a:gd name="T4" fmla="*/ 950 w 1514"/>
                      <a:gd name="T5" fmla="*/ 18 h 1775"/>
                      <a:gd name="T6" fmla="*/ 1040 w 1514"/>
                      <a:gd name="T7" fmla="*/ 40 h 1775"/>
                      <a:gd name="T8" fmla="*/ 1125 w 1514"/>
                      <a:gd name="T9" fmla="*/ 73 h 1775"/>
                      <a:gd name="T10" fmla="*/ 1204 w 1514"/>
                      <a:gd name="T11" fmla="*/ 117 h 1775"/>
                      <a:gd name="T12" fmla="*/ 1275 w 1514"/>
                      <a:gd name="T13" fmla="*/ 174 h 1775"/>
                      <a:gd name="T14" fmla="*/ 1340 w 1514"/>
                      <a:gd name="T15" fmla="*/ 242 h 1775"/>
                      <a:gd name="T16" fmla="*/ 1394 w 1514"/>
                      <a:gd name="T17" fmla="*/ 326 h 1775"/>
                      <a:gd name="T18" fmla="*/ 1440 w 1514"/>
                      <a:gd name="T19" fmla="*/ 422 h 1775"/>
                      <a:gd name="T20" fmla="*/ 1475 w 1514"/>
                      <a:gd name="T21" fmla="*/ 535 h 1775"/>
                      <a:gd name="T22" fmla="*/ 1500 w 1514"/>
                      <a:gd name="T23" fmla="*/ 663 h 1775"/>
                      <a:gd name="T24" fmla="*/ 1512 w 1514"/>
                      <a:gd name="T25" fmla="*/ 808 h 1775"/>
                      <a:gd name="T26" fmla="*/ 1511 w 1514"/>
                      <a:gd name="T27" fmla="*/ 964 h 1775"/>
                      <a:gd name="T28" fmla="*/ 1489 w 1514"/>
                      <a:gd name="T29" fmla="*/ 1112 h 1775"/>
                      <a:gd name="T30" fmla="*/ 1448 w 1514"/>
                      <a:gd name="T31" fmla="*/ 1249 h 1775"/>
                      <a:gd name="T32" fmla="*/ 1389 w 1514"/>
                      <a:gd name="T33" fmla="*/ 1377 h 1775"/>
                      <a:gd name="T34" fmla="*/ 1313 w 1514"/>
                      <a:gd name="T35" fmla="*/ 1490 h 1775"/>
                      <a:gd name="T36" fmla="*/ 1224 w 1514"/>
                      <a:gd name="T37" fmla="*/ 1586 h 1775"/>
                      <a:gd name="T38" fmla="*/ 1121 w 1514"/>
                      <a:gd name="T39" fmla="*/ 1666 h 1775"/>
                      <a:gd name="T40" fmla="*/ 1009 w 1514"/>
                      <a:gd name="T41" fmla="*/ 1725 h 1775"/>
                      <a:gd name="T42" fmla="*/ 887 w 1514"/>
                      <a:gd name="T43" fmla="*/ 1762 h 1775"/>
                      <a:gd name="T44" fmla="*/ 757 w 1514"/>
                      <a:gd name="T45" fmla="*/ 1775 h 1775"/>
                      <a:gd name="T46" fmla="*/ 628 w 1514"/>
                      <a:gd name="T47" fmla="*/ 1762 h 1775"/>
                      <a:gd name="T48" fmla="*/ 506 w 1514"/>
                      <a:gd name="T49" fmla="*/ 1725 h 1775"/>
                      <a:gd name="T50" fmla="*/ 392 w 1514"/>
                      <a:gd name="T51" fmla="*/ 1666 h 1775"/>
                      <a:gd name="T52" fmla="*/ 290 w 1514"/>
                      <a:gd name="T53" fmla="*/ 1586 h 1775"/>
                      <a:gd name="T54" fmla="*/ 201 w 1514"/>
                      <a:gd name="T55" fmla="*/ 1490 h 1775"/>
                      <a:gd name="T56" fmla="*/ 125 w 1514"/>
                      <a:gd name="T57" fmla="*/ 1377 h 1775"/>
                      <a:gd name="T58" fmla="*/ 65 w 1514"/>
                      <a:gd name="T59" fmla="*/ 1249 h 1775"/>
                      <a:gd name="T60" fmla="*/ 24 w 1514"/>
                      <a:gd name="T61" fmla="*/ 1112 h 1775"/>
                      <a:gd name="T62" fmla="*/ 3 w 1514"/>
                      <a:gd name="T63" fmla="*/ 964 h 1775"/>
                      <a:gd name="T64" fmla="*/ 2 w 1514"/>
                      <a:gd name="T65" fmla="*/ 808 h 1775"/>
                      <a:gd name="T66" fmla="*/ 14 w 1514"/>
                      <a:gd name="T67" fmla="*/ 663 h 1775"/>
                      <a:gd name="T68" fmla="*/ 39 w 1514"/>
                      <a:gd name="T69" fmla="*/ 535 h 1775"/>
                      <a:gd name="T70" fmla="*/ 74 w 1514"/>
                      <a:gd name="T71" fmla="*/ 422 h 1775"/>
                      <a:gd name="T72" fmla="*/ 120 w 1514"/>
                      <a:gd name="T73" fmla="*/ 326 h 1775"/>
                      <a:gd name="T74" fmla="*/ 175 w 1514"/>
                      <a:gd name="T75" fmla="*/ 242 h 1775"/>
                      <a:gd name="T76" fmla="*/ 239 w 1514"/>
                      <a:gd name="T77" fmla="*/ 174 h 1775"/>
                      <a:gd name="T78" fmla="*/ 310 w 1514"/>
                      <a:gd name="T79" fmla="*/ 117 h 1775"/>
                      <a:gd name="T80" fmla="*/ 388 w 1514"/>
                      <a:gd name="T81" fmla="*/ 73 h 1775"/>
                      <a:gd name="T82" fmla="*/ 473 w 1514"/>
                      <a:gd name="T83" fmla="*/ 40 h 1775"/>
                      <a:gd name="T84" fmla="*/ 564 w 1514"/>
                      <a:gd name="T85" fmla="*/ 18 h 1775"/>
                      <a:gd name="T86" fmla="*/ 658 w 1514"/>
                      <a:gd name="T87" fmla="*/ 4 h 1775"/>
                      <a:gd name="T88" fmla="*/ 757 w 1514"/>
                      <a:gd name="T89" fmla="*/ 0 h 17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514" h="1775">
                        <a:moveTo>
                          <a:pt x="757" y="0"/>
                        </a:moveTo>
                        <a:lnTo>
                          <a:pt x="757" y="0"/>
                        </a:lnTo>
                        <a:lnTo>
                          <a:pt x="807" y="1"/>
                        </a:lnTo>
                        <a:lnTo>
                          <a:pt x="856" y="4"/>
                        </a:lnTo>
                        <a:lnTo>
                          <a:pt x="904" y="10"/>
                        </a:lnTo>
                        <a:lnTo>
                          <a:pt x="950" y="18"/>
                        </a:lnTo>
                        <a:lnTo>
                          <a:pt x="996" y="28"/>
                        </a:lnTo>
                        <a:lnTo>
                          <a:pt x="1040" y="40"/>
                        </a:lnTo>
                        <a:lnTo>
                          <a:pt x="1083" y="56"/>
                        </a:lnTo>
                        <a:lnTo>
                          <a:pt x="1125" y="73"/>
                        </a:lnTo>
                        <a:lnTo>
                          <a:pt x="1165" y="94"/>
                        </a:lnTo>
                        <a:lnTo>
                          <a:pt x="1204" y="117"/>
                        </a:lnTo>
                        <a:lnTo>
                          <a:pt x="1241" y="144"/>
                        </a:lnTo>
                        <a:lnTo>
                          <a:pt x="1275" y="174"/>
                        </a:lnTo>
                        <a:lnTo>
                          <a:pt x="1309" y="206"/>
                        </a:lnTo>
                        <a:lnTo>
                          <a:pt x="1340" y="242"/>
                        </a:lnTo>
                        <a:lnTo>
                          <a:pt x="1368" y="282"/>
                        </a:lnTo>
                        <a:lnTo>
                          <a:pt x="1394" y="326"/>
                        </a:lnTo>
                        <a:lnTo>
                          <a:pt x="1419" y="372"/>
                        </a:lnTo>
                        <a:lnTo>
                          <a:pt x="1440" y="422"/>
                        </a:lnTo>
                        <a:lnTo>
                          <a:pt x="1459" y="476"/>
                        </a:lnTo>
                        <a:lnTo>
                          <a:pt x="1475" y="535"/>
                        </a:lnTo>
                        <a:lnTo>
                          <a:pt x="1489" y="597"/>
                        </a:lnTo>
                        <a:lnTo>
                          <a:pt x="1500" y="663"/>
                        </a:lnTo>
                        <a:lnTo>
                          <a:pt x="1508" y="734"/>
                        </a:lnTo>
                        <a:lnTo>
                          <a:pt x="1512" y="808"/>
                        </a:lnTo>
                        <a:lnTo>
                          <a:pt x="1514" y="888"/>
                        </a:lnTo>
                        <a:lnTo>
                          <a:pt x="1511" y="964"/>
                        </a:lnTo>
                        <a:lnTo>
                          <a:pt x="1503" y="1039"/>
                        </a:lnTo>
                        <a:lnTo>
                          <a:pt x="1489" y="1112"/>
                        </a:lnTo>
                        <a:lnTo>
                          <a:pt x="1471" y="1182"/>
                        </a:lnTo>
                        <a:lnTo>
                          <a:pt x="1448" y="1249"/>
                        </a:lnTo>
                        <a:lnTo>
                          <a:pt x="1421" y="1315"/>
                        </a:lnTo>
                        <a:lnTo>
                          <a:pt x="1389" y="1377"/>
                        </a:lnTo>
                        <a:lnTo>
                          <a:pt x="1353" y="1434"/>
                        </a:lnTo>
                        <a:lnTo>
                          <a:pt x="1313" y="1490"/>
                        </a:lnTo>
                        <a:lnTo>
                          <a:pt x="1270" y="1540"/>
                        </a:lnTo>
                        <a:lnTo>
                          <a:pt x="1224" y="1586"/>
                        </a:lnTo>
                        <a:lnTo>
                          <a:pt x="1174" y="1628"/>
                        </a:lnTo>
                        <a:lnTo>
                          <a:pt x="1121" y="1666"/>
                        </a:lnTo>
                        <a:lnTo>
                          <a:pt x="1066" y="1698"/>
                        </a:lnTo>
                        <a:lnTo>
                          <a:pt x="1009" y="1725"/>
                        </a:lnTo>
                        <a:lnTo>
                          <a:pt x="948" y="1746"/>
                        </a:lnTo>
                        <a:lnTo>
                          <a:pt x="887" y="1762"/>
                        </a:lnTo>
                        <a:lnTo>
                          <a:pt x="822" y="1772"/>
                        </a:lnTo>
                        <a:lnTo>
                          <a:pt x="757" y="1775"/>
                        </a:lnTo>
                        <a:lnTo>
                          <a:pt x="692" y="1772"/>
                        </a:lnTo>
                        <a:lnTo>
                          <a:pt x="628" y="1762"/>
                        </a:lnTo>
                        <a:lnTo>
                          <a:pt x="566" y="1746"/>
                        </a:lnTo>
                        <a:lnTo>
                          <a:pt x="506" y="1725"/>
                        </a:lnTo>
                        <a:lnTo>
                          <a:pt x="448" y="1698"/>
                        </a:lnTo>
                        <a:lnTo>
                          <a:pt x="392" y="1666"/>
                        </a:lnTo>
                        <a:lnTo>
                          <a:pt x="340" y="1628"/>
                        </a:lnTo>
                        <a:lnTo>
                          <a:pt x="290" y="1586"/>
                        </a:lnTo>
                        <a:lnTo>
                          <a:pt x="244" y="1540"/>
                        </a:lnTo>
                        <a:lnTo>
                          <a:pt x="201" y="1490"/>
                        </a:lnTo>
                        <a:lnTo>
                          <a:pt x="161" y="1434"/>
                        </a:lnTo>
                        <a:lnTo>
                          <a:pt x="125" y="1377"/>
                        </a:lnTo>
                        <a:lnTo>
                          <a:pt x="93" y="1315"/>
                        </a:lnTo>
                        <a:lnTo>
                          <a:pt x="65" y="1249"/>
                        </a:lnTo>
                        <a:lnTo>
                          <a:pt x="43" y="1182"/>
                        </a:lnTo>
                        <a:lnTo>
                          <a:pt x="24" y="1112"/>
                        </a:lnTo>
                        <a:lnTo>
                          <a:pt x="11" y="1039"/>
                        </a:lnTo>
                        <a:lnTo>
                          <a:pt x="3" y="964"/>
                        </a:lnTo>
                        <a:lnTo>
                          <a:pt x="0" y="888"/>
                        </a:lnTo>
                        <a:lnTo>
                          <a:pt x="2" y="808"/>
                        </a:lnTo>
                        <a:lnTo>
                          <a:pt x="6" y="734"/>
                        </a:lnTo>
                        <a:lnTo>
                          <a:pt x="14" y="663"/>
                        </a:lnTo>
                        <a:lnTo>
                          <a:pt x="25" y="597"/>
                        </a:lnTo>
                        <a:lnTo>
                          <a:pt x="39" y="535"/>
                        </a:lnTo>
                        <a:lnTo>
                          <a:pt x="55" y="476"/>
                        </a:lnTo>
                        <a:lnTo>
                          <a:pt x="74" y="422"/>
                        </a:lnTo>
                        <a:lnTo>
                          <a:pt x="95" y="372"/>
                        </a:lnTo>
                        <a:lnTo>
                          <a:pt x="120" y="326"/>
                        </a:lnTo>
                        <a:lnTo>
                          <a:pt x="146" y="282"/>
                        </a:lnTo>
                        <a:lnTo>
                          <a:pt x="175" y="242"/>
                        </a:lnTo>
                        <a:lnTo>
                          <a:pt x="206" y="206"/>
                        </a:lnTo>
                        <a:lnTo>
                          <a:pt x="239" y="174"/>
                        </a:lnTo>
                        <a:lnTo>
                          <a:pt x="274" y="144"/>
                        </a:lnTo>
                        <a:lnTo>
                          <a:pt x="310" y="117"/>
                        </a:lnTo>
                        <a:lnTo>
                          <a:pt x="348" y="94"/>
                        </a:lnTo>
                        <a:lnTo>
                          <a:pt x="388" y="73"/>
                        </a:lnTo>
                        <a:lnTo>
                          <a:pt x="430" y="56"/>
                        </a:lnTo>
                        <a:lnTo>
                          <a:pt x="473" y="40"/>
                        </a:lnTo>
                        <a:lnTo>
                          <a:pt x="518" y="28"/>
                        </a:lnTo>
                        <a:lnTo>
                          <a:pt x="564" y="18"/>
                        </a:lnTo>
                        <a:lnTo>
                          <a:pt x="611" y="10"/>
                        </a:lnTo>
                        <a:lnTo>
                          <a:pt x="658" y="4"/>
                        </a:lnTo>
                        <a:lnTo>
                          <a:pt x="707" y="1"/>
                        </a:lnTo>
                        <a:lnTo>
                          <a:pt x="757" y="0"/>
                        </a:lnTo>
                        <a:close/>
                      </a:path>
                    </a:pathLst>
                  </a:custGeom>
                  <a:ln>
                    <a:headEnd/>
                    <a:tailEnd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514350"/>
                    <a:endParaRPr lang="en-US" sz="1013" dirty="0">
                      <a:solidFill>
                        <a:srgbClr val="353635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99" name="Freeform 24"/>
                  <p:cNvSpPr>
                    <a:spLocks/>
                  </p:cNvSpPr>
                  <p:nvPr/>
                </p:nvSpPr>
                <p:spPr bwMode="auto">
                  <a:xfrm>
                    <a:off x="1314" y="1959"/>
                    <a:ext cx="199" cy="90"/>
                  </a:xfrm>
                  <a:custGeom>
                    <a:avLst/>
                    <a:gdLst>
                      <a:gd name="T0" fmla="*/ 1090 w 3375"/>
                      <a:gd name="T1" fmla="*/ 0 h 1536"/>
                      <a:gd name="T2" fmla="*/ 1104 w 3375"/>
                      <a:gd name="T3" fmla="*/ 1 h 1536"/>
                      <a:gd name="T4" fmla="*/ 1117 w 3375"/>
                      <a:gd name="T5" fmla="*/ 8 h 1536"/>
                      <a:gd name="T6" fmla="*/ 1174 w 3375"/>
                      <a:gd name="T7" fmla="*/ 48 h 1536"/>
                      <a:gd name="T8" fmla="*/ 1233 w 3375"/>
                      <a:gd name="T9" fmla="*/ 83 h 1536"/>
                      <a:gd name="T10" fmla="*/ 1294 w 3375"/>
                      <a:gd name="T11" fmla="*/ 115 h 1536"/>
                      <a:gd name="T12" fmla="*/ 1356 w 3375"/>
                      <a:gd name="T13" fmla="*/ 141 h 1536"/>
                      <a:gd name="T14" fmla="*/ 1420 w 3375"/>
                      <a:gd name="T15" fmla="*/ 163 h 1536"/>
                      <a:gd name="T16" fmla="*/ 1485 w 3375"/>
                      <a:gd name="T17" fmla="*/ 180 h 1536"/>
                      <a:gd name="T18" fmla="*/ 1552 w 3375"/>
                      <a:gd name="T19" fmla="*/ 192 h 1536"/>
                      <a:gd name="T20" fmla="*/ 1619 w 3375"/>
                      <a:gd name="T21" fmla="*/ 199 h 1536"/>
                      <a:gd name="T22" fmla="*/ 1687 w 3375"/>
                      <a:gd name="T23" fmla="*/ 202 h 1536"/>
                      <a:gd name="T24" fmla="*/ 1755 w 3375"/>
                      <a:gd name="T25" fmla="*/ 199 h 1536"/>
                      <a:gd name="T26" fmla="*/ 1823 w 3375"/>
                      <a:gd name="T27" fmla="*/ 192 h 1536"/>
                      <a:gd name="T28" fmla="*/ 1888 w 3375"/>
                      <a:gd name="T29" fmla="*/ 180 h 1536"/>
                      <a:gd name="T30" fmla="*/ 1954 w 3375"/>
                      <a:gd name="T31" fmla="*/ 163 h 1536"/>
                      <a:gd name="T32" fmla="*/ 2018 w 3375"/>
                      <a:gd name="T33" fmla="*/ 141 h 1536"/>
                      <a:gd name="T34" fmla="*/ 2080 w 3375"/>
                      <a:gd name="T35" fmla="*/ 115 h 1536"/>
                      <a:gd name="T36" fmla="*/ 2142 w 3375"/>
                      <a:gd name="T37" fmla="*/ 83 h 1536"/>
                      <a:gd name="T38" fmla="*/ 2200 w 3375"/>
                      <a:gd name="T39" fmla="*/ 48 h 1536"/>
                      <a:gd name="T40" fmla="*/ 2257 w 3375"/>
                      <a:gd name="T41" fmla="*/ 8 h 1536"/>
                      <a:gd name="T42" fmla="*/ 2270 w 3375"/>
                      <a:gd name="T43" fmla="*/ 1 h 1536"/>
                      <a:gd name="T44" fmla="*/ 2284 w 3375"/>
                      <a:gd name="T45" fmla="*/ 0 h 1536"/>
                      <a:gd name="T46" fmla="*/ 2297 w 3375"/>
                      <a:gd name="T47" fmla="*/ 4 h 1536"/>
                      <a:gd name="T48" fmla="*/ 2890 w 3375"/>
                      <a:gd name="T49" fmla="*/ 313 h 1536"/>
                      <a:gd name="T50" fmla="*/ 2918 w 3375"/>
                      <a:gd name="T51" fmla="*/ 331 h 1536"/>
                      <a:gd name="T52" fmla="*/ 2941 w 3375"/>
                      <a:gd name="T53" fmla="*/ 352 h 1536"/>
                      <a:gd name="T54" fmla="*/ 2962 w 3375"/>
                      <a:gd name="T55" fmla="*/ 377 h 1536"/>
                      <a:gd name="T56" fmla="*/ 2977 w 3375"/>
                      <a:gd name="T57" fmla="*/ 406 h 1536"/>
                      <a:gd name="T58" fmla="*/ 3358 w 3375"/>
                      <a:gd name="T59" fmla="*/ 1267 h 1536"/>
                      <a:gd name="T60" fmla="*/ 3369 w 3375"/>
                      <a:gd name="T61" fmla="*/ 1298 h 1536"/>
                      <a:gd name="T62" fmla="*/ 3375 w 3375"/>
                      <a:gd name="T63" fmla="*/ 1328 h 1536"/>
                      <a:gd name="T64" fmla="*/ 3375 w 3375"/>
                      <a:gd name="T65" fmla="*/ 1359 h 1536"/>
                      <a:gd name="T66" fmla="*/ 3370 w 3375"/>
                      <a:gd name="T67" fmla="*/ 1391 h 1536"/>
                      <a:gd name="T68" fmla="*/ 3359 w 3375"/>
                      <a:gd name="T69" fmla="*/ 1421 h 1536"/>
                      <a:gd name="T70" fmla="*/ 3344 w 3375"/>
                      <a:gd name="T71" fmla="*/ 1448 h 1536"/>
                      <a:gd name="T72" fmla="*/ 3325 w 3375"/>
                      <a:gd name="T73" fmla="*/ 1474 h 1536"/>
                      <a:gd name="T74" fmla="*/ 3301 w 3375"/>
                      <a:gd name="T75" fmla="*/ 1496 h 1536"/>
                      <a:gd name="T76" fmla="*/ 3275 w 3375"/>
                      <a:gd name="T77" fmla="*/ 1512 h 1536"/>
                      <a:gd name="T78" fmla="*/ 3247 w 3375"/>
                      <a:gd name="T79" fmla="*/ 1525 h 1536"/>
                      <a:gd name="T80" fmla="*/ 3216 w 3375"/>
                      <a:gd name="T81" fmla="*/ 1533 h 1536"/>
                      <a:gd name="T82" fmla="*/ 3184 w 3375"/>
                      <a:gd name="T83" fmla="*/ 1536 h 1536"/>
                      <a:gd name="T84" fmla="*/ 190 w 3375"/>
                      <a:gd name="T85" fmla="*/ 1536 h 1536"/>
                      <a:gd name="T86" fmla="*/ 158 w 3375"/>
                      <a:gd name="T87" fmla="*/ 1533 h 1536"/>
                      <a:gd name="T88" fmla="*/ 127 w 3375"/>
                      <a:gd name="T89" fmla="*/ 1525 h 1536"/>
                      <a:gd name="T90" fmla="*/ 98 w 3375"/>
                      <a:gd name="T91" fmla="*/ 1512 h 1536"/>
                      <a:gd name="T92" fmla="*/ 73 w 3375"/>
                      <a:gd name="T93" fmla="*/ 1496 h 1536"/>
                      <a:gd name="T94" fmla="*/ 49 w 3375"/>
                      <a:gd name="T95" fmla="*/ 1474 h 1536"/>
                      <a:gd name="T96" fmla="*/ 30 w 3375"/>
                      <a:gd name="T97" fmla="*/ 1448 h 1536"/>
                      <a:gd name="T98" fmla="*/ 14 w 3375"/>
                      <a:gd name="T99" fmla="*/ 1421 h 1536"/>
                      <a:gd name="T100" fmla="*/ 4 w 3375"/>
                      <a:gd name="T101" fmla="*/ 1391 h 1536"/>
                      <a:gd name="T102" fmla="*/ 0 w 3375"/>
                      <a:gd name="T103" fmla="*/ 1359 h 1536"/>
                      <a:gd name="T104" fmla="*/ 0 w 3375"/>
                      <a:gd name="T105" fmla="*/ 1328 h 1536"/>
                      <a:gd name="T106" fmla="*/ 5 w 3375"/>
                      <a:gd name="T107" fmla="*/ 1298 h 1536"/>
                      <a:gd name="T108" fmla="*/ 15 w 3375"/>
                      <a:gd name="T109" fmla="*/ 1267 h 1536"/>
                      <a:gd name="T110" fmla="*/ 398 w 3375"/>
                      <a:gd name="T111" fmla="*/ 406 h 1536"/>
                      <a:gd name="T112" fmla="*/ 413 w 3375"/>
                      <a:gd name="T113" fmla="*/ 377 h 1536"/>
                      <a:gd name="T114" fmla="*/ 433 w 3375"/>
                      <a:gd name="T115" fmla="*/ 352 h 1536"/>
                      <a:gd name="T116" fmla="*/ 456 w 3375"/>
                      <a:gd name="T117" fmla="*/ 331 h 1536"/>
                      <a:gd name="T118" fmla="*/ 484 w 3375"/>
                      <a:gd name="T119" fmla="*/ 313 h 1536"/>
                      <a:gd name="T120" fmla="*/ 1076 w 3375"/>
                      <a:gd name="T121" fmla="*/ 4 h 1536"/>
                      <a:gd name="T122" fmla="*/ 1090 w 3375"/>
                      <a:gd name="T123" fmla="*/ 0 h 15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3375" h="1536">
                        <a:moveTo>
                          <a:pt x="1090" y="0"/>
                        </a:moveTo>
                        <a:lnTo>
                          <a:pt x="1104" y="1"/>
                        </a:lnTo>
                        <a:lnTo>
                          <a:pt x="1117" y="8"/>
                        </a:lnTo>
                        <a:lnTo>
                          <a:pt x="1174" y="48"/>
                        </a:lnTo>
                        <a:lnTo>
                          <a:pt x="1233" y="83"/>
                        </a:lnTo>
                        <a:lnTo>
                          <a:pt x="1294" y="115"/>
                        </a:lnTo>
                        <a:lnTo>
                          <a:pt x="1356" y="141"/>
                        </a:lnTo>
                        <a:lnTo>
                          <a:pt x="1420" y="163"/>
                        </a:lnTo>
                        <a:lnTo>
                          <a:pt x="1485" y="180"/>
                        </a:lnTo>
                        <a:lnTo>
                          <a:pt x="1552" y="192"/>
                        </a:lnTo>
                        <a:lnTo>
                          <a:pt x="1619" y="199"/>
                        </a:lnTo>
                        <a:lnTo>
                          <a:pt x="1687" y="202"/>
                        </a:lnTo>
                        <a:lnTo>
                          <a:pt x="1755" y="199"/>
                        </a:lnTo>
                        <a:lnTo>
                          <a:pt x="1823" y="192"/>
                        </a:lnTo>
                        <a:lnTo>
                          <a:pt x="1888" y="180"/>
                        </a:lnTo>
                        <a:lnTo>
                          <a:pt x="1954" y="163"/>
                        </a:lnTo>
                        <a:lnTo>
                          <a:pt x="2018" y="141"/>
                        </a:lnTo>
                        <a:lnTo>
                          <a:pt x="2080" y="115"/>
                        </a:lnTo>
                        <a:lnTo>
                          <a:pt x="2142" y="83"/>
                        </a:lnTo>
                        <a:lnTo>
                          <a:pt x="2200" y="48"/>
                        </a:lnTo>
                        <a:lnTo>
                          <a:pt x="2257" y="8"/>
                        </a:lnTo>
                        <a:lnTo>
                          <a:pt x="2270" y="1"/>
                        </a:lnTo>
                        <a:lnTo>
                          <a:pt x="2284" y="0"/>
                        </a:lnTo>
                        <a:lnTo>
                          <a:pt x="2297" y="4"/>
                        </a:lnTo>
                        <a:lnTo>
                          <a:pt x="2890" y="313"/>
                        </a:lnTo>
                        <a:lnTo>
                          <a:pt x="2918" y="331"/>
                        </a:lnTo>
                        <a:lnTo>
                          <a:pt x="2941" y="352"/>
                        </a:lnTo>
                        <a:lnTo>
                          <a:pt x="2962" y="377"/>
                        </a:lnTo>
                        <a:lnTo>
                          <a:pt x="2977" y="406"/>
                        </a:lnTo>
                        <a:lnTo>
                          <a:pt x="3358" y="1267"/>
                        </a:lnTo>
                        <a:lnTo>
                          <a:pt x="3369" y="1298"/>
                        </a:lnTo>
                        <a:lnTo>
                          <a:pt x="3375" y="1328"/>
                        </a:lnTo>
                        <a:lnTo>
                          <a:pt x="3375" y="1359"/>
                        </a:lnTo>
                        <a:lnTo>
                          <a:pt x="3370" y="1391"/>
                        </a:lnTo>
                        <a:lnTo>
                          <a:pt x="3359" y="1421"/>
                        </a:lnTo>
                        <a:lnTo>
                          <a:pt x="3344" y="1448"/>
                        </a:lnTo>
                        <a:lnTo>
                          <a:pt x="3325" y="1474"/>
                        </a:lnTo>
                        <a:lnTo>
                          <a:pt x="3301" y="1496"/>
                        </a:lnTo>
                        <a:lnTo>
                          <a:pt x="3275" y="1512"/>
                        </a:lnTo>
                        <a:lnTo>
                          <a:pt x="3247" y="1525"/>
                        </a:lnTo>
                        <a:lnTo>
                          <a:pt x="3216" y="1533"/>
                        </a:lnTo>
                        <a:lnTo>
                          <a:pt x="3184" y="1536"/>
                        </a:lnTo>
                        <a:lnTo>
                          <a:pt x="190" y="1536"/>
                        </a:lnTo>
                        <a:lnTo>
                          <a:pt x="158" y="1533"/>
                        </a:lnTo>
                        <a:lnTo>
                          <a:pt x="127" y="1525"/>
                        </a:lnTo>
                        <a:lnTo>
                          <a:pt x="98" y="1512"/>
                        </a:lnTo>
                        <a:lnTo>
                          <a:pt x="73" y="1496"/>
                        </a:lnTo>
                        <a:lnTo>
                          <a:pt x="49" y="1474"/>
                        </a:lnTo>
                        <a:lnTo>
                          <a:pt x="30" y="1448"/>
                        </a:lnTo>
                        <a:lnTo>
                          <a:pt x="14" y="1421"/>
                        </a:lnTo>
                        <a:lnTo>
                          <a:pt x="4" y="1391"/>
                        </a:lnTo>
                        <a:lnTo>
                          <a:pt x="0" y="1359"/>
                        </a:lnTo>
                        <a:lnTo>
                          <a:pt x="0" y="1328"/>
                        </a:lnTo>
                        <a:lnTo>
                          <a:pt x="5" y="1298"/>
                        </a:lnTo>
                        <a:lnTo>
                          <a:pt x="15" y="1267"/>
                        </a:lnTo>
                        <a:lnTo>
                          <a:pt x="398" y="406"/>
                        </a:lnTo>
                        <a:lnTo>
                          <a:pt x="413" y="377"/>
                        </a:lnTo>
                        <a:lnTo>
                          <a:pt x="433" y="352"/>
                        </a:lnTo>
                        <a:lnTo>
                          <a:pt x="456" y="331"/>
                        </a:lnTo>
                        <a:lnTo>
                          <a:pt x="484" y="313"/>
                        </a:lnTo>
                        <a:lnTo>
                          <a:pt x="1076" y="4"/>
                        </a:lnTo>
                        <a:lnTo>
                          <a:pt x="1090" y="0"/>
                        </a:lnTo>
                        <a:close/>
                      </a:path>
                    </a:pathLst>
                  </a:custGeom>
                  <a:ln>
                    <a:headEnd/>
                    <a:tailEnd/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514350"/>
                    <a:endParaRPr lang="en-US" sz="1013" dirty="0">
                      <a:solidFill>
                        <a:srgbClr val="353635"/>
                      </a:solidFill>
                      <a:latin typeface="Calibri"/>
                    </a:endParaRPr>
                  </a:p>
                </p:txBody>
              </p:sp>
            </p:grpSp>
          </p:grpSp>
          <p:cxnSp>
            <p:nvCxnSpPr>
              <p:cNvPr id="94" name="直接连接符 93"/>
              <p:cNvCxnSpPr>
                <a:stCxn id="85" idx="1"/>
              </p:cNvCxnSpPr>
              <p:nvPr/>
            </p:nvCxnSpPr>
            <p:spPr>
              <a:xfrm flipH="1" flipV="1">
                <a:off x="2848965" y="2769513"/>
                <a:ext cx="474083" cy="2368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圆角矩形标注 94"/>
              <p:cNvSpPr/>
              <p:nvPr/>
            </p:nvSpPr>
            <p:spPr>
              <a:xfrm>
                <a:off x="4956175" y="2653653"/>
                <a:ext cx="1123478" cy="591294"/>
              </a:xfrm>
              <a:prstGeom prst="wedgeRoundRectCallout">
                <a:avLst>
                  <a:gd name="adj1" fmla="val -86397"/>
                  <a:gd name="adj2" fmla="val 33174"/>
                  <a:gd name="adj3" fmla="val 16667"/>
                </a:avLst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>
                    <a:solidFill>
                      <a:srgbClr val="FF0000"/>
                    </a:solidFill>
                  </a:rPr>
                  <a:t>Paging Strategy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 rot="1974117">
              <a:off x="2958296" y="2392009"/>
              <a:ext cx="592009" cy="255121"/>
              <a:chOff x="3841750" y="4833938"/>
              <a:chExt cx="601663" cy="419100"/>
            </a:xfrm>
          </p:grpSpPr>
          <p:sp>
            <p:nvSpPr>
              <p:cNvPr id="77" name="Freeform 162"/>
              <p:cNvSpPr>
                <a:spLocks/>
              </p:cNvSpPr>
              <p:nvPr/>
            </p:nvSpPr>
            <p:spPr bwMode="auto">
              <a:xfrm>
                <a:off x="3841750" y="4833938"/>
                <a:ext cx="601663" cy="419100"/>
              </a:xfrm>
              <a:custGeom>
                <a:avLst/>
                <a:gdLst>
                  <a:gd name="T0" fmla="*/ 160 w 160"/>
                  <a:gd name="T1" fmla="*/ 104 h 112"/>
                  <a:gd name="T2" fmla="*/ 152 w 160"/>
                  <a:gd name="T3" fmla="*/ 112 h 112"/>
                  <a:gd name="T4" fmla="*/ 8 w 160"/>
                  <a:gd name="T5" fmla="*/ 112 h 112"/>
                  <a:gd name="T6" fmla="*/ 0 w 160"/>
                  <a:gd name="T7" fmla="*/ 104 h 112"/>
                  <a:gd name="T8" fmla="*/ 0 w 160"/>
                  <a:gd name="T9" fmla="*/ 8 h 112"/>
                  <a:gd name="T10" fmla="*/ 8 w 160"/>
                  <a:gd name="T11" fmla="*/ 0 h 112"/>
                  <a:gd name="T12" fmla="*/ 152 w 160"/>
                  <a:gd name="T13" fmla="*/ 0 h 112"/>
                  <a:gd name="T14" fmla="*/ 160 w 160"/>
                  <a:gd name="T15" fmla="*/ 8 h 112"/>
                  <a:gd name="T16" fmla="*/ 160 w 160"/>
                  <a:gd name="T17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12">
                    <a:moveTo>
                      <a:pt x="160" y="104"/>
                    </a:moveTo>
                    <a:cubicBezTo>
                      <a:pt x="160" y="108"/>
                      <a:pt x="157" y="112"/>
                      <a:pt x="152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4" y="112"/>
                      <a:pt x="0" y="108"/>
                      <a:pt x="0" y="10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7" y="0"/>
                      <a:pt x="160" y="3"/>
                      <a:pt x="160" y="8"/>
                    </a:cubicBezTo>
                    <a:lnTo>
                      <a:pt x="160" y="104"/>
                    </a:lnTo>
                    <a:close/>
                  </a:path>
                </a:pathLst>
              </a:custGeom>
              <a:noFill/>
              <a:ln w="30163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163"/>
              <p:cNvSpPr>
                <a:spLocks noChangeShapeType="1"/>
              </p:cNvSpPr>
              <p:nvPr/>
            </p:nvSpPr>
            <p:spPr bwMode="auto">
              <a:xfrm>
                <a:off x="3841750" y="4938713"/>
                <a:ext cx="601663" cy="0"/>
              </a:xfrm>
              <a:prstGeom prst="line">
                <a:avLst/>
              </a:prstGeom>
              <a:noFill/>
              <a:ln w="30163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164"/>
              <p:cNvSpPr>
                <a:spLocks noChangeShapeType="1"/>
              </p:cNvSpPr>
              <p:nvPr/>
            </p:nvSpPr>
            <p:spPr bwMode="auto">
              <a:xfrm>
                <a:off x="3940175" y="5062538"/>
                <a:ext cx="371475" cy="0"/>
              </a:xfrm>
              <a:prstGeom prst="line">
                <a:avLst/>
              </a:prstGeom>
              <a:noFill/>
              <a:ln w="30163" cap="sq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165"/>
              <p:cNvSpPr>
                <a:spLocks noChangeShapeType="1"/>
              </p:cNvSpPr>
              <p:nvPr/>
            </p:nvSpPr>
            <p:spPr bwMode="auto">
              <a:xfrm>
                <a:off x="3940175" y="5122863"/>
                <a:ext cx="285750" cy="0"/>
              </a:xfrm>
              <a:prstGeom prst="line">
                <a:avLst/>
              </a:prstGeom>
              <a:noFill/>
              <a:ln w="30163" cap="sq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弧形 75"/>
            <p:cNvSpPr/>
            <p:nvPr/>
          </p:nvSpPr>
          <p:spPr>
            <a:xfrm rot="2394542">
              <a:off x="3102665" y="3306124"/>
              <a:ext cx="1591848" cy="976411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9825541" y="1841351"/>
            <a:ext cx="1961483" cy="181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sz="1600" dirty="0" smtClean="0"/>
              <a:t>When MT SMS arrives at the 5GC, which access path to page UE shall be handled by 5GC e.g. based on the status of reachability.</a:t>
            </a:r>
            <a:endParaRPr lang="en-US" sz="1600" dirty="0"/>
          </a:p>
        </p:txBody>
      </p:sp>
      <p:pic>
        <p:nvPicPr>
          <p:cNvPr id="101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66" y="4260476"/>
            <a:ext cx="2949829" cy="209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" name="矩形 101"/>
          <p:cNvSpPr/>
          <p:nvPr/>
        </p:nvSpPr>
        <p:spPr>
          <a:xfrm>
            <a:off x="4058317" y="4320330"/>
            <a:ext cx="1961483" cy="20621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/>
              <a:t>Positioning based on the measurement data from hybrid RAT </a:t>
            </a:r>
            <a:r>
              <a:rPr lang="en-US" sz="1600" dirty="0"/>
              <a:t>nodes </a:t>
            </a:r>
            <a:r>
              <a:rPr lang="en-US" sz="1600" dirty="0" smtClean="0"/>
              <a:t>in </a:t>
            </a:r>
            <a:r>
              <a:rPr lang="en-US" sz="1600" dirty="0"/>
              <a:t>different radio </a:t>
            </a:r>
            <a:r>
              <a:rPr lang="en-US" sz="1600" dirty="0" smtClean="0"/>
              <a:t>conditions, in order </a:t>
            </a:r>
            <a:r>
              <a:rPr lang="en-US" sz="1600" dirty="0"/>
              <a:t>to </a:t>
            </a:r>
            <a:r>
              <a:rPr lang="en-US" sz="1600" dirty="0" smtClean="0"/>
              <a:t>improve the service </a:t>
            </a:r>
            <a:r>
              <a:rPr lang="en-US" sz="1600" dirty="0"/>
              <a:t>availability and accuracy.</a:t>
            </a:r>
          </a:p>
        </p:txBody>
      </p:sp>
      <p:pic>
        <p:nvPicPr>
          <p:cNvPr id="103" name="图片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385" y="4336676"/>
            <a:ext cx="3283988" cy="172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矩形 103"/>
          <p:cNvSpPr/>
          <p:nvPr/>
        </p:nvSpPr>
        <p:spPr>
          <a:xfrm>
            <a:off x="9825541" y="4234140"/>
            <a:ext cx="1961483" cy="23083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/>
              <a:t>Existing location </a:t>
            </a:r>
            <a:r>
              <a:rPr lang="en-US" sz="1600" dirty="0"/>
              <a:t>information </a:t>
            </a:r>
            <a:r>
              <a:rPr lang="en-US" sz="1600" dirty="0" smtClean="0"/>
              <a:t>of the same UE can be reused between two </a:t>
            </a:r>
            <a:r>
              <a:rPr lang="en-US" sz="1600" dirty="0"/>
              <a:t>PLMNs when QoS fulfills the new </a:t>
            </a:r>
            <a:r>
              <a:rPr lang="en-US" sz="1600" dirty="0" smtClean="0"/>
              <a:t>request, in case of unavailable  LCS in any CN.</a:t>
            </a:r>
            <a:endParaRPr lang="en-US" sz="1600" dirty="0"/>
          </a:p>
        </p:txBody>
      </p:sp>
      <p:sp>
        <p:nvSpPr>
          <p:cNvPr id="106" name="标题 1"/>
          <p:cNvSpPr>
            <a:spLocks noGrp="1"/>
          </p:cNvSpPr>
          <p:nvPr>
            <p:ph type="title"/>
          </p:nvPr>
        </p:nvSpPr>
        <p:spPr>
          <a:xfrm>
            <a:off x="652463" y="63500"/>
            <a:ext cx="9102725" cy="904875"/>
          </a:xfrm>
        </p:spPr>
        <p:txBody>
          <a:bodyPr/>
          <a:lstStyle/>
          <a:p>
            <a:pPr algn="l"/>
            <a:r>
              <a:rPr lang="en-US" dirty="0" smtClean="0"/>
              <a:t>Motivation – Typical use cases</a:t>
            </a:r>
            <a:endParaRPr lang="en-US" dirty="0"/>
          </a:p>
        </p:txBody>
      </p:sp>
      <p:sp>
        <p:nvSpPr>
          <p:cNvPr id="107" name="文本框 23"/>
          <p:cNvSpPr txBox="1"/>
          <p:nvPr/>
        </p:nvSpPr>
        <p:spPr>
          <a:xfrm>
            <a:off x="466678" y="866263"/>
            <a:ext cx="9358864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Support high-availability IoT service via dual 3GPP access of the same or different CNs 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8226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699" y="1395158"/>
            <a:ext cx="11115675" cy="4738942"/>
          </a:xfrm>
        </p:spPr>
        <p:txBody>
          <a:bodyPr/>
          <a:lstStyle/>
          <a:p>
            <a:pPr marL="0" marR="0" indent="0" hangingPunc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This study item intends to investigate the use cases and potential service requirements to improve 5GS for supporting IoT devices in </a:t>
            </a: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high 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demand of </a:t>
            </a: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service 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availability to obtain services via dual 3GPP access (e.g. NR&amp; NR, NR &amp; E-UTRA, terrestrial &amp; satellite) </a:t>
            </a: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of one or two 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core networks belonging to the same or different MNOs. </a:t>
            </a:r>
            <a:endParaRPr lang="en-GB" sz="2400" dirty="0" smtClean="0">
              <a:solidFill>
                <a:srgbClr val="000000"/>
              </a:solidFill>
              <a:latin typeface="+mj-lt"/>
              <a:ea typeface="等线"/>
            </a:endParaRPr>
          </a:p>
          <a:p>
            <a:pPr marL="0" marR="0" indent="0" hangingPunc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Include 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but not be limited to the following aspects:</a:t>
            </a:r>
            <a:endParaRPr lang="en-US" sz="2400" i="1" dirty="0">
              <a:solidFill>
                <a:srgbClr val="000000"/>
              </a:solidFill>
              <a:latin typeface="+mj-lt"/>
              <a:ea typeface="等线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Handling 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of control plane based services (</a:t>
            </a:r>
            <a:r>
              <a:rPr lang="en-GB" sz="2400" dirty="0" err="1" smtClean="0">
                <a:solidFill>
                  <a:srgbClr val="000000"/>
                </a:solidFill>
                <a:latin typeface="+mj-lt"/>
                <a:ea typeface="等线"/>
              </a:rPr>
              <a:t>e.g</a:t>
            </a:r>
            <a:r>
              <a:rPr lang="en-US" sz="2400" dirty="0">
                <a:solidFill>
                  <a:srgbClr val="000000"/>
                </a:solidFill>
                <a:latin typeface="+mj-lt"/>
                <a:ea typeface="等线"/>
              </a:rPr>
              <a:t>.</a:t>
            </a: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 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SMS over NAS, Non-IP data </a:t>
            </a: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delivery)</a:t>
            </a:r>
            <a:endParaRPr lang="en-US" sz="2400" i="1" dirty="0" smtClean="0">
              <a:solidFill>
                <a:srgbClr val="000000"/>
              </a:solidFill>
              <a:latin typeface="+mj-lt"/>
              <a:ea typeface="等线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Handling of positioning service with the coordination of different RAT nodes. </a:t>
            </a:r>
            <a:endParaRPr lang="en-US" sz="2400" i="1" dirty="0" smtClean="0">
              <a:solidFill>
                <a:srgbClr val="000000"/>
              </a:solidFill>
              <a:latin typeface="+mj-lt"/>
              <a:ea typeface="等线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Aspects 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related to roaming, security, regulatory services (e.g. PWS), charging, </a:t>
            </a:r>
            <a:r>
              <a:rPr lang="en-GB" sz="2400" dirty="0" err="1">
                <a:solidFill>
                  <a:srgbClr val="000000"/>
                </a:solidFill>
                <a:latin typeface="+mj-lt"/>
                <a:ea typeface="等线"/>
              </a:rPr>
              <a:t>etc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 </a:t>
            </a:r>
            <a:endParaRPr lang="en-US" sz="2400" i="1" dirty="0" smtClean="0">
              <a:solidFill>
                <a:srgbClr val="000000"/>
              </a:solidFill>
              <a:latin typeface="+mj-lt"/>
              <a:ea typeface="等线"/>
            </a:endParaRPr>
          </a:p>
          <a:p>
            <a:pPr marL="0" marR="0" indent="0" hangingPunct="0">
              <a:spcBef>
                <a:spcPts val="0"/>
              </a:spcBef>
              <a:spcAft>
                <a:spcPts val="900"/>
              </a:spcAft>
              <a:buNone/>
            </a:pPr>
            <a:endParaRPr lang="en-US" sz="2400" i="1" dirty="0">
              <a:solidFill>
                <a:srgbClr val="000000"/>
              </a:solidFill>
              <a:latin typeface="+mj-lt"/>
              <a:ea typeface="等线"/>
            </a:endParaRPr>
          </a:p>
          <a:p>
            <a:pPr marL="0" marR="0" indent="0" hangingPunc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2400" dirty="0" smtClean="0">
                <a:solidFill>
                  <a:srgbClr val="000000"/>
                </a:solidFill>
                <a:latin typeface="+mj-lt"/>
                <a:ea typeface="等线"/>
              </a:rPr>
              <a:t>NOTE </a:t>
            </a:r>
            <a:r>
              <a:rPr lang="en-GB" sz="2400" dirty="0">
                <a:solidFill>
                  <a:srgbClr val="000000"/>
                </a:solidFill>
                <a:latin typeface="+mj-lt"/>
                <a:ea typeface="等线"/>
              </a:rPr>
              <a:t>1: It’s assumed UE may have one subscription.</a:t>
            </a:r>
            <a:endParaRPr lang="en-US" sz="2400" i="1" dirty="0">
              <a:solidFill>
                <a:srgbClr val="000000"/>
              </a:solidFill>
              <a:effectLst/>
              <a:latin typeface="+mj-lt"/>
              <a:ea typeface="等线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652462" y="304800"/>
            <a:ext cx="910272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kern="0" dirty="0" smtClean="0"/>
              <a:t>Proposed Objectives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5950001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1784" y="2492551"/>
            <a:ext cx="37494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 you!</a:t>
            </a:r>
            <a:endParaRPr lang="en-US" sz="6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4013</TotalTime>
  <Words>460</Words>
  <Application>Microsoft Office PowerPoint</Application>
  <PresentationFormat>自定义</PresentationFormat>
  <Paragraphs>45</Paragraphs>
  <Slides>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33</vt:lpstr>
      <vt:lpstr>Microsoft Visio Drawing</vt:lpstr>
      <vt:lpstr>Study on High-availability IoT Services via Dual 3GPP Access</vt:lpstr>
      <vt:lpstr>Motivation – Problems</vt:lpstr>
      <vt:lpstr>Motivation – Typical use cases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Wan, Qing</cp:lastModifiedBy>
  <cp:revision>792</cp:revision>
  <dcterms:created xsi:type="dcterms:W3CDTF">2021-10-27T15:05:00Z</dcterms:created>
  <dcterms:modified xsi:type="dcterms:W3CDTF">2023-11-03T22:13:51Z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8C3CFFF34D804AD99703E3E0C17E7E3A</vt:lpwstr>
  </property>
  <property fmtid="{D5CDD505-2E9C-101B-9397-08002B2CF9AE}" pid="3" name="KSOProductBuildVer">
    <vt:lpwstr>2052-11.8.2.10912</vt:lpwstr>
  </property>
</Properties>
</file>