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89" r:id="rId3"/>
    <p:sldId id="299" r:id="rId4"/>
    <p:sldId id="298" r:id="rId5"/>
    <p:sldId id="261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8AEBE"/>
    <a:srgbClr val="A9AFB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8799B23B-EC83-4686-B30A-512413B5E67A}" styleName="浅色样式 3 - 强调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浅色样式 1 - 强调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1452" autoAdjust="0"/>
  </p:normalViewPr>
  <p:slideViewPr>
    <p:cSldViewPr snapToGrid="0">
      <p:cViewPr>
        <p:scale>
          <a:sx n="100" d="100"/>
          <a:sy n="100" d="100"/>
        </p:scale>
        <p:origin x="-852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1" d="100"/>
          <a:sy n="51" d="100"/>
        </p:scale>
        <p:origin x="-29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image" Target="../media/image7.e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1349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1443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 descr="bubbles_ppt_cover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7013" y="0"/>
            <a:ext cx="5145087" cy="633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810043" y="3839308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609600" indent="0" algn="ctr">
              <a:buNone/>
              <a:defRPr/>
            </a:lvl2pPr>
            <a:lvl3pPr marL="1219200" indent="0" algn="ctr">
              <a:buNone/>
              <a:defRPr/>
            </a:lvl3pPr>
            <a:lvl4pPr marL="1828800" indent="0" algn="ctr">
              <a:buNone/>
              <a:defRPr/>
            </a:lvl4pPr>
            <a:lvl5pPr marL="2438400" indent="0" algn="ctr">
              <a:buNone/>
              <a:defRPr/>
            </a:lvl5pPr>
            <a:lvl6pPr marL="3048000" indent="0" algn="ctr">
              <a:buNone/>
              <a:defRPr/>
            </a:lvl6pPr>
            <a:lvl7pPr marL="3657600" indent="0" algn="ctr">
              <a:buNone/>
              <a:defRPr/>
            </a:lvl7pPr>
            <a:lvl8pPr marL="4267200" indent="0" algn="ctr">
              <a:buNone/>
              <a:defRPr/>
            </a:lvl8pPr>
            <a:lvl9pPr marL="4876800" indent="0" algn="ctr">
              <a:buNone/>
              <a:defRPr/>
            </a:lvl9pPr>
          </a:lstStyle>
          <a:p>
            <a:r>
              <a:rPr lang="zh-CN" altLang="en-US"/>
              <a:t>单击以编辑母版副标题样式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 marL="609600" indent="-6096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GB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9112251" cy="11430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IE"/>
          </a:p>
        </p:txBody>
      </p:sp>
      <p:sp>
        <p:nvSpPr>
          <p:cNvPr id="3" name="Table Placeholder 2"/>
          <p:cNvSpPr>
            <a:spLocks noGrp="1"/>
          </p:cNvSpPr>
          <p:nvPr>
            <p:ph type="tbl" idx="1" hasCustomPrompt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r>
              <a:rPr lang="zh-CN" altLang="en-US" noProof="0"/>
              <a:t>单击图标添加表格</a:t>
            </a:r>
            <a:endParaRPr lang="en-IE" noProof="0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>
          <a:xfrm>
            <a:off x="11410952" y="6483350"/>
            <a:ext cx="527049" cy="222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A06EA0D0-FE93-4331-BBBE-743E4ABC44B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419100" y="1579034"/>
            <a:ext cx="11353800" cy="4487333"/>
          </a:xfrm>
        </p:spPr>
        <p:txBody>
          <a:bodyPr/>
          <a:lstStyle>
            <a:lvl1pPr>
              <a:defRPr/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  <a:lvl6pPr>
              <a:defRPr/>
            </a:lvl6pPr>
          </a:lstStyle>
          <a:p>
            <a:pPr lvl="0"/>
            <a:r>
              <a:rPr lang="fr-FR" noProof="0" dirty="0"/>
              <a:t>Cliquez pour modifier le texte</a:t>
            </a:r>
          </a:p>
          <a:p>
            <a:pPr lvl="1"/>
            <a:r>
              <a:rPr lang="fr-FR" noProof="0" dirty="0"/>
              <a:t>Deuxième niveau</a:t>
            </a:r>
          </a:p>
          <a:p>
            <a:pPr lvl="2"/>
            <a:r>
              <a:rPr lang="fr-FR" noProof="0" dirty="0"/>
              <a:t>Troisième niveau</a:t>
            </a:r>
          </a:p>
          <a:p>
            <a:pPr lvl="3"/>
            <a:r>
              <a:rPr lang="fr-FR" noProof="0" dirty="0"/>
              <a:t>Quatrième niveau</a:t>
            </a:r>
          </a:p>
          <a:p>
            <a:pPr lvl="4"/>
            <a:r>
              <a:rPr lang="fr-FR" noProof="0" dirty="0"/>
              <a:t>Cinquième niveau</a:t>
            </a:r>
          </a:p>
          <a:p>
            <a:pPr lvl="5"/>
            <a:r>
              <a:rPr lang="fr-FR" noProof="0" dirty="0"/>
              <a:t>Sixième niveau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fr-FR" noProof="0" dirty="0"/>
              <a:t>Cliquez pour modifier le titre</a:t>
            </a:r>
            <a:endParaRPr lang="en-GB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noProof="0" dirty="0"/>
              <a:t>Cliquez pour modifier le titre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11" Type="http://schemas.openxmlformats.org/officeDocument/2006/relationships/image" Target="../media/image5.jpeg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png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652463" y="228600"/>
            <a:ext cx="91027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47700" y="1454150"/>
            <a:ext cx="11183938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GB" altLang="en-US" dirty="0"/>
          </a:p>
        </p:txBody>
      </p:sp>
      <p:grpSp>
        <p:nvGrpSpPr>
          <p:cNvPr id="2" name="组合 1"/>
          <p:cNvGrpSpPr/>
          <p:nvPr userDrawn="1"/>
        </p:nvGrpSpPr>
        <p:grpSpPr>
          <a:xfrm>
            <a:off x="622708" y="6376873"/>
            <a:ext cx="8224837" cy="341866"/>
            <a:chOff x="1075646" y="6376873"/>
            <a:chExt cx="8224837" cy="341866"/>
          </a:xfrm>
        </p:grpSpPr>
        <p:sp>
          <p:nvSpPr>
            <p:cNvPr id="1026" name="AutoShape 14"/>
            <p:cNvSpPr>
              <a:spLocks noChangeArrowheads="1"/>
            </p:cNvSpPr>
            <p:nvPr/>
          </p:nvSpPr>
          <p:spPr bwMode="auto">
            <a:xfrm>
              <a:off x="1075646" y="6376873"/>
              <a:ext cx="8224837" cy="333374"/>
            </a:xfrm>
            <a:prstGeom prst="homePlate">
              <a:avLst>
                <a:gd name="adj" fmla="val 91600"/>
              </a:avLst>
            </a:prstGeom>
            <a:solidFill>
              <a:srgbClr val="72AF2F">
                <a:alpha val="94901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00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>
                <a:defRPr/>
              </a:pPr>
              <a:endParaRPr lang="en-US" altLang="en-US" sz="1335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1212963" y="6483789"/>
              <a:ext cx="7950201" cy="234950"/>
            </a:xfrm>
            <a:prstGeom prst="rect">
              <a:avLst/>
            </a:prstGeom>
            <a:noFill/>
          </p:spPr>
          <p:txBody>
            <a:bodyPr anchor="ctr"/>
            <a:lstStyle/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GB" sz="1100" b="1" spc="300" dirty="0">
                  <a:ea typeface="+mn-ea"/>
                  <a:cs typeface="Arial" panose="020B0604020202020204" pitchFamily="34" charset="0"/>
                </a:rPr>
                <a:t>3GPP </a:t>
              </a:r>
              <a:r>
                <a:rPr lang="en-GB" sz="1100" b="1" spc="300" dirty="0" smtClean="0">
                  <a:ea typeface="+mn-ea"/>
                  <a:cs typeface="Arial" panose="020B0604020202020204" pitchFamily="34" charset="0"/>
                </a:rPr>
                <a:t>TSG</a:t>
              </a:r>
              <a:r>
                <a:rPr lang="en-US" altLang="zh-CN" sz="1100" b="1" spc="300" dirty="0" smtClean="0">
                  <a:ea typeface="+mn-ea"/>
                  <a:cs typeface="Arial" panose="020B0604020202020204" pitchFamily="34" charset="0"/>
                </a:rPr>
                <a:t>-</a:t>
              </a:r>
              <a:r>
                <a:rPr lang="en-GB" sz="1100" b="1" spc="300" dirty="0" smtClean="0">
                  <a:ea typeface="+mn-ea"/>
                  <a:cs typeface="Arial" panose="020B0604020202020204" pitchFamily="34" charset="0"/>
                </a:rPr>
                <a:t>SA</a:t>
              </a:r>
              <a:r>
                <a:rPr lang="en-GB" sz="1100" b="1" spc="300" baseline="0" dirty="0" smtClean="0">
                  <a:ea typeface="+mn-ea"/>
                  <a:cs typeface="Arial" panose="020B0604020202020204" pitchFamily="34" charset="0"/>
                </a:rPr>
                <a:t> </a:t>
              </a:r>
              <a:r>
                <a:rPr lang="en-GB" sz="1100" b="1" spc="300" dirty="0" smtClean="0">
                  <a:ea typeface="+mn-ea"/>
                  <a:cs typeface="Arial" panose="020B0604020202020204" pitchFamily="34" charset="0"/>
                </a:rPr>
                <a:t>WG1 </a:t>
              </a:r>
              <a:r>
                <a:rPr lang="en-US" altLang="zh-CN" sz="1100" b="1" spc="300" dirty="0" smtClean="0">
                  <a:ea typeface="+mn-ea"/>
                  <a:cs typeface="Arial" panose="020B0604020202020204" pitchFamily="34" charset="0"/>
                </a:rPr>
                <a:t>Meeting</a:t>
              </a:r>
              <a:r>
                <a:rPr lang="en-GB" sz="1100" b="1" spc="300" dirty="0" smtClean="0">
                  <a:ea typeface="+mn-ea"/>
                  <a:cs typeface="Arial" panose="020B0604020202020204" pitchFamily="34" charset="0"/>
                </a:rPr>
                <a:t> </a:t>
              </a:r>
              <a:r>
                <a:rPr lang="en-US" altLang="zh-CN" sz="1100" b="1" spc="300" dirty="0" smtClean="0">
                  <a:ea typeface="+mn-ea"/>
                  <a:cs typeface="Arial" panose="020B0604020202020204" pitchFamily="34" charset="0"/>
                </a:rPr>
                <a:t>#104</a:t>
              </a:r>
              <a:r>
                <a:rPr lang="en-GB" sz="1100" b="1" spc="300" dirty="0" smtClean="0">
                  <a:ea typeface="+mn-ea"/>
                  <a:cs typeface="Arial" panose="020B0604020202020204" pitchFamily="34" charset="0"/>
                </a:rPr>
                <a:t>, Chicago, USA, 13 - 17 November 2023</a:t>
              </a:r>
              <a:endParaRPr lang="en-GB" sz="1100" b="1" spc="300" dirty="0">
                <a:ea typeface="+mn-ea"/>
                <a:cs typeface="Arial" panose="020B0604020202020204" pitchFamily="34" charset="0"/>
              </a:endParaRPr>
            </a:p>
            <a:p>
              <a:pPr>
                <a:defRPr/>
              </a:pPr>
              <a:endParaRPr lang="en-GB" sz="1065" b="1" spc="400" dirty="0">
                <a:solidFill>
                  <a:schemeClr val="bg1"/>
                </a:solidFill>
              </a:endParaRPr>
            </a:p>
          </p:txBody>
        </p:sp>
      </p:grp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5448300" y="3303588"/>
            <a:ext cx="1238250" cy="29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335" dirty="0">
                <a:solidFill>
                  <a:schemeClr val="bg1"/>
                </a:solidFill>
              </a:rPr>
              <a:t>© 3GPP 2012</a:t>
            </a:r>
            <a:endParaRPr lang="en-GB" altLang="en-US" sz="1335" dirty="0"/>
          </a:p>
        </p:txBody>
      </p:sp>
      <p:pic>
        <p:nvPicPr>
          <p:cNvPr id="1031" name="Picture 10" descr="3GPP_TM_RD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8088" y="306388"/>
            <a:ext cx="1584325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2" name="Rectangle 16"/>
          <p:cNvSpPr>
            <a:spLocks noChangeArrowheads="1"/>
          </p:cNvSpPr>
          <p:nvPr/>
        </p:nvSpPr>
        <p:spPr bwMode="auto">
          <a:xfrm>
            <a:off x="9918700" y="6462713"/>
            <a:ext cx="1022985" cy="255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065" dirty="0"/>
              <a:t>© 3GPP 202</a:t>
            </a:r>
            <a:r>
              <a:rPr lang="en-US" altLang="en-GB" sz="1065" dirty="0"/>
              <a:t>2</a:t>
            </a:r>
          </a:p>
        </p:txBody>
      </p:sp>
      <p:pic>
        <p:nvPicPr>
          <p:cNvPr id="11" name="Picture 13" descr="green2.jpg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381467" y="6423704"/>
            <a:ext cx="365125" cy="239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Oval 11"/>
          <p:cNvSpPr/>
          <p:nvPr/>
        </p:nvSpPr>
        <p:spPr bwMode="auto">
          <a:xfrm>
            <a:off x="11157629" y="6330667"/>
            <a:ext cx="812800" cy="419100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435BA645-663C-49B9-8214-3A0DBAD6F1FF}" type="slidenum">
              <a:rPr lang="en-GB" altLang="en-US" sz="1335" b="1" smtClean="0"/>
              <a:t>‹#›</a:t>
            </a:fld>
            <a:endParaRPr lang="en-GB" altLang="en-US" sz="1335" b="1" dirty="0"/>
          </a:p>
          <a:p>
            <a:pPr>
              <a:defRPr/>
            </a:pPr>
            <a:endParaRPr lang="en-GB" altLang="en-US" sz="1335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 spd="slow"/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200">
          <a:solidFill>
            <a:srgbClr val="FF0000"/>
          </a:solidFill>
          <a:latin typeface="Calibri" panose="020F0502020204030204" pitchFamily="34" charset="0"/>
        </a:defRPr>
      </a:lvl5pPr>
      <a:lvl6pPr marL="6096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6pPr>
      <a:lvl7pPr marL="12192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7pPr>
      <a:lvl8pPr marL="18288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8pPr>
      <a:lvl9pPr marL="2438400" algn="ctr" rtl="0" eaLnBrk="1" fontAlgn="base" hangingPunct="1">
        <a:spcBef>
          <a:spcPct val="0"/>
        </a:spcBef>
        <a:spcAft>
          <a:spcPct val="0"/>
        </a:spcAft>
        <a:defRPr sz="4265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608330" indent="-608330" algn="l" rtl="0" eaLnBrk="1" fontAlgn="base" hangingPunct="1">
        <a:spcBef>
          <a:spcPct val="20000"/>
        </a:spcBef>
        <a:spcAft>
          <a:spcPct val="0"/>
        </a:spcAft>
        <a:buBlip>
          <a:blip r:embed="rId9"/>
        </a:buBlip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989330" indent="-379730" algn="l" rtl="0" eaLnBrk="1" fontAlgn="base" hangingPunct="1">
        <a:spcBef>
          <a:spcPct val="20000"/>
        </a:spcBef>
        <a:spcAft>
          <a:spcPct val="0"/>
        </a:spcAft>
        <a:buClr>
          <a:srgbClr val="C00000"/>
        </a:buClr>
        <a:buBlip>
          <a:blip r:embed="rId10"/>
        </a:buBlip>
        <a:defRPr sz="3200">
          <a:solidFill>
            <a:schemeClr val="tx1"/>
          </a:solidFill>
          <a:latin typeface="+mn-lt"/>
        </a:defRPr>
      </a:lvl2pPr>
      <a:lvl3pPr marL="1522730" indent="-303530" algn="l" rtl="0" eaLnBrk="1" fontAlgn="base" hangingPunct="1">
        <a:spcBef>
          <a:spcPct val="20000"/>
        </a:spcBef>
        <a:spcAft>
          <a:spcPct val="0"/>
        </a:spcAft>
        <a:buBlip>
          <a:blip r:embed="rId11"/>
        </a:buBlip>
        <a:defRPr sz="2600">
          <a:solidFill>
            <a:schemeClr val="tx1"/>
          </a:solidFill>
          <a:latin typeface="+mn-lt"/>
        </a:defRPr>
      </a:lvl3pPr>
      <a:lvl4pPr marL="21323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600">
          <a:solidFill>
            <a:schemeClr val="tx1"/>
          </a:solidFill>
          <a:latin typeface="+mn-lt"/>
        </a:defRPr>
      </a:lvl4pPr>
      <a:lvl5pPr marL="2741930" indent="-30353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00">
          <a:solidFill>
            <a:schemeClr val="tx1"/>
          </a:solidFill>
          <a:latin typeface="+mn-lt"/>
        </a:defRPr>
      </a:lvl5pPr>
      <a:lvl6pPr marL="33528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6pPr>
      <a:lvl7pPr marL="39624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7pPr>
      <a:lvl8pPr marL="45720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8pPr>
      <a:lvl9pPr marL="5181600" indent="-3048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135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4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80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6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2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800" algn="l" defTabSz="121920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emf"/><Relationship Id="rId5" Type="http://schemas.openxmlformats.org/officeDocument/2006/relationships/oleObject" Target="../embeddings/oleObject4.bin"/><Relationship Id="rId4" Type="http://schemas.openxmlformats.org/officeDocument/2006/relationships/image" Target="../media/image9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97977" y="2842602"/>
            <a:ext cx="10363200" cy="1008429"/>
          </a:xfrm>
        </p:spPr>
        <p:txBody>
          <a:bodyPr/>
          <a:lstStyle/>
          <a:p>
            <a:pPr algn="r"/>
            <a:r>
              <a:rPr lang="en-US" altLang="zh-CN" sz="4400" dirty="0" smtClean="0"/>
              <a:t>Study on Mobile Base Station Relay</a:t>
            </a:r>
            <a:r>
              <a:rPr lang="en-US" altLang="zh-CN" sz="4400" dirty="0"/>
              <a:t> </a:t>
            </a:r>
            <a:r>
              <a:rPr lang="en-US" altLang="zh-CN" sz="4400" dirty="0" smtClean="0"/>
              <a:t>Phase2</a:t>
            </a:r>
            <a:endParaRPr lang="en-US" altLang="zh-CN" sz="4400" dirty="0"/>
          </a:p>
        </p:txBody>
      </p:sp>
      <p:sp>
        <p:nvSpPr>
          <p:cNvPr id="4" name="矩形 3"/>
          <p:cNvSpPr/>
          <p:nvPr/>
        </p:nvSpPr>
        <p:spPr>
          <a:xfrm>
            <a:off x="7787149" y="416852"/>
            <a:ext cx="206477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smtClean="0"/>
              <a:t>S1 - 233161</a:t>
            </a:r>
            <a:endParaRPr lang="en-US" sz="2800" b="1" dirty="0"/>
          </a:p>
        </p:txBody>
      </p:sp>
      <p:sp>
        <p:nvSpPr>
          <p:cNvPr id="8" name="副标题 2"/>
          <p:cNvSpPr>
            <a:spLocks noGrp="1"/>
          </p:cNvSpPr>
          <p:nvPr>
            <p:ph type="subTitle" idx="1"/>
          </p:nvPr>
        </p:nvSpPr>
        <p:spPr>
          <a:xfrm>
            <a:off x="1996146" y="4519246"/>
            <a:ext cx="8534400" cy="1423768"/>
          </a:xfrm>
        </p:spPr>
        <p:txBody>
          <a:bodyPr/>
          <a:lstStyle/>
          <a:p>
            <a:r>
              <a:rPr lang="en-US" altLang="zh-CN" dirty="0" smtClean="0"/>
              <a:t>CATT</a:t>
            </a:r>
          </a:p>
          <a:p>
            <a:r>
              <a:rPr lang="en-US" altLang="zh-CN" sz="2400" dirty="0" smtClean="0"/>
              <a:t>Qing Wan (wanqing1@cictmobile.com)</a:t>
            </a:r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圆角矩形 11"/>
          <p:cNvSpPr/>
          <p:nvPr/>
        </p:nvSpPr>
        <p:spPr bwMode="auto">
          <a:xfrm>
            <a:off x="6981824" y="1342095"/>
            <a:ext cx="4752976" cy="2410755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904875"/>
          </a:xfrm>
        </p:spPr>
        <p:txBody>
          <a:bodyPr/>
          <a:lstStyle/>
          <a:p>
            <a:pPr algn="l"/>
            <a:r>
              <a:rPr lang="en-US" dirty="0" smtClean="0"/>
              <a:t>Motivation</a:t>
            </a:r>
            <a:r>
              <a:rPr lang="en-US" dirty="0" smtClean="0"/>
              <a:t>(1/2)</a:t>
            </a:r>
            <a:endParaRPr lang="en-US" dirty="0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62762795"/>
              </p:ext>
            </p:extLst>
          </p:nvPr>
        </p:nvGraphicFramePr>
        <p:xfrm>
          <a:off x="7159625" y="4181475"/>
          <a:ext cx="4591050" cy="2195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8" name="Visio" r:id="rId3" imgW="4925710" imgH="2019080" progId="Visio.Drawing.11">
                  <p:embed/>
                </p:oleObj>
              </mc:Choice>
              <mc:Fallback>
                <p:oleObj name="Visio" r:id="rId3" imgW="4925710" imgH="2019080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159625" y="4181475"/>
                        <a:ext cx="4591050" cy="2195513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对象 8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68430035"/>
              </p:ext>
            </p:extLst>
          </p:nvPr>
        </p:nvGraphicFramePr>
        <p:xfrm>
          <a:off x="7858125" y="1380195"/>
          <a:ext cx="3692140" cy="2647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9" name="Visio" r:id="rId5" imgW="3777444" imgH="2798381" progId="Visio.Drawing.11">
                  <p:embed/>
                </p:oleObj>
              </mc:Choice>
              <mc:Fallback>
                <p:oleObj name="Visio" r:id="rId5" imgW="3777444" imgH="2798381" progId="Visio.Drawing.11">
                  <p:embed/>
                  <p:pic>
                    <p:nvPicPr>
                      <p:cNvPr id="0" name="对象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58125" y="1380195"/>
                        <a:ext cx="3692140" cy="264795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626930" y="1070029"/>
            <a:ext cx="3770711" cy="461665"/>
          </a:xfrm>
          <a:prstGeom prst="rect">
            <a:avLst/>
          </a:prstGeom>
          <a:solidFill>
            <a:srgbClr val="CBD4E6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GB" sz="2400" b="1" dirty="0" smtClean="0"/>
              <a:t>Existing 3GPP Requirements</a:t>
            </a:r>
            <a:endParaRPr lang="en-US" sz="2400" b="1" dirty="0">
              <a:latin typeface="+mn-ea"/>
            </a:endParaRPr>
          </a:p>
        </p:txBody>
      </p:sp>
      <p:sp>
        <p:nvSpPr>
          <p:cNvPr id="15" name="圆角矩形 14"/>
          <p:cNvSpPr/>
          <p:nvPr/>
        </p:nvSpPr>
        <p:spPr bwMode="auto">
          <a:xfrm>
            <a:off x="7038973" y="3914775"/>
            <a:ext cx="4752977" cy="2257425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en-US" sz="10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298422"/>
              </p:ext>
            </p:extLst>
          </p:nvPr>
        </p:nvGraphicFramePr>
        <p:xfrm>
          <a:off x="628649" y="1657629"/>
          <a:ext cx="6219825" cy="3449261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227354"/>
                <a:gridCol w="4992471"/>
              </a:tblGrid>
              <a:tr h="310029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SA1 Spec.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 smtClean="0"/>
                        <a:t>Requirements</a:t>
                      </a:r>
                      <a:endParaRPr lang="en-US" sz="1800" dirty="0"/>
                    </a:p>
                  </a:txBody>
                  <a:tcPr/>
                </a:tc>
              </a:tr>
              <a:tr h="949901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TS 22.261</a:t>
                      </a:r>
                    </a:p>
                    <a:p>
                      <a:r>
                        <a:rPr lang="en-US" sz="1600" dirty="0" smtClean="0"/>
                        <a:t>(SMARTER)</a:t>
                      </a:r>
                      <a:endParaRPr lang="en-US" sz="1600" i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ü"/>
                      </a:pPr>
                      <a:r>
                        <a:rPr lang="en-US" sz="1600" dirty="0" smtClean="0"/>
                        <a:t>Capabilities</a:t>
                      </a:r>
                      <a:r>
                        <a:rPr lang="en-US" sz="1600" baseline="0" dirty="0" smtClean="0"/>
                        <a:t> of wireless s</a:t>
                      </a:r>
                      <a:r>
                        <a:rPr lang="en-US" sz="1600" dirty="0" smtClean="0"/>
                        <a:t>elf-backhaul (sec.</a:t>
                      </a:r>
                      <a:r>
                        <a:rPr lang="en-US" sz="1600" baseline="0" dirty="0" smtClean="0"/>
                        <a:t> </a:t>
                      </a:r>
                      <a:r>
                        <a:rPr lang="en-US" sz="1600" dirty="0" smtClean="0"/>
                        <a:t>6.12)</a:t>
                      </a:r>
                    </a:p>
                    <a:p>
                      <a:pPr marL="342900" indent="-342900">
                        <a:buFont typeface="Wingdings" panose="05000000000000000000" pitchFamily="2" charset="2"/>
                        <a:buChar char="ü"/>
                      </a:pPr>
                      <a:r>
                        <a:rPr lang="en-US" sz="1600" baseline="0" dirty="0" smtClean="0"/>
                        <a:t>The scenarios of the user in vehicles connecting the network via onboard base station, and perf. </a:t>
                      </a:r>
                      <a:r>
                        <a:rPr lang="en-US" sz="1600" dirty="0" smtClean="0"/>
                        <a:t>KPIs (sec.</a:t>
                      </a:r>
                      <a:r>
                        <a:rPr lang="en-US" sz="1600" baseline="0" dirty="0" smtClean="0"/>
                        <a:t> 7.1)</a:t>
                      </a:r>
                      <a:endParaRPr lang="en-US" sz="1600" dirty="0"/>
                    </a:p>
                  </a:txBody>
                  <a:tcPr/>
                </a:tc>
              </a:tr>
              <a:tr h="949901">
                <a:tc>
                  <a:txBody>
                    <a:bodyPr/>
                    <a:lstStyle/>
                    <a:p>
                      <a:pPr marL="0" marR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/>
                        <a:t>TR</a:t>
                      </a:r>
                      <a:r>
                        <a:rPr lang="en-US" sz="1600" kern="1200" baseline="0" dirty="0" smtClean="0"/>
                        <a:t> 22.829</a:t>
                      </a:r>
                    </a:p>
                    <a:p>
                      <a:pPr marL="0" marR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/>
                        <a:t>TS 22.125</a:t>
                      </a:r>
                    </a:p>
                    <a:p>
                      <a:pPr marL="0" marR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baseline="0" dirty="0" smtClean="0"/>
                        <a:t>(R17 EAV)</a:t>
                      </a:r>
                      <a:endParaRPr lang="en-US" sz="160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ü"/>
                      </a:pPr>
                      <a:r>
                        <a:rPr lang="en-US" sz="1600" dirty="0" smtClean="0"/>
                        <a:t>Use cases of</a:t>
                      </a:r>
                      <a:r>
                        <a:rPr lang="en-US" sz="1600" baseline="0" dirty="0" smtClean="0"/>
                        <a:t> radio access nodes on-board UAV (UxNB)</a:t>
                      </a:r>
                      <a:endParaRPr lang="en-US" sz="1600" dirty="0" smtClean="0"/>
                    </a:p>
                    <a:p>
                      <a:pPr marL="342900" indent="-342900">
                        <a:buFont typeface="Wingdings" panose="05000000000000000000" pitchFamily="2" charset="2"/>
                        <a:buChar char="ü"/>
                      </a:pPr>
                      <a:r>
                        <a:rPr lang="en-US" sz="1600" baseline="0" dirty="0" smtClean="0"/>
                        <a:t>Operational requirements e.g. reduce interference</a:t>
                      </a:r>
                      <a:r>
                        <a:rPr lang="en-US" sz="1600" dirty="0" smtClean="0"/>
                        <a:t>(sec.</a:t>
                      </a:r>
                      <a:r>
                        <a:rPr lang="en-US" sz="1600" baseline="0" dirty="0" smtClean="0"/>
                        <a:t> 6.4)</a:t>
                      </a:r>
                      <a:endParaRPr lang="en-US" sz="1600" dirty="0" smtClean="0"/>
                    </a:p>
                  </a:txBody>
                  <a:tcPr/>
                </a:tc>
              </a:tr>
              <a:tr h="949901">
                <a:tc>
                  <a:txBody>
                    <a:bodyPr/>
                    <a:lstStyle/>
                    <a:p>
                      <a:pPr marL="0" marR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/>
                        <a:t>TR 22.839</a:t>
                      </a:r>
                    </a:p>
                    <a:p>
                      <a:pPr marL="0" marR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/>
                        <a:t>TS 22.261</a:t>
                      </a:r>
                    </a:p>
                    <a:p>
                      <a:pPr marL="0" marR="0" indent="0" algn="l" defTabSz="1219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kern="1200" dirty="0" smtClean="0"/>
                        <a:t>(R18 VMR)</a:t>
                      </a:r>
                      <a:endParaRPr lang="en-US" sz="1600" i="1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42900" indent="-342900">
                        <a:buFont typeface="Wingdings" panose="05000000000000000000" pitchFamily="2" charset="2"/>
                        <a:buChar char="ü"/>
                      </a:pPr>
                      <a:r>
                        <a:rPr lang="en-US" sz="1600" dirty="0" smtClean="0"/>
                        <a:t>Use cases of</a:t>
                      </a:r>
                      <a:r>
                        <a:rPr lang="en-US" sz="1600" baseline="0" dirty="0" smtClean="0"/>
                        <a:t> terrestrial </a:t>
                      </a:r>
                      <a:r>
                        <a:rPr lang="en-US" altLang="zh-CN" sz="1600" baseline="0" dirty="0" smtClean="0"/>
                        <a:t>VMR serving users inside/nearby the </a:t>
                      </a:r>
                      <a:r>
                        <a:rPr lang="en-US" sz="1600" baseline="0" dirty="0" smtClean="0"/>
                        <a:t>vehicle</a:t>
                      </a:r>
                      <a:endParaRPr lang="en-US" sz="1600" dirty="0" smtClean="0"/>
                    </a:p>
                    <a:p>
                      <a:pPr marL="342900" indent="-342900">
                        <a:buFont typeface="Wingdings" panose="05000000000000000000" pitchFamily="2" charset="2"/>
                        <a:buChar char="ü"/>
                      </a:pPr>
                      <a:r>
                        <a:rPr lang="en-US" sz="1600" baseline="0" dirty="0" err="1" smtClean="0"/>
                        <a:t>Reqs</a:t>
                      </a:r>
                      <a:r>
                        <a:rPr lang="en-US" sz="1600" baseline="0" dirty="0" smtClean="0"/>
                        <a:t> of efficient operation, multi-link connectivity, mobility, charging</a:t>
                      </a:r>
                      <a:r>
                        <a:rPr lang="en-US" sz="1600" dirty="0" smtClean="0"/>
                        <a:t>(sec.</a:t>
                      </a:r>
                      <a:r>
                        <a:rPr lang="en-US" sz="1600" baseline="0" dirty="0" smtClean="0"/>
                        <a:t> 6.42)</a:t>
                      </a:r>
                      <a:endParaRPr lang="en-US" sz="1600" dirty="0" smtClean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8" name="TextBox 17"/>
          <p:cNvSpPr txBox="1"/>
          <p:nvPr/>
        </p:nvSpPr>
        <p:spPr>
          <a:xfrm>
            <a:off x="7162800" y="1472963"/>
            <a:ext cx="80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UxNB</a:t>
            </a:r>
            <a:endParaRPr lang="en-US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286625" y="3987563"/>
            <a:ext cx="8096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VMR</a:t>
            </a:r>
            <a:endParaRPr lang="en-US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20" name="文本框 23"/>
          <p:cNvSpPr txBox="1"/>
          <p:nvPr/>
        </p:nvSpPr>
        <p:spPr>
          <a:xfrm>
            <a:off x="626930" y="5218474"/>
            <a:ext cx="635489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solidFill>
                  <a:srgbClr val="0070C0"/>
                </a:solidFill>
              </a:rPr>
              <a:t>T</a:t>
            </a:r>
            <a:r>
              <a:rPr lang="en-US" altLang="zh-CN" sz="1600" dirty="0" smtClean="0">
                <a:solidFill>
                  <a:srgbClr val="0070C0"/>
                </a:solidFill>
              </a:rPr>
              <a:t>he enhancement of network operation on satellite access, satellite backhaul, network slicing, and non-public network were performed in parallel, which introduced new options for network deployment</a:t>
            </a:r>
            <a:r>
              <a:rPr lang="en-US" altLang="zh-CN" sz="1600" dirty="0">
                <a:solidFill>
                  <a:srgbClr val="0070C0"/>
                </a:solidFill>
              </a:rPr>
              <a:t>.</a:t>
            </a:r>
            <a:endParaRPr lang="zh-CN" alt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355937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01093" y="1089079"/>
            <a:ext cx="4922437" cy="461665"/>
          </a:xfrm>
          <a:prstGeom prst="rect">
            <a:avLst/>
          </a:prstGeom>
          <a:solidFill>
            <a:srgbClr val="CBD4E6"/>
          </a:solidFill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GB" sz="2400" b="1" dirty="0" smtClean="0"/>
              <a:t>Potential </a:t>
            </a:r>
            <a:r>
              <a:rPr lang="en-GB" sz="2400" b="1" dirty="0" smtClean="0"/>
              <a:t>Use Cases and Gap Analysis</a:t>
            </a:r>
            <a:endParaRPr lang="en-US" sz="2400" b="1" dirty="0">
              <a:latin typeface="+mn-ea"/>
            </a:endParaRPr>
          </a:p>
        </p:txBody>
      </p:sp>
      <p:sp>
        <p:nvSpPr>
          <p:cNvPr id="9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" name="对象 9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24972058"/>
              </p:ext>
            </p:extLst>
          </p:nvPr>
        </p:nvGraphicFramePr>
        <p:xfrm>
          <a:off x="808831" y="1837262"/>
          <a:ext cx="4411903" cy="227753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6" name="Visio" r:id="rId3" imgW="4388421" imgH="2593725" progId="Visio.Drawing.11">
                  <p:embed/>
                </p:oleObj>
              </mc:Choice>
              <mc:Fallback>
                <p:oleObj name="Visio" r:id="rId3" imgW="4388421" imgH="2593725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08831" y="1837262"/>
                        <a:ext cx="4411903" cy="227753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标题 1"/>
          <p:cNvSpPr txBox="1">
            <a:spLocks/>
          </p:cNvSpPr>
          <p:nvPr/>
        </p:nvSpPr>
        <p:spPr bwMode="auto">
          <a:xfrm>
            <a:off x="823913" y="1433639"/>
            <a:ext cx="455136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6096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84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sz="2000" b="1" kern="0" dirty="0" smtClean="0"/>
              <a:t>Use Case #1 E2E</a:t>
            </a:r>
            <a:r>
              <a:rPr lang="en-US" altLang="zh-CN" sz="2000" b="1" kern="0" dirty="0" smtClean="0"/>
              <a:t> QoS Harmonization</a:t>
            </a:r>
            <a:endParaRPr lang="en-US" sz="2000" b="1" kern="0" dirty="0"/>
          </a:p>
        </p:txBody>
      </p:sp>
      <p:graphicFrame>
        <p:nvGraphicFramePr>
          <p:cNvPr id="12" name="对象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44291700"/>
              </p:ext>
            </p:extLst>
          </p:nvPr>
        </p:nvGraphicFramePr>
        <p:xfrm>
          <a:off x="6594743" y="1852739"/>
          <a:ext cx="3873232" cy="24866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367" name="Visio" r:id="rId5" imgW="4087775" imgH="3162027" progId="Visio.Drawing.11">
                  <p:embed/>
                </p:oleObj>
              </mc:Choice>
              <mc:Fallback>
                <p:oleObj name="Visio" r:id="rId5" imgW="4087775" imgH="3162027" progId="Visio.Drawing.11">
                  <p:embed/>
                  <p:pic>
                    <p:nvPicPr>
                      <p:cNvPr id="0" name="对象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94743" y="1852739"/>
                        <a:ext cx="3873232" cy="24866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7" name="标题 1"/>
          <p:cNvSpPr txBox="1">
            <a:spLocks/>
          </p:cNvSpPr>
          <p:nvPr/>
        </p:nvSpPr>
        <p:spPr bwMode="auto">
          <a:xfrm>
            <a:off x="6347220" y="1443164"/>
            <a:ext cx="4551363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6096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84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marL="342900" indent="-342900" algn="l">
              <a:buFont typeface="Wingdings" panose="05000000000000000000" pitchFamily="2" charset="2"/>
              <a:buChar char="q"/>
            </a:pPr>
            <a:r>
              <a:rPr lang="en-US" sz="2000" b="1" kern="0" dirty="0" smtClean="0"/>
              <a:t>Use Case #2 Relay Link Selection</a:t>
            </a:r>
            <a:endParaRPr lang="en-US" sz="2000" b="1" kern="0" dirty="0"/>
          </a:p>
        </p:txBody>
      </p:sp>
      <p:sp>
        <p:nvSpPr>
          <p:cNvPr id="18" name="标题 1"/>
          <p:cNvSpPr>
            <a:spLocks noGrp="1"/>
          </p:cNvSpPr>
          <p:nvPr>
            <p:ph type="title"/>
          </p:nvPr>
        </p:nvSpPr>
        <p:spPr>
          <a:xfrm>
            <a:off x="652463" y="228600"/>
            <a:ext cx="9102725" cy="904875"/>
          </a:xfrm>
        </p:spPr>
        <p:txBody>
          <a:bodyPr/>
          <a:lstStyle/>
          <a:p>
            <a:pPr algn="l"/>
            <a:r>
              <a:rPr lang="en-US" dirty="0" smtClean="0"/>
              <a:t>Motivation</a:t>
            </a:r>
            <a:r>
              <a:rPr lang="en-US" dirty="0" smtClean="0"/>
              <a:t>(2/2)</a:t>
            </a:r>
            <a:endParaRPr lang="en-US" dirty="0"/>
          </a:p>
        </p:txBody>
      </p:sp>
      <p:sp>
        <p:nvSpPr>
          <p:cNvPr id="21" name="文本框 23"/>
          <p:cNvSpPr txBox="1"/>
          <p:nvPr/>
        </p:nvSpPr>
        <p:spPr>
          <a:xfrm>
            <a:off x="523875" y="4058644"/>
            <a:ext cx="5476875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As the UE moves from Area B to Area A, the UAV relay targeted to the UE flies together. The donor </a:t>
            </a:r>
            <a:r>
              <a:rPr lang="en-US" altLang="zh-CN" sz="1400" dirty="0" err="1" smtClean="0"/>
              <a:t>gNB</a:t>
            </a:r>
            <a:r>
              <a:rPr lang="en-US" altLang="zh-CN" sz="1400" dirty="0" smtClean="0"/>
              <a:t> linked to the relay has switched from one terrestrial </a:t>
            </a:r>
            <a:r>
              <a:rPr lang="en-US" altLang="zh-CN" sz="1400" dirty="0" err="1" smtClean="0"/>
              <a:t>gNB</a:t>
            </a:r>
            <a:r>
              <a:rPr lang="en-US" altLang="zh-CN" sz="1400" dirty="0" smtClean="0"/>
              <a:t> to </a:t>
            </a:r>
            <a:r>
              <a:rPr lang="en-US" altLang="zh-CN" sz="1400" dirty="0" err="1" smtClean="0"/>
              <a:t>onee</a:t>
            </a:r>
            <a:r>
              <a:rPr lang="en-US" altLang="zh-CN" sz="1400" dirty="0" smtClean="0"/>
              <a:t> satellite </a:t>
            </a:r>
            <a:r>
              <a:rPr lang="en-US" altLang="zh-CN" sz="1400" dirty="0" err="1" smtClean="0"/>
              <a:t>gNB</a:t>
            </a:r>
            <a:r>
              <a:rPr lang="en-US" altLang="zh-CN" sz="1400" dirty="0" smtClean="0"/>
              <a:t> or terrestrial </a:t>
            </a:r>
            <a:r>
              <a:rPr lang="en-US" altLang="zh-CN" sz="1400" dirty="0" err="1" smtClean="0"/>
              <a:t>gNB</a:t>
            </a:r>
            <a:r>
              <a:rPr lang="en-US" altLang="zh-CN" sz="1400" dirty="0" smtClean="0"/>
              <a:t> via satellite backhaul.</a:t>
            </a:r>
            <a:endParaRPr lang="en-US" altLang="zh-CN" sz="1400" dirty="0"/>
          </a:p>
          <a:p>
            <a:r>
              <a:rPr lang="en-US" altLang="zh-CN" sz="1400" b="1" dirty="0" smtClean="0">
                <a:solidFill>
                  <a:srgbClr val="FF0000"/>
                </a:solidFill>
              </a:rPr>
              <a:t>Gap Analysis: </a:t>
            </a:r>
            <a:r>
              <a:rPr lang="en-US" altLang="zh-CN" sz="1400" i="1" dirty="0" smtClean="0">
                <a:solidFill>
                  <a:srgbClr val="0070C0"/>
                </a:solidFill>
              </a:rPr>
              <a:t>The impact</a:t>
            </a:r>
            <a:r>
              <a:rPr lang="en-US" altLang="zh-CN" sz="1400" i="1" dirty="0">
                <a:solidFill>
                  <a:srgbClr val="0070C0"/>
                </a:solidFill>
              </a:rPr>
              <a:t>(</a:t>
            </a:r>
            <a:r>
              <a:rPr lang="en-US" altLang="zh-CN" sz="1400" i="1" dirty="0" smtClean="0">
                <a:solidFill>
                  <a:srgbClr val="0070C0"/>
                </a:solidFill>
              </a:rPr>
              <a:t>e.g</a:t>
            </a:r>
            <a:r>
              <a:rPr lang="en-US" altLang="zh-CN" sz="1400" i="1" dirty="0">
                <a:solidFill>
                  <a:srgbClr val="0070C0"/>
                </a:solidFill>
              </a:rPr>
              <a:t>. latency, bandwidth</a:t>
            </a:r>
            <a:r>
              <a:rPr lang="en-US" altLang="zh-CN" sz="1400" i="1" dirty="0" smtClean="0">
                <a:solidFill>
                  <a:srgbClr val="0070C0"/>
                </a:solidFill>
              </a:rPr>
              <a:t>) of satellite access or multi-hops including </a:t>
            </a:r>
            <a:r>
              <a:rPr lang="en-US" altLang="zh-CN" sz="1400" i="1" dirty="0">
                <a:solidFill>
                  <a:srgbClr val="0070C0"/>
                </a:solidFill>
              </a:rPr>
              <a:t>satellite backhaul </a:t>
            </a:r>
            <a:r>
              <a:rPr lang="en-US" altLang="zh-CN" sz="1400" i="1" dirty="0" smtClean="0">
                <a:solidFill>
                  <a:srgbClr val="0070C0"/>
                </a:solidFill>
              </a:rPr>
              <a:t>is not taken into account for UE QoS control using mobile base station relay. </a:t>
            </a:r>
            <a:endParaRPr lang="en-US" altLang="zh-CN" sz="1400" i="1" dirty="0">
              <a:solidFill>
                <a:srgbClr val="0070C0"/>
              </a:solidFill>
            </a:endParaRPr>
          </a:p>
        </p:txBody>
      </p:sp>
      <p:sp>
        <p:nvSpPr>
          <p:cNvPr id="23" name="文本框 23"/>
          <p:cNvSpPr txBox="1"/>
          <p:nvPr/>
        </p:nvSpPr>
        <p:spPr>
          <a:xfrm>
            <a:off x="6096000" y="4058644"/>
            <a:ext cx="554355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dirty="0" smtClean="0"/>
              <a:t>UE#1(SST3: </a:t>
            </a:r>
            <a:r>
              <a:rPr lang="en-US" altLang="zh-CN" sz="1400" dirty="0" err="1" smtClean="0"/>
              <a:t>MIoT</a:t>
            </a:r>
            <a:r>
              <a:rPr lang="en-US" altLang="zh-CN" sz="1400" dirty="0" smtClean="0"/>
              <a:t>) and UE#2(SST1: </a:t>
            </a:r>
            <a:r>
              <a:rPr lang="en-US" altLang="zh-CN" sz="1400" dirty="0" err="1" smtClean="0"/>
              <a:t>eMBB</a:t>
            </a:r>
            <a:r>
              <a:rPr lang="en-US" altLang="zh-CN" sz="1400" dirty="0" smtClean="0"/>
              <a:t>) are served by the same UAV relay.  The traffic from UE#1 can be transmitted to the network via donor gNB#1 due to the nearest geographic location. The traffic from UE#2 can be transmitted to the application service via donor gNB#2 for the more efficient content delivery.</a:t>
            </a:r>
            <a:endParaRPr lang="en-US" altLang="zh-CN" sz="1400" dirty="0"/>
          </a:p>
          <a:p>
            <a:r>
              <a:rPr lang="en-US" altLang="zh-CN" sz="1400" b="1" dirty="0" smtClean="0">
                <a:solidFill>
                  <a:srgbClr val="FF0000"/>
                </a:solidFill>
              </a:rPr>
              <a:t>Gap Analysis</a:t>
            </a:r>
            <a:r>
              <a:rPr lang="en-US" altLang="zh-CN" sz="1400" dirty="0" smtClean="0"/>
              <a:t>: </a:t>
            </a:r>
            <a:r>
              <a:rPr lang="en-US" altLang="zh-CN" sz="1400" i="1" dirty="0" smtClean="0">
                <a:solidFill>
                  <a:srgbClr val="0070C0"/>
                </a:solidFill>
              </a:rPr>
              <a:t>The optimization of network behaviors for the data delivery has not considered  the factor of traffic QoS. </a:t>
            </a:r>
            <a:endParaRPr lang="en-US" altLang="zh-CN" sz="1400" i="1" dirty="0">
              <a:solidFill>
                <a:srgbClr val="0070C0"/>
              </a:solidFill>
            </a:endParaRPr>
          </a:p>
        </p:txBody>
      </p:sp>
      <p:cxnSp>
        <p:nvCxnSpPr>
          <p:cNvPr id="29" name="直接连接符 28"/>
          <p:cNvCxnSpPr/>
          <p:nvPr/>
        </p:nvCxnSpPr>
        <p:spPr bwMode="auto">
          <a:xfrm>
            <a:off x="6008804" y="1557464"/>
            <a:ext cx="10996" cy="4101618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31" name="文本框 23"/>
          <p:cNvSpPr txBox="1"/>
          <p:nvPr/>
        </p:nvSpPr>
        <p:spPr>
          <a:xfrm>
            <a:off x="485775" y="5666208"/>
            <a:ext cx="11068050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q"/>
            </a:pPr>
            <a:r>
              <a:rPr lang="en-US" altLang="zh-CN" sz="1600" b="1" dirty="0" smtClean="0">
                <a:solidFill>
                  <a:srgbClr val="FF0000"/>
                </a:solidFill>
              </a:rPr>
              <a:t>Use Case #3 </a:t>
            </a:r>
            <a:r>
              <a:rPr lang="en-US" altLang="zh-CN" sz="1600" dirty="0" smtClean="0">
                <a:solidFill>
                  <a:srgbClr val="FF0000"/>
                </a:solidFill>
              </a:rPr>
              <a:t>AN </a:t>
            </a:r>
            <a:r>
              <a:rPr lang="en-US" altLang="zh-CN" sz="1600" dirty="0" smtClean="0">
                <a:solidFill>
                  <a:srgbClr val="FF0000"/>
                </a:solidFill>
              </a:rPr>
              <a:t>node </a:t>
            </a:r>
            <a:r>
              <a:rPr lang="en-US" altLang="zh-CN" sz="1600" dirty="0" smtClean="0">
                <a:solidFill>
                  <a:srgbClr val="FF0000"/>
                </a:solidFill>
              </a:rPr>
              <a:t>selection between the </a:t>
            </a:r>
            <a:r>
              <a:rPr lang="en-US" altLang="zh-CN" sz="1600" dirty="0" smtClean="0">
                <a:solidFill>
                  <a:srgbClr val="FF0000"/>
                </a:solidFill>
              </a:rPr>
              <a:t>vehicle </a:t>
            </a:r>
            <a:r>
              <a:rPr lang="en-US" altLang="zh-CN" sz="1600" dirty="0" smtClean="0">
                <a:solidFill>
                  <a:srgbClr val="FF0000"/>
                </a:solidFill>
              </a:rPr>
              <a:t>relay</a:t>
            </a:r>
            <a:r>
              <a:rPr lang="en-US" altLang="zh-CN" sz="1600" dirty="0" smtClean="0">
                <a:solidFill>
                  <a:srgbClr val="FF0000"/>
                </a:solidFill>
              </a:rPr>
              <a:t>(NR-</a:t>
            </a:r>
            <a:r>
              <a:rPr lang="en-US" altLang="zh-CN" sz="1600" dirty="0" err="1" smtClean="0">
                <a:solidFill>
                  <a:srgbClr val="FF0000"/>
                </a:solidFill>
              </a:rPr>
              <a:t>Uu</a:t>
            </a:r>
            <a:r>
              <a:rPr lang="en-US" altLang="zh-CN" sz="1600" dirty="0" smtClean="0">
                <a:solidFill>
                  <a:srgbClr val="FF0000"/>
                </a:solidFill>
              </a:rPr>
              <a:t>)</a:t>
            </a:r>
            <a:r>
              <a:rPr lang="en-US" altLang="zh-CN" sz="1600" dirty="0" smtClean="0">
                <a:solidFill>
                  <a:srgbClr val="FF0000"/>
                </a:solidFill>
              </a:rPr>
              <a:t> with satellite </a:t>
            </a:r>
            <a:r>
              <a:rPr lang="en-US" altLang="zh-CN" sz="1600" dirty="0" err="1" smtClean="0">
                <a:solidFill>
                  <a:srgbClr val="FF0000"/>
                </a:solidFill>
              </a:rPr>
              <a:t>gNB</a:t>
            </a:r>
            <a:r>
              <a:rPr lang="en-US" altLang="zh-CN" sz="1600" dirty="0" smtClean="0">
                <a:solidFill>
                  <a:srgbClr val="FF0000"/>
                </a:solidFill>
              </a:rPr>
              <a:t> and terrestrial E-UTRAN macro base station</a:t>
            </a:r>
          </a:p>
          <a:p>
            <a:r>
              <a:rPr lang="en-US" altLang="zh-CN" sz="1400" b="1" dirty="0" smtClean="0">
                <a:solidFill>
                  <a:srgbClr val="FF0000"/>
                </a:solidFill>
              </a:rPr>
              <a:t>Gap Analysis: </a:t>
            </a:r>
            <a:r>
              <a:rPr lang="en-US" altLang="zh-CN" sz="1400" b="1" i="1" dirty="0" smtClean="0">
                <a:solidFill>
                  <a:srgbClr val="0070C0"/>
                </a:solidFill>
              </a:rPr>
              <a:t> </a:t>
            </a:r>
            <a:r>
              <a:rPr lang="en-US" altLang="zh-CN" sz="1400" i="1" dirty="0" smtClean="0">
                <a:solidFill>
                  <a:srgbClr val="0070C0"/>
                </a:solidFill>
              </a:rPr>
              <a:t>The interworking with E-UTRAN node is not considered in the previous study item. </a:t>
            </a:r>
            <a:endParaRPr lang="en-US" altLang="zh-CN" sz="1400" i="1" dirty="0">
              <a:solidFill>
                <a:srgbClr val="0070C0"/>
              </a:solidFill>
            </a:endParaRPr>
          </a:p>
          <a:p>
            <a:endParaRPr lang="zh-CN" altLang="en-US" b="1" dirty="0"/>
          </a:p>
        </p:txBody>
      </p:sp>
      <p:cxnSp>
        <p:nvCxnSpPr>
          <p:cNvPr id="32" name="直接连接符 31"/>
          <p:cNvCxnSpPr/>
          <p:nvPr/>
        </p:nvCxnSpPr>
        <p:spPr bwMode="auto">
          <a:xfrm>
            <a:off x="587723" y="5659082"/>
            <a:ext cx="10842162" cy="0"/>
          </a:xfrm>
          <a:prstGeom prst="lin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dash"/>
            <a:round/>
            <a:headEnd type="none" w="med" len="med"/>
            <a:tailEnd type="none" w="med" len="med"/>
          </a:ln>
        </p:spPr>
      </p:cxnSp>
    </p:spTree>
    <p:extLst>
      <p:ext uri="{BB962C8B-B14F-4D97-AF65-F5344CB8AC3E}">
        <p14:creationId xmlns:p14="http://schemas.microsoft.com/office/powerpoint/2010/main" val="41938226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47699" y="1395158"/>
            <a:ext cx="11115675" cy="4738942"/>
          </a:xfrm>
        </p:spPr>
        <p:txBody>
          <a:bodyPr/>
          <a:lstStyle/>
          <a:p>
            <a:pPr marL="0" indent="0" algn="just" hangingPunct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2400" dirty="0" smtClean="0"/>
              <a:t>Identify </a:t>
            </a:r>
            <a:r>
              <a:rPr lang="en-US" sz="2400" dirty="0"/>
              <a:t>additional use cases and potential new service requirements to improve 5GS support of mobile base station relays mounted on vehicle </a:t>
            </a:r>
            <a:r>
              <a:rPr lang="en-US" sz="2400" dirty="0" smtClean="0"/>
              <a:t>(e.g. UAV</a:t>
            </a:r>
            <a:r>
              <a:rPr lang="en-US" sz="2400" dirty="0"/>
              <a:t>, </a:t>
            </a:r>
            <a:r>
              <a:rPr lang="en-US" sz="2400" dirty="0" smtClean="0"/>
              <a:t>train), </a:t>
            </a:r>
            <a:r>
              <a:rPr lang="en-US" sz="2400" dirty="0"/>
              <a:t>using </a:t>
            </a:r>
            <a:r>
              <a:rPr lang="en-US" sz="2400" dirty="0"/>
              <a:t>various wireless backhauling to </a:t>
            </a:r>
            <a:r>
              <a:rPr lang="en-US" sz="2400" dirty="0" smtClean="0"/>
              <a:t>connect to donor </a:t>
            </a:r>
            <a:r>
              <a:rPr lang="en-US" sz="2400" dirty="0" err="1"/>
              <a:t>gNB</a:t>
            </a:r>
            <a:r>
              <a:rPr lang="en-US" sz="2400" dirty="0"/>
              <a:t> and 5GC, including but not limited to the following aspects</a:t>
            </a:r>
            <a:r>
              <a:rPr lang="en-US" sz="2400" dirty="0" smtClean="0"/>
              <a:t>:</a:t>
            </a:r>
          </a:p>
          <a:p>
            <a:pPr algn="just" hangingPunct="0">
              <a:lnSpc>
                <a:spcPct val="125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000" dirty="0" smtClean="0"/>
              <a:t>End-to-End </a:t>
            </a:r>
            <a:r>
              <a:rPr lang="en-US" sz="2000" dirty="0"/>
              <a:t>QoS control for different mobility scenarios, e.g. the UE changes the mobile base station </a:t>
            </a:r>
            <a:r>
              <a:rPr lang="en-US" sz="2000" dirty="0" smtClean="0"/>
              <a:t>relay </a:t>
            </a:r>
            <a:r>
              <a:rPr lang="en-US" sz="2000" dirty="0"/>
              <a:t>using different type of </a:t>
            </a:r>
            <a:r>
              <a:rPr lang="en-US" sz="2000" dirty="0" smtClean="0"/>
              <a:t>backhaul </a:t>
            </a:r>
            <a:r>
              <a:rPr lang="en-US" sz="2000" dirty="0"/>
              <a:t>(e.g. NR, or satellite), </a:t>
            </a:r>
            <a:r>
              <a:rPr lang="en-US" sz="2000" dirty="0" smtClean="0"/>
              <a:t>the </a:t>
            </a:r>
            <a:r>
              <a:rPr lang="en-US" sz="2000" dirty="0"/>
              <a:t>fixed relay of the UE switches the link to donor </a:t>
            </a:r>
            <a:r>
              <a:rPr lang="en-US" sz="2000" dirty="0" err="1" smtClean="0"/>
              <a:t>gNB</a:t>
            </a:r>
            <a:r>
              <a:rPr lang="en-US" sz="2000" dirty="0" smtClean="0"/>
              <a:t> of </a:t>
            </a:r>
            <a:r>
              <a:rPr lang="en-US" sz="2000" dirty="0"/>
              <a:t>terrestrial </a:t>
            </a:r>
            <a:r>
              <a:rPr lang="en-US" sz="2000" dirty="0" smtClean="0"/>
              <a:t>access network to that of satellite access network.</a:t>
            </a:r>
          </a:p>
          <a:p>
            <a:pPr algn="just" hangingPunct="0">
              <a:lnSpc>
                <a:spcPct val="125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altLang="zh-CN" sz="2000" dirty="0" smtClean="0"/>
              <a:t>Provisioning of the relay link to donor </a:t>
            </a:r>
            <a:r>
              <a:rPr lang="en-US" altLang="zh-CN" sz="2000" dirty="0" err="1" smtClean="0"/>
              <a:t>gNB</a:t>
            </a:r>
            <a:r>
              <a:rPr lang="en-US" altLang="zh-CN" sz="2000" dirty="0" smtClean="0"/>
              <a:t> for </a:t>
            </a:r>
            <a:r>
              <a:rPr lang="en-US" sz="2000" dirty="0" smtClean="0"/>
              <a:t>delivering </a:t>
            </a:r>
            <a:r>
              <a:rPr lang="en-US" sz="2000" dirty="0"/>
              <a:t>the user traffic with different </a:t>
            </a:r>
            <a:r>
              <a:rPr lang="en-US" sz="2000" dirty="0" smtClean="0"/>
              <a:t>QoS, or different services(e.g. emergency services, MPS)</a:t>
            </a:r>
          </a:p>
          <a:p>
            <a:pPr algn="just" hangingPunct="0">
              <a:lnSpc>
                <a:spcPct val="125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000" dirty="0" smtClean="0"/>
              <a:t>Interworking </a:t>
            </a:r>
            <a:r>
              <a:rPr lang="en-US" sz="2000" dirty="0"/>
              <a:t>with E-UTRAN macro base station, </a:t>
            </a:r>
            <a:r>
              <a:rPr lang="en-US" sz="2000" dirty="0" err="1"/>
              <a:t>e.g</a:t>
            </a:r>
            <a:r>
              <a:rPr lang="en-US" sz="2000" dirty="0"/>
              <a:t> access control, </a:t>
            </a:r>
            <a:r>
              <a:rPr lang="en-US" sz="2000" dirty="0" smtClean="0"/>
              <a:t>mobility, QoS.</a:t>
            </a:r>
          </a:p>
          <a:p>
            <a:pPr algn="just" hangingPunct="0">
              <a:lnSpc>
                <a:spcPct val="125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en-US" sz="2000" dirty="0" smtClean="0"/>
              <a:t>Aspects </a:t>
            </a:r>
            <a:r>
              <a:rPr lang="en-US" sz="2000" dirty="0"/>
              <a:t>related to the operation impacted by power </a:t>
            </a:r>
            <a:r>
              <a:rPr lang="en-US" sz="2000" dirty="0" smtClean="0"/>
              <a:t>restriction, charging, regulatory requirements </a:t>
            </a:r>
            <a:r>
              <a:rPr lang="en-US" sz="2000" dirty="0"/>
              <a:t>and </a:t>
            </a:r>
            <a:r>
              <a:rPr lang="en-US" sz="2000" dirty="0" smtClean="0"/>
              <a:t>etc.</a:t>
            </a:r>
            <a:endParaRPr lang="en-US" sz="2000" dirty="0"/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652463" y="228600"/>
            <a:ext cx="9102725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6096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12192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2438400" algn="ctr" rtl="0" eaLnBrk="1" fontAlgn="base" hangingPunct="1">
              <a:spcBef>
                <a:spcPct val="0"/>
              </a:spcBef>
              <a:spcAft>
                <a:spcPct val="0"/>
              </a:spcAft>
              <a:defRPr sz="4265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pPr algn="l"/>
            <a:r>
              <a:rPr lang="en-US" kern="0" dirty="0" smtClean="0"/>
              <a:t>Proposed Objectives</a:t>
            </a:r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359500013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071784" y="2492551"/>
            <a:ext cx="3749489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6000" b="1" i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Thank you!</a:t>
            </a:r>
            <a:endParaRPr lang="en-US" sz="60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3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33</Template>
  <TotalTime>3885</TotalTime>
  <Words>540</Words>
  <Application>Microsoft Office PowerPoint</Application>
  <PresentationFormat>自定义</PresentationFormat>
  <Paragraphs>43</Paragraphs>
  <Slides>5</Slides>
  <Notes>1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33</vt:lpstr>
      <vt:lpstr>Microsoft Visio Drawing</vt:lpstr>
      <vt:lpstr>Study on Mobile Base Station Relay Phase2</vt:lpstr>
      <vt:lpstr>Motivation(1/2)</vt:lpstr>
      <vt:lpstr>Motivation(2/2)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xiaonan11</dc:creator>
  <cp:lastModifiedBy>Wan, Qing</cp:lastModifiedBy>
  <cp:revision>675</cp:revision>
  <dcterms:created xsi:type="dcterms:W3CDTF">2021-10-27T15:05:00Z</dcterms:created>
  <dcterms:modified xsi:type="dcterms:W3CDTF">2023-11-03T13:59:52Z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8C3CFFF34D804AD99703E3E0C17E7E3A</vt:lpwstr>
  </property>
  <property fmtid="{D5CDD505-2E9C-101B-9397-08002B2CF9AE}" pid="3" name="KSOProductBuildVer">
    <vt:lpwstr>2052-11.8.2.10912</vt:lpwstr>
  </property>
</Properties>
</file>