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6"/>
  </p:sldMasterIdLst>
  <p:notesMasterIdLst>
    <p:notesMasterId r:id="rId17"/>
  </p:notesMasterIdLst>
  <p:handoutMasterIdLst>
    <p:handoutMasterId r:id="rId18"/>
  </p:handoutMasterIdLst>
  <p:sldIdLst>
    <p:sldId id="341" r:id="rId7"/>
    <p:sldId id="363" r:id="rId8"/>
    <p:sldId id="364" r:id="rId9"/>
    <p:sldId id="2134805294" r:id="rId10"/>
    <p:sldId id="2134805295" r:id="rId11"/>
    <p:sldId id="2134805296" r:id="rId12"/>
    <p:sldId id="2134805297" r:id="rId13"/>
    <p:sldId id="2134805298" r:id="rId14"/>
    <p:sldId id="2134805299" r:id="rId15"/>
    <p:sldId id="2134805300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69948B-D281-50B8-AF99-14C9D20151A9}" name="Laurent-Walter Goix (Nokia)" initials="LWG" userId="Laurent-Walter Goix (Nokia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48D20C-2CEB-46A8-B278-C56C7069BDF5}" v="14" dt="2023-10-18T15:18:23.4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1E48D20C-2CEB-46A8-B278-C56C7069BDF5}"/>
    <pc:docChg chg="undo custSel addSld delSld modSld modMainMaster">
      <pc:chgData name="Laurent-Walter Goix (Nokia)" userId="9ff40d73-f4ab-4eaa-b919-9a91c319482c" providerId="ADAL" clId="{1E48D20C-2CEB-46A8-B278-C56C7069BDF5}" dt="2023-11-03T10:34:40.948" v="636" actId="20577"/>
      <pc:docMkLst>
        <pc:docMk/>
      </pc:docMkLst>
      <pc:sldChg chg="modSp mod">
        <pc:chgData name="Laurent-Walter Goix (Nokia)" userId="9ff40d73-f4ab-4eaa-b919-9a91c319482c" providerId="ADAL" clId="{1E48D20C-2CEB-46A8-B278-C56C7069BDF5}" dt="2023-10-18T15:01:53.555" v="6" actId="20577"/>
        <pc:sldMkLst>
          <pc:docMk/>
          <pc:sldMk cId="0" sldId="363"/>
        </pc:sldMkLst>
        <pc:spChg chg="mod">
          <ac:chgData name="Laurent-Walter Goix (Nokia)" userId="9ff40d73-f4ab-4eaa-b919-9a91c319482c" providerId="ADAL" clId="{1E48D20C-2CEB-46A8-B278-C56C7069BDF5}" dt="2023-10-18T15:01:53.555" v="6" actId="20577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Laurent-Walter Goix (Nokia)" userId="9ff40d73-f4ab-4eaa-b919-9a91c319482c" providerId="ADAL" clId="{1E48D20C-2CEB-46A8-B278-C56C7069BDF5}" dt="2023-10-18T15:01:27.059" v="2" actId="47"/>
        <pc:sldMkLst>
          <pc:docMk/>
          <pc:sldMk cId="0" sldId="365"/>
        </pc:sldMkLst>
      </pc:sldChg>
      <pc:sldChg chg="del">
        <pc:chgData name="Laurent-Walter Goix (Nokia)" userId="9ff40d73-f4ab-4eaa-b919-9a91c319482c" providerId="ADAL" clId="{1E48D20C-2CEB-46A8-B278-C56C7069BDF5}" dt="2023-10-18T15:01:33.393" v="3" actId="47"/>
        <pc:sldMkLst>
          <pc:docMk/>
          <pc:sldMk cId="2933592862" sldId="2134805283"/>
        </pc:sldMkLst>
      </pc:sldChg>
      <pc:sldChg chg="del">
        <pc:chgData name="Laurent-Walter Goix (Nokia)" userId="9ff40d73-f4ab-4eaa-b919-9a91c319482c" providerId="ADAL" clId="{1E48D20C-2CEB-46A8-B278-C56C7069BDF5}" dt="2023-10-18T15:01:20.775" v="0" actId="47"/>
        <pc:sldMkLst>
          <pc:docMk/>
          <pc:sldMk cId="3598838403" sldId="2134805286"/>
        </pc:sldMkLst>
      </pc:sldChg>
      <pc:sldChg chg="del">
        <pc:chgData name="Laurent-Walter Goix (Nokia)" userId="9ff40d73-f4ab-4eaa-b919-9a91c319482c" providerId="ADAL" clId="{1E48D20C-2CEB-46A8-B278-C56C7069BDF5}" dt="2023-10-18T15:26:22.848" v="499" actId="47"/>
        <pc:sldMkLst>
          <pc:docMk/>
          <pc:sldMk cId="3756600369" sldId="2134805287"/>
        </pc:sldMkLst>
      </pc:sldChg>
      <pc:sldChg chg="del">
        <pc:chgData name="Laurent-Walter Goix (Nokia)" userId="9ff40d73-f4ab-4eaa-b919-9a91c319482c" providerId="ADAL" clId="{1E48D20C-2CEB-46A8-B278-C56C7069BDF5}" dt="2023-10-18T15:01:23.532" v="1" actId="47"/>
        <pc:sldMkLst>
          <pc:docMk/>
          <pc:sldMk cId="743583304" sldId="2134805289"/>
        </pc:sldMkLst>
      </pc:sldChg>
      <pc:sldChg chg="del">
        <pc:chgData name="Laurent-Walter Goix (Nokia)" userId="9ff40d73-f4ab-4eaa-b919-9a91c319482c" providerId="ADAL" clId="{1E48D20C-2CEB-46A8-B278-C56C7069BDF5}" dt="2023-10-18T15:05:10.731" v="29" actId="47"/>
        <pc:sldMkLst>
          <pc:docMk/>
          <pc:sldMk cId="785481598" sldId="2134805291"/>
        </pc:sldMkLst>
      </pc:sldChg>
      <pc:sldChg chg="del">
        <pc:chgData name="Laurent-Walter Goix (Nokia)" userId="9ff40d73-f4ab-4eaa-b919-9a91c319482c" providerId="ADAL" clId="{1E48D20C-2CEB-46A8-B278-C56C7069BDF5}" dt="2023-10-18T15:14:19.110" v="69" actId="47"/>
        <pc:sldMkLst>
          <pc:docMk/>
          <pc:sldMk cId="3060393546" sldId="2134805292"/>
        </pc:sldMkLst>
      </pc:sldChg>
      <pc:sldChg chg="del">
        <pc:chgData name="Laurent-Walter Goix (Nokia)" userId="9ff40d73-f4ab-4eaa-b919-9a91c319482c" providerId="ADAL" clId="{1E48D20C-2CEB-46A8-B278-C56C7069BDF5}" dt="2023-10-18T15:15:51.109" v="111" actId="47"/>
        <pc:sldMkLst>
          <pc:docMk/>
          <pc:sldMk cId="5930214" sldId="2134805293"/>
        </pc:sldMkLst>
      </pc:sldChg>
      <pc:sldChg chg="modSp mod">
        <pc:chgData name="Laurent-Walter Goix (Nokia)" userId="9ff40d73-f4ab-4eaa-b919-9a91c319482c" providerId="ADAL" clId="{1E48D20C-2CEB-46A8-B278-C56C7069BDF5}" dt="2023-10-18T15:03:45.442" v="17" actId="207"/>
        <pc:sldMkLst>
          <pc:docMk/>
          <pc:sldMk cId="1513215980" sldId="2134805295"/>
        </pc:sldMkLst>
        <pc:spChg chg="mod">
          <ac:chgData name="Laurent-Walter Goix (Nokia)" userId="9ff40d73-f4ab-4eaa-b919-9a91c319482c" providerId="ADAL" clId="{1E48D20C-2CEB-46A8-B278-C56C7069BDF5}" dt="2023-10-18T15:03:45.442" v="17" actId="207"/>
          <ac:spMkLst>
            <pc:docMk/>
            <pc:sldMk cId="1513215980" sldId="2134805295"/>
            <ac:spMk id="3" creationId="{CA12EE4B-959C-699B-315F-99955A961DC6}"/>
          </ac:spMkLst>
        </pc:spChg>
      </pc:sldChg>
      <pc:sldChg chg="addSp delSp modSp add mod">
        <pc:chgData name="Laurent-Walter Goix (Nokia)" userId="9ff40d73-f4ab-4eaa-b919-9a91c319482c" providerId="ADAL" clId="{1E48D20C-2CEB-46A8-B278-C56C7069BDF5}" dt="2023-11-03T10:34:40.948" v="636" actId="20577"/>
        <pc:sldMkLst>
          <pc:docMk/>
          <pc:sldMk cId="1445398082" sldId="2134805296"/>
        </pc:sldMkLst>
        <pc:spChg chg="mod">
          <ac:chgData name="Laurent-Walter Goix (Nokia)" userId="9ff40d73-f4ab-4eaa-b919-9a91c319482c" providerId="ADAL" clId="{1E48D20C-2CEB-46A8-B278-C56C7069BDF5}" dt="2023-10-18T15:02:33.755" v="9" actId="13926"/>
          <ac:spMkLst>
            <pc:docMk/>
            <pc:sldMk cId="1445398082" sldId="2134805296"/>
            <ac:spMk id="2" creationId="{E9A39864-4B5D-EA75-D8D5-8BD353F6619F}"/>
          </ac:spMkLst>
        </pc:spChg>
        <pc:spChg chg="del">
          <ac:chgData name="Laurent-Walter Goix (Nokia)" userId="9ff40d73-f4ab-4eaa-b919-9a91c319482c" providerId="ADAL" clId="{1E48D20C-2CEB-46A8-B278-C56C7069BDF5}" dt="2023-10-18T15:02:58.055" v="11" actId="478"/>
          <ac:spMkLst>
            <pc:docMk/>
            <pc:sldMk cId="1445398082" sldId="2134805296"/>
            <ac:spMk id="3" creationId="{CA12EE4B-959C-699B-315F-99955A961DC6}"/>
          </ac:spMkLst>
        </pc:spChg>
        <pc:spChg chg="add mod">
          <ac:chgData name="Laurent-Walter Goix (Nokia)" userId="9ff40d73-f4ab-4eaa-b919-9a91c319482c" providerId="ADAL" clId="{1E48D20C-2CEB-46A8-B278-C56C7069BDF5}" dt="2023-11-03T10:32:35.445" v="594" actId="1076"/>
          <ac:spMkLst>
            <pc:docMk/>
            <pc:sldMk cId="1445398082" sldId="2134805296"/>
            <ac:spMk id="6" creationId="{50327291-282C-A567-2B8A-5C755B9787C4}"/>
          </ac:spMkLst>
        </pc:spChg>
        <pc:spChg chg="add mod">
          <ac:chgData name="Laurent-Walter Goix (Nokia)" userId="9ff40d73-f4ab-4eaa-b919-9a91c319482c" providerId="ADAL" clId="{1E48D20C-2CEB-46A8-B278-C56C7069BDF5}" dt="2023-10-18T15:04:10.396" v="20" actId="14100"/>
          <ac:spMkLst>
            <pc:docMk/>
            <pc:sldMk cId="1445398082" sldId="2134805296"/>
            <ac:spMk id="8" creationId="{932CE2BA-5247-BC6F-F763-B67DB55454FB}"/>
          </ac:spMkLst>
        </pc:spChg>
        <pc:spChg chg="add mod">
          <ac:chgData name="Laurent-Walter Goix (Nokia)" userId="9ff40d73-f4ab-4eaa-b919-9a91c319482c" providerId="ADAL" clId="{1E48D20C-2CEB-46A8-B278-C56C7069BDF5}" dt="2023-11-03T10:34:40.948" v="636" actId="20577"/>
          <ac:spMkLst>
            <pc:docMk/>
            <pc:sldMk cId="1445398082" sldId="2134805296"/>
            <ac:spMk id="10" creationId="{3EE236FE-0A0D-BA9B-ACE3-B89A7C3C8B87}"/>
          </ac:spMkLst>
        </pc:spChg>
        <pc:cxnChg chg="del mod">
          <ac:chgData name="Laurent-Walter Goix (Nokia)" userId="9ff40d73-f4ab-4eaa-b919-9a91c319482c" providerId="ADAL" clId="{1E48D20C-2CEB-46A8-B278-C56C7069BDF5}" dt="2023-10-18T15:02:40.014" v="10" actId="478"/>
          <ac:cxnSpMkLst>
            <pc:docMk/>
            <pc:sldMk cId="1445398082" sldId="2134805296"/>
            <ac:cxnSpMk id="4" creationId="{D640D35D-25D1-0E2B-A56F-A2A1DA92D16D}"/>
          </ac:cxnSpMkLst>
        </pc:cxnChg>
        <pc:cxnChg chg="add mod">
          <ac:chgData name="Laurent-Walter Goix (Nokia)" userId="9ff40d73-f4ab-4eaa-b919-9a91c319482c" providerId="ADAL" clId="{1E48D20C-2CEB-46A8-B278-C56C7069BDF5}" dt="2023-11-03T10:32:39.236" v="595" actId="14100"/>
          <ac:cxnSpMkLst>
            <pc:docMk/>
            <pc:sldMk cId="1445398082" sldId="2134805296"/>
            <ac:cxnSpMk id="7" creationId="{9CB94223-5863-3922-1A08-3376407C6C52}"/>
          </ac:cxnSpMkLst>
        </pc:cxnChg>
        <pc:cxnChg chg="add mod">
          <ac:chgData name="Laurent-Walter Goix (Nokia)" userId="9ff40d73-f4ab-4eaa-b919-9a91c319482c" providerId="ADAL" clId="{1E48D20C-2CEB-46A8-B278-C56C7069BDF5}" dt="2023-10-18T15:04:42.921" v="28" actId="208"/>
          <ac:cxnSpMkLst>
            <pc:docMk/>
            <pc:sldMk cId="1445398082" sldId="2134805296"/>
            <ac:cxnSpMk id="9" creationId="{E6EE7547-3B93-372F-F33C-371FE338131C}"/>
          </ac:cxnSpMkLst>
        </pc:cxnChg>
        <pc:cxnChg chg="add mod">
          <ac:chgData name="Laurent-Walter Goix (Nokia)" userId="9ff40d73-f4ab-4eaa-b919-9a91c319482c" providerId="ADAL" clId="{1E48D20C-2CEB-46A8-B278-C56C7069BDF5}" dt="2023-11-03T10:32:31.718" v="593" actId="14100"/>
          <ac:cxnSpMkLst>
            <pc:docMk/>
            <pc:sldMk cId="1445398082" sldId="2134805296"/>
            <ac:cxnSpMk id="11" creationId="{DB558178-7740-5C79-2083-FF2B6D8480A7}"/>
          </ac:cxnSpMkLst>
        </pc:cxnChg>
      </pc:sldChg>
      <pc:sldChg chg="addSp delSp modSp new mod">
        <pc:chgData name="Laurent-Walter Goix (Nokia)" userId="9ff40d73-f4ab-4eaa-b919-9a91c319482c" providerId="ADAL" clId="{1E48D20C-2CEB-46A8-B278-C56C7069BDF5}" dt="2023-10-18T15:14:12.524" v="68" actId="20577"/>
        <pc:sldMkLst>
          <pc:docMk/>
          <pc:sldMk cId="4036704178" sldId="2134805297"/>
        </pc:sldMkLst>
        <pc:spChg chg="mod">
          <ac:chgData name="Laurent-Walter Goix (Nokia)" userId="9ff40d73-f4ab-4eaa-b919-9a91c319482c" providerId="ADAL" clId="{1E48D20C-2CEB-46A8-B278-C56C7069BDF5}" dt="2023-10-18T15:14:12.524" v="68" actId="20577"/>
          <ac:spMkLst>
            <pc:docMk/>
            <pc:sldMk cId="4036704178" sldId="2134805297"/>
            <ac:spMk id="2" creationId="{A029453A-FA1E-B62B-4F25-CA53AD874E0F}"/>
          </ac:spMkLst>
        </pc:spChg>
        <pc:spChg chg="del">
          <ac:chgData name="Laurent-Walter Goix (Nokia)" userId="9ff40d73-f4ab-4eaa-b919-9a91c319482c" providerId="ADAL" clId="{1E48D20C-2CEB-46A8-B278-C56C7069BDF5}" dt="2023-10-18T15:06:08.242" v="60" actId="478"/>
          <ac:spMkLst>
            <pc:docMk/>
            <pc:sldMk cId="4036704178" sldId="2134805297"/>
            <ac:spMk id="3" creationId="{1C272E01-7397-C88E-F3F9-062082A3880F}"/>
          </ac:spMkLst>
        </pc:spChg>
        <pc:graphicFrameChg chg="add mod modGraphic">
          <ac:chgData name="Laurent-Walter Goix (Nokia)" userId="9ff40d73-f4ab-4eaa-b919-9a91c319482c" providerId="ADAL" clId="{1E48D20C-2CEB-46A8-B278-C56C7069BDF5}" dt="2023-10-18T15:12:54.782" v="62" actId="207"/>
          <ac:graphicFrameMkLst>
            <pc:docMk/>
            <pc:sldMk cId="4036704178" sldId="2134805297"/>
            <ac:graphicFrameMk id="4" creationId="{6B464D3A-01FA-814B-AAB7-AB833BFE3DD5}"/>
          </ac:graphicFrameMkLst>
        </pc:graphicFrameChg>
      </pc:sldChg>
      <pc:sldChg chg="delSp modSp add mod">
        <pc:chgData name="Laurent-Walter Goix (Nokia)" userId="9ff40d73-f4ab-4eaa-b919-9a91c319482c" providerId="ADAL" clId="{1E48D20C-2CEB-46A8-B278-C56C7069BDF5}" dt="2023-10-18T15:26:14.478" v="495" actId="6549"/>
        <pc:sldMkLst>
          <pc:docMk/>
          <pc:sldMk cId="350157917" sldId="2134805298"/>
        </pc:sldMkLst>
        <pc:spChg chg="del">
          <ac:chgData name="Laurent-Walter Goix (Nokia)" userId="9ff40d73-f4ab-4eaa-b919-9a91c319482c" providerId="ADAL" clId="{1E48D20C-2CEB-46A8-B278-C56C7069BDF5}" dt="2023-10-18T15:15:08.582" v="103" actId="478"/>
          <ac:spMkLst>
            <pc:docMk/>
            <pc:sldMk cId="350157917" sldId="2134805298"/>
            <ac:spMk id="11" creationId="{3870106E-2E36-0D17-6A13-299A39C3F684}"/>
          </ac:spMkLst>
        </pc:spChg>
        <pc:spChg chg="del">
          <ac:chgData name="Laurent-Walter Goix (Nokia)" userId="9ff40d73-f4ab-4eaa-b919-9a91c319482c" providerId="ADAL" clId="{1E48D20C-2CEB-46A8-B278-C56C7069BDF5}" dt="2023-10-18T15:15:08.582" v="103" actId="478"/>
          <ac:spMkLst>
            <pc:docMk/>
            <pc:sldMk cId="350157917" sldId="2134805298"/>
            <ac:spMk id="12" creationId="{4D8810C6-99DE-CB05-7293-090BAF1E6671}"/>
          </ac:spMkLst>
        </pc:spChg>
        <pc:spChg chg="del">
          <ac:chgData name="Laurent-Walter Goix (Nokia)" userId="9ff40d73-f4ab-4eaa-b919-9a91c319482c" providerId="ADAL" clId="{1E48D20C-2CEB-46A8-B278-C56C7069BDF5}" dt="2023-10-18T15:15:08.582" v="103" actId="478"/>
          <ac:spMkLst>
            <pc:docMk/>
            <pc:sldMk cId="350157917" sldId="2134805298"/>
            <ac:spMk id="14" creationId="{7920C11F-9472-A235-EDF0-E5F453A28184}"/>
          </ac:spMkLst>
        </pc:spChg>
        <pc:spChg chg="del">
          <ac:chgData name="Laurent-Walter Goix (Nokia)" userId="9ff40d73-f4ab-4eaa-b919-9a91c319482c" providerId="ADAL" clId="{1E48D20C-2CEB-46A8-B278-C56C7069BDF5}" dt="2023-10-18T15:15:08.582" v="103" actId="478"/>
          <ac:spMkLst>
            <pc:docMk/>
            <pc:sldMk cId="350157917" sldId="2134805298"/>
            <ac:spMk id="16" creationId="{371DBF07-B22A-550D-208B-2CC5EC3070EF}"/>
          </ac:spMkLst>
        </pc:spChg>
        <pc:spChg chg="mod">
          <ac:chgData name="Laurent-Walter Goix (Nokia)" userId="9ff40d73-f4ab-4eaa-b919-9a91c319482c" providerId="ADAL" clId="{1E48D20C-2CEB-46A8-B278-C56C7069BDF5}" dt="2023-10-18T15:26:14.478" v="495" actId="6549"/>
          <ac:spMkLst>
            <pc:docMk/>
            <pc:sldMk cId="350157917" sldId="2134805298"/>
            <ac:spMk id="7170" creationId="{3794A7AC-F975-4B82-9FCA-9C67ECE03726}"/>
          </ac:spMkLst>
        </pc:spChg>
        <pc:spChg chg="mod">
          <ac:chgData name="Laurent-Walter Goix (Nokia)" userId="9ff40d73-f4ab-4eaa-b919-9a91c319482c" providerId="ADAL" clId="{1E48D20C-2CEB-46A8-B278-C56C7069BDF5}" dt="2023-10-18T15:15:25.692" v="110" actId="404"/>
          <ac:spMkLst>
            <pc:docMk/>
            <pc:sldMk cId="350157917" sldId="2134805298"/>
            <ac:spMk id="7171" creationId="{8B215120-9330-4C24-86C0-93DB3C460B0D}"/>
          </ac:spMkLst>
        </pc:spChg>
        <pc:graphicFrameChg chg="del">
          <ac:chgData name="Laurent-Walter Goix (Nokia)" userId="9ff40d73-f4ab-4eaa-b919-9a91c319482c" providerId="ADAL" clId="{1E48D20C-2CEB-46A8-B278-C56C7069BDF5}" dt="2023-10-18T15:15:08.582" v="103" actId="478"/>
          <ac:graphicFrameMkLst>
            <pc:docMk/>
            <pc:sldMk cId="350157917" sldId="2134805298"/>
            <ac:graphicFrameMk id="17" creationId="{A3845FBF-2733-5A8B-DFCA-29EEAE7765E5}"/>
          </ac:graphicFrameMkLst>
        </pc:graphicFrameChg>
        <pc:cxnChg chg="del mod">
          <ac:chgData name="Laurent-Walter Goix (Nokia)" userId="9ff40d73-f4ab-4eaa-b919-9a91c319482c" providerId="ADAL" clId="{1E48D20C-2CEB-46A8-B278-C56C7069BDF5}" dt="2023-10-18T15:15:08.582" v="103" actId="478"/>
          <ac:cxnSpMkLst>
            <pc:docMk/>
            <pc:sldMk cId="350157917" sldId="2134805298"/>
            <ac:cxnSpMk id="13" creationId="{E45B5A51-C839-BD51-5EB2-DBD69A73F190}"/>
          </ac:cxnSpMkLst>
        </pc:cxnChg>
        <pc:cxnChg chg="del mod">
          <ac:chgData name="Laurent-Walter Goix (Nokia)" userId="9ff40d73-f4ab-4eaa-b919-9a91c319482c" providerId="ADAL" clId="{1E48D20C-2CEB-46A8-B278-C56C7069BDF5}" dt="2023-10-18T15:15:08.582" v="103" actId="478"/>
          <ac:cxnSpMkLst>
            <pc:docMk/>
            <pc:sldMk cId="350157917" sldId="2134805298"/>
            <ac:cxnSpMk id="15" creationId="{51160D80-5144-01BD-A076-1152EBA59B41}"/>
          </ac:cxnSpMkLst>
        </pc:cxnChg>
      </pc:sldChg>
      <pc:sldChg chg="add del">
        <pc:chgData name="Laurent-Walter Goix (Nokia)" userId="9ff40d73-f4ab-4eaa-b919-9a91c319482c" providerId="ADAL" clId="{1E48D20C-2CEB-46A8-B278-C56C7069BDF5}" dt="2023-10-18T15:14:42.549" v="73" actId="47"/>
        <pc:sldMkLst>
          <pc:docMk/>
          <pc:sldMk cId="2068436634" sldId="2134805298"/>
        </pc:sldMkLst>
      </pc:sldChg>
      <pc:sldChg chg="add del">
        <pc:chgData name="Laurent-Walter Goix (Nokia)" userId="9ff40d73-f4ab-4eaa-b919-9a91c319482c" providerId="ADAL" clId="{1E48D20C-2CEB-46A8-B278-C56C7069BDF5}" dt="2023-10-18T15:14:30.719" v="71"/>
        <pc:sldMkLst>
          <pc:docMk/>
          <pc:sldMk cId="3433967724" sldId="2134805298"/>
        </pc:sldMkLst>
      </pc:sldChg>
      <pc:sldChg chg="addSp modSp add mod">
        <pc:chgData name="Laurent-Walter Goix (Nokia)" userId="9ff40d73-f4ab-4eaa-b919-9a91c319482c" providerId="ADAL" clId="{1E48D20C-2CEB-46A8-B278-C56C7069BDF5}" dt="2023-10-18T15:26:18.939" v="498" actId="6549"/>
        <pc:sldMkLst>
          <pc:docMk/>
          <pc:sldMk cId="3285784554" sldId="2134805299"/>
        </pc:sldMkLst>
        <pc:spChg chg="mod">
          <ac:chgData name="Laurent-Walter Goix (Nokia)" userId="9ff40d73-f4ab-4eaa-b919-9a91c319482c" providerId="ADAL" clId="{1E48D20C-2CEB-46A8-B278-C56C7069BDF5}" dt="2023-10-18T15:26:18.939" v="498" actId="6549"/>
          <ac:spMkLst>
            <pc:docMk/>
            <pc:sldMk cId="3285784554" sldId="2134805299"/>
            <ac:spMk id="7170" creationId="{3794A7AC-F975-4B82-9FCA-9C67ECE03726}"/>
          </ac:spMkLst>
        </pc:spChg>
        <pc:spChg chg="mod">
          <ac:chgData name="Laurent-Walter Goix (Nokia)" userId="9ff40d73-f4ab-4eaa-b919-9a91c319482c" providerId="ADAL" clId="{1E48D20C-2CEB-46A8-B278-C56C7069BDF5}" dt="2023-10-18T15:16:19.920" v="116" actId="5793"/>
          <ac:spMkLst>
            <pc:docMk/>
            <pc:sldMk cId="3285784554" sldId="2134805299"/>
            <ac:spMk id="7171" creationId="{8B215120-9330-4C24-86C0-93DB3C460B0D}"/>
          </ac:spMkLst>
        </pc:spChg>
        <pc:graphicFrameChg chg="add mod modGraphic">
          <ac:chgData name="Laurent-Walter Goix (Nokia)" userId="9ff40d73-f4ab-4eaa-b919-9a91c319482c" providerId="ADAL" clId="{1E48D20C-2CEB-46A8-B278-C56C7069BDF5}" dt="2023-10-18T15:16:35.560" v="125" actId="14100"/>
          <ac:graphicFrameMkLst>
            <pc:docMk/>
            <pc:sldMk cId="3285784554" sldId="2134805299"/>
            <ac:graphicFrameMk id="2" creationId="{B5618452-31D7-E9C2-666E-C3E51685796C}"/>
          </ac:graphicFrameMkLst>
        </pc:graphicFrameChg>
        <pc:graphicFrameChg chg="add mod modGraphic">
          <ac:chgData name="Laurent-Walter Goix (Nokia)" userId="9ff40d73-f4ab-4eaa-b919-9a91c319482c" providerId="ADAL" clId="{1E48D20C-2CEB-46A8-B278-C56C7069BDF5}" dt="2023-10-18T15:16:53.062" v="130" actId="14100"/>
          <ac:graphicFrameMkLst>
            <pc:docMk/>
            <pc:sldMk cId="3285784554" sldId="2134805299"/>
            <ac:graphicFrameMk id="3" creationId="{E980459A-851B-2730-E5EB-37A8B66D24D1}"/>
          </ac:graphicFrameMkLst>
        </pc:graphicFrameChg>
      </pc:sldChg>
      <pc:sldChg chg="addSp modSp add del mod">
        <pc:chgData name="Laurent-Walter Goix (Nokia)" userId="9ff40d73-f4ab-4eaa-b919-9a91c319482c" providerId="ADAL" clId="{1E48D20C-2CEB-46A8-B278-C56C7069BDF5}" dt="2023-10-18T15:26:04.135" v="492" actId="47"/>
        <pc:sldMkLst>
          <pc:docMk/>
          <pc:sldMk cId="2198901706" sldId="2134805300"/>
        </pc:sldMkLst>
        <pc:spChg chg="add mod">
          <ac:chgData name="Laurent-Walter Goix (Nokia)" userId="9ff40d73-f4ab-4eaa-b919-9a91c319482c" providerId="ADAL" clId="{1E48D20C-2CEB-46A8-B278-C56C7069BDF5}" dt="2023-10-18T15:23:18.932" v="261" actId="2085"/>
          <ac:spMkLst>
            <pc:docMk/>
            <pc:sldMk cId="2198901706" sldId="2134805300"/>
            <ac:spMk id="4" creationId="{DA803AFA-C9D0-C68B-3DD5-CFD45A2B0036}"/>
          </ac:spMkLst>
        </pc:spChg>
        <pc:spChg chg="add mod">
          <ac:chgData name="Laurent-Walter Goix (Nokia)" userId="9ff40d73-f4ab-4eaa-b919-9a91c319482c" providerId="ADAL" clId="{1E48D20C-2CEB-46A8-B278-C56C7069BDF5}" dt="2023-10-18T15:25:52.221" v="491" actId="20577"/>
          <ac:spMkLst>
            <pc:docMk/>
            <pc:sldMk cId="2198901706" sldId="2134805300"/>
            <ac:spMk id="6" creationId="{211A05AA-1DF0-C335-F228-F43B9BD6FE70}"/>
          </ac:spMkLst>
        </pc:spChg>
        <pc:spChg chg="mod">
          <ac:chgData name="Laurent-Walter Goix (Nokia)" userId="9ff40d73-f4ab-4eaa-b919-9a91c319482c" providerId="ADAL" clId="{1E48D20C-2CEB-46A8-B278-C56C7069BDF5}" dt="2023-10-18T15:17:32.303" v="139" actId="20577"/>
          <ac:spMkLst>
            <pc:docMk/>
            <pc:sldMk cId="2198901706" sldId="2134805300"/>
            <ac:spMk id="7170" creationId="{3794A7AC-F975-4B82-9FCA-9C67ECE03726}"/>
          </ac:spMkLst>
        </pc:spChg>
        <pc:graphicFrameChg chg="mod modGraphic">
          <ac:chgData name="Laurent-Walter Goix (Nokia)" userId="9ff40d73-f4ab-4eaa-b919-9a91c319482c" providerId="ADAL" clId="{1E48D20C-2CEB-46A8-B278-C56C7069BDF5}" dt="2023-10-18T15:22:08.647" v="155" actId="14100"/>
          <ac:graphicFrameMkLst>
            <pc:docMk/>
            <pc:sldMk cId="2198901706" sldId="2134805300"/>
            <ac:graphicFrameMk id="2" creationId="{B5618452-31D7-E9C2-666E-C3E51685796C}"/>
          </ac:graphicFrameMkLst>
        </pc:graphicFrameChg>
        <pc:graphicFrameChg chg="mod">
          <ac:chgData name="Laurent-Walter Goix (Nokia)" userId="9ff40d73-f4ab-4eaa-b919-9a91c319482c" providerId="ADAL" clId="{1E48D20C-2CEB-46A8-B278-C56C7069BDF5}" dt="2023-10-18T15:18:23.465" v="147"/>
          <ac:graphicFrameMkLst>
            <pc:docMk/>
            <pc:sldMk cId="2198901706" sldId="2134805300"/>
            <ac:graphicFrameMk id="3" creationId="{E980459A-851B-2730-E5EB-37A8B66D24D1}"/>
          </ac:graphicFrameMkLst>
        </pc:graphicFrameChg>
      </pc:sldChg>
      <pc:sldChg chg="addSp delSp modSp new mod modClrScheme chgLayout">
        <pc:chgData name="Laurent-Walter Goix (Nokia)" userId="9ff40d73-f4ab-4eaa-b919-9a91c319482c" providerId="ADAL" clId="{1E48D20C-2CEB-46A8-B278-C56C7069BDF5}" dt="2023-11-03T10:05:29.232" v="513" actId="20577"/>
        <pc:sldMkLst>
          <pc:docMk/>
          <pc:sldMk cId="4212814535" sldId="2134805300"/>
        </pc:sldMkLst>
        <pc:spChg chg="del mod ord">
          <ac:chgData name="Laurent-Walter Goix (Nokia)" userId="9ff40d73-f4ab-4eaa-b919-9a91c319482c" providerId="ADAL" clId="{1E48D20C-2CEB-46A8-B278-C56C7069BDF5}" dt="2023-11-03T10:05:25.839" v="504" actId="700"/>
          <ac:spMkLst>
            <pc:docMk/>
            <pc:sldMk cId="4212814535" sldId="2134805300"/>
            <ac:spMk id="2" creationId="{8C29F90F-6727-2507-2094-3A03E0451539}"/>
          </ac:spMkLst>
        </pc:spChg>
        <pc:spChg chg="del">
          <ac:chgData name="Laurent-Walter Goix (Nokia)" userId="9ff40d73-f4ab-4eaa-b919-9a91c319482c" providerId="ADAL" clId="{1E48D20C-2CEB-46A8-B278-C56C7069BDF5}" dt="2023-11-03T10:05:25.839" v="504" actId="700"/>
          <ac:spMkLst>
            <pc:docMk/>
            <pc:sldMk cId="4212814535" sldId="2134805300"/>
            <ac:spMk id="3" creationId="{502CDCCA-42A1-DCB7-75D4-F20E52164661}"/>
          </ac:spMkLst>
        </pc:spChg>
        <pc:spChg chg="add mod ord">
          <ac:chgData name="Laurent-Walter Goix (Nokia)" userId="9ff40d73-f4ab-4eaa-b919-9a91c319482c" providerId="ADAL" clId="{1E48D20C-2CEB-46A8-B278-C56C7069BDF5}" dt="2023-11-03T10:05:29.232" v="513" actId="20577"/>
          <ac:spMkLst>
            <pc:docMk/>
            <pc:sldMk cId="4212814535" sldId="2134805300"/>
            <ac:spMk id="4" creationId="{CDEC0E35-4955-6CEA-56B7-E2865B1CC11A}"/>
          </ac:spMkLst>
        </pc:spChg>
      </pc:sldChg>
      <pc:sldMasterChg chg="modSp mod delSldLayout">
        <pc:chgData name="Laurent-Walter Goix (Nokia)" userId="9ff40d73-f4ab-4eaa-b919-9a91c319482c" providerId="ADAL" clId="{1E48D20C-2CEB-46A8-B278-C56C7069BDF5}" dt="2023-11-03T10:05:02.482" v="502"/>
        <pc:sldMasterMkLst>
          <pc:docMk/>
          <pc:sldMasterMk cId="0" sldId="2147485146"/>
        </pc:sldMasterMkLst>
        <pc:spChg chg="mod">
          <ac:chgData name="Laurent-Walter Goix (Nokia)" userId="9ff40d73-f4ab-4eaa-b919-9a91c319482c" providerId="ADAL" clId="{1E48D20C-2CEB-46A8-B278-C56C7069BDF5}" dt="2023-11-03T10:05:02.482" v="502"/>
          <ac:spMkLst>
            <pc:docMk/>
            <pc:sldMasterMk cId="0" sldId="2147485146"/>
            <ac:spMk id="13" creationId="{AF4006C6-1A95-4284-A498-917EA49F0F95}"/>
          </ac:spMkLst>
        </pc:spChg>
        <pc:sldLayoutChg chg="del">
          <pc:chgData name="Laurent-Walter Goix (Nokia)" userId="9ff40d73-f4ab-4eaa-b919-9a91c319482c" providerId="ADAL" clId="{1E48D20C-2CEB-46A8-B278-C56C7069BDF5}" dt="2023-10-18T15:26:22.848" v="499" actId="47"/>
          <pc:sldLayoutMkLst>
            <pc:docMk/>
            <pc:sldMasterMk cId="0" sldId="2147485146"/>
            <pc:sldLayoutMk cId="2850150579" sldId="2147485165"/>
          </pc:sldLayoutMkLst>
        </pc:sldLayoutChg>
        <pc:sldLayoutChg chg="del">
          <pc:chgData name="Laurent-Walter Goix (Nokia)" userId="9ff40d73-f4ab-4eaa-b919-9a91c319482c" providerId="ADAL" clId="{1E48D20C-2CEB-46A8-B278-C56C7069BDF5}" dt="2023-10-18T15:01:33.393" v="3" actId="47"/>
          <pc:sldLayoutMkLst>
            <pc:docMk/>
            <pc:sldMasterMk cId="0" sldId="2147485146"/>
            <pc:sldLayoutMk cId="3996468343" sldId="2147485166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83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 1 Meeting #104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hangingPunct="0"/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Chicago, USA,  13 - 17 November 2023</a:t>
            </a:r>
            <a:endParaRPr lang="en-S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S1-233156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000" dirty="0"/>
              <a:t>About KPIs related to “5G-enabled Traffic Flow Simulation and Situational Awareness”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LW Goix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Nokia, Nokia Shanghai Bell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EC0E35-4955-6CEA-56B7-E2865B1CC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1281453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SA1#103, it was agreed in S1-232412 to put area traffic capacity of the “5G-enabled Traffic Flow Simulation and Situational Awareness” use case in TS22.156 “[TBD]” </a:t>
            </a:r>
          </a:p>
          <a:p>
            <a:r>
              <a:rPr lang="en-US" dirty="0"/>
              <a:t>This document discusses the current values for calculation and proposes a new set of values</a:t>
            </a:r>
          </a:p>
          <a:p>
            <a:r>
              <a:rPr lang="en-US" dirty="0"/>
              <a:t>The newly proposed values heavily rely on the 5G Automobile Association White Paper "C-V2X Use Cases Volume II: Examples and Service Level Requirements“ document (TS22.156, reference [8])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Current status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TS22.156, table 6.2.1</a:t>
            </a:r>
          </a:p>
          <a:p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7B5B0D5-228A-EBBB-48BA-384A134710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169172"/>
              </p:ext>
            </p:extLst>
          </p:nvPr>
        </p:nvGraphicFramePr>
        <p:xfrm>
          <a:off x="929789" y="2310471"/>
          <a:ext cx="9794238" cy="1759123"/>
        </p:xfrm>
        <a:graphic>
          <a:graphicData uri="http://schemas.openxmlformats.org/drawingml/2006/table">
            <a:tbl>
              <a:tblPr/>
              <a:tblGrid>
                <a:gridCol w="863543">
                  <a:extLst>
                    <a:ext uri="{9D8B030D-6E8A-4147-A177-3AD203B41FA5}">
                      <a16:colId xmlns:a16="http://schemas.microsoft.com/office/drawing/2014/main" val="3639173424"/>
                    </a:ext>
                  </a:extLst>
                </a:gridCol>
                <a:gridCol w="1172815">
                  <a:extLst>
                    <a:ext uri="{9D8B030D-6E8A-4147-A177-3AD203B41FA5}">
                      <a16:colId xmlns:a16="http://schemas.microsoft.com/office/drawing/2014/main" val="79962081"/>
                    </a:ext>
                  </a:extLst>
                </a:gridCol>
                <a:gridCol w="1172815">
                  <a:extLst>
                    <a:ext uri="{9D8B030D-6E8A-4147-A177-3AD203B41FA5}">
                      <a16:colId xmlns:a16="http://schemas.microsoft.com/office/drawing/2014/main" val="991501062"/>
                    </a:ext>
                  </a:extLst>
                </a:gridCol>
                <a:gridCol w="902360">
                  <a:extLst>
                    <a:ext uri="{9D8B030D-6E8A-4147-A177-3AD203B41FA5}">
                      <a16:colId xmlns:a16="http://schemas.microsoft.com/office/drawing/2014/main" val="2752162368"/>
                    </a:ext>
                  </a:extLst>
                </a:gridCol>
                <a:gridCol w="902360">
                  <a:extLst>
                    <a:ext uri="{9D8B030D-6E8A-4147-A177-3AD203B41FA5}">
                      <a16:colId xmlns:a16="http://schemas.microsoft.com/office/drawing/2014/main" val="1590360070"/>
                    </a:ext>
                  </a:extLst>
                </a:gridCol>
                <a:gridCol w="811997">
                  <a:extLst>
                    <a:ext uri="{9D8B030D-6E8A-4147-A177-3AD203B41FA5}">
                      <a16:colId xmlns:a16="http://schemas.microsoft.com/office/drawing/2014/main" val="2246265834"/>
                    </a:ext>
                  </a:extLst>
                </a:gridCol>
                <a:gridCol w="721633">
                  <a:extLst>
                    <a:ext uri="{9D8B030D-6E8A-4147-A177-3AD203B41FA5}">
                      <a16:colId xmlns:a16="http://schemas.microsoft.com/office/drawing/2014/main" val="3996086833"/>
                    </a:ext>
                  </a:extLst>
                </a:gridCol>
                <a:gridCol w="811361">
                  <a:extLst>
                    <a:ext uri="{9D8B030D-6E8A-4147-A177-3AD203B41FA5}">
                      <a16:colId xmlns:a16="http://schemas.microsoft.com/office/drawing/2014/main" val="817964776"/>
                    </a:ext>
                  </a:extLst>
                </a:gridCol>
                <a:gridCol w="811361">
                  <a:extLst>
                    <a:ext uri="{9D8B030D-6E8A-4147-A177-3AD203B41FA5}">
                      <a16:colId xmlns:a16="http://schemas.microsoft.com/office/drawing/2014/main" val="2289316828"/>
                    </a:ext>
                  </a:extLst>
                </a:gridCol>
                <a:gridCol w="721633">
                  <a:extLst>
                    <a:ext uri="{9D8B030D-6E8A-4147-A177-3AD203B41FA5}">
                      <a16:colId xmlns:a16="http://schemas.microsoft.com/office/drawing/2014/main" val="3177615350"/>
                    </a:ext>
                  </a:extLst>
                </a:gridCol>
                <a:gridCol w="902360">
                  <a:extLst>
                    <a:ext uri="{9D8B030D-6E8A-4147-A177-3AD203B41FA5}">
                      <a16:colId xmlns:a16="http://schemas.microsoft.com/office/drawing/2014/main" val="2142181043"/>
                    </a:ext>
                  </a:extLst>
                </a:gridCol>
              </a:tblGrid>
              <a:tr h="10690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Use Cases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Characteristic parameter (KPI)</a:t>
                      </a:r>
                      <a:endParaRPr lang="en-US" sz="1000" b="1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Influence quantity</a:t>
                      </a:r>
                      <a:endParaRPr lang="en-US" sz="1000" b="1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094612"/>
                  </a:ext>
                </a:extLst>
              </a:tr>
              <a:tr h="4276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 allowed end-to-end latency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Service bit rate: user-experienced data rate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Reliability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Area Traffic capacity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Message size (byte)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Transfer Interval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accuracy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Speed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Service Area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659559"/>
                  </a:ext>
                </a:extLst>
              </a:tr>
              <a:tr h="119433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5G-enabled Traffic Flow Simulation and Situational Awareness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2)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[5-20] ms (NOTE 1)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[10~100] Mbit/s 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[8]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6)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99.9%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[TBD] </a:t>
                      </a: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Tbit/s/km2 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5)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20~100 ms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250 km/h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City or Country wide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8394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FD5FAC-6CD2-EEAF-EC00-5D1730FDF5A5}"/>
              </a:ext>
            </a:extLst>
          </p:cNvPr>
          <p:cNvGraphicFramePr>
            <a:graphicFrameLocks noGrp="1"/>
          </p:cNvGraphicFramePr>
          <p:nvPr/>
        </p:nvGraphicFramePr>
        <p:xfrm>
          <a:off x="1036321" y="4072819"/>
          <a:ext cx="9794239" cy="2346960"/>
        </p:xfrm>
        <a:graphic>
          <a:graphicData uri="http://schemas.openxmlformats.org/drawingml/2006/table">
            <a:tbl>
              <a:tblPr/>
              <a:tblGrid>
                <a:gridCol w="9794239">
                  <a:extLst>
                    <a:ext uri="{9D8B030D-6E8A-4147-A177-3AD203B41FA5}">
                      <a16:colId xmlns:a16="http://schemas.microsoft.com/office/drawing/2014/main" val="3802732228"/>
                    </a:ext>
                  </a:extLst>
                </a:gridCol>
              </a:tblGrid>
              <a:tr h="2275840">
                <a:tc>
                  <a:txBody>
                    <a:bodyPr/>
                    <a:lstStyle/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 	The mobile metaverse server receives the data from various sensors, performs data processing, rendering and provide feedback to the vehicles and users.</a:t>
                      </a:r>
                      <a:endParaRPr lang="en-US" sz="120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 	Examples of typical data volume including 1) camera: 10 Mbit/s per sensor (unstructured), 2) LiDAR: 90 Mbit/s per sensor (unstructured), 3) radar: 10 Mbit/s per sensor (unstructured), and 4) real-time Status information including Telemetry data: [&lt; 50 kbit/s] per sensor/vehicle/VRU (structured). This is to support at least 80 vehicles and 1600 users present at the same location (e.g. in an area of 40m*250m) to actively enjoy immersive metaverse services for traffic simulation and traffic awareness, the area traffic capacity is calculated considering 2 cameras, 2 Radars, 2 </a:t>
                      </a:r>
                      <a:r>
                        <a:rPr lang="en-GB" sz="1100" u="none" dirty="0" err="1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LiDARs</a:t>
                      </a: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on road side, 1600 user’s smart phones and 80 vehicles with 7 cameras, 4 radar and 2 LiDAR for each vehicle.</a:t>
                      </a:r>
                      <a:endParaRPr lang="en-US" sz="120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 	The frequency considers different sensor types such as Radar/LiDAR (10Hz) and camera (10~50Hz).</a:t>
                      </a:r>
                      <a:endParaRPr lang="en-US" sz="120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4: 	The service area for traffic flow simulation and situational awareness depends on the actual deployment, for example, it can be deployed for a city or a district within a city or even countrywide. In some cases a local approach (e.g. the application servers are hosted at the network edge) is preferred in order to satisfy the requirements of low latency and high reliability.</a:t>
                      </a:r>
                      <a:endParaRPr lang="en-US" sz="120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5: 	The calculation is this table is done per one 5G network, in case of N 5G networks to be involved for such use case in the same area, this value can be divided by N.</a:t>
                      </a:r>
                      <a:endParaRPr lang="en-US" sz="120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6: 	User experienced data rate refers to the data rate needed for the vehicle or human, the value is observed from industrial practice. </a:t>
                      </a:r>
                      <a:endParaRPr lang="en-US" sz="120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3247" marR="15324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13453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Current status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TS22.156, table 6.2.1 / Main current assumptions</a:t>
            </a:r>
          </a:p>
          <a:p>
            <a:endParaRPr lang="en-US" alt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870106E-2E36-0D17-6A13-299A39C3F684}"/>
              </a:ext>
            </a:extLst>
          </p:cNvPr>
          <p:cNvSpPr txBox="1">
            <a:spLocks/>
          </p:cNvSpPr>
          <p:nvPr/>
        </p:nvSpPr>
        <p:spPr>
          <a:xfrm>
            <a:off x="1217156" y="2362014"/>
            <a:ext cx="5102929" cy="3949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[“typical data volume” </a:t>
            </a:r>
            <a:r>
              <a:rPr lang="en-US" sz="1100" u="sng" dirty="0"/>
              <a:t>extracted from NOTE 2</a:t>
            </a:r>
            <a:r>
              <a:rPr lang="en-US" sz="1100" dirty="0"/>
              <a:t>]</a:t>
            </a:r>
          </a:p>
          <a:p>
            <a:endParaRPr lang="en-US" sz="1100" dirty="0"/>
          </a:p>
          <a:p>
            <a:r>
              <a:rPr lang="en-US" sz="1100" dirty="0"/>
              <a:t>1) </a:t>
            </a:r>
            <a:r>
              <a:rPr lang="en-US" sz="1100" b="1" dirty="0"/>
              <a:t>camera</a:t>
            </a:r>
            <a:r>
              <a:rPr lang="en-US" sz="1100" dirty="0"/>
              <a:t>: 10 Mbit/s per sensor (unstructured), </a:t>
            </a:r>
          </a:p>
          <a:p>
            <a:r>
              <a:rPr lang="en-US" sz="1100" dirty="0"/>
              <a:t>2) </a:t>
            </a:r>
            <a:r>
              <a:rPr lang="en-US" sz="1100" b="1" dirty="0"/>
              <a:t>LiDAR</a:t>
            </a:r>
            <a:r>
              <a:rPr lang="en-US" sz="1100" dirty="0"/>
              <a:t>: 90 Mbit/s per sensor (unstructured), </a:t>
            </a:r>
          </a:p>
          <a:p>
            <a:r>
              <a:rPr lang="en-US" sz="1100" dirty="0"/>
              <a:t>3) </a:t>
            </a:r>
            <a:r>
              <a:rPr lang="en-US" sz="1100" b="1" dirty="0"/>
              <a:t>radar</a:t>
            </a:r>
            <a:r>
              <a:rPr lang="en-US" sz="1100" dirty="0"/>
              <a:t>: 10 Mbit/s per sensor (unstructured), </a:t>
            </a:r>
          </a:p>
          <a:p>
            <a:r>
              <a:rPr lang="en-US" sz="1100" dirty="0"/>
              <a:t>4) </a:t>
            </a:r>
            <a:r>
              <a:rPr lang="en-US" sz="1100" b="1" dirty="0"/>
              <a:t>real-time Status information </a:t>
            </a:r>
            <a:r>
              <a:rPr lang="en-US" sz="1100" dirty="0"/>
              <a:t>including Telemetry data: [&lt; 50 kbit/s] per sensor/vehicle/VRU (structured). </a:t>
            </a:r>
          </a:p>
          <a:p>
            <a:endParaRPr lang="en-US" sz="1100" dirty="0"/>
          </a:p>
          <a:p>
            <a:r>
              <a:rPr lang="en-US" sz="1100" dirty="0"/>
              <a:t>This is to support at least 80 vehicles and 1600 users present at the same location (e.g. in </a:t>
            </a:r>
            <a:r>
              <a:rPr lang="en-US" sz="1100" u="sng" dirty="0"/>
              <a:t>an area of 40m*250m</a:t>
            </a:r>
            <a:r>
              <a:rPr lang="en-US" sz="1100" dirty="0"/>
              <a:t>) to actively enjoy immersive metaverse services for traffic simulation and traffic awareness.</a:t>
            </a:r>
          </a:p>
          <a:p>
            <a:endParaRPr lang="en-US" sz="1100" dirty="0"/>
          </a:p>
          <a:p>
            <a:r>
              <a:rPr lang="en-US" sz="1100" dirty="0"/>
              <a:t>The area traffic capacity is calculated considering:</a:t>
            </a:r>
          </a:p>
          <a:p>
            <a:pPr marL="171450" indent="-171450">
              <a:buFontTx/>
              <a:buChar char="-"/>
            </a:pPr>
            <a:r>
              <a:rPr lang="en-US" sz="1100" dirty="0"/>
              <a:t>2 cameras, 2 Radars, 2 </a:t>
            </a:r>
            <a:r>
              <a:rPr lang="en-US" sz="1100" dirty="0" err="1"/>
              <a:t>LiDARs</a:t>
            </a:r>
            <a:r>
              <a:rPr lang="en-US" sz="1100" dirty="0"/>
              <a:t> on road side, </a:t>
            </a:r>
          </a:p>
          <a:p>
            <a:pPr marL="171450" indent="-171450">
              <a:buFontTx/>
              <a:buChar char="-"/>
            </a:pPr>
            <a:r>
              <a:rPr lang="en-US" sz="1100" dirty="0"/>
              <a:t>1600 user’s smart phones </a:t>
            </a:r>
          </a:p>
          <a:p>
            <a:pPr marL="171450" indent="-171450">
              <a:buFontTx/>
              <a:buChar char="-"/>
            </a:pPr>
            <a:r>
              <a:rPr lang="en-US" sz="1100" dirty="0"/>
              <a:t>80 vehicles with 7 cameras, 4 radar and 2 LiDAR for each vehicle.																		</a:t>
            </a:r>
          </a:p>
          <a:p>
            <a:r>
              <a:rPr lang="en-US" sz="1100" dirty="0"/>
              <a:t>																		</a:t>
            </a:r>
          </a:p>
          <a:p>
            <a:r>
              <a:rPr lang="en-US" sz="1100" dirty="0"/>
              <a:t>																		</a:t>
            </a:r>
          </a:p>
          <a:p>
            <a:endParaRPr lang="en-US" sz="11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8810C6-99DE-CB05-7293-090BAF1E6671}"/>
              </a:ext>
            </a:extLst>
          </p:cNvPr>
          <p:cNvSpPr txBox="1"/>
          <p:nvPr/>
        </p:nvSpPr>
        <p:spPr>
          <a:xfrm>
            <a:off x="6657922" y="4803623"/>
            <a:ext cx="3184268" cy="5520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Such an area is equivalent to 10m*1km. 1km2 (capacity metric) corresponds to </a:t>
            </a:r>
            <a:r>
              <a:rPr kumimoji="0" lang="en-US" sz="1200" b="0" i="0" u="sng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100 of such areas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45B5A51-C839-BD51-5EB2-DBD69A73F190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3614190" y="4548346"/>
            <a:ext cx="3043732" cy="531301"/>
          </a:xfrm>
          <a:prstGeom prst="straightConnector1">
            <a:avLst/>
          </a:prstGeom>
          <a:ln>
            <a:solidFill>
              <a:srgbClr val="FF66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920C11F-9472-A235-EDF0-E5F453A28184}"/>
              </a:ext>
            </a:extLst>
          </p:cNvPr>
          <p:cNvSpPr txBox="1"/>
          <p:nvPr/>
        </p:nvSpPr>
        <p:spPr>
          <a:xfrm>
            <a:off x="6657922" y="5456400"/>
            <a:ext cx="3184268" cy="5651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Number of road side in this area not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precised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: assumption is 1 camera/radar/lidar per road direction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A0908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1160D80-5144-01BD-A076-1152EBA59B41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4084059" y="5368754"/>
            <a:ext cx="2573863" cy="370211"/>
          </a:xfrm>
          <a:prstGeom prst="straightConnector1">
            <a:avLst/>
          </a:prstGeom>
          <a:ln>
            <a:solidFill>
              <a:srgbClr val="FF66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71DBF07-B22A-550D-208B-2CC5EC3070EF}"/>
              </a:ext>
            </a:extLst>
          </p:cNvPr>
          <p:cNvSpPr txBox="1"/>
          <p:nvPr/>
        </p:nvSpPr>
        <p:spPr>
          <a:xfrm>
            <a:off x="6429390" y="4339223"/>
            <a:ext cx="3412800" cy="3767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Note: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2.36 is 17x lower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than current value in TR22.856 cl 7.2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(was 39.6Tb/s/km2 before TBD)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3845FBF-2733-5A8B-DFCA-29EEAE7765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70615"/>
              </p:ext>
            </p:extLst>
          </p:nvPr>
        </p:nvGraphicFramePr>
        <p:xfrm>
          <a:off x="6429388" y="2360399"/>
          <a:ext cx="3412801" cy="1878092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487543">
                  <a:extLst>
                    <a:ext uri="{9D8B030D-6E8A-4147-A177-3AD203B41FA5}">
                      <a16:colId xmlns:a16="http://schemas.microsoft.com/office/drawing/2014/main" val="494344590"/>
                    </a:ext>
                  </a:extLst>
                </a:gridCol>
                <a:gridCol w="487543">
                  <a:extLst>
                    <a:ext uri="{9D8B030D-6E8A-4147-A177-3AD203B41FA5}">
                      <a16:colId xmlns:a16="http://schemas.microsoft.com/office/drawing/2014/main" val="724549839"/>
                    </a:ext>
                  </a:extLst>
                </a:gridCol>
                <a:gridCol w="487543">
                  <a:extLst>
                    <a:ext uri="{9D8B030D-6E8A-4147-A177-3AD203B41FA5}">
                      <a16:colId xmlns:a16="http://schemas.microsoft.com/office/drawing/2014/main" val="2875561645"/>
                    </a:ext>
                  </a:extLst>
                </a:gridCol>
                <a:gridCol w="487543">
                  <a:extLst>
                    <a:ext uri="{9D8B030D-6E8A-4147-A177-3AD203B41FA5}">
                      <a16:colId xmlns:a16="http://schemas.microsoft.com/office/drawing/2014/main" val="2426924179"/>
                    </a:ext>
                  </a:extLst>
                </a:gridCol>
                <a:gridCol w="487543">
                  <a:extLst>
                    <a:ext uri="{9D8B030D-6E8A-4147-A177-3AD203B41FA5}">
                      <a16:colId xmlns:a16="http://schemas.microsoft.com/office/drawing/2014/main" val="186221190"/>
                    </a:ext>
                  </a:extLst>
                </a:gridCol>
                <a:gridCol w="487543">
                  <a:extLst>
                    <a:ext uri="{9D8B030D-6E8A-4147-A177-3AD203B41FA5}">
                      <a16:colId xmlns:a16="http://schemas.microsoft.com/office/drawing/2014/main" val="2825328831"/>
                    </a:ext>
                  </a:extLst>
                </a:gridCol>
                <a:gridCol w="487543">
                  <a:extLst>
                    <a:ext uri="{9D8B030D-6E8A-4147-A177-3AD203B41FA5}">
                      <a16:colId xmlns:a16="http://schemas.microsoft.com/office/drawing/2014/main" val="2433896042"/>
                    </a:ext>
                  </a:extLst>
                </a:gridCol>
              </a:tblGrid>
              <a:tr h="1843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CURRENT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bitrate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vehicle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user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road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64054816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Mb/s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80</a:t>
                      </a:r>
                      <a:endParaRPr lang="en-US" sz="900" b="0" i="1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1600</a:t>
                      </a:r>
                      <a:endParaRPr lang="en-US" sz="900" b="0" i="1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US" sz="900" b="0" i="1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58472576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camera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7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5470428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lidar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90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31633873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radar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33747163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status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0.05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13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6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973820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953657424"/>
                  </a:ext>
                </a:extLst>
              </a:tr>
              <a:tr h="184335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per item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290.65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0.05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220.3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55729"/>
                  </a:ext>
                </a:extLst>
              </a:tr>
              <a:tr h="2017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total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23252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84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220.3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23556.30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Mb/s</a:t>
                      </a:r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27811529"/>
                  </a:ext>
                </a:extLst>
              </a:tr>
              <a:tr h="20170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x100</a:t>
                      </a:r>
                      <a:endParaRPr lang="en-US" sz="900" b="1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2.36</a:t>
                      </a:r>
                      <a:endParaRPr lang="en-US" sz="900" b="1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Tb/s/km2</a:t>
                      </a:r>
                      <a:endParaRPr lang="en-US" sz="9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0226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00418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Current status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TS22.156, table 6.2.1 / Proposal and motivations</a:t>
            </a:r>
          </a:p>
          <a:p>
            <a:endParaRPr lang="en-US" altLang="en-US" dirty="0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E9A39864-4B5D-EA75-D8D5-8BD353F6619F}"/>
              </a:ext>
            </a:extLst>
          </p:cNvPr>
          <p:cNvSpPr txBox="1">
            <a:spLocks/>
          </p:cNvSpPr>
          <p:nvPr/>
        </p:nvSpPr>
        <p:spPr>
          <a:xfrm>
            <a:off x="1323688" y="2402493"/>
            <a:ext cx="5102929" cy="40160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/>
              <a:t>[“typical data volume” </a:t>
            </a:r>
            <a:r>
              <a:rPr lang="en-US" sz="1100" u="sng"/>
              <a:t>extracted from NOTE 2</a:t>
            </a:r>
            <a:r>
              <a:rPr lang="en-US" sz="1100"/>
              <a:t>]</a:t>
            </a:r>
          </a:p>
          <a:p>
            <a:endParaRPr lang="en-US" sz="1100"/>
          </a:p>
          <a:p>
            <a:r>
              <a:rPr lang="en-US" sz="1100"/>
              <a:t>1) </a:t>
            </a:r>
            <a:r>
              <a:rPr lang="en-US" sz="1100" b="1"/>
              <a:t>camera</a:t>
            </a:r>
            <a:r>
              <a:rPr lang="en-US" sz="1100"/>
              <a:t>: </a:t>
            </a:r>
            <a:r>
              <a:rPr lang="en-US" sz="1100">
                <a:highlight>
                  <a:srgbClr val="FFFF00"/>
                </a:highlight>
              </a:rPr>
              <a:t>10</a:t>
            </a:r>
            <a:r>
              <a:rPr lang="en-US" sz="1100"/>
              <a:t> Mbit/s per sensor (unstructured), </a:t>
            </a:r>
          </a:p>
          <a:p>
            <a:r>
              <a:rPr lang="en-US" sz="1100"/>
              <a:t>2) </a:t>
            </a:r>
            <a:r>
              <a:rPr lang="en-US" sz="1100" b="1"/>
              <a:t>LiDAR</a:t>
            </a:r>
            <a:r>
              <a:rPr lang="en-US" sz="1100"/>
              <a:t>: </a:t>
            </a:r>
            <a:r>
              <a:rPr lang="en-US" sz="1100">
                <a:highlight>
                  <a:srgbClr val="FFFF00"/>
                </a:highlight>
              </a:rPr>
              <a:t>90</a:t>
            </a:r>
            <a:r>
              <a:rPr lang="en-US" sz="1100"/>
              <a:t> Mbit/s per sensor (unstructured), </a:t>
            </a:r>
          </a:p>
          <a:p>
            <a:r>
              <a:rPr lang="en-US" sz="1100"/>
              <a:t>3) </a:t>
            </a:r>
            <a:r>
              <a:rPr lang="en-US" sz="1100" b="1"/>
              <a:t>radar</a:t>
            </a:r>
            <a:r>
              <a:rPr lang="en-US" sz="1100"/>
              <a:t>: </a:t>
            </a:r>
            <a:r>
              <a:rPr lang="en-US" sz="1100">
                <a:highlight>
                  <a:srgbClr val="FFFF00"/>
                </a:highlight>
              </a:rPr>
              <a:t>10</a:t>
            </a:r>
            <a:r>
              <a:rPr lang="en-US" sz="1100"/>
              <a:t> Mbit/s per sensor (unstructured), </a:t>
            </a:r>
          </a:p>
          <a:p>
            <a:r>
              <a:rPr lang="en-US" sz="1100"/>
              <a:t>4) </a:t>
            </a:r>
            <a:r>
              <a:rPr lang="en-US" sz="1100" b="1"/>
              <a:t>real-time Status information </a:t>
            </a:r>
            <a:r>
              <a:rPr lang="en-US" sz="1100"/>
              <a:t>including Telemetry data: [&lt; 50 kbit/s] per sensor/vehicle/VRU (structured). </a:t>
            </a:r>
          </a:p>
          <a:p>
            <a:endParaRPr lang="en-US" sz="1100"/>
          </a:p>
          <a:p>
            <a:r>
              <a:rPr lang="en-US" sz="1100"/>
              <a:t>This is to support at least 80 vehicles and 1600 users present at the same location (e.g. in </a:t>
            </a:r>
            <a:r>
              <a:rPr lang="en-US" sz="1100" u="sng"/>
              <a:t>an area of 40m*250m</a:t>
            </a:r>
            <a:r>
              <a:rPr lang="en-US" sz="1100"/>
              <a:t>) to actively enjoy immersive metaverse services for traffic simulation and traffic awareness.</a:t>
            </a:r>
          </a:p>
          <a:p>
            <a:endParaRPr lang="en-US" sz="1100"/>
          </a:p>
          <a:p>
            <a:r>
              <a:rPr lang="en-US" sz="1100"/>
              <a:t>The area traffic capacity is calculated considering:</a:t>
            </a:r>
          </a:p>
          <a:p>
            <a:pPr marL="171450" indent="-171450">
              <a:buFontTx/>
              <a:buChar char="-"/>
            </a:pPr>
            <a:r>
              <a:rPr lang="en-US" sz="1100"/>
              <a:t>2 cameras, 2 Radars, 2 LiDARs on road side, </a:t>
            </a:r>
          </a:p>
          <a:p>
            <a:pPr marL="171450" indent="-171450">
              <a:buFontTx/>
              <a:buChar char="-"/>
            </a:pPr>
            <a:r>
              <a:rPr lang="en-US" sz="1100"/>
              <a:t>1600 user’s smart phones </a:t>
            </a:r>
          </a:p>
          <a:p>
            <a:pPr marL="171450" indent="-171450">
              <a:buFontTx/>
              <a:buChar char="-"/>
            </a:pPr>
            <a:r>
              <a:rPr lang="en-US" sz="1100"/>
              <a:t>80 vehicles with 7 cameras, 4 radar and 2 LiDAR for each vehicle.																		</a:t>
            </a:r>
          </a:p>
          <a:p>
            <a:r>
              <a:rPr lang="en-US" sz="1100"/>
              <a:t>																		</a:t>
            </a:r>
          </a:p>
          <a:p>
            <a:r>
              <a:rPr lang="en-US" sz="1100"/>
              <a:t>																		</a:t>
            </a:r>
          </a:p>
          <a:p>
            <a:endParaRPr lang="en-US" sz="1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12EE4B-959C-699B-315F-99955A961DC6}"/>
              </a:ext>
            </a:extLst>
          </p:cNvPr>
          <p:cNvSpPr txBox="1"/>
          <p:nvPr/>
        </p:nvSpPr>
        <p:spPr>
          <a:xfrm>
            <a:off x="7989903" y="2618354"/>
            <a:ext cx="3787619" cy="3558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From 5GAA “Infrastructure Assisted Environment Perception” use case: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indent="-171450" defTabSz="18000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80000" algn="l"/>
              </a:tabLst>
              <a:defRPr/>
            </a:pPr>
            <a:r>
              <a:rPr lang="en-US" sz="800" i="1" dirty="0">
                <a:solidFill>
                  <a:srgbClr val="001135"/>
                </a:solidFill>
                <a:latin typeface="+mn-lt"/>
              </a:rPr>
              <a:t>Assumes RADAR sensors already generate object lists for observed vehicles  […] From RADAR to local compute unit for sensor fusion 80-160 Kbps.</a:t>
            </a:r>
          </a:p>
          <a:p>
            <a:pPr marL="171450" marR="0" lvl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  <a:defRPr/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Assuming each LIDAR sensor creates point clouds and not object lists. […] From LIDAR sensors to local compute unit: 35Mbps per sensor</a:t>
            </a:r>
          </a:p>
          <a:p>
            <a:pPr marL="171450" indent="-171450" defTabSz="18000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80000" algn="l"/>
              </a:tabLst>
              <a:defRPr/>
            </a:pPr>
            <a:r>
              <a:rPr lang="en-US" sz="800" i="1" dirty="0">
                <a:solidFill>
                  <a:srgbClr val="001135"/>
                </a:solidFill>
                <a:latin typeface="+mn-lt"/>
              </a:rPr>
              <a:t>From cameras to local compute unit 5-8 Mbps per camera</a:t>
            </a:r>
          </a:p>
          <a:p>
            <a:pPr marL="171450" indent="-171450" defTabSz="180000"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180000" algn="l"/>
              </a:tabLst>
              <a:defRPr/>
            </a:pPr>
            <a:endParaRPr lang="en-US" sz="1050" dirty="0">
              <a:solidFill>
                <a:schemeClr val="tx2"/>
              </a:solidFill>
              <a:latin typeface="+mn-lt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050" dirty="0">
                <a:solidFill>
                  <a:schemeClr val="tx2"/>
                </a:solidFill>
                <a:latin typeface="+mn-lt"/>
              </a:rPr>
              <a:t>From 5GAA “HD map collecting/sharing” use case: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 1: Unprocessed but compressed sensor data sent to the HD map provider. 47 Mbps is derived from: H.265/ HEVC HD camera ~8 Mbps + LIDAR ~35 Mbps + other sensor data.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 2: Processed sensor data (interpreted objects) sent to the HD map provider. Assumed 1 kB/Object/100 </a:t>
            </a:r>
            <a:r>
              <a:rPr kumimoji="0" lang="en-US" sz="800" b="0" i="1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ms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x 50 objects per car: 4 Mbps.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endParaRPr kumimoji="0" lang="en-US" sz="800" b="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US" sz="1050" dirty="0">
                <a:solidFill>
                  <a:schemeClr val="tx2"/>
                </a:solidFill>
                <a:latin typeface="+mn-lt"/>
              </a:rPr>
              <a:t>New proposed values: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camera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Mbit/s per sensor (unstructured),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LiDAR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35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Mbit/s per sensor (unstructured),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radar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1000" b="1" dirty="0">
                <a:solidFill>
                  <a:srgbClr val="FF0000"/>
                </a:solidFill>
                <a:latin typeface="+mn-lt"/>
              </a:rPr>
              <a:t>K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bit/s per sensor (unstructured),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real-time Status information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Telemetry data: [&lt; 50 kbit/s] per sensor/vehicle/VRU (structured). 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640D35D-25D1-0E2B-A56F-A2A1DA92D16D}"/>
              </a:ext>
            </a:extLst>
          </p:cNvPr>
          <p:cNvCxnSpPr>
            <a:cxnSpLocks/>
            <a:stCxn id="3" idx="1"/>
          </p:cNvCxnSpPr>
          <p:nvPr/>
        </p:nvCxnSpPr>
        <p:spPr>
          <a:xfrm flipH="1" flipV="1">
            <a:off x="4492101" y="3071674"/>
            <a:ext cx="3497802" cy="1325985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6C52115-5270-0804-A2B4-F4AB70F005DA}"/>
              </a:ext>
            </a:extLst>
          </p:cNvPr>
          <p:cNvSpPr txBox="1"/>
          <p:nvPr/>
        </p:nvSpPr>
        <p:spPr>
          <a:xfrm>
            <a:off x="8593254" y="1825625"/>
            <a:ext cx="3184268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1">
                    <a:lumMod val="10000"/>
                  </a:schemeClr>
                </a:solidFill>
              </a:rPr>
              <a:t>Based on 5GAA "C-V2X Use Cases Volume II: Examples and Service Level Requirements", 5G Automobile Association White Paper </a:t>
            </a:r>
            <a:r>
              <a:rPr lang="en-US" sz="1100" i="1" dirty="0">
                <a:solidFill>
                  <a:schemeClr val="tx1">
                    <a:lumMod val="10000"/>
                  </a:schemeClr>
                </a:solidFill>
              </a:rPr>
              <a:t>(TS22.156, reference [8])</a:t>
            </a:r>
          </a:p>
        </p:txBody>
      </p:sp>
    </p:spTree>
    <p:extLst>
      <p:ext uri="{BB962C8B-B14F-4D97-AF65-F5344CB8AC3E}">
        <p14:creationId xmlns:p14="http://schemas.microsoft.com/office/powerpoint/2010/main" val="151321598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Current status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TS22.156, table 6.2.1 / Proposal and motivations</a:t>
            </a:r>
          </a:p>
          <a:p>
            <a:endParaRPr lang="en-US" altLang="en-US" dirty="0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E9A39864-4B5D-EA75-D8D5-8BD353F6619F}"/>
              </a:ext>
            </a:extLst>
          </p:cNvPr>
          <p:cNvSpPr txBox="1">
            <a:spLocks/>
          </p:cNvSpPr>
          <p:nvPr/>
        </p:nvSpPr>
        <p:spPr>
          <a:xfrm>
            <a:off x="1323688" y="2402493"/>
            <a:ext cx="5102929" cy="40160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[“typical data volume” </a:t>
            </a:r>
            <a:r>
              <a:rPr lang="en-US" sz="1100" u="sng" dirty="0"/>
              <a:t>extracted from NOTE 2</a:t>
            </a:r>
            <a:r>
              <a:rPr lang="en-US" sz="1100" dirty="0"/>
              <a:t>]</a:t>
            </a:r>
          </a:p>
          <a:p>
            <a:endParaRPr lang="en-US" sz="1100" dirty="0"/>
          </a:p>
          <a:p>
            <a:r>
              <a:rPr lang="en-US" sz="1100" dirty="0"/>
              <a:t>1) </a:t>
            </a:r>
            <a:r>
              <a:rPr lang="en-US" sz="1100" b="1" dirty="0"/>
              <a:t>camera</a:t>
            </a:r>
            <a:r>
              <a:rPr lang="en-US" sz="1100" dirty="0"/>
              <a:t>: 10 Mbit/s per sensor (unstructured), </a:t>
            </a:r>
          </a:p>
          <a:p>
            <a:r>
              <a:rPr lang="en-US" sz="1100" dirty="0"/>
              <a:t>2) </a:t>
            </a:r>
            <a:r>
              <a:rPr lang="en-US" sz="1100" b="1" dirty="0"/>
              <a:t>LiDAR</a:t>
            </a:r>
            <a:r>
              <a:rPr lang="en-US" sz="1100" dirty="0"/>
              <a:t>: 90 Mbit/s per sensor (unstructured), </a:t>
            </a:r>
          </a:p>
          <a:p>
            <a:r>
              <a:rPr lang="en-US" sz="1100" dirty="0"/>
              <a:t>3) </a:t>
            </a:r>
            <a:r>
              <a:rPr lang="en-US" sz="1100" b="1" dirty="0"/>
              <a:t>radar</a:t>
            </a:r>
            <a:r>
              <a:rPr lang="en-US" sz="1100" dirty="0"/>
              <a:t>: 10 Mbit/s per sensor (unstructured), </a:t>
            </a:r>
          </a:p>
          <a:p>
            <a:r>
              <a:rPr lang="en-US" sz="1100" dirty="0"/>
              <a:t>4) </a:t>
            </a:r>
            <a:r>
              <a:rPr lang="en-US" sz="1100" b="1" dirty="0"/>
              <a:t>real-time Status information </a:t>
            </a:r>
            <a:r>
              <a:rPr lang="en-US" sz="1100" dirty="0"/>
              <a:t>including Telemetry data: [&lt; 50 kbit/s] per sensor/vehicle/VRU (structured). </a:t>
            </a:r>
          </a:p>
          <a:p>
            <a:endParaRPr lang="en-US" sz="1100" dirty="0"/>
          </a:p>
          <a:p>
            <a:r>
              <a:rPr lang="en-US" sz="1100" dirty="0"/>
              <a:t>This is to support at least </a:t>
            </a:r>
            <a:r>
              <a:rPr lang="en-US" sz="1100" dirty="0">
                <a:highlight>
                  <a:srgbClr val="FFFF00"/>
                </a:highlight>
              </a:rPr>
              <a:t>80</a:t>
            </a:r>
            <a:r>
              <a:rPr lang="en-US" sz="1100" dirty="0"/>
              <a:t> vehicles and </a:t>
            </a:r>
            <a:r>
              <a:rPr lang="en-US" sz="1100" dirty="0">
                <a:highlight>
                  <a:srgbClr val="FFFF00"/>
                </a:highlight>
              </a:rPr>
              <a:t>1600</a:t>
            </a:r>
            <a:r>
              <a:rPr lang="en-US" sz="1100" dirty="0"/>
              <a:t> users present at the same location (e.g. in </a:t>
            </a:r>
            <a:r>
              <a:rPr lang="en-US" sz="1100" u="sng" dirty="0"/>
              <a:t>an area of 40m*250m</a:t>
            </a:r>
            <a:r>
              <a:rPr lang="en-US" sz="1100" dirty="0"/>
              <a:t>) to actively enjoy immersive metaverse services for traffic simulation and traffic awareness.</a:t>
            </a:r>
          </a:p>
          <a:p>
            <a:endParaRPr lang="en-US" sz="1100" dirty="0"/>
          </a:p>
          <a:p>
            <a:r>
              <a:rPr lang="en-US" sz="1100" dirty="0"/>
              <a:t>The area traffic capacity is calculated considering: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highlight>
                  <a:srgbClr val="FFFF00"/>
                </a:highlight>
              </a:rPr>
              <a:t>2</a:t>
            </a:r>
            <a:r>
              <a:rPr lang="en-US" sz="1100" dirty="0"/>
              <a:t> cameras, </a:t>
            </a:r>
            <a:r>
              <a:rPr lang="en-US" sz="1100" dirty="0">
                <a:highlight>
                  <a:srgbClr val="FFFF00"/>
                </a:highlight>
              </a:rPr>
              <a:t>2</a:t>
            </a:r>
            <a:r>
              <a:rPr lang="en-US" sz="1100" dirty="0"/>
              <a:t> Radars, </a:t>
            </a:r>
            <a:r>
              <a:rPr lang="en-US" sz="1100" dirty="0">
                <a:highlight>
                  <a:srgbClr val="FFFF00"/>
                </a:highlight>
              </a:rPr>
              <a:t>2</a:t>
            </a:r>
            <a:r>
              <a:rPr lang="en-US" sz="1100" dirty="0"/>
              <a:t> </a:t>
            </a:r>
            <a:r>
              <a:rPr lang="en-US" sz="1100" dirty="0" err="1"/>
              <a:t>LiDARs</a:t>
            </a:r>
            <a:r>
              <a:rPr lang="en-US" sz="1100" dirty="0"/>
              <a:t> on road side, 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highlight>
                  <a:srgbClr val="FFFF00"/>
                </a:highlight>
              </a:rPr>
              <a:t>1600</a:t>
            </a:r>
            <a:r>
              <a:rPr lang="en-US" sz="1100" dirty="0"/>
              <a:t> user’s smart phones </a:t>
            </a:r>
          </a:p>
          <a:p>
            <a:pPr marL="171450" indent="-171450">
              <a:buFontTx/>
              <a:buChar char="-"/>
            </a:pPr>
            <a:r>
              <a:rPr lang="en-US" sz="1100" dirty="0">
                <a:highlight>
                  <a:srgbClr val="FFFF00"/>
                </a:highlight>
              </a:rPr>
              <a:t>80</a:t>
            </a:r>
            <a:r>
              <a:rPr lang="en-US" sz="1100" dirty="0"/>
              <a:t> vehicles with 7 cameras, </a:t>
            </a:r>
            <a:r>
              <a:rPr lang="en-US" sz="1100" dirty="0">
                <a:highlight>
                  <a:srgbClr val="FFFF00"/>
                </a:highlight>
              </a:rPr>
              <a:t>4</a:t>
            </a:r>
            <a:r>
              <a:rPr lang="en-US" sz="1100" dirty="0"/>
              <a:t> radar and </a:t>
            </a:r>
            <a:r>
              <a:rPr lang="en-US" sz="1100" dirty="0">
                <a:highlight>
                  <a:srgbClr val="FFFF00"/>
                </a:highlight>
              </a:rPr>
              <a:t>2</a:t>
            </a:r>
            <a:r>
              <a:rPr lang="en-US" sz="1100" dirty="0"/>
              <a:t> LiDAR for each vehicle.																		</a:t>
            </a:r>
          </a:p>
          <a:p>
            <a:r>
              <a:rPr lang="en-US" sz="1100" dirty="0"/>
              <a:t>																		</a:t>
            </a:r>
          </a:p>
          <a:p>
            <a:r>
              <a:rPr lang="en-US" sz="1100" dirty="0"/>
              <a:t>																		</a:t>
            </a:r>
          </a:p>
          <a:p>
            <a:endParaRPr lang="en-US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C52115-5270-0804-A2B4-F4AB70F005DA}"/>
              </a:ext>
            </a:extLst>
          </p:cNvPr>
          <p:cNvSpPr txBox="1"/>
          <p:nvPr/>
        </p:nvSpPr>
        <p:spPr>
          <a:xfrm>
            <a:off x="8593254" y="1825625"/>
            <a:ext cx="3184268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1">
                    <a:lumMod val="10000"/>
                  </a:schemeClr>
                </a:solidFill>
              </a:rPr>
              <a:t>Based on 5GAA "C-V2X Use Cases Volume II: Examples and Service Level Requirements", 5G Automobile Association White Paper </a:t>
            </a:r>
            <a:r>
              <a:rPr lang="en-US" sz="1100" i="1" dirty="0">
                <a:solidFill>
                  <a:schemeClr val="tx1">
                    <a:lumMod val="10000"/>
                  </a:schemeClr>
                </a:solidFill>
              </a:rPr>
              <a:t>(TS22.156, reference [8])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327291-282C-A567-2B8A-5C755B9787C4}"/>
              </a:ext>
            </a:extLst>
          </p:cNvPr>
          <p:cNvSpPr txBox="1"/>
          <p:nvPr/>
        </p:nvSpPr>
        <p:spPr>
          <a:xfrm>
            <a:off x="7466120" y="5648329"/>
            <a:ext cx="4160482" cy="5286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Current assumption is realistic, although more accurately we propose: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-"/>
              <a:tabLst>
                <a:tab pos="180000" algn="l"/>
              </a:tabLst>
            </a:pPr>
            <a:r>
              <a:rPr lang="en-US" sz="900" b="1" dirty="0">
                <a:solidFill>
                  <a:srgbClr val="FF0000"/>
                </a:solidFill>
                <a:latin typeface="+mn-lt"/>
              </a:rPr>
              <a:t>8</a:t>
            </a:r>
            <a:r>
              <a:rPr lang="en-US" sz="900" dirty="0">
                <a:solidFill>
                  <a:schemeClr val="tx2"/>
                </a:solidFill>
                <a:latin typeface="+mn-lt"/>
              </a:rPr>
              <a:t> radars (4x per each bumper)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-"/>
              <a:tabLst>
                <a:tab pos="180000" algn="l"/>
              </a:tabLst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LiDAR (front) – pricing reason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CB94223-5863-3922-1A08-3376407C6C52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5362113" y="5912646"/>
            <a:ext cx="2104007" cy="39925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32CE2BA-5247-BC6F-F763-B67DB55454FB}"/>
              </a:ext>
            </a:extLst>
          </p:cNvPr>
          <p:cNvSpPr txBox="1"/>
          <p:nvPr/>
        </p:nvSpPr>
        <p:spPr>
          <a:xfrm>
            <a:off x="7466120" y="2595066"/>
            <a:ext cx="4160482" cy="12078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Current assumption means (x100, see prev. slide):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-"/>
              <a:tabLst>
                <a:tab pos="180000" algn="l"/>
              </a:tabLst>
            </a:pPr>
            <a:r>
              <a:rPr lang="en-US" sz="900" dirty="0">
                <a:solidFill>
                  <a:schemeClr val="tx2"/>
                </a:solidFill>
                <a:latin typeface="+mn-lt"/>
              </a:rPr>
              <a:t>8k vehicles/km2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-"/>
              <a:tabLst>
                <a:tab pos="180000" algn="l"/>
              </a:tabLst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160k users/km2</a:t>
            </a:r>
          </a:p>
          <a:p>
            <a:pPr marR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>
                <a:tab pos="180000" algn="l"/>
              </a:tabLst>
            </a:pPr>
            <a:r>
              <a:rPr lang="en-US" sz="900" noProof="0" dirty="0">
                <a:solidFill>
                  <a:schemeClr val="tx2"/>
                </a:solidFill>
                <a:latin typeface="+mn-lt"/>
              </a:rPr>
              <a:t>However, </a:t>
            </a:r>
            <a:r>
              <a:rPr lang="en-US" sz="900" noProof="0" dirty="0" err="1">
                <a:solidFill>
                  <a:schemeClr val="tx2"/>
                </a:solidFill>
                <a:latin typeface="+mn-lt"/>
              </a:rPr>
              <a:t>fro</a:t>
            </a:r>
            <a:r>
              <a:rPr lang="en-US" sz="900" dirty="0">
                <a:solidFill>
                  <a:schemeClr val="tx2"/>
                </a:solidFill>
                <a:latin typeface="+mn-lt"/>
              </a:rPr>
              <a:t>m </a:t>
            </a:r>
            <a:r>
              <a:rPr lang="en-US" sz="900" noProof="0" dirty="0">
                <a:solidFill>
                  <a:schemeClr val="tx2"/>
                </a:solidFill>
                <a:latin typeface="+mn-lt"/>
              </a:rPr>
              <a:t>TS22.261, cl 7.1.1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-"/>
              <a:tabLst>
                <a:tab pos="180000" algn="l"/>
              </a:tabLst>
            </a:pPr>
            <a:r>
              <a: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4k</a:t>
            </a:r>
            <a:r>
              <a:rPr lang="en-US" sz="900" dirty="0">
                <a:solidFill>
                  <a:schemeClr val="tx2"/>
                </a:solidFill>
                <a:latin typeface="+mn-lt"/>
              </a:rPr>
              <a:t>-10k vehicles/km2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-"/>
              <a:tabLst>
                <a:tab pos="180000" algn="l"/>
              </a:tabLst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100-50k users/km2 [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10.000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“urban macro users”/km2]</a:t>
            </a:r>
          </a:p>
          <a:p>
            <a:pPr marR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>
                <a:tab pos="180000" algn="l"/>
              </a:tabLst>
            </a:pPr>
            <a:r>
              <a:rPr lang="en-US" sz="900" dirty="0">
                <a:solidFill>
                  <a:schemeClr val="tx2"/>
                </a:solidFill>
                <a:latin typeface="+mn-lt"/>
              </a:rPr>
              <a:t>From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5GAA, “maximum assumed density in urban situation” is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12.000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vehicles/km2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6EE7547-3B93-372F-F33C-371FE338131C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4323425" y="3198982"/>
            <a:ext cx="3142695" cy="1312679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EE236FE-0A0D-BA9B-ACE3-B89A7C3C8B87}"/>
              </a:ext>
            </a:extLst>
          </p:cNvPr>
          <p:cNvSpPr txBox="1"/>
          <p:nvPr/>
        </p:nvSpPr>
        <p:spPr>
          <a:xfrm>
            <a:off x="7466120" y="3868939"/>
            <a:ext cx="4160482" cy="17241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Current assumption is realistic.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Fro</a:t>
            </a:r>
            <a:r>
              <a:rPr lang="en-US" sz="900" dirty="0">
                <a:solidFill>
                  <a:schemeClr val="tx2"/>
                </a:solidFill>
                <a:latin typeface="+mn-lt"/>
              </a:rPr>
              <a:t>m 5GAA: 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900" dirty="0">
                <a:solidFill>
                  <a:schemeClr val="tx2"/>
                </a:solidFill>
                <a:latin typeface="+mn-lt"/>
              </a:rPr>
              <a:t>Each edge node is responsible for a certain section of highway, for example 1-2 km in length. Sensors on this section of the road are connected to at least one edge node which is then generating an environmental map for this 1-2 km road section.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900" dirty="0">
                <a:solidFill>
                  <a:schemeClr val="tx2"/>
                </a:solidFill>
                <a:latin typeface="+mn-lt"/>
              </a:rPr>
              <a:t>Connecting more than two cameras to a state-of-the-art (edge) server is currently unlikely.</a:t>
            </a: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900" b="1" dirty="0">
                <a:solidFill>
                  <a:schemeClr val="tx2"/>
                </a:solidFill>
                <a:latin typeface="+mn-lt"/>
              </a:rPr>
              <a:t>The first edge node transmits the information about all observed objects to the next node in line. [</a:t>
            </a:r>
            <a:r>
              <a:rPr lang="en-US" sz="900" b="1" dirty="0">
                <a:solidFill>
                  <a:srgbClr val="FF0000"/>
                </a:solidFill>
                <a:latin typeface="+mn-lt"/>
              </a:rPr>
              <a:t>proposal : x2 of the traffic generated by the road side </a:t>
            </a:r>
            <a:r>
              <a:rPr lang="en-US" sz="900" b="1" dirty="0" err="1">
                <a:solidFill>
                  <a:srgbClr val="FF0000"/>
                </a:solidFill>
                <a:latin typeface="+mn-lt"/>
              </a:rPr>
              <a:t>equipments</a:t>
            </a:r>
            <a:r>
              <a:rPr lang="en-US" sz="900" b="1" dirty="0">
                <a:solidFill>
                  <a:srgbClr val="FF0000"/>
                </a:solidFill>
                <a:latin typeface="+mn-lt"/>
              </a:rPr>
              <a:t> towards the first node – to receive </a:t>
            </a:r>
            <a:r>
              <a:rPr lang="en-US" sz="900" b="1">
                <a:solidFill>
                  <a:srgbClr val="FF0000"/>
                </a:solidFill>
                <a:latin typeface="+mn-lt"/>
              </a:rPr>
              <a:t>AND retransmit the data</a:t>
            </a:r>
            <a:r>
              <a:rPr lang="en-US" sz="900" b="1">
                <a:solidFill>
                  <a:schemeClr val="tx2"/>
                </a:solidFill>
                <a:latin typeface="+mn-lt"/>
              </a:rPr>
              <a:t>]</a:t>
            </a:r>
            <a:endParaRPr lang="en-US" sz="900" b="1" dirty="0">
              <a:solidFill>
                <a:schemeClr val="tx2"/>
              </a:solidFill>
              <a:latin typeface="+mn-lt"/>
            </a:endParaRPr>
          </a:p>
          <a:p>
            <a:pPr marL="171450" marR="0" indent="-17145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900" dirty="0">
                <a:solidFill>
                  <a:schemeClr val="tx2"/>
                </a:solidFill>
                <a:latin typeface="+mn-lt"/>
              </a:rPr>
              <a:t>Assumption for “lane width” is 3m (for the two directions with 3 lanes in each direction, around 20m)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B558178-7740-5C79-2083-FF2B6D8480A7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145872" y="4731006"/>
            <a:ext cx="3320248" cy="1032616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39808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9453A-FA1E-B62B-4F25-CA53AD874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vs proposed values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464D3A-01FA-814B-AAB7-AB833BFE3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208252"/>
              </p:ext>
            </p:extLst>
          </p:nvPr>
        </p:nvGraphicFramePr>
        <p:xfrm>
          <a:off x="556802" y="2289810"/>
          <a:ext cx="11078401" cy="2278380"/>
        </p:xfrm>
        <a:graphic>
          <a:graphicData uri="http://schemas.openxmlformats.org/drawingml/2006/table">
            <a:tbl>
              <a:tblPr lastRow="1" bandRow="1">
                <a:tableStyleId>{073A0DAA-6AF3-43AB-8588-CEC1D06C72B9}</a:tableStyleId>
              </a:tblPr>
              <a:tblGrid>
                <a:gridCol w="738560">
                  <a:extLst>
                    <a:ext uri="{9D8B030D-6E8A-4147-A177-3AD203B41FA5}">
                      <a16:colId xmlns:a16="http://schemas.microsoft.com/office/drawing/2014/main" val="221547050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2293669763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31205289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4103437979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2896930609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3337388151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1638167803"/>
                    </a:ext>
                  </a:extLst>
                </a:gridCol>
                <a:gridCol w="645201">
                  <a:extLst>
                    <a:ext uri="{9D8B030D-6E8A-4147-A177-3AD203B41FA5}">
                      <a16:colId xmlns:a16="http://schemas.microsoft.com/office/drawing/2014/main" val="4027994951"/>
                    </a:ext>
                  </a:extLst>
                </a:gridCol>
                <a:gridCol w="831920">
                  <a:extLst>
                    <a:ext uri="{9D8B030D-6E8A-4147-A177-3AD203B41FA5}">
                      <a16:colId xmlns:a16="http://schemas.microsoft.com/office/drawing/2014/main" val="3259374934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2418286721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1825806367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3940519188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921681321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1261774323"/>
                    </a:ext>
                  </a:extLst>
                </a:gridCol>
                <a:gridCol w="738560">
                  <a:extLst>
                    <a:ext uri="{9D8B030D-6E8A-4147-A177-3AD203B41FA5}">
                      <a16:colId xmlns:a16="http://schemas.microsoft.com/office/drawing/2014/main" val="2546753451"/>
                    </a:ext>
                  </a:extLst>
                </a:gridCol>
              </a:tblGrid>
              <a:tr h="38557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CURRENT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bitrate</a:t>
                      </a:r>
                      <a:endParaRPr lang="en-US" sz="1200" b="0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vehicle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user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road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rowSpan="9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PROPOSED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bitrate</a:t>
                      </a:r>
                      <a:endParaRPr lang="en-US" sz="1200" b="0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vehicle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user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road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83860250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Mb/s</a:t>
                      </a:r>
                      <a:endParaRPr lang="en-US" sz="1200" b="0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80</a:t>
                      </a:r>
                      <a:endParaRPr lang="en-US" sz="1200" b="1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1600</a:t>
                      </a:r>
                      <a:endParaRPr lang="en-US" sz="1200" b="1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US" sz="1200" b="1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Mb/s</a:t>
                      </a:r>
                      <a:endParaRPr lang="en-US" sz="1200" b="0" i="1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120</a:t>
                      </a:r>
                      <a:endParaRPr lang="en-US" sz="12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endParaRPr lang="en-US" sz="12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2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1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19148147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camera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7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camera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7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66374157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lidar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90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lidar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0481815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radar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radar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0.16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02439532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status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0.05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13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status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0.05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6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60817911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7472877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per item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290.65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0.05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220.3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per item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93.08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0.05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86.62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41843502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total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23252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84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220.3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23556.30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Mb/s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total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11169.6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11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173.24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ysClr val="windowText" lastClr="000000"/>
                          </a:solidFill>
                          <a:effectLst/>
                        </a:rPr>
                        <a:t>11353.84</a:t>
                      </a:r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Mb/s</a:t>
                      </a:r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06434985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x100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2.36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Tb/s/km2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x100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1.14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ysClr val="windowText" lastClr="000000"/>
                          </a:solidFill>
                          <a:effectLst/>
                        </a:rPr>
                        <a:t>Tb/s/km2</a:t>
                      </a:r>
                      <a:endParaRPr lang="en-US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716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7041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Proposed change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TS22.156, table 6.2.1, NOTE 2</a:t>
            </a:r>
          </a:p>
          <a:p>
            <a:r>
              <a:rPr lang="en-GB" sz="1400" b="1" u="sng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</a:p>
          <a:p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 of typical data volume including 1) camera: 10 Mbit/s per sensor (unstructured), 2) LiDAR: 90 Mbit/s per sensor (unstructured), 3) radar: 10 Mbit/s per sensor (unstructured), and 4) real-time Status information including Telemetry data: [&lt; 50 kbit/s] per sensor/vehicle/VRU (structured). This is to support at least 80 vehicles and 1600 users present at the same location (e.g. in an area of 40m*250m) to actively enjoy immersive metaverse services for traffic simulation and traffic awareness, the area traffic capacity is calculated considering 2 cameras, 2 Radars, 2 </a:t>
            </a:r>
            <a:r>
              <a:rPr lang="en-GB" sz="1400" u="none" dirty="0" err="1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LiDARs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on road side, 1600 user’s smart phones and 80 vehicles with 7 cameras, 4 radar and 2 LiDAR for each vehicle.</a:t>
            </a:r>
          </a:p>
          <a:p>
            <a:endParaRPr lang="en-GB" sz="1400" dirty="0">
              <a:solidFill>
                <a:schemeClr val="tx1">
                  <a:lumMod val="10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b="1" u="sng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</a:p>
          <a:p>
            <a:pPr>
              <a:spcAft>
                <a:spcPts val="0"/>
              </a:spcAft>
            </a:pP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Based on [8] and 3GPP TS22.261 [7], 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typical data volume includ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1) camera: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Mbit/s per sensor (unstructured), 2) LiDAR: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Mbit/s per sensor (unstructured), 3) radar: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160 K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bit/s per sensor (unstructured), and 4) real-time Status information including Telemetry data: [&lt; 50 kbit/s] per sensor/vehicle/VRU (structured).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Typical urban density [8] considers 120 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vehicles and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users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/smartphones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(120 drivers + 100 VRU) 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present in an area of 40m*250m to actively enjoy immersive metaverse services for traffic simulation and traffic awareness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further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consider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cameras, 2 Radars, 2 </a:t>
            </a:r>
            <a:r>
              <a:rPr lang="en-GB" sz="1400" u="none" dirty="0" err="1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LiDARs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on road side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 direction, which communicate with the same </a:t>
            </a:r>
            <a:r>
              <a:rPr lang="en-GB" sz="1400" b="1" dirty="0" err="1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equipments</a:t>
            </a:r>
            <a:r>
              <a:rPr lang="en-GB" sz="14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previous road side infrastructure node.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Estimated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vehicle </a:t>
            </a:r>
            <a:r>
              <a:rPr lang="en-GB" sz="1400" b="1" u="none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equipments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cameras,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radar and </a:t>
            </a:r>
            <a:r>
              <a:rPr lang="en-GB" sz="1400" b="1" u="none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400" u="none" dirty="0">
                <a:solidFill>
                  <a:schemeClr val="tx1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LiDAR for each vehicle.</a:t>
            </a:r>
            <a:endParaRPr lang="en-US" sz="1600" u="none" dirty="0">
              <a:solidFill>
                <a:schemeClr val="tx1">
                  <a:lumMod val="1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u="none" dirty="0">
              <a:solidFill>
                <a:schemeClr val="tx1">
                  <a:lumMod val="1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15791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Proposed change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TS22.156, table 6.2.1</a:t>
            </a:r>
          </a:p>
          <a:p>
            <a:pPr marL="0" indent="0">
              <a:buNone/>
            </a:pPr>
            <a:endParaRPr lang="en-US" u="none" dirty="0">
              <a:solidFill>
                <a:schemeClr val="tx1">
                  <a:lumMod val="1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5618452-31D7-E9C2-666E-C3E516857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999513"/>
              </p:ext>
            </p:extLst>
          </p:nvPr>
        </p:nvGraphicFramePr>
        <p:xfrm>
          <a:off x="769991" y="2328227"/>
          <a:ext cx="9794238" cy="1723473"/>
        </p:xfrm>
        <a:graphic>
          <a:graphicData uri="http://schemas.openxmlformats.org/drawingml/2006/table">
            <a:tbl>
              <a:tblPr/>
              <a:tblGrid>
                <a:gridCol w="863543">
                  <a:extLst>
                    <a:ext uri="{9D8B030D-6E8A-4147-A177-3AD203B41FA5}">
                      <a16:colId xmlns:a16="http://schemas.microsoft.com/office/drawing/2014/main" val="3639173424"/>
                    </a:ext>
                  </a:extLst>
                </a:gridCol>
                <a:gridCol w="1172815">
                  <a:extLst>
                    <a:ext uri="{9D8B030D-6E8A-4147-A177-3AD203B41FA5}">
                      <a16:colId xmlns:a16="http://schemas.microsoft.com/office/drawing/2014/main" val="79962081"/>
                    </a:ext>
                  </a:extLst>
                </a:gridCol>
                <a:gridCol w="1172815">
                  <a:extLst>
                    <a:ext uri="{9D8B030D-6E8A-4147-A177-3AD203B41FA5}">
                      <a16:colId xmlns:a16="http://schemas.microsoft.com/office/drawing/2014/main" val="991501062"/>
                    </a:ext>
                  </a:extLst>
                </a:gridCol>
                <a:gridCol w="902360">
                  <a:extLst>
                    <a:ext uri="{9D8B030D-6E8A-4147-A177-3AD203B41FA5}">
                      <a16:colId xmlns:a16="http://schemas.microsoft.com/office/drawing/2014/main" val="2752162368"/>
                    </a:ext>
                  </a:extLst>
                </a:gridCol>
                <a:gridCol w="902360">
                  <a:extLst>
                    <a:ext uri="{9D8B030D-6E8A-4147-A177-3AD203B41FA5}">
                      <a16:colId xmlns:a16="http://schemas.microsoft.com/office/drawing/2014/main" val="1590360070"/>
                    </a:ext>
                  </a:extLst>
                </a:gridCol>
                <a:gridCol w="811997">
                  <a:extLst>
                    <a:ext uri="{9D8B030D-6E8A-4147-A177-3AD203B41FA5}">
                      <a16:colId xmlns:a16="http://schemas.microsoft.com/office/drawing/2014/main" val="2246265834"/>
                    </a:ext>
                  </a:extLst>
                </a:gridCol>
                <a:gridCol w="721633">
                  <a:extLst>
                    <a:ext uri="{9D8B030D-6E8A-4147-A177-3AD203B41FA5}">
                      <a16:colId xmlns:a16="http://schemas.microsoft.com/office/drawing/2014/main" val="3996086833"/>
                    </a:ext>
                  </a:extLst>
                </a:gridCol>
                <a:gridCol w="811361">
                  <a:extLst>
                    <a:ext uri="{9D8B030D-6E8A-4147-A177-3AD203B41FA5}">
                      <a16:colId xmlns:a16="http://schemas.microsoft.com/office/drawing/2014/main" val="817964776"/>
                    </a:ext>
                  </a:extLst>
                </a:gridCol>
                <a:gridCol w="811361">
                  <a:extLst>
                    <a:ext uri="{9D8B030D-6E8A-4147-A177-3AD203B41FA5}">
                      <a16:colId xmlns:a16="http://schemas.microsoft.com/office/drawing/2014/main" val="2289316828"/>
                    </a:ext>
                  </a:extLst>
                </a:gridCol>
                <a:gridCol w="721633">
                  <a:extLst>
                    <a:ext uri="{9D8B030D-6E8A-4147-A177-3AD203B41FA5}">
                      <a16:colId xmlns:a16="http://schemas.microsoft.com/office/drawing/2014/main" val="3177615350"/>
                    </a:ext>
                  </a:extLst>
                </a:gridCol>
                <a:gridCol w="902360">
                  <a:extLst>
                    <a:ext uri="{9D8B030D-6E8A-4147-A177-3AD203B41FA5}">
                      <a16:colId xmlns:a16="http://schemas.microsoft.com/office/drawing/2014/main" val="2142181043"/>
                    </a:ext>
                  </a:extLst>
                </a:gridCol>
              </a:tblGrid>
              <a:tr h="12838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Use Cases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Characteristic parameter (KPI)</a:t>
                      </a:r>
                      <a:endParaRPr lang="en-US" sz="1000" b="1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sng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Influence quantity</a:t>
                      </a:r>
                      <a:endParaRPr lang="en-US" sz="1000" b="1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094612"/>
                  </a:ext>
                </a:extLst>
              </a:tr>
              <a:tr h="407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 allowed end-to-end latency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Service bit rate: user-experienced data rate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Reliability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Area Traffic capacity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Message size (byte)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Transfer Interval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Positioning accuracy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Speed</a:t>
                      </a:r>
                      <a:endParaRPr lang="en-US" sz="1000" b="1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Service Area</a:t>
                      </a:r>
                      <a:endParaRPr lang="en-US" sz="1000" b="1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659559"/>
                  </a:ext>
                </a:extLst>
              </a:tr>
              <a:tr h="117483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5G-enabled Traffic Flow Simulation and Situational Awareness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2)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[5-20] </a:t>
                      </a:r>
                      <a:r>
                        <a:rPr lang="en-GB" sz="900" u="none" dirty="0" err="1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(NOTE 1)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[10~100] Mbit/s 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[8]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6)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 99.9%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1.14 </a:t>
                      </a: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Tbit/s/km2 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5)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20~100 ms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050" u="none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&lt; 250 km/h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City or Country wide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8394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980459A-851B-2730-E5EB-37A8B66D2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267771"/>
              </p:ext>
            </p:extLst>
          </p:nvPr>
        </p:nvGraphicFramePr>
        <p:xfrm>
          <a:off x="769991" y="4186637"/>
          <a:ext cx="9794238" cy="2133600"/>
        </p:xfrm>
        <a:graphic>
          <a:graphicData uri="http://schemas.openxmlformats.org/drawingml/2006/table">
            <a:tbl>
              <a:tblPr/>
              <a:tblGrid>
                <a:gridCol w="9794238">
                  <a:extLst>
                    <a:ext uri="{9D8B030D-6E8A-4147-A177-3AD203B41FA5}">
                      <a16:colId xmlns:a16="http://schemas.microsoft.com/office/drawing/2014/main" val="38027322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 	The mobile metaverse server receives the data from various sensors, performs data processing, rendering and provide feedback to the vehicles and users.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39496" indent="-539496">
                        <a:spcAft>
                          <a:spcPts val="0"/>
                        </a:spcAft>
                      </a:pP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 	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Based on [8] and 3GPP TS22.261 [7], 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typical data volume includ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1) camera: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Mbit/s per sensor (unstructured), 2) LiDAR: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Mbit/s per sensor (unstructured), 3) radar: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 K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bit/s per sensor (unstructured), and 4) real-time Status information including Telemetry data: [&lt; 50 kbit/s] per sensor/vehicle/VRU (structured).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Typical urban density [8] considers 120 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vehicles and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users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/smartphones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(120 drivers + 100 VRU) 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 in an area of 40m*250m to actively enjoy immersive metaverse services for traffic simulation and traffic awareness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further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consider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 cameras, 2 Radars, 2 </a:t>
                      </a:r>
                      <a:r>
                        <a:rPr lang="en-GB" sz="1000" u="none" dirty="0" err="1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LiDARs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on road side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 direction, which communicate with the same </a:t>
                      </a:r>
                      <a:r>
                        <a:rPr lang="en-GB" sz="1000" b="1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equipments</a:t>
                      </a:r>
                      <a:r>
                        <a:rPr lang="en-GB" sz="1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at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previous road side infrastructure node.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Estimated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vehicle </a:t>
                      </a:r>
                      <a:r>
                        <a:rPr lang="en-GB" sz="1000" b="1" u="none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equipments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are 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cameras,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radar and </a:t>
                      </a:r>
                      <a:r>
                        <a:rPr lang="en-GB" sz="1000" b="1" u="non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LiDAR for each vehicle.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 	The frequency considers different sensor types such as Radar/LiDAR (10Hz) and camera (10~50Hz).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4: 	The service area for traffic flow simulation and situational awareness depends on the actual deployment, for example, it can be deployed for a city or a district within a city or even countrywide. In some cases a local approach (e.g. the application servers are hosted at the network edge) is preferred in order to satisfy the requirements of low latency and high reliability.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5: 	The calculation is this table is done per one 5G network, in case of N 5G networks to be involved for such use case in the same area, this value can be divided by N.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marR="0" indent="-54038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none" dirty="0">
                          <a:solidFill>
                            <a:schemeClr val="tx1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6: 	User experienced data rate refers to the data rate needed for the vehicle or human, the value is observed from industrial practice. </a:t>
                      </a:r>
                      <a:endParaRPr lang="en-US" sz="1050" u="none" dirty="0">
                        <a:solidFill>
                          <a:schemeClr val="tx1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935" marR="1149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8134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78455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 xsi:nil="true"/>
    <_dlc_DocId xmlns="71c5aaf6-e6ce-465b-b873-5148d2a4c105">5AIRPNAIUNRU-504413519-1194</_dlc_DocId>
    <_dlc_DocIdUrl xmlns="71c5aaf6-e6ce-465b-b873-5148d2a4c105">
      <Url>https://nokia.sharepoint.com/sites/c5g/e2earch/_layouts/15/DocIdRedir.aspx?ID=5AIRPNAIUNRU-504413519-1194</Url>
      <Description>5AIRPNAIUNRU-504413519-1194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5C71E70B885B4E9A472462D386FE9A" ma:contentTypeVersion="29" ma:contentTypeDescription="Create a new document." ma:contentTypeScope="" ma:versionID="c7a71ef734d3c1773c81b8b4d61bde8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1c2bbf71-e2f8-4766-ad98-f217cf841ab2" targetNamespace="http://schemas.microsoft.com/office/2006/metadata/properties" ma:root="true" ma:fieldsID="4250b446f0e46fdff1c7dc61dcfd331d" ns2:_="" ns3:_="" ns4:_="">
    <xsd:import namespace="71c5aaf6-e6ce-465b-b873-5148d2a4c105"/>
    <xsd:import namespace="3b34c8f0-1ef5-4d1e-bb66-517ce7fe7356"/>
    <xsd:import namespace="1c2bbf71-e2f8-4766-ad98-f217cf841ab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3:SharedWithUsers" minOccurs="0"/>
                <xsd:element ref="ns3:SharedWithDetails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2bbf71-e2f8-4766-ad98-f217cf841a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3b34c8f0-1ef5-4d1e-bb66-517ce7fe7356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B736E4-459F-40F1-9D87-4634118AF8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1c2bbf71-e2f8-4766-ad98-f217cf841a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7658B2B-8014-4DB5-A103-17E15E8AA94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3C1051D-9092-4594-8D11-E42E5078C617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5371</TotalTime>
  <Words>2751</Words>
  <Application>Microsoft Office PowerPoint</Application>
  <PresentationFormat>Widescreen</PresentationFormat>
  <Paragraphs>298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</vt:lpstr>
      <vt:lpstr>Calibri</vt:lpstr>
      <vt:lpstr>Calibri Light</vt:lpstr>
      <vt:lpstr>Nokia Pure Text Light</vt:lpstr>
      <vt:lpstr>Times New Roman</vt:lpstr>
      <vt:lpstr>Office Theme</vt:lpstr>
      <vt:lpstr>About KPIs related to “5G-enabled Traffic Flow Simulation and Situational Awareness”</vt:lpstr>
      <vt:lpstr>Background</vt:lpstr>
      <vt:lpstr>Current status</vt:lpstr>
      <vt:lpstr>Current status</vt:lpstr>
      <vt:lpstr>Current status</vt:lpstr>
      <vt:lpstr>Current status</vt:lpstr>
      <vt:lpstr>Current vs proposed values</vt:lpstr>
      <vt:lpstr>Proposed change</vt:lpstr>
      <vt:lpstr>Proposed change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Laurent-Walter Goix (Nokia)</cp:lastModifiedBy>
  <cp:revision>595</cp:revision>
  <dcterms:created xsi:type="dcterms:W3CDTF">2010-02-05T13:52:04Z</dcterms:created>
  <dcterms:modified xsi:type="dcterms:W3CDTF">2023-11-03T10:34:47Z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0x010100295C71E70B885B4E9A472462D386FE9A</vt:lpwstr>
  </property>
  <property fmtid="{D5CDD505-2E9C-101B-9397-08002B2CF9AE}" pid="3" name="_dlc_DocIdItemGuid">
    <vt:lpwstr>91348bad-5935-4c26-b686-d92612439b6a</vt:lpwstr>
  </property>
</Properties>
</file>