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5"/>
  </p:notesMasterIdLst>
  <p:handoutMasterIdLst>
    <p:handoutMasterId r:id="rId11"/>
  </p:handoutMasterIdLst>
  <p:sldIdLst>
    <p:sldId id="303" r:id="rId4"/>
    <p:sldId id="867" r:id="rId6"/>
    <p:sldId id="866" r:id="rId7"/>
    <p:sldId id="870" r:id="rId8"/>
    <p:sldId id="871" r:id="rId9"/>
    <p:sldId id="872" r:id="rId1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9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31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3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5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unicom" initials="u" lastIdx="4" clrIdx="1"/>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9694"/>
    <a:srgbClr val="000000"/>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33" autoAdjust="0"/>
    <p:restoredTop sz="96357" autoAdjust="0"/>
  </p:normalViewPr>
  <p:slideViewPr>
    <p:cSldViewPr snapToGrid="0">
      <p:cViewPr varScale="1">
        <p:scale>
          <a:sx n="140" d="100"/>
          <a:sy n="140" d="100"/>
        </p:scale>
        <p:origin x="714" y="120"/>
      </p:cViewPr>
      <p:guideLst>
        <p:guide orient="horz" pos="1631"/>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49"/>
        <p:guide pos="214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DD565B42-EDA2-4D28-8318-AEAE2A4C8EBD}" type="datetime1">
              <a:rPr lang="en-US" altLang="en-US"/>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fld id="{5D799534-4D31-476B-A57F-3138EDB1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94FB16E1-A267-48E3-9E48-4FEA8DB2BB80}" type="datetime1">
              <a:rPr lang="en-US" altLang="en-US"/>
            </a:fld>
            <a:endParaRPr lang="en-US" altLang="en-US"/>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fld id="{ED3ADB20-ED44-40D1-9B39-9A7965F7AF77}"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S PGothic" panose="020B0600070205080204" pitchFamily="34" charset="-128"/>
      </a:defRPr>
    </a:lvl1pPr>
    <a:lvl2pPr marL="4559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2pPr>
    <a:lvl3pPr marL="9131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3pPr>
    <a:lvl4pPr marL="13703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4pPr>
    <a:lvl5pPr marL="18275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9pPr>
          </a:lstStyle>
          <a:p>
            <a:pPr>
              <a:spcBef>
                <a:spcPct val="0"/>
              </a:spcBef>
            </a:pPr>
            <a:fld id="{8B3BF649-4B4C-4B88-A6AF-44777579EECA}" type="slidenum">
              <a:rPr lang="en-GB" altLang="en-US"/>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sym typeface="+mn-ea"/>
              </a:rPr>
              <a:t>22.261 </a:t>
            </a:r>
            <a:r>
              <a:rPr lang="zh-CN" altLang="en-US">
                <a:sym typeface="+mn-ea"/>
              </a:rPr>
              <a:t>The 5G system shall support a UE with a 5G subscription roaming into a 5G Visited Mobile Network which has a roaming agreement with the UE's 5G Home Mobile Network.</a:t>
            </a:r>
            <a:endParaRPr lang="zh-CN" altLang="en-US"/>
          </a:p>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en-US" noProof="0" dirty="0">
                <a:ln>
                  <a:noFill/>
                </a:ln>
                <a:effectLst/>
                <a:uLnTx/>
                <a:uFillTx/>
                <a:sym typeface="+mn-ea"/>
              </a:rPr>
              <a:t>Proposal: Enable 5G data service to be provided for all subscribers of a 5G network and for inbound roamers</a:t>
            </a:r>
            <a:endParaRPr lang="en-US" altLang="en-US" dirty="0">
              <a:latin typeface="+mn-lt"/>
              <a:ea typeface="MS PGothic" panose="020B0600070205080204" pitchFamily="34" charset="-128"/>
              <a:cs typeface="MS PGothic" panose="020B0600070205080204" pitchFamily="34" charset="-128"/>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CDCF4B7-7D0F-4DBF-94A5-6893A8A21343}" type="datetimeFigureOut">
              <a:rPr lang="en-GB"/>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fld id="{241C556F-AC64-4E63-B289-3B9A56E78B0E}" type="slidenum">
              <a:rPr lang="en-GB" altLang="en-US"/>
            </a:fld>
            <a:endParaRPr lang="en-GB"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3"/>
          <p:cNvSpPr>
            <a:spLocks noGrp="1"/>
          </p:cNvSpPr>
          <p:nvPr>
            <p:ph type="dt" sz="half" idx="10"/>
          </p:nvPr>
        </p:nvSpPr>
        <p:spPr/>
        <p:txBody>
          <a:bodyPr/>
          <a:lstStyle>
            <a:lvl1pPr>
              <a:defRPr/>
            </a:lvl1pPr>
          </a:lstStyle>
          <a:p>
            <a:pPr>
              <a:defRPr/>
            </a:pPr>
            <a:fld id="{151948A0-51FC-4E5C-A194-0DF0F162B806}"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7EBB15A8-A72D-4D43-9E89-B38E9DBECC7F}" type="slidenum">
              <a:rPr lang="en-GB" altLang="en-US"/>
            </a:fld>
            <a:endParaRPr lang="en-GB"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3"/>
          <p:cNvSpPr>
            <a:spLocks noGrp="1"/>
          </p:cNvSpPr>
          <p:nvPr>
            <p:ph type="dt" sz="half" idx="10"/>
          </p:nvPr>
        </p:nvSpPr>
        <p:spPr/>
        <p:txBody>
          <a:bodyPr/>
          <a:lstStyle>
            <a:lvl1pPr>
              <a:defRPr/>
            </a:lvl1pPr>
          </a:lstStyle>
          <a:p>
            <a:pPr>
              <a:defRPr/>
            </a:pPr>
            <a:fld id="{F4273348-BEE7-4152-9C71-50D21209A85A}"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AF8E475E-D531-46EB-A84B-E07E1DCF4F32}" type="slidenum">
              <a:rPr lang="en-GB" altLang="en-US"/>
            </a:fld>
            <a:endParaRPr lang="en-GB"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82FA5EE6-97CA-445E-8883-F77DF9004323}"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529A577B-1AE4-4801-BC83-CEBD3232C510}" type="slidenum">
              <a:rPr lang="en-GB" altLang="en-US"/>
            </a:fld>
            <a:endParaRPr lang="en-GB"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6B0E62E9-5496-40BA-B13E-DE0BD84C71E2}"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EA3553D9-6A57-4558-9A31-EDA41436622A}" type="slidenum">
              <a:rPr lang="en-GB" altLang="en-US"/>
            </a:fld>
            <a:endParaRPr lang="en-GB"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DEA869DF-8E0C-412C-8456-72FD69C3C512}"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7D6ED4F-4D35-4F4E-B668-C00B47BAF58B}" type="slidenum">
              <a:rPr lang="en-GB" altLang="en-US"/>
            </a:fld>
            <a:endParaRPr lang="en-GB"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7138DE7A-C2EB-46B8-9EFC-6E01B47F4339}"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A2511C90-B83D-4BAD-BB9B-DEB9988F6ACE}" type="slidenum">
              <a:rPr lang="en-GB" altLang="en-US"/>
            </a:fld>
            <a:endParaRPr lang="en-GB"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lvl1pPr>
              <a:defRPr/>
            </a:lvl1pPr>
          </a:lstStyle>
          <a:p>
            <a:pPr>
              <a:defRPr/>
            </a:pPr>
            <a:fld id="{8B98F83E-C4CA-457A-9305-3742D2FF8020}"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8094F7D1-B8DD-42A3-A32C-0A1D592687BD}" type="slidenum">
              <a:rPr lang="en-GB" altLang="en-US"/>
            </a:fld>
            <a:endParaRPr lang="en-GB"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65C724C2-7E82-4807-8680-487AA33E97E1}"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56D74825-4B15-49F6-A415-0BFB6E6F94BB}" type="slidenum">
              <a:rPr lang="en-GB" altLang="en-US"/>
            </a:fld>
            <a:endParaRPr lang="en-GB"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E9FE5CAF-215D-4F1B-A600-FC7C6BA1CF77}" type="datetimeFigureOut">
              <a:rPr lang="en-GB"/>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fld id="{42B57349-9E47-48E7-8C00-75F6E2F05442}" type="slidenum">
              <a:rPr lang="en-GB" altLang="en-US"/>
            </a:fld>
            <a:endParaRPr lang="en-GB"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04732B26-0F34-4023-A553-67F027B3A4A1}" type="datetimeFigureOut">
              <a:rPr lang="en-GB"/>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fld id="{A0534C68-ACD3-4082-971C-833B9597AF35}" type="slidenum">
              <a:rPr lang="en-GB" altLang="en-US"/>
            </a:fld>
            <a:endParaRPr lang="en-GB"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2" Type="http://schemas.openxmlformats.org/officeDocument/2006/relationships/theme" Target="../theme/theme2.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4244" cy="215433"/>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sz="800" dirty="0"/>
              <a:t>© 3GPP 2023</a:t>
            </a:r>
            <a:endParaRPr lang="en-GB" altLang="en-US" sz="800" dirty="0"/>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b="1"/>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1630" indent="-341630" algn="l" rtl="0" eaLnBrk="0" fontAlgn="base" hangingPunct="0">
        <a:spcBef>
          <a:spcPct val="20000"/>
        </a:spcBef>
        <a:spcAft>
          <a:spcPct val="0"/>
        </a:spcAft>
        <a:buBlip>
          <a:blip r:embed="rId5"/>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panose="020B0604020202020204" pitchFamily="34" charset="0"/>
                <a:ea typeface="MS PGothic" panose="020B0600070205080204" pitchFamily="34" charset="-128"/>
                <a:cs typeface="+mn-cs"/>
              </a:defRPr>
            </a:lvl1pPr>
          </a:lstStyle>
          <a:p>
            <a:pPr>
              <a:defRPr/>
            </a:pPr>
            <a:fld id="{5A0D6303-53A0-4D34-B3EB-BD5BC2715607}" type="datetimeFigureOut">
              <a:rPr lang="en-GB"/>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panose="020B0604020202020204" pitchFamily="34"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C2F191F9-2087-45F0-89E9-6B522CA5F5C6}" type="slidenum">
              <a:rPr lang="en-GB" altLang="en-US"/>
            </a:fld>
            <a:endParaRPr lang="en-GB" alt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5.emf"/><Relationship Id="rId2" Type="http://schemas.openxmlformats.org/officeDocument/2006/relationships/oleObject" Target="../embeddings/oleObject1.bin"/><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charset="0"/>
            </a:endParaRPr>
          </a:p>
        </p:txBody>
      </p:sp>
      <p:sp>
        <p:nvSpPr>
          <p:cNvPr id="6149"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p:cNvSpPr txBox="1">
            <a:spLocks noChangeArrowheads="1"/>
          </p:cNvSpPr>
          <p:nvPr/>
        </p:nvSpPr>
        <p:spPr bwMode="auto">
          <a:xfrm>
            <a:off x="7938" y="482949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sym typeface="+mn-ea"/>
              </a:rPr>
              <a:t>S1-</a:t>
            </a:r>
            <a:r>
              <a:rPr lang="en-US" altLang="en-GB" sz="1000" dirty="0">
                <a:solidFill>
                  <a:schemeClr val="bg1"/>
                </a:solidFill>
                <a:latin typeface="Arial" panose="020B0604020202020204" pitchFamily="34" charset="0"/>
                <a:sym typeface="+mn-ea"/>
              </a:rPr>
              <a:t>233151</a:t>
            </a:r>
            <a:r>
              <a:rPr lang="en-GB" altLang="en-US" sz="1000" dirty="0">
                <a:solidFill>
                  <a:schemeClr val="bg1"/>
                </a:solidFill>
                <a:latin typeface="Arial" panose="020B0604020202020204" pitchFamily="34" charset="0"/>
                <a:sym typeface="+mn-ea"/>
              </a:rPr>
              <a:t>, 3GPP TSG #10</a:t>
            </a:r>
            <a:r>
              <a:rPr lang="en-US" altLang="en-GB" sz="1000" dirty="0">
                <a:solidFill>
                  <a:schemeClr val="bg1"/>
                </a:solidFill>
                <a:latin typeface="Arial" panose="020B0604020202020204" pitchFamily="34" charset="0"/>
                <a:sym typeface="+mn-ea"/>
              </a:rPr>
              <a:t>4</a:t>
            </a:r>
            <a:r>
              <a:rPr lang="en-GB" altLang="en-US" sz="1000" dirty="0">
                <a:solidFill>
                  <a:schemeClr val="bg1"/>
                </a:solidFill>
                <a:latin typeface="Arial" panose="020B0604020202020204" pitchFamily="34" charset="0"/>
                <a:sym typeface="+mn-ea"/>
              </a:rPr>
              <a:t>, </a:t>
            </a:r>
            <a:r>
              <a:rPr lang="en-US" altLang="en-GB" sz="1000" dirty="0">
                <a:solidFill>
                  <a:schemeClr val="bg1"/>
                </a:solidFill>
                <a:latin typeface="Arial" panose="020B0604020202020204" pitchFamily="34" charset="0"/>
                <a:sym typeface="+mn-ea"/>
              </a:rPr>
              <a:t>13</a:t>
            </a:r>
            <a:r>
              <a:rPr lang="en-GB" altLang="en-US" sz="1000" dirty="0">
                <a:solidFill>
                  <a:schemeClr val="bg1"/>
                </a:solidFill>
                <a:latin typeface="Arial" panose="020B0604020202020204" pitchFamily="34" charset="0"/>
                <a:sym typeface="+mn-ea"/>
              </a:rPr>
              <a:t> - </a:t>
            </a:r>
            <a:r>
              <a:rPr lang="en-US" altLang="en-GB" sz="1000" dirty="0">
                <a:solidFill>
                  <a:schemeClr val="bg1"/>
                </a:solidFill>
                <a:latin typeface="Arial" panose="020B0604020202020204" pitchFamily="34" charset="0"/>
                <a:sym typeface="+mn-ea"/>
              </a:rPr>
              <a:t>17</a:t>
            </a:r>
            <a:r>
              <a:rPr lang="en-GB" altLang="en-US" sz="1000" dirty="0">
                <a:solidFill>
                  <a:schemeClr val="bg1"/>
                </a:solidFill>
                <a:latin typeface="Arial" panose="020B0604020202020204" pitchFamily="34" charset="0"/>
                <a:sym typeface="+mn-ea"/>
              </a:rPr>
              <a:t> </a:t>
            </a:r>
            <a:r>
              <a:rPr lang="en-US" altLang="en-GB" sz="1000" dirty="0">
                <a:solidFill>
                  <a:schemeClr val="bg1"/>
                </a:solidFill>
                <a:latin typeface="Arial" panose="020B0604020202020204" pitchFamily="34" charset="0"/>
                <a:sym typeface="+mn-ea"/>
              </a:rPr>
              <a:t>November</a:t>
            </a:r>
            <a:r>
              <a:rPr lang="en-GB" altLang="en-US" sz="1000" dirty="0">
                <a:solidFill>
                  <a:schemeClr val="bg1"/>
                </a:solidFill>
                <a:latin typeface="Arial" panose="020B0604020202020204" pitchFamily="34" charset="0"/>
                <a:sym typeface="+mn-ea"/>
              </a:rPr>
              <a:t> 2023, </a:t>
            </a:r>
            <a:r>
              <a:rPr lang="en-US" altLang="en-GB" sz="1000" dirty="0">
                <a:solidFill>
                  <a:schemeClr val="bg1"/>
                </a:solidFill>
                <a:latin typeface="Arial" panose="020B0604020202020204" pitchFamily="34" charset="0"/>
                <a:sym typeface="+mn-ea"/>
              </a:rPr>
              <a:t>Chicago</a:t>
            </a:r>
            <a:r>
              <a:rPr lang="en-GB" altLang="en-US" sz="1000" dirty="0">
                <a:solidFill>
                  <a:schemeClr val="bg1"/>
                </a:solidFill>
                <a:latin typeface="Arial" panose="020B0604020202020204" pitchFamily="34" charset="0"/>
                <a:sym typeface="+mn-ea"/>
              </a:rPr>
              <a:t>, </a:t>
            </a:r>
            <a:r>
              <a:rPr lang="en-US" altLang="en-GB" sz="1000" dirty="0">
                <a:solidFill>
                  <a:schemeClr val="bg1"/>
                </a:solidFill>
                <a:latin typeface="Arial" panose="020B0604020202020204" pitchFamily="34" charset="0"/>
                <a:sym typeface="+mn-ea"/>
              </a:rPr>
              <a:t>USA</a:t>
            </a:r>
            <a:endParaRPr lang="en-US" altLang="en-GB" sz="1000" dirty="0">
              <a:solidFill>
                <a:schemeClr val="bg1"/>
              </a:solidFill>
              <a:latin typeface="Arial" panose="020B0604020202020204" pitchFamily="34" charset="0"/>
            </a:endParaRPr>
          </a:p>
          <a:p>
            <a:pPr>
              <a:spcBef>
                <a:spcPct val="0"/>
              </a:spcBef>
              <a:buFontTx/>
              <a:buNone/>
            </a:pPr>
            <a:endParaRPr lang="en-GB" altLang="en-US" sz="1000" dirty="0">
              <a:solidFill>
                <a:schemeClr val="bg1"/>
              </a:solidFill>
              <a:latin typeface="Arial" panose="020B0604020202020204" pitchFamily="34" charset="0"/>
            </a:endParaRPr>
          </a:p>
        </p:txBody>
      </p:sp>
      <p:sp>
        <p:nvSpPr>
          <p:cNvPr id="5" name="Rectangle 2"/>
          <p:cNvSpPr txBox="1">
            <a:spLocks noChangeArrowheads="1"/>
          </p:cNvSpPr>
          <p:nvPr/>
        </p:nvSpPr>
        <p:spPr bwMode="auto">
          <a:xfrm>
            <a:off x="1254760" y="1630363"/>
            <a:ext cx="7772400" cy="1295400"/>
          </a:xfrm>
          <a:prstGeom prst="rect">
            <a:avLst/>
          </a:prstGeom>
          <a:noFill/>
          <a:ln>
            <a:noFill/>
          </a:ln>
        </p:spPr>
        <p:txBody>
          <a:bodyPr lIns="91430" tIns="45715" rIns="91430" bIns="45715" anchor="ctr">
            <a:normAutofit/>
          </a:bodyPr>
          <a:p>
            <a:pPr marR="0" algn="ctr" defTabSz="914400">
              <a:buClrTx/>
              <a:buSzTx/>
              <a:buFontTx/>
              <a:buNone/>
              <a:defRPr/>
            </a:pPr>
            <a:r>
              <a:rPr kumimoji="0" lang="en-GB" sz="2800" b="1" i="1" kern="0" cap="none" spc="0" normalizeH="0" baseline="0" noProof="0" dirty="0">
                <a:solidFill>
                  <a:srgbClr val="FF0000"/>
                </a:solidFill>
                <a:latin typeface="+mj-lt"/>
                <a:ea typeface="MS PGothic" panose="020B0600070205080204" pitchFamily="34" charset="-128"/>
                <a:cs typeface="MS PGothic" panose="020B0600070205080204" pitchFamily="34" charset="-128"/>
              </a:rPr>
              <a:t>Discussion on</a:t>
            </a:r>
            <a:r>
              <a:rPr kumimoji="0" lang="en-US" altLang="en-GB" sz="2800" b="1" i="1" kern="0" cap="none" spc="0" normalizeH="0" baseline="0" noProof="0" dirty="0">
                <a:solidFill>
                  <a:srgbClr val="FF0000"/>
                </a:solidFill>
                <a:latin typeface="+mj-lt"/>
                <a:ea typeface="MS PGothic" panose="020B0600070205080204" pitchFamily="34" charset="-128"/>
                <a:cs typeface="MS PGothic" panose="020B0600070205080204" pitchFamily="34" charset="-128"/>
              </a:rPr>
              <a:t> Multi-network Interoperability Enhancement</a:t>
            </a:r>
            <a:br>
              <a:rPr kumimoji="0" lang="en-GB" sz="2800" b="1" i="1" kern="0" cap="none" spc="0" normalizeH="0" baseline="0" noProof="0" dirty="0">
                <a:solidFill>
                  <a:srgbClr val="FF0000"/>
                </a:solidFill>
                <a:effectLst>
                  <a:outerShdw blurRad="38100" dist="38100" dir="2700000" algn="tl">
                    <a:srgbClr val="C0C0C0"/>
                  </a:outerShdw>
                </a:effectLst>
                <a:latin typeface="+mj-lt"/>
                <a:ea typeface="MS PGothic" panose="020B0600070205080204" pitchFamily="34" charset="-128"/>
                <a:cs typeface="MS PGothic" panose="020B0600070205080204" pitchFamily="34" charset="-128"/>
              </a:rPr>
            </a:br>
            <a:endParaRPr kumimoji="0" lang="en-GB" sz="1100" kern="0" cap="none" spc="0" normalizeH="0" baseline="0" noProof="0" dirty="0">
              <a:effectLst>
                <a:outerShdw blurRad="38100" dist="38100" dir="2700000" algn="tl">
                  <a:srgbClr val="C0C0C0"/>
                </a:outerShdw>
              </a:effectLst>
              <a:latin typeface="+mj-lt"/>
              <a:ea typeface="MS PGothic" panose="020B0600070205080204" pitchFamily="34" charset="-128"/>
              <a:cs typeface="MS PGothic" panose="020B0600070205080204" pitchFamily="34" charset="-128"/>
            </a:endParaRPr>
          </a:p>
        </p:txBody>
      </p:sp>
      <p:sp>
        <p:nvSpPr>
          <p:cNvPr id="6147" name="Subtitle 6"/>
          <p:cNvSpPr>
            <a:spLocks noGrp="1"/>
          </p:cNvSpPr>
          <p:nvPr>
            <p:ph type="subTitle"/>
          </p:nvPr>
        </p:nvSpPr>
        <p:spPr>
          <a:xfrm>
            <a:off x="4109720" y="2926080"/>
            <a:ext cx="3117215" cy="338455"/>
          </a:xfrm>
        </p:spPr>
        <p:txBody>
          <a:bodyPr vert="horz" wrap="square" lIns="91430" tIns="45715" rIns="91430" bIns="45715" anchor="t" anchorCtr="0"/>
          <a:lstStyle>
            <a:lvl1pPr marL="0" lvl="0" indent="0" algn="ctr">
              <a:buClrTx/>
              <a:buSzTx/>
              <a:buFontTx/>
              <a:buNone/>
              <a:defRPr/>
            </a:lvl1pPr>
            <a:lvl2pPr marL="457200" lvl="1" indent="0" algn="ctr">
              <a:buClr>
                <a:srgbClr val="C00000"/>
              </a:buClr>
              <a:buSzTx/>
              <a:buFont typeface="Arial" panose="020B0604020202020204" pitchFamily="34" charset="0"/>
              <a:buNone/>
              <a:defRPr/>
            </a:lvl2pPr>
            <a:lvl3pPr marL="914400" lvl="2" indent="0" algn="ctr">
              <a:buClrTx/>
              <a:buSzTx/>
              <a:buFont typeface="Arial" panose="020B0604020202020204" pitchFamily="34" charset="0"/>
              <a:buNone/>
              <a:defRPr/>
            </a:lvl3pPr>
            <a:lvl4pPr marL="1371600" lvl="3" indent="0" algn="ctr">
              <a:buClrTx/>
              <a:buSzTx/>
              <a:buFont typeface="Arial" panose="020B0604020202020204" pitchFamily="34" charset="0"/>
              <a:buNone/>
              <a:defRPr/>
            </a:lvl4pPr>
            <a:lvl5pPr marL="1828800" lvl="4" indent="0" algn="ctr">
              <a:buClrTx/>
              <a:buSzTx/>
              <a:buFont typeface="Arial" panose="020B0604020202020204" pitchFamily="34" charset="0"/>
              <a:buNone/>
              <a:defRPr/>
            </a:lvl5pPr>
          </a:lstStyle>
          <a:p>
            <a:pPr lvl="0" algn="l">
              <a:lnSpc>
                <a:spcPct val="80000"/>
              </a:lnSpc>
            </a:pPr>
            <a:r>
              <a:rPr lang="en-US" altLang="en-GB" sz="1400" dirty="0">
                <a:latin typeface="Arial" panose="020B0604020202020204" pitchFamily="34" charset="0"/>
              </a:rPr>
              <a:t>China Unicom</a:t>
            </a:r>
            <a:endParaRPr lang="en-US" altLang="en-GB" sz="1400" dirty="0">
              <a:latin typeface="Arial" panose="020B0604020202020204" pitchFamily="34" charset="0"/>
            </a:endParaRPr>
          </a:p>
          <a:p>
            <a:pPr lvl="0" algn="l">
              <a:lnSpc>
                <a:spcPct val="80000"/>
              </a:lnSpc>
            </a:pPr>
            <a:r>
              <a:rPr lang="en-US" altLang="en-GB" sz="1400" dirty="0">
                <a:latin typeface="Arial" panose="020B0604020202020204" pitchFamily="34" charset="0"/>
              </a:rPr>
              <a:t>Chenyi Li, licy1036@chinaunicom.cn</a:t>
            </a:r>
            <a:endParaRPr lang="en-US" altLang="en-GB" sz="1400" dirty="0">
              <a:latin typeface="Arial" panose="020B0604020202020204" pitchFamily="34" charset="0"/>
            </a:endParaRPr>
          </a:p>
          <a:p>
            <a:pPr lvl="0" algn="l">
              <a:lnSpc>
                <a:spcPct val="80000"/>
              </a:lnSpc>
            </a:pPr>
            <a:endParaRPr lang="en-US" altLang="en-GB" sz="14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5"/>
          <p:cNvSpPr>
            <a:spLocks noGrp="1"/>
          </p:cNvSpPr>
          <p:nvPr>
            <p:ph idx="1"/>
          </p:nvPr>
        </p:nvSpPr>
        <p:spPr>
          <a:xfrm>
            <a:off x="267970" y="951865"/>
            <a:ext cx="7603490" cy="3535045"/>
          </a:xfrm>
        </p:spPr>
        <p:txBody>
          <a:bodyPr vert="horz" wrap="square" lIns="91430" tIns="45715" rIns="91430" bIns="45715" numCol="1" anchor="t" anchorCtr="0" compatLnSpc="1"/>
          <a:lstStyle/>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400" dirty="0">
                <a:sym typeface="+mn-ea"/>
              </a:rPr>
              <a:t>The early deployments are adopting NSA as a means of fast launching 5G and may gradually evoluting to SA. Based on operators’ different network development progress and deployment strategies, SA networks and NSA networks will coexist and interact in same PLMN or different PLMNs for a long period of time. </a:t>
            </a:r>
            <a:endParaRPr lang="en-US" altLang="en-US" sz="1400" dirty="0">
              <a:latin typeface="+mn-lt"/>
              <a:ea typeface="MS PGothic" panose="020B0600070205080204" pitchFamily="34" charset="-128"/>
              <a:cs typeface="MS PGothic" panose="020B0600070205080204" pitchFamily="34" charset="-128"/>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sz="1400" noProof="0" dirty="0">
              <a:ln>
                <a:noFill/>
              </a:ln>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400" noProof="0" dirty="0">
                <a:ln>
                  <a:noFill/>
                </a:ln>
                <a:effectLst/>
                <a:uLnTx/>
                <a:uFillTx/>
                <a:sym typeface="+mn-ea"/>
              </a:rPr>
              <a:t>However,  those are not suffient enough that data service offering is remain undefined where </a:t>
            </a:r>
            <a:r>
              <a:rPr lang="en-US" altLang="en-US" sz="1400" b="1" noProof="0" dirty="0">
                <a:ln>
                  <a:noFill/>
                </a:ln>
                <a:effectLst/>
                <a:uLnTx/>
                <a:uFillTx/>
                <a:sym typeface="+mn-ea"/>
              </a:rPr>
              <a:t>5G network subscribers cannot be provided 5G data service in current SA and NSA coexisting situation in some cases</a:t>
            </a:r>
            <a:r>
              <a:rPr lang="en-US" altLang="en-US" sz="1400" noProof="0" dirty="0">
                <a:ln>
                  <a:noFill/>
                </a:ln>
                <a:effectLst/>
                <a:uLnTx/>
                <a:uFillTx/>
                <a:sym typeface="+mn-ea"/>
              </a:rPr>
              <a:t>. </a:t>
            </a:r>
            <a:endParaRPr lang="en-US" altLang="en-US" sz="1400" noProof="0" dirty="0">
              <a:ln>
                <a:noFill/>
              </a:ln>
              <a:effectLst/>
              <a:uLnTx/>
              <a:uFillTx/>
              <a:sym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sz="1400" noProof="0" dirty="0">
              <a:ln>
                <a:noFill/>
              </a:ln>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400" noProof="0" dirty="0">
                <a:ln>
                  <a:noFill/>
                </a:ln>
                <a:effectLst/>
                <a:uLnTx/>
                <a:uFillTx/>
                <a:sym typeface="+mn-ea"/>
              </a:rPr>
              <a:t>Standard capabilities to enable 5G data service offerings to all 5G subscribers are essential to </a:t>
            </a:r>
            <a:r>
              <a:rPr lang="en-US" altLang="en-US" sz="1400" b="1" noProof="0" dirty="0">
                <a:ln>
                  <a:noFill/>
                </a:ln>
                <a:effectLst/>
                <a:uLnTx/>
                <a:uFillTx/>
                <a:sym typeface="+mn-ea"/>
              </a:rPr>
              <a:t>guarantee the </a:t>
            </a:r>
            <a:r>
              <a:rPr lang="en-US" altLang="zh-CN" sz="1400" b="1" noProof="0" dirty="0">
                <a:ln>
                  <a:noFill/>
                </a:ln>
                <a:effectLst/>
                <a:uLnTx/>
                <a:uFillTx/>
                <a:sym typeface="+mn-ea"/>
              </a:rPr>
              <a:t>user service experience and extend service area</a:t>
            </a:r>
            <a:r>
              <a:rPr lang="en-US" altLang="zh-CN" sz="1400" noProof="0" dirty="0">
                <a:ln>
                  <a:noFill/>
                </a:ln>
                <a:effectLst/>
                <a:uLnTx/>
                <a:uFillTx/>
                <a:sym typeface="+mn-ea"/>
              </a:rPr>
              <a:t>.</a:t>
            </a:r>
            <a:endParaRPr lang="en-US" altLang="en-US" sz="1400" noProof="0" dirty="0">
              <a:ln>
                <a:noFill/>
              </a:ln>
              <a:effectLst/>
              <a:uLnTx/>
              <a:uFillTx/>
              <a:sym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sz="1400" noProof="0" dirty="0">
              <a:ln>
                <a:noFill/>
              </a:ln>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400" noProof="0" dirty="0">
                <a:ln>
                  <a:noFill/>
                </a:ln>
                <a:effectLst/>
                <a:uLnTx/>
                <a:uFillTx/>
                <a:sym typeface="+mn-ea"/>
              </a:rPr>
              <a:t> To </a:t>
            </a:r>
            <a:r>
              <a:rPr lang="en-US" altLang="en-US" sz="1400" b="1" noProof="0" dirty="0">
                <a:ln>
                  <a:noFill/>
                </a:ln>
                <a:effectLst/>
                <a:uLnTx/>
                <a:uFillTx/>
                <a:sym typeface="+mn-ea"/>
              </a:rPr>
              <a:t>reduce excessive investment and save cost</a:t>
            </a:r>
            <a:r>
              <a:rPr lang="en-US" altLang="en-US" sz="1400" noProof="0" dirty="0">
                <a:ln>
                  <a:noFill/>
                </a:ln>
                <a:effectLst/>
                <a:uLnTx/>
                <a:uFillTx/>
                <a:sym typeface="+mn-ea"/>
              </a:rPr>
              <a:t> by avoiding implememt 5GC network elements at once in network evolution from EPC based NSA to 5GC based SA.</a:t>
            </a:r>
            <a:endParaRPr kumimoji="0" lang="en-US" altLang="en-US" sz="1400" b="0" i="0" u="none" strike="noStrike" kern="0" cap="none" spc="0" normalizeH="0" baseline="0" noProof="0" dirty="0">
              <a:ln>
                <a:noFill/>
              </a:ln>
              <a:solidFill>
                <a:schemeClr val="bg2">
                  <a:lumMod val="75000"/>
                </a:schemeClr>
              </a:solidFill>
              <a:effectLst/>
              <a:uLnTx/>
              <a:uFillTx/>
              <a:latin typeface="+mn-lt"/>
              <a:ea typeface="MS PGothic" panose="020B0600070205080204" pitchFamily="34" charset="-128"/>
              <a:cs typeface="MS PGothic" panose="020B0600070205080204" pitchFamily="34" charset="-128"/>
              <a:sym typeface="+mn-ea"/>
            </a:endParaRPr>
          </a:p>
        </p:txBody>
      </p:sp>
      <p:sp>
        <p:nvSpPr>
          <p:cNvPr id="7" name="Title 1"/>
          <p:cNvSpPr>
            <a:spLocks noGrp="1"/>
          </p:cNvSpPr>
          <p:nvPr/>
        </p:nvSpPr>
        <p:spPr>
          <a:xfrm>
            <a:off x="475615" y="220980"/>
            <a:ext cx="6827838" cy="547688"/>
          </a:xfrm>
          <a:prstGeom prst="rect">
            <a:avLst/>
          </a:prstGeom>
          <a:noFill/>
          <a:ln w="9525">
            <a:noFill/>
          </a:ln>
        </p:spPr>
        <p:txBody>
          <a:bodyPr vert="horz" wrap="square" lIns="91430" tIns="45715" rIns="91430" bIns="45715"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GB" sz="2800" dirty="0"/>
              <a:t>Background &amp; </a:t>
            </a:r>
            <a:r>
              <a:rPr lang="en-GB" altLang="en-US" sz="2800" dirty="0"/>
              <a:t>Motivation</a:t>
            </a:r>
            <a:endParaRPr lang="en-US" altLang="en-GB" sz="28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87755" y="107950"/>
            <a:ext cx="5958205" cy="548005"/>
          </a:xfrm>
        </p:spPr>
        <p:txBody>
          <a:bodyPr vert="horz" wrap="square" lIns="91430" tIns="45715" rIns="91430" bIns="45715" anchor="ctr" anchorCtr="0"/>
          <a:p>
            <a:r>
              <a:rPr lang="en-US" altLang="en-GB" sz="2800" dirty="0"/>
              <a:t>Gap Analysis </a:t>
            </a:r>
            <a:endParaRPr lang="en-US" altLang="en-GB" sz="2800" dirty="0"/>
          </a:p>
        </p:txBody>
      </p:sp>
      <p:sp>
        <p:nvSpPr>
          <p:cNvPr id="8195" name="Content Placeholder 5"/>
          <p:cNvSpPr>
            <a:spLocks noGrp="1"/>
          </p:cNvSpPr>
          <p:nvPr>
            <p:ph idx="1"/>
          </p:nvPr>
        </p:nvSpPr>
        <p:spPr>
          <a:xfrm>
            <a:off x="213360" y="655955"/>
            <a:ext cx="4137660" cy="2066925"/>
          </a:xfrm>
        </p:spPr>
        <p:txBody>
          <a:bodyPr vert="horz" wrap="square" lIns="91430" tIns="45715" rIns="91430" bIns="45715" anchor="t" anchorCtr="0"/>
          <a:p>
            <a:pPr marL="341630" indent="-341630">
              <a:buBlip>
                <a:blip r:embed="rId1"/>
              </a:buBlip>
            </a:pPr>
            <a:r>
              <a:rPr lang="en-US" altLang="en-US" sz="1200" noProof="0" dirty="0">
                <a:ln>
                  <a:noFill/>
                </a:ln>
                <a:effectLst/>
                <a:uLnTx/>
                <a:uFillTx/>
                <a:sym typeface="+mn-ea"/>
              </a:rPr>
              <a:t>Existing reqs and specs</a:t>
            </a:r>
            <a:endParaRPr lang="en-US" altLang="en-US" sz="1200" noProof="0" dirty="0">
              <a:ln>
                <a:noFill/>
              </a:ln>
              <a:effectLst/>
              <a:uLnTx/>
              <a:uFillTx/>
              <a:sym typeface="+mn-ea"/>
            </a:endParaRPr>
          </a:p>
          <a:p>
            <a:pPr lvl="1" algn="l">
              <a:buSzTx/>
            </a:pPr>
            <a:r>
              <a:rPr lang="en-US" altLang="en-US" sz="1000" noProof="0" dirty="0">
                <a:ln>
                  <a:noFill/>
                </a:ln>
                <a:effectLst/>
                <a:uLnTx/>
                <a:uFillTx/>
                <a:sym typeface="+mn-ea"/>
              </a:rPr>
              <a:t>TS 22.261 specified requirements of supporting interworking between 5G systems and interoperability with legacy 3GPP systems</a:t>
            </a:r>
            <a:endParaRPr lang="en-US" altLang="en-US" sz="1000" noProof="0" dirty="0">
              <a:ln>
                <a:noFill/>
              </a:ln>
              <a:effectLst/>
              <a:uLnTx/>
              <a:uFillTx/>
              <a:sym typeface="+mn-ea"/>
            </a:endParaRPr>
          </a:p>
          <a:p>
            <a:pPr lvl="1" algn="l">
              <a:buSzTx/>
            </a:pPr>
            <a:r>
              <a:rPr lang="en-US" altLang="en-US" sz="1000" noProof="0" dirty="0">
                <a:ln>
                  <a:noFill/>
                </a:ln>
                <a:effectLst/>
                <a:uLnTx/>
                <a:uFillTx/>
                <a:cs typeface="MS PGothic" panose="020B0600070205080204" pitchFamily="34" charset="-128"/>
                <a:sym typeface="+mn-ea"/>
              </a:rPr>
              <a:t>TS 23.501 defined architectures for interworking between 5GS and EPC via dedicated entities (i.e. SMF+PGW-C, UPF+PGW-U, UDM+HSS), and interworking procedures are described in TS 23.502</a:t>
            </a:r>
            <a:endParaRPr lang="en-US" altLang="en-US" sz="1000" noProof="0" dirty="0">
              <a:ln>
                <a:noFill/>
              </a:ln>
              <a:effectLst/>
              <a:uLnTx/>
              <a:uFillTx/>
              <a:cs typeface="MS PGothic" panose="020B0600070205080204" pitchFamily="34" charset="-128"/>
              <a:sym typeface="+mn-ea"/>
            </a:endParaRPr>
          </a:p>
          <a:p>
            <a:pPr lvl="1" algn="l">
              <a:buSzTx/>
            </a:pPr>
            <a:r>
              <a:rPr lang="en-US" altLang="en-US" sz="1000" noProof="0" dirty="0">
                <a:ln>
                  <a:noFill/>
                </a:ln>
                <a:effectLst/>
                <a:uLnTx/>
                <a:uFillTx/>
                <a:cs typeface="MS PGothic" panose="020B0600070205080204" pitchFamily="34" charset="-128"/>
                <a:sym typeface="+mn-ea"/>
              </a:rPr>
              <a:t>TS 23.292 defined the interworking architecture, reference points and procedures between CS and IMS domain to enable IMS service to be controlled via IMS rather than via CS mechanisms</a:t>
            </a:r>
            <a:endParaRPr lang="en-US" altLang="en-US" sz="1000" noProof="0" dirty="0">
              <a:ln>
                <a:noFill/>
              </a:ln>
              <a:effectLst/>
              <a:uLnTx/>
              <a:uFillTx/>
              <a:cs typeface="MS PGothic" panose="020B0600070205080204" pitchFamily="34" charset="-128"/>
              <a:sym typeface="+mn-ea"/>
            </a:endParaRPr>
          </a:p>
          <a:p>
            <a:pPr lvl="1" algn="l">
              <a:buSzTx/>
            </a:pPr>
            <a:endParaRPr lang="en-US" altLang="en-US" sz="1200" noProof="0" dirty="0">
              <a:ln>
                <a:noFill/>
              </a:ln>
              <a:effectLst/>
              <a:uLnTx/>
              <a:uFillTx/>
              <a:cs typeface="MS PGothic" panose="020B0600070205080204" pitchFamily="34" charset="-128"/>
              <a:sym typeface="+mn-ea"/>
            </a:endParaRPr>
          </a:p>
          <a:p>
            <a:pPr lvl="1" algn="l">
              <a:buSzTx/>
            </a:pPr>
            <a:endParaRPr lang="en-US" altLang="en-US" sz="1200" noProof="0" dirty="0">
              <a:ln>
                <a:noFill/>
              </a:ln>
              <a:effectLst/>
              <a:uLnTx/>
              <a:uFillTx/>
              <a:cs typeface="MS PGothic" panose="020B0600070205080204" pitchFamily="34" charset="-128"/>
              <a:sym typeface="+mn-ea"/>
            </a:endParaRPr>
          </a:p>
          <a:p>
            <a:pPr marL="341630" indent="-341630">
              <a:buBlip>
                <a:blip r:embed="rId1"/>
              </a:buBlip>
            </a:pPr>
            <a:endParaRPr lang="en-US" altLang="en-US" sz="1200" noProof="0" dirty="0">
              <a:ln>
                <a:noFill/>
              </a:ln>
              <a:effectLst/>
              <a:uLnTx/>
              <a:uFillTx/>
              <a:latin typeface="+mn-lt"/>
              <a:ea typeface="MS PGothic" panose="020B0600070205080204" pitchFamily="34" charset="-128"/>
              <a:cs typeface="MS PGothic" panose="020B0600070205080204" pitchFamily="34" charset="-128"/>
              <a:sym typeface="+mn-ea"/>
            </a:endParaRPr>
          </a:p>
        </p:txBody>
      </p:sp>
      <p:graphicFrame>
        <p:nvGraphicFramePr>
          <p:cNvPr id="10" name="对象 9"/>
          <p:cNvGraphicFramePr/>
          <p:nvPr/>
        </p:nvGraphicFramePr>
        <p:xfrm>
          <a:off x="1943735" y="2487295"/>
          <a:ext cx="5459095" cy="2141855"/>
        </p:xfrm>
        <a:graphic>
          <a:graphicData uri="http://schemas.openxmlformats.org/presentationml/2006/ole">
            <mc:AlternateContent xmlns:mc="http://schemas.openxmlformats.org/markup-compatibility/2006">
              <mc:Choice xmlns:v="urn:schemas-microsoft-com:vml" Requires="v">
                <p:oleObj spid="_x0000_s14" name="" r:id="rId2" imgW="4544695" imgH="1724025" progId="Visio.Drawing.15">
                  <p:embed/>
                </p:oleObj>
              </mc:Choice>
              <mc:Fallback>
                <p:oleObj name="" r:id="rId2" imgW="4544695" imgH="1724025" progId="Visio.Drawing.15">
                  <p:embed/>
                  <p:pic>
                    <p:nvPicPr>
                      <p:cNvPr id="0" name="图片 7"/>
                      <p:cNvPicPr/>
                      <p:nvPr/>
                    </p:nvPicPr>
                    <p:blipFill>
                      <a:blip r:embed="rId3"/>
                      <a:stretch>
                        <a:fillRect/>
                      </a:stretch>
                    </p:blipFill>
                    <p:spPr>
                      <a:xfrm>
                        <a:off x="1943735" y="2487295"/>
                        <a:ext cx="5459095" cy="2141855"/>
                      </a:xfrm>
                      <a:prstGeom prst="rect">
                        <a:avLst/>
                      </a:prstGeom>
                    </p:spPr>
                  </p:pic>
                </p:oleObj>
              </mc:Fallback>
            </mc:AlternateContent>
          </a:graphicData>
        </a:graphic>
      </p:graphicFrame>
      <p:sp>
        <p:nvSpPr>
          <p:cNvPr id="19" name="Content Placeholder 5"/>
          <p:cNvSpPr>
            <a:spLocks noGrp="1"/>
          </p:cNvSpPr>
          <p:nvPr/>
        </p:nvSpPr>
        <p:spPr>
          <a:xfrm>
            <a:off x="498475" y="4732020"/>
            <a:ext cx="7303135" cy="485775"/>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indent="-341630">
              <a:buBlip>
                <a:blip r:embed="rId1"/>
              </a:buBlip>
            </a:pPr>
            <a:r>
              <a:rPr lang="en-US" altLang="en-US" sz="1200" noProof="0" dirty="0">
                <a:ln>
                  <a:noFill/>
                </a:ln>
                <a:effectLst/>
                <a:uLnTx/>
                <a:uFillTx/>
                <a:sym typeface="+mn-ea"/>
              </a:rPr>
              <a:t>Proposal: Enable 5G data service to be provided for all subscribers of a 5G network and for inbound roamers</a:t>
            </a:r>
            <a:endParaRPr lang="en-US" altLang="en-US" sz="1200" dirty="0">
              <a:latin typeface="+mn-lt"/>
              <a:ea typeface="MS PGothic" panose="020B0600070205080204" pitchFamily="34" charset="-128"/>
              <a:cs typeface="MS PGothic" panose="020B0600070205080204" pitchFamily="34" charset="-128"/>
            </a:endParaRPr>
          </a:p>
          <a:p>
            <a:pPr marL="341630" indent="-341630">
              <a:buBlip>
                <a:blip r:embed="rId1"/>
              </a:buBlip>
            </a:pPr>
            <a:endParaRPr lang="en-US" altLang="en-US" sz="1200" noProof="0" dirty="0">
              <a:ln>
                <a:noFill/>
              </a:ln>
              <a:effectLst/>
              <a:uLnTx/>
              <a:uFillTx/>
              <a:sym typeface="+mn-ea"/>
            </a:endParaRPr>
          </a:p>
          <a:p>
            <a:pPr marL="0" indent="0">
              <a:buNone/>
            </a:pPr>
            <a:endParaRPr lang="en-US" altLang="en-US" sz="1200" noProof="0" dirty="0">
              <a:ln>
                <a:noFill/>
              </a:ln>
              <a:effectLst/>
              <a:uLnTx/>
              <a:uFillTx/>
              <a:latin typeface="+mn-lt"/>
              <a:ea typeface="MS PGothic" panose="020B0600070205080204" pitchFamily="34" charset="-128"/>
              <a:cs typeface="MS PGothic" panose="020B0600070205080204" pitchFamily="34" charset="-128"/>
              <a:sym typeface="+mn-ea"/>
            </a:endParaRPr>
          </a:p>
        </p:txBody>
      </p:sp>
      <p:sp>
        <p:nvSpPr>
          <p:cNvPr id="20" name="Content Placeholder 5"/>
          <p:cNvSpPr>
            <a:spLocks noGrp="1"/>
          </p:cNvSpPr>
          <p:nvPr/>
        </p:nvSpPr>
        <p:spPr>
          <a:xfrm>
            <a:off x="4329430" y="655955"/>
            <a:ext cx="4137660" cy="1969770"/>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indent="-341630">
              <a:buBlip>
                <a:blip r:embed="rId1"/>
              </a:buBlip>
            </a:pPr>
            <a:r>
              <a:rPr lang="en-US" altLang="en-US" sz="1200" noProof="0" dirty="0">
                <a:ln>
                  <a:noFill/>
                </a:ln>
                <a:effectLst/>
                <a:uLnTx/>
                <a:uFillTx/>
                <a:sym typeface="+mn-ea"/>
              </a:rPr>
              <a:t>Gaps</a:t>
            </a:r>
            <a:endParaRPr lang="en-US" altLang="en-US" sz="1200" noProof="0" dirty="0">
              <a:ln>
                <a:noFill/>
              </a:ln>
              <a:effectLst/>
              <a:uLnTx/>
              <a:uFillTx/>
              <a:sym typeface="+mn-ea"/>
            </a:endParaRPr>
          </a:p>
          <a:p>
            <a:pPr lvl="1" algn="l">
              <a:buSzTx/>
            </a:pPr>
            <a:r>
              <a:rPr lang="en-US" altLang="en-US" sz="1200" noProof="0" dirty="0">
                <a:ln>
                  <a:noFill/>
                </a:ln>
                <a:effectLst/>
                <a:uLnTx/>
                <a:uFillTx/>
                <a:sym typeface="+mn-ea"/>
              </a:rPr>
              <a:t>Does not cover non-roaming  case, e.g. a UE with a 5G(NSA) subscription moves to SA only area</a:t>
            </a:r>
            <a:endParaRPr lang="en-US" altLang="en-US" sz="1200" noProof="0" dirty="0">
              <a:ln>
                <a:noFill/>
              </a:ln>
              <a:effectLst/>
              <a:uLnTx/>
              <a:uFillTx/>
              <a:sym typeface="+mn-ea"/>
            </a:endParaRPr>
          </a:p>
          <a:p>
            <a:pPr lvl="1" algn="l">
              <a:buSzTx/>
            </a:pPr>
            <a:endParaRPr lang="en-US" altLang="en-US" sz="1200" noProof="0" dirty="0">
              <a:ln>
                <a:noFill/>
              </a:ln>
              <a:effectLst/>
              <a:uLnTx/>
              <a:uFillTx/>
              <a:cs typeface="MS PGothic" panose="020B0600070205080204" pitchFamily="34" charset="-128"/>
              <a:sym typeface="+mn-ea"/>
            </a:endParaRPr>
          </a:p>
          <a:p>
            <a:pPr lvl="1" algn="l">
              <a:buSzTx/>
            </a:pPr>
            <a:r>
              <a:rPr lang="en-US" altLang="en-US" sz="1200" noProof="0" dirty="0">
                <a:ln>
                  <a:noFill/>
                </a:ln>
                <a:effectLst/>
                <a:uLnTx/>
                <a:uFillTx/>
                <a:sym typeface="+mn-ea"/>
              </a:rPr>
              <a:t>Does not cover core networks without the dedicated entities </a:t>
            </a:r>
            <a:endParaRPr lang="en-US" altLang="en-US" sz="1200" noProof="0" dirty="0">
              <a:ln>
                <a:noFill/>
              </a:ln>
              <a:effectLst/>
              <a:uLnTx/>
              <a:uFillTx/>
              <a:sym typeface="+mn-ea"/>
            </a:endParaRPr>
          </a:p>
          <a:p>
            <a:pPr lvl="1" algn="l">
              <a:buSzTx/>
            </a:pPr>
            <a:endParaRPr lang="en-US" altLang="en-US" sz="1200" noProof="0" dirty="0">
              <a:ln>
                <a:noFill/>
              </a:ln>
              <a:effectLst/>
              <a:uLnTx/>
              <a:uFillTx/>
              <a:cs typeface="MS PGothic" panose="020B0600070205080204" pitchFamily="34" charset="-128"/>
              <a:sym typeface="+mn-ea"/>
            </a:endParaRPr>
          </a:p>
          <a:p>
            <a:pPr lvl="1" algn="l">
              <a:buSzTx/>
            </a:pPr>
            <a:r>
              <a:rPr lang="en-US" altLang="en-US" sz="1200" noProof="0" dirty="0">
                <a:ln>
                  <a:noFill/>
                </a:ln>
                <a:effectLst/>
                <a:uLnTx/>
                <a:uFillTx/>
                <a:sym typeface="+mn-ea"/>
              </a:rPr>
              <a:t>Data service offering capability and mechanisms between 5GC and EPC are remain undefined</a:t>
            </a:r>
            <a:endParaRPr lang="en-US" altLang="en-US" sz="1200" noProof="0" dirty="0">
              <a:ln>
                <a:noFill/>
              </a:ln>
              <a:effectLst/>
              <a:uLnTx/>
              <a:uFillTx/>
              <a:cs typeface="MS PGothic" panose="020B0600070205080204" pitchFamily="34" charset="-128"/>
              <a:sym typeface="+mn-ea"/>
            </a:endParaRPr>
          </a:p>
          <a:p>
            <a:pPr marL="341630" indent="-341630">
              <a:buBlip>
                <a:blip r:embed="rId1"/>
              </a:buBlip>
            </a:pPr>
            <a:endParaRPr lang="en-US" altLang="en-US" sz="1200" noProof="0" dirty="0">
              <a:ln>
                <a:noFill/>
              </a:ln>
              <a:effectLst/>
              <a:uLnTx/>
              <a:uFillTx/>
              <a:latin typeface="+mn-lt"/>
              <a:ea typeface="MS PGothic" panose="020B0600070205080204" pitchFamily="34" charset="-128"/>
              <a:cs typeface="MS PGothic" panose="020B0600070205080204" pitchFamily="34" charset="-128"/>
              <a:sym typeface="+mn-ea"/>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Content Placeholder 5"/>
          <p:cNvSpPr>
            <a:spLocks noGrp="1"/>
          </p:cNvSpPr>
          <p:nvPr/>
        </p:nvSpPr>
        <p:spPr>
          <a:xfrm>
            <a:off x="386080" y="1172845"/>
            <a:ext cx="4008755" cy="1273810"/>
          </a:xfrm>
          <a:prstGeom prst="rect">
            <a:avLst/>
          </a:prstGeom>
          <a:noFill/>
          <a:ln w="9525">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400" b="1"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Roaming scenario</a:t>
            </a:r>
            <a:r>
              <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 when subscribers of a 5G network roaming from a NSA network to a SA network, t</a:t>
            </a:r>
            <a:r>
              <a:rPr kumimoji="0" lang="en-US" altLang="zh-CN" sz="1400" b="0" i="0" u="none" strike="noStrike" kern="0" cap="none" spc="0" normalizeH="0" baseline="0" noProof="0" dirty="0">
                <a:ln>
                  <a:noFill/>
                </a:ln>
                <a:solidFill>
                  <a:schemeClr val="tx1"/>
                </a:solidFill>
                <a:effectLst/>
                <a:uLnTx/>
                <a:uFillTx/>
                <a:latin typeface="+mn-lt"/>
                <a:ea typeface="宋体" panose="02010600030101010101" pitchFamily="2" charset="-122"/>
                <a:cs typeface="MS PGothic" panose="020B0600070205080204" pitchFamily="34" charset="-128"/>
              </a:rPr>
              <a:t>here is no roaming specified when HPLMN deploys NSA by supporting EPC only and VPLMN </a:t>
            </a:r>
            <a:r>
              <a:rPr lang="en-US" altLang="zh-CN" sz="1400" noProof="0" dirty="0">
                <a:ln>
                  <a:noFill/>
                </a:ln>
                <a:effectLst/>
                <a:uLnTx/>
                <a:uFillTx/>
                <a:ea typeface="宋体" panose="02010600030101010101" pitchFamily="2" charset="-122"/>
                <a:sym typeface="+mn-ea"/>
              </a:rPr>
              <a:t>deploys SA by </a:t>
            </a:r>
            <a:r>
              <a:rPr kumimoji="0" lang="en-US" altLang="zh-CN" sz="1400" b="0" i="0" u="none" strike="noStrike" kern="0" cap="none" spc="0" normalizeH="0" baseline="0" noProof="0" dirty="0">
                <a:ln>
                  <a:noFill/>
                </a:ln>
                <a:solidFill>
                  <a:schemeClr val="tx1"/>
                </a:solidFill>
                <a:effectLst/>
                <a:uLnTx/>
                <a:uFillTx/>
                <a:latin typeface="+mn-lt"/>
                <a:ea typeface="宋体" panose="02010600030101010101" pitchFamily="2" charset="-122"/>
                <a:cs typeface="MS PGothic" panose="020B0600070205080204" pitchFamily="34" charset="-128"/>
              </a:rPr>
              <a:t>supporting 5GC only. </a:t>
            </a:r>
            <a:endParaRPr kumimoji="0" lang="en-US" altLang="zh-CN" sz="1400" b="0" i="0" u="none" strike="noStrike" kern="0" cap="none" spc="0" normalizeH="0" baseline="0" noProof="0" dirty="0">
              <a:ln>
                <a:noFill/>
              </a:ln>
              <a:solidFill>
                <a:schemeClr val="tx1"/>
              </a:solidFill>
              <a:effectLst/>
              <a:uLnTx/>
              <a:uFillTx/>
              <a:latin typeface="+mn-lt"/>
              <a:ea typeface="宋体" panose="02010600030101010101" pitchFamily="2" charset="-122"/>
              <a:cs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1400" b="0" i="0" u="none" strike="noStrike" kern="0" cap="none" spc="0" normalizeH="0" baseline="0" noProof="0" dirty="0">
              <a:ln>
                <a:noFill/>
              </a:ln>
              <a:solidFill>
                <a:schemeClr val="bg2">
                  <a:lumMod val="75000"/>
                </a:schemeClr>
              </a:solidFill>
              <a:effectLst/>
              <a:uLnTx/>
              <a:uFillTx/>
              <a:latin typeface="+mn-lt"/>
              <a:ea typeface="MS PGothic" panose="020B0600070205080204" pitchFamily="34" charset="-128"/>
              <a:cs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1400" b="0" i="0" u="none" strike="noStrike" kern="0" cap="none" spc="0" normalizeH="0" baseline="0" noProof="0" dirty="0">
              <a:ln>
                <a:noFill/>
              </a:ln>
              <a:solidFill>
                <a:schemeClr val="bg2">
                  <a:lumMod val="75000"/>
                </a:schemeClr>
              </a:solidFill>
              <a:effectLst/>
              <a:uLnTx/>
              <a:uFillTx/>
              <a:latin typeface="+mn-lt"/>
              <a:ea typeface="MS PGothic" panose="020B0600070205080204" pitchFamily="34" charset="-128"/>
              <a:cs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1400" b="0" i="0" u="none" strike="noStrike" kern="0" cap="none" spc="0" normalizeH="0" baseline="0" noProof="0" dirty="0">
              <a:ln>
                <a:noFill/>
              </a:ln>
              <a:solidFill>
                <a:schemeClr val="bg2">
                  <a:lumMod val="75000"/>
                </a:schemeClr>
              </a:solidFill>
              <a:effectLst/>
              <a:uLnTx/>
              <a:uFillTx/>
              <a:latin typeface="+mn-lt"/>
              <a:ea typeface="MS PGothic" panose="020B0600070205080204" pitchFamily="34" charset="-128"/>
              <a:cs typeface="MS PGothic" panose="020B0600070205080204" pitchFamily="34" charset="-128"/>
            </a:endParaRPr>
          </a:p>
        </p:txBody>
      </p:sp>
      <p:sp>
        <p:nvSpPr>
          <p:cNvPr id="31" name="Content Placeholder 5"/>
          <p:cNvSpPr>
            <a:spLocks noGrp="1"/>
          </p:cNvSpPr>
          <p:nvPr/>
        </p:nvSpPr>
        <p:spPr>
          <a:xfrm>
            <a:off x="386080" y="2842895"/>
            <a:ext cx="7037705" cy="500380"/>
          </a:xfrm>
          <a:prstGeom prst="rect">
            <a:avLst/>
          </a:prstGeom>
          <a:noFill/>
          <a:ln w="9525">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zh-CN" sz="1400" b="0" i="0" u="none" strike="noStrike" kern="0" cap="none" spc="0" normalizeH="0" baseline="0" noProof="0" dirty="0">
              <a:ln>
                <a:noFill/>
              </a:ln>
              <a:solidFill>
                <a:schemeClr val="tx1"/>
              </a:solidFill>
              <a:effectLst/>
              <a:uLnTx/>
              <a:uFillTx/>
              <a:latin typeface="+mn-lt"/>
              <a:ea typeface="宋体" panose="02010600030101010101" pitchFamily="2" charset="-122"/>
              <a:cs typeface="MS PGothic" panose="020B0600070205080204" pitchFamily="34" charset="-128"/>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400" b="1" kern="0" noProof="0" dirty="0">
                <a:ln>
                  <a:noFill/>
                </a:ln>
                <a:effectLst/>
                <a:uLnTx/>
                <a:uFillTx/>
                <a:sym typeface="+mn-ea"/>
              </a:rPr>
              <a:t>Non-roaming scenario</a:t>
            </a:r>
            <a:r>
              <a:rPr lang="en-US" altLang="en-US" sz="1400" kern="0" noProof="0" dirty="0">
                <a:ln>
                  <a:noFill/>
                </a:ln>
                <a:effectLst/>
                <a:uLnTx/>
                <a:uFillTx/>
                <a:sym typeface="+mn-ea"/>
              </a:rPr>
              <a:t>: subscribers of EPC based NSA networks move from NSA area to SA only area.</a:t>
            </a: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1400" b="0" i="0" u="none" strike="noStrike" kern="0" cap="none" spc="0" normalizeH="0" baseline="0" noProof="0" dirty="0">
              <a:ln>
                <a:noFill/>
              </a:ln>
              <a:solidFill>
                <a:schemeClr val="bg2">
                  <a:lumMod val="75000"/>
                </a:schemeClr>
              </a:solidFill>
              <a:effectLst/>
              <a:uLnTx/>
              <a:uFillTx/>
              <a:latin typeface="+mn-lt"/>
              <a:ea typeface="MS PGothic" panose="020B0600070205080204" pitchFamily="34" charset="-128"/>
              <a:cs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1400" b="0" i="0" u="none" strike="noStrike" kern="0" cap="none" spc="0" normalizeH="0" baseline="0" noProof="0" dirty="0">
              <a:ln>
                <a:noFill/>
              </a:ln>
              <a:solidFill>
                <a:schemeClr val="bg2">
                  <a:lumMod val="75000"/>
                </a:schemeClr>
              </a:solidFill>
              <a:effectLst/>
              <a:uLnTx/>
              <a:uFillTx/>
              <a:latin typeface="+mn-lt"/>
              <a:ea typeface="MS PGothic" panose="020B0600070205080204" pitchFamily="34" charset="-128"/>
              <a:cs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1400" b="0" i="0" u="none" strike="noStrike" kern="0" cap="none" spc="0" normalizeH="0" baseline="0" noProof="0" dirty="0">
              <a:ln>
                <a:noFill/>
              </a:ln>
              <a:solidFill>
                <a:schemeClr val="bg2">
                  <a:lumMod val="75000"/>
                </a:schemeClr>
              </a:solidFill>
              <a:effectLst/>
              <a:uLnTx/>
              <a:uFillTx/>
              <a:latin typeface="+mn-lt"/>
              <a:ea typeface="MS PGothic" panose="020B0600070205080204" pitchFamily="34" charset="-128"/>
              <a:cs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1400" b="0" i="0" u="none" strike="noStrike" kern="0" cap="none" spc="0" normalizeH="0" baseline="0" noProof="0" dirty="0">
              <a:ln>
                <a:noFill/>
              </a:ln>
              <a:solidFill>
                <a:schemeClr val="bg2">
                  <a:lumMod val="75000"/>
                </a:schemeClr>
              </a:solidFill>
              <a:effectLst/>
              <a:uLnTx/>
              <a:uFillTx/>
              <a:latin typeface="+mn-lt"/>
              <a:ea typeface="MS PGothic" panose="020B0600070205080204" pitchFamily="34" charset="-128"/>
              <a:cs typeface="MS PGothic" panose="020B0600070205080204" pitchFamily="34" charset="-128"/>
            </a:endParaRPr>
          </a:p>
        </p:txBody>
      </p:sp>
      <p:sp>
        <p:nvSpPr>
          <p:cNvPr id="35" name="Title 1"/>
          <p:cNvSpPr>
            <a:spLocks noGrp="1"/>
          </p:cNvSpPr>
          <p:nvPr/>
        </p:nvSpPr>
        <p:spPr>
          <a:xfrm>
            <a:off x="386080" y="116840"/>
            <a:ext cx="6827838" cy="547688"/>
          </a:xfrm>
          <a:prstGeom prst="rect">
            <a:avLst/>
          </a:prstGeom>
          <a:noFill/>
          <a:ln w="9525">
            <a:noFill/>
          </a:ln>
        </p:spPr>
        <p:txBody>
          <a:bodyPr vert="horz" wrap="square" lIns="91430" tIns="45715" rIns="91430" bIns="45715"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GB" sz="2800" dirty="0"/>
              <a:t>Potential Scenario</a:t>
            </a:r>
            <a:endParaRPr lang="en-US" altLang="en-GB" sz="2800" dirty="0"/>
          </a:p>
        </p:txBody>
      </p:sp>
      <p:grpSp>
        <p:nvGrpSpPr>
          <p:cNvPr id="55" name="组合 54"/>
          <p:cNvGrpSpPr/>
          <p:nvPr/>
        </p:nvGrpSpPr>
        <p:grpSpPr>
          <a:xfrm>
            <a:off x="1708785" y="3382010"/>
            <a:ext cx="3257550" cy="1628775"/>
            <a:chOff x="1891" y="5990"/>
            <a:chExt cx="4938" cy="2268"/>
          </a:xfrm>
        </p:grpSpPr>
        <p:grpSp>
          <p:nvGrpSpPr>
            <p:cNvPr id="33" name="组合 32"/>
            <p:cNvGrpSpPr/>
            <p:nvPr/>
          </p:nvGrpSpPr>
          <p:grpSpPr>
            <a:xfrm>
              <a:off x="1891" y="5990"/>
              <a:ext cx="4938" cy="2268"/>
              <a:chOff x="1624" y="5282"/>
              <a:chExt cx="4938" cy="2268"/>
            </a:xfrm>
          </p:grpSpPr>
          <p:grpSp>
            <p:nvGrpSpPr>
              <p:cNvPr id="58" name="组合 57"/>
              <p:cNvGrpSpPr/>
              <p:nvPr/>
            </p:nvGrpSpPr>
            <p:grpSpPr>
              <a:xfrm>
                <a:off x="1624" y="5282"/>
                <a:ext cx="4938" cy="2268"/>
                <a:chOff x="2608" y="4273"/>
                <a:chExt cx="4938" cy="2268"/>
              </a:xfrm>
            </p:grpSpPr>
            <p:grpSp>
              <p:nvGrpSpPr>
                <p:cNvPr id="4" name="组合 3"/>
                <p:cNvGrpSpPr/>
                <p:nvPr/>
              </p:nvGrpSpPr>
              <p:grpSpPr>
                <a:xfrm>
                  <a:off x="2934" y="4337"/>
                  <a:ext cx="4612" cy="2205"/>
                  <a:chOff x="-152" y="4236"/>
                  <a:chExt cx="5891" cy="3201"/>
                </a:xfrm>
              </p:grpSpPr>
              <p:sp>
                <p:nvSpPr>
                  <p:cNvPr id="5" name="文本框 4"/>
                  <p:cNvSpPr txBox="1"/>
                  <p:nvPr/>
                </p:nvSpPr>
                <p:spPr>
                  <a:xfrm>
                    <a:off x="-152" y="6856"/>
                    <a:ext cx="1531" cy="581"/>
                  </a:xfrm>
                  <a:prstGeom prst="rect">
                    <a:avLst/>
                  </a:prstGeom>
                  <a:noFill/>
                </p:spPr>
                <p:txBody>
                  <a:bodyPr wrap="square" rtlCol="0">
                    <a:noAutofit/>
                  </a:bodyPr>
                  <a:p>
                    <a:r>
                      <a:rPr lang="en-US" altLang="zh-CN" sz="800" b="1" dirty="0">
                        <a:latin typeface="微软雅黑" panose="020B0503020204020204" charset="-122"/>
                        <a:ea typeface="微软雅黑" panose="020B0503020204020204" charset="-122"/>
                      </a:rPr>
                      <a:t>NSA area</a:t>
                    </a:r>
                    <a:endParaRPr lang="en-US" altLang="zh-CN" sz="800" b="1" dirty="0">
                      <a:latin typeface="微软雅黑" panose="020B0503020204020204" charset="-122"/>
                      <a:ea typeface="微软雅黑" panose="020B0503020204020204" charset="-122"/>
                    </a:endParaRPr>
                  </a:p>
                  <a:p>
                    <a:endParaRPr lang="en-US" altLang="zh-CN" sz="800" b="1" dirty="0">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130" y="4823"/>
                    <a:ext cx="835" cy="426"/>
                  </a:xfrm>
                  <a:prstGeom prst="rect">
                    <a:avLst/>
                  </a:prstGeom>
                </p:spPr>
              </p:pic>
              <p:sp>
                <p:nvSpPr>
                  <p:cNvPr id="7" name="矩形 6"/>
                  <p:cNvSpPr/>
                  <p:nvPr/>
                </p:nvSpPr>
                <p:spPr>
                  <a:xfrm>
                    <a:off x="-125" y="5200"/>
                    <a:ext cx="1347" cy="4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00000"/>
                      </a:lnSpc>
                    </a:pPr>
                    <a:r>
                      <a:rPr lang="en-US" altLang="zh-CN" sz="600" b="1" dirty="0">
                        <a:solidFill>
                          <a:srgbClr val="002060"/>
                        </a:solidFill>
                        <a:latin typeface="Times New Roman" panose="02020603050405020304" charset="0"/>
                        <a:cs typeface="Times New Roman" panose="02020603050405020304" charset="0"/>
                      </a:rPr>
                      <a:t>subcriber of 5G service</a:t>
                    </a:r>
                    <a:endParaRPr lang="en-US" altLang="zh-CN" sz="600" b="1" dirty="0">
                      <a:solidFill>
                        <a:srgbClr val="002060"/>
                      </a:solidFill>
                      <a:latin typeface="Times New Roman" panose="02020603050405020304" charset="0"/>
                      <a:cs typeface="Times New Roman" panose="02020603050405020304" charset="0"/>
                    </a:endParaRPr>
                  </a:p>
                </p:txBody>
              </p:sp>
              <p:sp>
                <p:nvSpPr>
                  <p:cNvPr id="11" name="Freeform 97"/>
                  <p:cNvSpPr/>
                  <p:nvPr/>
                </p:nvSpPr>
                <p:spPr bwMode="auto">
                  <a:xfrm rot="10800000">
                    <a:off x="1114" y="4824"/>
                    <a:ext cx="806" cy="351"/>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8" tIns="45719" rIns="91438" bIns="45719" numCol="1" anchor="t" anchorCtr="0" compatLnSpc="1"/>
                  <a:p>
                    <a:endParaRPr lang="zh-CN" altLang="en-US" sz="1600">
                      <a:solidFill>
                        <a:schemeClr val="tx1"/>
                      </a:solidFill>
                    </a:endParaRPr>
                  </a:p>
                </p:txBody>
              </p:sp>
              <p:pic>
                <p:nvPicPr>
                  <p:cNvPr id="13" name="图片 96" descr="基站.png"/>
                  <p:cNvPicPr>
                    <a:picLocks noChangeAspect="1"/>
                  </p:cNvPicPr>
                  <p:nvPr/>
                </p:nvPicPr>
                <p:blipFill>
                  <a:blip r:embed="rId3" cstate="print"/>
                  <a:stretch>
                    <a:fillRect/>
                  </a:stretch>
                </p:blipFill>
                <p:spPr bwMode="auto">
                  <a:xfrm>
                    <a:off x="2034" y="4614"/>
                    <a:ext cx="719" cy="724"/>
                  </a:xfrm>
                  <a:prstGeom prst="rect">
                    <a:avLst/>
                  </a:prstGeom>
                  <a:ln w="6350">
                    <a:noFill/>
                    <a:headEnd type="triangle" w="med" len="med"/>
                    <a:tailEnd type="triangle" w="med" len="med"/>
                  </a:ln>
                </p:spPr>
              </p:pic>
              <p:sp>
                <p:nvSpPr>
                  <p:cNvPr id="14" name="矩形 13"/>
                  <p:cNvSpPr/>
                  <p:nvPr/>
                </p:nvSpPr>
                <p:spPr>
                  <a:xfrm>
                    <a:off x="1652" y="5117"/>
                    <a:ext cx="1611" cy="433"/>
                  </a:xfrm>
                  <a:prstGeom prst="rect">
                    <a:avLst/>
                  </a:prstGeom>
                </p:spPr>
                <p:txBody>
                  <a:bodyPr wrap="square">
                    <a:spAutoFit/>
                  </a:bodyPr>
                  <a:p>
                    <a:pPr algn="ctr" defTabSz="1218565" fontAlgn="base">
                      <a:spcBef>
                        <a:spcPct val="0"/>
                      </a:spcBef>
                      <a:spcAft>
                        <a:spcPct val="0"/>
                      </a:spcAft>
                    </a:pPr>
                    <a:r>
                      <a:rPr lang="en-US" altLang="zh-CN" sz="800" b="1" dirty="0" err="1">
                        <a:solidFill>
                          <a:prstClr val="black"/>
                        </a:solidFill>
                        <a:latin typeface="微软雅黑" panose="020B0503020204020204" charset="-122"/>
                      </a:rPr>
                      <a:t>5G SA gNB</a:t>
                    </a:r>
                    <a:endParaRPr lang="en-US" altLang="zh-CN" sz="800" b="1" dirty="0" err="1">
                      <a:solidFill>
                        <a:prstClr val="black"/>
                      </a:solidFill>
                      <a:latin typeface="微软雅黑" panose="020B0503020204020204" charset="-122"/>
                    </a:endParaRPr>
                  </a:p>
                </p:txBody>
              </p:sp>
              <p:pic>
                <p:nvPicPr>
                  <p:cNvPr id="15" name="图片 96" descr="基站.png"/>
                  <p:cNvPicPr>
                    <a:picLocks noChangeAspect="1"/>
                  </p:cNvPicPr>
                  <p:nvPr/>
                </p:nvPicPr>
                <p:blipFill>
                  <a:blip r:embed="rId3" cstate="print">
                    <a:grayscl/>
                  </a:blip>
                  <a:stretch>
                    <a:fillRect/>
                  </a:stretch>
                </p:blipFill>
                <p:spPr bwMode="auto">
                  <a:xfrm>
                    <a:off x="2031" y="6046"/>
                    <a:ext cx="835" cy="796"/>
                  </a:xfrm>
                  <a:prstGeom prst="rect">
                    <a:avLst/>
                  </a:prstGeom>
                  <a:ln w="6350">
                    <a:noFill/>
                    <a:headEnd type="triangle" w="med" len="med"/>
                    <a:tailEnd type="triangle" w="med" len="med"/>
                  </a:ln>
                </p:spPr>
              </p:pic>
              <p:sp>
                <p:nvSpPr>
                  <p:cNvPr id="16" name="矩形 15"/>
                  <p:cNvSpPr/>
                  <p:nvPr/>
                </p:nvSpPr>
                <p:spPr>
                  <a:xfrm>
                    <a:off x="1654" y="6666"/>
                    <a:ext cx="1508" cy="402"/>
                  </a:xfrm>
                  <a:prstGeom prst="rect">
                    <a:avLst/>
                  </a:prstGeom>
                </p:spPr>
                <p:txBody>
                  <a:bodyPr wrap="square">
                    <a:spAutoFit/>
                  </a:bodyPr>
                  <a:p>
                    <a:pPr algn="ctr" defTabSz="1218565" fontAlgn="base">
                      <a:spcBef>
                        <a:spcPct val="0"/>
                      </a:spcBef>
                      <a:spcAft>
                        <a:spcPct val="0"/>
                      </a:spcAft>
                    </a:pPr>
                    <a:r>
                      <a:rPr lang="en-US" altLang="zh-CN" sz="700" b="1" dirty="0" err="1">
                        <a:solidFill>
                          <a:prstClr val="black"/>
                        </a:solidFill>
                        <a:latin typeface="微软雅黑" panose="020B0503020204020204" charset="-122"/>
                      </a:rPr>
                      <a:t>5G NSA gNB</a:t>
                    </a:r>
                    <a:endParaRPr lang="en-US" altLang="zh-CN" sz="700" b="1" dirty="0" err="1">
                      <a:solidFill>
                        <a:prstClr val="black"/>
                      </a:solidFill>
                      <a:latin typeface="微软雅黑" panose="020B0503020204020204" charset="-122"/>
                    </a:endParaRPr>
                  </a:p>
                </p:txBody>
              </p:sp>
              <p:sp>
                <p:nvSpPr>
                  <p:cNvPr id="17" name="圆角矩形 17"/>
                  <p:cNvSpPr/>
                  <p:nvPr/>
                </p:nvSpPr>
                <p:spPr>
                  <a:xfrm>
                    <a:off x="-91" y="4236"/>
                    <a:ext cx="5830" cy="1463"/>
                  </a:xfrm>
                  <a:prstGeom prst="roundRect">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400">
                      <a:solidFill>
                        <a:schemeClr val="tx1"/>
                      </a:solidFill>
                    </a:endParaRPr>
                  </a:p>
                </p:txBody>
              </p:sp>
              <p:sp>
                <p:nvSpPr>
                  <p:cNvPr id="18" name="云形 17"/>
                  <p:cNvSpPr/>
                  <p:nvPr/>
                </p:nvSpPr>
                <p:spPr>
                  <a:xfrm>
                    <a:off x="3018" y="4395"/>
                    <a:ext cx="2002" cy="1210"/>
                  </a:xfrm>
                  <a:prstGeom prst="cloud">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3263" y="4741"/>
                    <a:ext cx="1576" cy="495"/>
                  </a:xfrm>
                  <a:prstGeom prst="rect">
                    <a:avLst/>
                  </a:prstGeom>
                  <a:noFill/>
                </p:spPr>
                <p:txBody>
                  <a:bodyPr wrap="square" rtlCol="0">
                    <a:spAutoFit/>
                  </a:bodyPr>
                  <a:p>
                    <a:pPr algn="ctr"/>
                    <a:r>
                      <a:rPr lang="en-US" altLang="zh-CN" sz="1000" b="1" dirty="0">
                        <a:latin typeface="微软雅黑" panose="020B0503020204020204" charset="-122"/>
                        <a:ea typeface="微软雅黑" panose="020B0503020204020204" charset="-122"/>
                        <a:cs typeface="微软雅黑" panose="020B0503020204020204" charset="-122"/>
                        <a:sym typeface="+mn-ea"/>
                      </a:rPr>
                      <a:t>SA 5GC</a:t>
                    </a:r>
                    <a:endParaRPr lang="en-US" altLang="zh-CN" sz="1000" b="1" dirty="0">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3224" y="6236"/>
                    <a:ext cx="1761" cy="495"/>
                  </a:xfrm>
                  <a:prstGeom prst="rect">
                    <a:avLst/>
                  </a:prstGeom>
                  <a:noFill/>
                </p:spPr>
                <p:txBody>
                  <a:bodyPr wrap="square" rtlCol="0">
                    <a:spAutoFit/>
                  </a:bodyPr>
                  <a:p>
                    <a:pPr algn="ctr"/>
                    <a:r>
                      <a:rPr lang="en-US" altLang="zh-CN" sz="1000" b="1" dirty="0">
                        <a:latin typeface="微软雅黑" panose="020B0503020204020204" charset="-122"/>
                        <a:ea typeface="微软雅黑" panose="020B0503020204020204" charset="-122"/>
                        <a:cs typeface="微软雅黑" panose="020B0503020204020204" charset="-122"/>
                      </a:rPr>
                      <a:t>EPC</a:t>
                    </a:r>
                    <a:endParaRPr lang="en-US" altLang="zh-CN" sz="1000" b="1" dirty="0">
                      <a:latin typeface="微软雅黑" panose="020B0503020204020204" charset="-122"/>
                      <a:ea typeface="微软雅黑" panose="020B0503020204020204" charset="-122"/>
                      <a:cs typeface="微软雅黑" panose="020B0503020204020204" charset="-122"/>
                    </a:endParaRPr>
                  </a:p>
                </p:txBody>
              </p:sp>
            </p:grpSp>
            <p:grpSp>
              <p:nvGrpSpPr>
                <p:cNvPr id="22" name="组合 21"/>
                <p:cNvGrpSpPr/>
                <p:nvPr/>
              </p:nvGrpSpPr>
              <p:grpSpPr>
                <a:xfrm>
                  <a:off x="2608" y="4273"/>
                  <a:ext cx="4937" cy="2221"/>
                  <a:chOff x="2608" y="4273"/>
                  <a:chExt cx="4937" cy="2221"/>
                </a:xfrm>
              </p:grpSpPr>
              <p:cxnSp>
                <p:nvCxnSpPr>
                  <p:cNvPr id="23" name="曲线连接符 22"/>
                  <p:cNvCxnSpPr>
                    <a:stCxn id="18" idx="0"/>
                  </p:cNvCxnSpPr>
                  <p:nvPr/>
                </p:nvCxnSpPr>
                <p:spPr>
                  <a:xfrm>
                    <a:off x="6983" y="4864"/>
                    <a:ext cx="67" cy="1045"/>
                  </a:xfrm>
                  <a:prstGeom prst="curvedConnector3">
                    <a:avLst>
                      <a:gd name="adj1" fmla="val 661194"/>
                    </a:avLst>
                  </a:prstGeom>
                  <a:ln>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24" name="Freeform 97"/>
                  <p:cNvSpPr/>
                  <p:nvPr/>
                </p:nvSpPr>
                <p:spPr bwMode="auto">
                  <a:xfrm rot="10800000">
                    <a:off x="4052" y="5782"/>
                    <a:ext cx="631" cy="242"/>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8" tIns="45719" rIns="91438" bIns="45719" numCol="1" anchor="t" anchorCtr="0" compatLnSpc="1"/>
                  <a:p>
                    <a:endParaRPr lang="zh-CN" altLang="en-US" sz="1600">
                      <a:solidFill>
                        <a:schemeClr val="tx1"/>
                      </a:solidFill>
                    </a:endParaRPr>
                  </a:p>
                </p:txBody>
              </p:sp>
              <p:pic>
                <p:nvPicPr>
                  <p:cNvPr id="25" name="图片 24"/>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3155" y="5782"/>
                    <a:ext cx="654" cy="293"/>
                  </a:xfrm>
                  <a:prstGeom prst="rect">
                    <a:avLst/>
                  </a:prstGeom>
                </p:spPr>
              </p:pic>
              <p:sp>
                <p:nvSpPr>
                  <p:cNvPr id="26" name="圆角矩形 17"/>
                  <p:cNvSpPr/>
                  <p:nvPr/>
                </p:nvSpPr>
                <p:spPr>
                  <a:xfrm>
                    <a:off x="2981" y="5486"/>
                    <a:ext cx="4565" cy="1008"/>
                  </a:xfrm>
                  <a:prstGeom prst="roundRect">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400">
                      <a:solidFill>
                        <a:schemeClr val="tx1"/>
                      </a:solidFill>
                    </a:endParaRPr>
                  </a:p>
                </p:txBody>
              </p:sp>
              <p:sp>
                <p:nvSpPr>
                  <p:cNvPr id="27" name="文本框 26"/>
                  <p:cNvSpPr txBox="1"/>
                  <p:nvPr/>
                </p:nvSpPr>
                <p:spPr>
                  <a:xfrm>
                    <a:off x="2923" y="4273"/>
                    <a:ext cx="1118" cy="400"/>
                  </a:xfrm>
                  <a:prstGeom prst="rect">
                    <a:avLst/>
                  </a:prstGeom>
                  <a:noFill/>
                </p:spPr>
                <p:txBody>
                  <a:bodyPr wrap="square" rtlCol="0">
                    <a:noAutofit/>
                  </a:bodyPr>
                  <a:p>
                    <a:r>
                      <a:rPr lang="en-US" altLang="zh-CN" sz="800" b="1" dirty="0">
                        <a:latin typeface="微软雅黑" panose="020B0503020204020204" charset="-122"/>
                        <a:ea typeface="微软雅黑" panose="020B0503020204020204" charset="-122"/>
                      </a:rPr>
                      <a:t>SA area</a:t>
                    </a:r>
                    <a:endParaRPr lang="en-US" altLang="zh-CN" sz="800" b="1" dirty="0">
                      <a:latin typeface="微软雅黑" panose="020B0503020204020204" charset="-122"/>
                      <a:ea typeface="微软雅黑" panose="020B0503020204020204" charset="-122"/>
                    </a:endParaRPr>
                  </a:p>
                  <a:p>
                    <a:endParaRPr lang="en-US" altLang="zh-CN" sz="800" b="1" dirty="0">
                      <a:latin typeface="微软雅黑" panose="020B0503020204020204" charset="-122"/>
                      <a:ea typeface="微软雅黑" panose="020B0503020204020204" charset="-122"/>
                    </a:endParaRPr>
                  </a:p>
                </p:txBody>
              </p:sp>
              <p:sp>
                <p:nvSpPr>
                  <p:cNvPr id="28" name="文本框 27"/>
                  <p:cNvSpPr txBox="1"/>
                  <p:nvPr/>
                </p:nvSpPr>
                <p:spPr>
                  <a:xfrm>
                    <a:off x="2608" y="4834"/>
                    <a:ext cx="4800" cy="386"/>
                  </a:xfrm>
                  <a:prstGeom prst="rect">
                    <a:avLst/>
                  </a:prstGeom>
                  <a:noFill/>
                </p:spPr>
                <p:txBody>
                  <a:bodyPr wrap="square" rtlCol="0">
                    <a:spAutoFit/>
                  </a:bodyPr>
                  <a:p>
                    <a:endParaRPr lang="zh-CN" altLang="en-US"/>
                  </a:p>
                </p:txBody>
              </p:sp>
              <p:cxnSp>
                <p:nvCxnSpPr>
                  <p:cNvPr id="29" name="曲线连接符 28"/>
                  <p:cNvCxnSpPr/>
                  <p:nvPr/>
                </p:nvCxnSpPr>
                <p:spPr>
                  <a:xfrm rot="10800000" flipH="1">
                    <a:off x="3058" y="4801"/>
                    <a:ext cx="203" cy="1108"/>
                  </a:xfrm>
                  <a:prstGeom prst="curvedConnector4">
                    <a:avLst>
                      <a:gd name="adj1" fmla="val -184729"/>
                      <a:gd name="adj2" fmla="val 101534"/>
                    </a:avLst>
                  </a:prstGeom>
                  <a:solidFill>
                    <a:schemeClr val="accent1"/>
                  </a:solidFill>
                  <a:ln w="9525" cap="flat" cmpd="sng" algn="ctr">
                    <a:solidFill>
                      <a:schemeClr val="tx1"/>
                    </a:solidFill>
                    <a:prstDash val="solid"/>
                    <a:round/>
                    <a:headEnd type="none" w="med" len="med"/>
                    <a:tailEnd type="arrow" w="med" len="med"/>
                  </a:ln>
                </p:spPr>
              </p:cxnSp>
            </p:grpSp>
          </p:grpSp>
          <p:sp>
            <p:nvSpPr>
              <p:cNvPr id="30" name="文本框 29"/>
              <p:cNvSpPr txBox="1"/>
              <p:nvPr/>
            </p:nvSpPr>
            <p:spPr>
              <a:xfrm>
                <a:off x="5999" y="6044"/>
                <a:ext cx="447" cy="603"/>
              </a:xfrm>
              <a:prstGeom prst="rect">
                <a:avLst/>
              </a:prstGeom>
              <a:noFill/>
            </p:spPr>
            <p:txBody>
              <a:bodyPr wrap="none" rtlCol="0" anchor="t">
                <a:noAutofit/>
              </a:bodyPr>
              <a:p>
                <a:r>
                  <a:rPr lang="zh-CN" altLang="en-US" sz="3200">
                    <a:solidFill>
                      <a:srgbClr val="FF0000"/>
                    </a:solidFill>
                  </a:rPr>
                  <a:t>×</a:t>
                </a:r>
                <a:endParaRPr lang="zh-CN" altLang="en-US" sz="3200">
                  <a:solidFill>
                    <a:srgbClr val="FF0000"/>
                  </a:solidFill>
                </a:endParaRPr>
              </a:p>
            </p:txBody>
          </p:sp>
        </p:grpSp>
        <p:sp>
          <p:nvSpPr>
            <p:cNvPr id="38" name="云形 37"/>
            <p:cNvSpPr/>
            <p:nvPr/>
          </p:nvSpPr>
          <p:spPr>
            <a:xfrm>
              <a:off x="4756" y="7301"/>
              <a:ext cx="1568" cy="709"/>
            </a:xfrm>
            <a:prstGeom prst="cloud">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4" name="组合 53"/>
          <p:cNvGrpSpPr/>
          <p:nvPr/>
        </p:nvGrpSpPr>
        <p:grpSpPr>
          <a:xfrm>
            <a:off x="4182745" y="647700"/>
            <a:ext cx="3962400" cy="2303417"/>
            <a:chOff x="1768" y="1863"/>
            <a:chExt cx="6048" cy="3312"/>
          </a:xfrm>
        </p:grpSpPr>
        <p:grpSp>
          <p:nvGrpSpPr>
            <p:cNvPr id="52" name="组合 51"/>
            <p:cNvGrpSpPr/>
            <p:nvPr/>
          </p:nvGrpSpPr>
          <p:grpSpPr>
            <a:xfrm>
              <a:off x="1768" y="1863"/>
              <a:ext cx="6048" cy="3312"/>
              <a:chOff x="1625" y="1831"/>
              <a:chExt cx="6048" cy="3312"/>
            </a:xfrm>
          </p:grpSpPr>
          <p:grpSp>
            <p:nvGrpSpPr>
              <p:cNvPr id="12" name="组合 11"/>
              <p:cNvGrpSpPr/>
              <p:nvPr/>
            </p:nvGrpSpPr>
            <p:grpSpPr>
              <a:xfrm>
                <a:off x="1625" y="1831"/>
                <a:ext cx="6048" cy="3312"/>
                <a:chOff x="-795" y="4236"/>
                <a:chExt cx="7724" cy="4808"/>
              </a:xfrm>
            </p:grpSpPr>
            <p:cxnSp>
              <p:nvCxnSpPr>
                <p:cNvPr id="66" name="直接连接符 65"/>
                <p:cNvCxnSpPr/>
                <p:nvPr/>
              </p:nvCxnSpPr>
              <p:spPr>
                <a:xfrm flipH="1">
                  <a:off x="-795" y="7084"/>
                  <a:ext cx="772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23" y="4314"/>
                  <a:ext cx="1738" cy="431"/>
                </a:xfrm>
                <a:prstGeom prst="rect">
                  <a:avLst/>
                </a:prstGeom>
                <a:noFill/>
              </p:spPr>
              <p:txBody>
                <a:bodyPr wrap="square" rtlCol="0">
                  <a:noAutofit/>
                </a:bodyPr>
                <a:p>
                  <a:pPr algn="ctr"/>
                  <a:r>
                    <a:rPr lang="en-US" altLang="zh-CN" sz="900" b="1" dirty="0">
                      <a:latin typeface="微软雅黑" panose="020B0503020204020204" charset="-122"/>
                      <a:ea typeface="微软雅黑" panose="020B0503020204020204" charset="-122"/>
                    </a:rPr>
                    <a:t>VPLMN</a:t>
                  </a:r>
                  <a:endParaRPr lang="en-US" altLang="zh-CN" sz="900" b="1" dirty="0">
                    <a:latin typeface="微软雅黑" panose="020B0503020204020204" charset="-122"/>
                    <a:ea typeface="微软雅黑" panose="020B0503020204020204" charset="-122"/>
                  </a:endParaRPr>
                </a:p>
              </p:txBody>
            </p:sp>
            <p:sp>
              <p:nvSpPr>
                <p:cNvPr id="68" name="文本框 67"/>
                <p:cNvSpPr txBox="1"/>
                <p:nvPr/>
              </p:nvSpPr>
              <p:spPr>
                <a:xfrm>
                  <a:off x="194" y="7204"/>
                  <a:ext cx="2009" cy="616"/>
                </a:xfrm>
                <a:prstGeom prst="rect">
                  <a:avLst/>
                </a:prstGeom>
                <a:noFill/>
              </p:spPr>
              <p:txBody>
                <a:bodyPr wrap="square" rtlCol="0">
                  <a:noAutofit/>
                </a:bodyPr>
                <a:p>
                  <a:r>
                    <a:rPr lang="en-US" altLang="zh-CN" sz="900" b="1" dirty="0">
                      <a:latin typeface="微软雅黑" panose="020B0503020204020204" charset="-122"/>
                      <a:ea typeface="微软雅黑" panose="020B0503020204020204" charset="-122"/>
                    </a:rPr>
                    <a:t>HPLMN NSA</a:t>
                  </a:r>
                  <a:endParaRPr lang="en-US" altLang="zh-CN" sz="900" b="1" dirty="0">
                    <a:latin typeface="微软雅黑" panose="020B0503020204020204" charset="-122"/>
                    <a:ea typeface="微软雅黑" panose="020B0503020204020204" charset="-122"/>
                  </a:endParaRPr>
                </a:p>
              </p:txBody>
            </p:sp>
            <p:pic>
              <p:nvPicPr>
                <p:cNvPr id="69" name="图片 68"/>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343" y="5566"/>
                  <a:ext cx="835" cy="426"/>
                </a:xfrm>
                <a:prstGeom prst="rect">
                  <a:avLst/>
                </a:prstGeom>
              </p:spPr>
            </p:pic>
            <p:sp>
              <p:nvSpPr>
                <p:cNvPr id="70" name="矩形 69"/>
                <p:cNvSpPr/>
                <p:nvPr/>
              </p:nvSpPr>
              <p:spPr>
                <a:xfrm>
                  <a:off x="132" y="6026"/>
                  <a:ext cx="1354"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00000"/>
                    </a:lnSpc>
                  </a:pPr>
                  <a:r>
                    <a:rPr lang="en-US" altLang="zh-CN" sz="600" b="1" dirty="0">
                      <a:solidFill>
                        <a:srgbClr val="002060"/>
                      </a:solidFill>
                      <a:latin typeface="Times New Roman" panose="02020603050405020304" charset="0"/>
                      <a:cs typeface="Times New Roman" panose="02020603050405020304" charset="0"/>
                    </a:rPr>
                    <a:t>Inbound roamer (subscriber of 5G network)</a:t>
                  </a:r>
                  <a:endParaRPr lang="en-US" altLang="zh-CN" sz="600" b="1" dirty="0">
                    <a:solidFill>
                      <a:srgbClr val="002060"/>
                    </a:solidFill>
                    <a:latin typeface="Times New Roman" panose="02020603050405020304" charset="0"/>
                    <a:cs typeface="Times New Roman" panose="02020603050405020304" charset="0"/>
                  </a:endParaRPr>
                </a:p>
              </p:txBody>
            </p:sp>
            <p:sp>
              <p:nvSpPr>
                <p:cNvPr id="71" name="Freeform 97"/>
                <p:cNvSpPr/>
                <p:nvPr/>
              </p:nvSpPr>
              <p:spPr bwMode="auto">
                <a:xfrm rot="9129333">
                  <a:off x="1223" y="5239"/>
                  <a:ext cx="806" cy="351"/>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8" tIns="45719" rIns="91438" bIns="45719" numCol="1" anchor="t" anchorCtr="0" compatLnSpc="1"/>
                <a:p>
                  <a:endParaRPr lang="zh-CN" altLang="en-US" sz="1600">
                    <a:solidFill>
                      <a:schemeClr val="tx1"/>
                    </a:solidFill>
                  </a:endParaRPr>
                </a:p>
              </p:txBody>
            </p:sp>
            <p:pic>
              <p:nvPicPr>
                <p:cNvPr id="73" name="图片 96" descr="基站.png"/>
                <p:cNvPicPr>
                  <a:picLocks noChangeAspect="1"/>
                </p:cNvPicPr>
                <p:nvPr/>
              </p:nvPicPr>
              <p:blipFill>
                <a:blip r:embed="rId3" cstate="print"/>
                <a:stretch>
                  <a:fillRect/>
                </a:stretch>
              </p:blipFill>
              <p:spPr bwMode="auto">
                <a:xfrm>
                  <a:off x="2154" y="4614"/>
                  <a:ext cx="719" cy="724"/>
                </a:xfrm>
                <a:prstGeom prst="rect">
                  <a:avLst/>
                </a:prstGeom>
                <a:ln w="6350">
                  <a:noFill/>
                  <a:headEnd type="triangle" w="med" len="med"/>
                  <a:tailEnd type="triangle" w="med" len="med"/>
                </a:ln>
              </p:spPr>
            </p:pic>
            <p:sp>
              <p:nvSpPr>
                <p:cNvPr id="74" name="矩形 73"/>
                <p:cNvSpPr/>
                <p:nvPr/>
              </p:nvSpPr>
              <p:spPr>
                <a:xfrm>
                  <a:off x="1652" y="5117"/>
                  <a:ext cx="1611" cy="415"/>
                </a:xfrm>
                <a:prstGeom prst="rect">
                  <a:avLst/>
                </a:prstGeom>
              </p:spPr>
              <p:txBody>
                <a:bodyPr wrap="square">
                  <a:spAutoFit/>
                </a:bodyPr>
                <a:p>
                  <a:pPr algn="ctr" defTabSz="1218565" fontAlgn="base">
                    <a:spcBef>
                      <a:spcPct val="0"/>
                    </a:spcBef>
                    <a:spcAft>
                      <a:spcPct val="0"/>
                    </a:spcAft>
                  </a:pPr>
                  <a:r>
                    <a:rPr lang="en-US" altLang="zh-CN" sz="700" b="1" dirty="0" err="1">
                      <a:solidFill>
                        <a:prstClr val="black"/>
                      </a:solidFill>
                      <a:latin typeface="微软雅黑" panose="020B0503020204020204" charset="-122"/>
                    </a:rPr>
                    <a:t>5G SA gNB</a:t>
                  </a:r>
                  <a:endParaRPr lang="en-US" altLang="zh-CN" sz="700" b="1" dirty="0" err="1">
                    <a:solidFill>
                      <a:prstClr val="black"/>
                    </a:solidFill>
                    <a:latin typeface="微软雅黑" panose="020B0503020204020204" charset="-122"/>
                  </a:endParaRPr>
                </a:p>
              </p:txBody>
            </p:sp>
            <p:pic>
              <p:nvPicPr>
                <p:cNvPr id="75" name="图片 96" descr="基站.png"/>
                <p:cNvPicPr>
                  <a:picLocks noChangeAspect="1"/>
                </p:cNvPicPr>
                <p:nvPr/>
              </p:nvPicPr>
              <p:blipFill>
                <a:blip r:embed="rId3" cstate="print">
                  <a:grayscl/>
                </a:blip>
                <a:stretch>
                  <a:fillRect/>
                </a:stretch>
              </p:blipFill>
              <p:spPr bwMode="auto">
                <a:xfrm>
                  <a:off x="1863" y="5831"/>
                  <a:ext cx="835" cy="796"/>
                </a:xfrm>
                <a:prstGeom prst="rect">
                  <a:avLst/>
                </a:prstGeom>
                <a:ln w="6350">
                  <a:noFill/>
                  <a:headEnd type="triangle" w="med" len="med"/>
                  <a:tailEnd type="triangle" w="med" len="med"/>
                </a:ln>
              </p:spPr>
            </p:pic>
            <p:sp>
              <p:nvSpPr>
                <p:cNvPr id="76" name="矩形 75"/>
                <p:cNvSpPr/>
                <p:nvPr/>
              </p:nvSpPr>
              <p:spPr>
                <a:xfrm>
                  <a:off x="1499" y="6492"/>
                  <a:ext cx="1508" cy="415"/>
                </a:xfrm>
                <a:prstGeom prst="rect">
                  <a:avLst/>
                </a:prstGeom>
              </p:spPr>
              <p:txBody>
                <a:bodyPr wrap="square">
                  <a:spAutoFit/>
                </a:bodyPr>
                <a:p>
                  <a:pPr algn="ctr" defTabSz="1218565" fontAlgn="base">
                    <a:spcBef>
                      <a:spcPct val="0"/>
                    </a:spcBef>
                    <a:spcAft>
                      <a:spcPct val="0"/>
                    </a:spcAft>
                  </a:pPr>
                  <a:r>
                    <a:rPr lang="en-US" altLang="zh-CN" sz="700" b="1" dirty="0" err="1">
                      <a:solidFill>
                        <a:prstClr val="black"/>
                      </a:solidFill>
                      <a:latin typeface="微软雅黑" panose="020B0503020204020204" charset="-122"/>
                    </a:rPr>
                    <a:t>eNB</a:t>
                  </a:r>
                  <a:endParaRPr lang="en-US" altLang="zh-CN" sz="700" b="1" dirty="0" err="1">
                    <a:solidFill>
                      <a:prstClr val="black"/>
                    </a:solidFill>
                    <a:latin typeface="微软雅黑" panose="020B0503020204020204" charset="-122"/>
                  </a:endParaRPr>
                </a:p>
              </p:txBody>
            </p:sp>
            <p:sp>
              <p:nvSpPr>
                <p:cNvPr id="77" name="Freeform 97"/>
                <p:cNvSpPr/>
                <p:nvPr/>
              </p:nvSpPr>
              <p:spPr bwMode="auto">
                <a:xfrm rot="12249331">
                  <a:off x="1249" y="5865"/>
                  <a:ext cx="778" cy="351"/>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8" tIns="45719" rIns="91438" bIns="45719" numCol="1" anchor="t" anchorCtr="0" compatLnSpc="1"/>
                <a:p>
                  <a:endParaRPr lang="zh-CN" altLang="en-US" sz="1600">
                    <a:solidFill>
                      <a:schemeClr val="tx1"/>
                    </a:solidFill>
                  </a:endParaRPr>
                </a:p>
              </p:txBody>
            </p:sp>
            <p:sp>
              <p:nvSpPr>
                <p:cNvPr id="78" name="圆角矩形 17"/>
                <p:cNvSpPr/>
                <p:nvPr/>
              </p:nvSpPr>
              <p:spPr>
                <a:xfrm>
                  <a:off x="194" y="4236"/>
                  <a:ext cx="5830" cy="2717"/>
                </a:xfrm>
                <a:prstGeom prst="roundRect">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400">
                    <a:solidFill>
                      <a:schemeClr val="tx1"/>
                    </a:solidFill>
                  </a:endParaRPr>
                </a:p>
              </p:txBody>
            </p:sp>
            <p:sp>
              <p:nvSpPr>
                <p:cNvPr id="79" name="圆角矩形 20"/>
                <p:cNvSpPr/>
                <p:nvPr/>
              </p:nvSpPr>
              <p:spPr>
                <a:xfrm>
                  <a:off x="194" y="7205"/>
                  <a:ext cx="5625" cy="1839"/>
                </a:xfrm>
                <a:prstGeom prst="roundRect">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400">
                    <a:solidFill>
                      <a:schemeClr val="tx1"/>
                    </a:solidFill>
                  </a:endParaRPr>
                </a:p>
              </p:txBody>
            </p:sp>
            <p:sp>
              <p:nvSpPr>
                <p:cNvPr id="86" name="云形 85"/>
                <p:cNvSpPr/>
                <p:nvPr/>
              </p:nvSpPr>
              <p:spPr>
                <a:xfrm>
                  <a:off x="3337" y="4401"/>
                  <a:ext cx="2002" cy="1210"/>
                </a:xfrm>
                <a:prstGeom prst="cloud">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7" name="文本框 86"/>
                <p:cNvSpPr txBox="1"/>
                <p:nvPr/>
              </p:nvSpPr>
              <p:spPr>
                <a:xfrm>
                  <a:off x="3429" y="4742"/>
                  <a:ext cx="1576" cy="480"/>
                </a:xfrm>
                <a:prstGeom prst="rect">
                  <a:avLst/>
                </a:prstGeom>
                <a:noFill/>
              </p:spPr>
              <p:txBody>
                <a:bodyPr wrap="square" rtlCol="0">
                  <a:spAutoFit/>
                </a:bodyPr>
                <a:p>
                  <a:pPr algn="ctr"/>
                  <a:r>
                    <a:rPr lang="en-US" altLang="zh-CN" sz="900" b="1" dirty="0">
                      <a:latin typeface="微软雅黑" panose="020B0503020204020204" charset="-122"/>
                      <a:ea typeface="微软雅黑" panose="020B0503020204020204" charset="-122"/>
                      <a:cs typeface="微软雅黑" panose="020B0503020204020204" charset="-122"/>
                      <a:sym typeface="+mn-ea"/>
                    </a:rPr>
                    <a:t>SA 5GC</a:t>
                  </a:r>
                  <a:endParaRPr lang="en-US" altLang="zh-CN" sz="900" b="1" dirty="0">
                    <a:latin typeface="微软雅黑" panose="020B0503020204020204" charset="-122"/>
                    <a:ea typeface="微软雅黑" panose="020B0503020204020204" charset="-122"/>
                    <a:cs typeface="微软雅黑" panose="020B0503020204020204" charset="-122"/>
                    <a:sym typeface="+mn-ea"/>
                  </a:endParaRPr>
                </a:p>
              </p:txBody>
            </p:sp>
            <p:cxnSp>
              <p:nvCxnSpPr>
                <p:cNvPr id="91" name="直接连接符 90"/>
                <p:cNvCxnSpPr>
                  <a:stCxn id="115" idx="1"/>
                  <a:endCxn id="42" idx="0"/>
                </p:cNvCxnSpPr>
                <p:nvPr/>
              </p:nvCxnSpPr>
              <p:spPr>
                <a:xfrm>
                  <a:off x="4009" y="6810"/>
                  <a:ext cx="254" cy="1108"/>
                </a:xfrm>
                <a:prstGeom prst="line">
                  <a:avLst/>
                </a:prstGeom>
                <a:ln>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15" name="云形 114"/>
                <p:cNvSpPr/>
                <p:nvPr/>
              </p:nvSpPr>
              <p:spPr>
                <a:xfrm>
                  <a:off x="3007" y="5783"/>
                  <a:ext cx="2002" cy="1029"/>
                </a:xfrm>
                <a:prstGeom prst="cloud">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0" name="文本框 149"/>
                <p:cNvSpPr txBox="1"/>
                <p:nvPr/>
              </p:nvSpPr>
              <p:spPr>
                <a:xfrm>
                  <a:off x="3081" y="6089"/>
                  <a:ext cx="1761" cy="480"/>
                </a:xfrm>
                <a:prstGeom prst="rect">
                  <a:avLst/>
                </a:prstGeom>
                <a:noFill/>
              </p:spPr>
              <p:txBody>
                <a:bodyPr wrap="square" rtlCol="0">
                  <a:spAutoFit/>
                </a:bodyPr>
                <a:p>
                  <a:pPr algn="ctr"/>
                  <a:r>
                    <a:rPr lang="en-US" altLang="zh-CN" sz="900" b="1" dirty="0">
                      <a:latin typeface="微软雅黑" panose="020B0503020204020204" charset="-122"/>
                      <a:ea typeface="微软雅黑" panose="020B0503020204020204" charset="-122"/>
                      <a:cs typeface="微软雅黑" panose="020B0503020204020204" charset="-122"/>
                    </a:rPr>
                    <a:t>EPC</a:t>
                  </a:r>
                  <a:endParaRPr lang="en-US" altLang="zh-CN" sz="900" b="1"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5248" y="5506"/>
                  <a:ext cx="571" cy="875"/>
                </a:xfrm>
                <a:prstGeom prst="rect">
                  <a:avLst/>
                </a:prstGeom>
                <a:noFill/>
              </p:spPr>
              <p:txBody>
                <a:bodyPr wrap="none" rtlCol="0" anchor="t">
                  <a:noAutofit/>
                </a:bodyPr>
                <a:p>
                  <a:r>
                    <a:rPr lang="zh-CN" altLang="en-US" sz="3200">
                      <a:solidFill>
                        <a:srgbClr val="FF0000"/>
                      </a:solidFill>
                    </a:rPr>
                    <a:t>×</a:t>
                  </a:r>
                  <a:endParaRPr lang="zh-CN" altLang="en-US" sz="3200">
                    <a:solidFill>
                      <a:srgbClr val="FF0000"/>
                    </a:solidFill>
                  </a:endParaRPr>
                </a:p>
              </p:txBody>
            </p:sp>
          </p:grpSp>
          <p:sp>
            <p:nvSpPr>
              <p:cNvPr id="37" name="云形 36"/>
              <p:cNvSpPr/>
              <p:nvPr/>
            </p:nvSpPr>
            <p:spPr>
              <a:xfrm>
                <a:off x="4801" y="4228"/>
                <a:ext cx="1568" cy="709"/>
              </a:xfrm>
              <a:prstGeom prst="cloud">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5132" y="4367"/>
                <a:ext cx="906" cy="331"/>
              </a:xfrm>
              <a:prstGeom prst="rect">
                <a:avLst/>
              </a:prstGeom>
              <a:noFill/>
            </p:spPr>
            <p:txBody>
              <a:bodyPr wrap="square" rtlCol="0">
                <a:spAutoFit/>
              </a:bodyPr>
              <a:p>
                <a:pPr algn="ctr"/>
                <a:r>
                  <a:rPr lang="en-US" altLang="zh-CN" sz="900" b="1" dirty="0">
                    <a:latin typeface="微软雅黑" panose="020B0503020204020204" charset="-122"/>
                    <a:ea typeface="微软雅黑" panose="020B0503020204020204" charset="-122"/>
                    <a:cs typeface="微软雅黑" panose="020B0503020204020204" charset="-122"/>
                  </a:rPr>
                  <a:t>EPC</a:t>
                </a:r>
                <a:endParaRPr lang="en-US" altLang="zh-CN" sz="900" b="1" dirty="0">
                  <a:latin typeface="微软雅黑" panose="020B0503020204020204" charset="-122"/>
                  <a:ea typeface="微软雅黑" panose="020B0503020204020204" charset="-122"/>
                  <a:cs typeface="微软雅黑" panose="020B0503020204020204" charset="-122"/>
                </a:endParaRPr>
              </a:p>
            </p:txBody>
          </p:sp>
          <p:cxnSp>
            <p:nvCxnSpPr>
              <p:cNvPr id="44" name="曲线连接符 43"/>
              <p:cNvCxnSpPr>
                <a:stCxn id="86" idx="3"/>
                <a:endCxn id="42" idx="3"/>
              </p:cNvCxnSpPr>
              <p:nvPr/>
            </p:nvCxnSpPr>
            <p:spPr>
              <a:xfrm rot="16200000" flipH="1">
                <a:off x="4570" y="3066"/>
                <a:ext cx="2542" cy="394"/>
              </a:xfrm>
              <a:prstGeom prst="curvedConnector4">
                <a:avLst>
                  <a:gd name="adj1" fmla="val -15338"/>
                  <a:gd name="adj2" fmla="val 291379"/>
                </a:avLst>
              </a:prstGeom>
              <a:ln>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45" name="文本框 44"/>
              <p:cNvSpPr txBox="1"/>
              <p:nvPr/>
            </p:nvSpPr>
            <p:spPr>
              <a:xfrm>
                <a:off x="4828" y="3764"/>
                <a:ext cx="1573" cy="424"/>
              </a:xfrm>
              <a:prstGeom prst="rect">
                <a:avLst/>
              </a:prstGeom>
              <a:noFill/>
            </p:spPr>
            <p:txBody>
              <a:bodyPr wrap="square" rtlCol="0">
                <a:noAutofit/>
              </a:bodyPr>
              <a:p>
                <a:r>
                  <a:rPr lang="en-US" altLang="zh-CN" sz="900" b="1" dirty="0">
                    <a:latin typeface="微软雅黑" panose="020B0503020204020204" charset="-122"/>
                    <a:ea typeface="微软雅黑" panose="020B0503020204020204" charset="-122"/>
                  </a:rPr>
                  <a:t>EPC roaming</a:t>
                </a:r>
                <a:endParaRPr lang="en-US" altLang="zh-CN" sz="900" b="1" dirty="0">
                  <a:latin typeface="微软雅黑" panose="020B0503020204020204" charset="-122"/>
                  <a:ea typeface="微软雅黑" panose="020B0503020204020204" charset="-122"/>
                </a:endParaRPr>
              </a:p>
            </p:txBody>
          </p:sp>
          <p:pic>
            <p:nvPicPr>
              <p:cNvPr id="46" name="图片 96" descr="基站.png"/>
              <p:cNvPicPr>
                <a:picLocks noChangeAspect="1"/>
              </p:cNvPicPr>
              <p:nvPr/>
            </p:nvPicPr>
            <p:blipFill>
              <a:blip r:embed="rId3" cstate="print">
                <a:grayscl/>
              </a:blip>
              <a:stretch>
                <a:fillRect/>
              </a:stretch>
            </p:blipFill>
            <p:spPr bwMode="auto">
              <a:xfrm>
                <a:off x="3964" y="4274"/>
                <a:ext cx="654" cy="548"/>
              </a:xfrm>
              <a:prstGeom prst="rect">
                <a:avLst/>
              </a:prstGeom>
              <a:ln w="6350">
                <a:noFill/>
                <a:headEnd type="triangle" w="med" len="med"/>
                <a:tailEnd type="triangle" w="med" len="med"/>
              </a:ln>
            </p:spPr>
          </p:pic>
          <p:sp>
            <p:nvSpPr>
              <p:cNvPr id="48" name="矩形 47"/>
              <p:cNvSpPr/>
              <p:nvPr/>
            </p:nvSpPr>
            <p:spPr>
              <a:xfrm>
                <a:off x="3751" y="4729"/>
                <a:ext cx="1181" cy="286"/>
              </a:xfrm>
              <a:prstGeom prst="rect">
                <a:avLst/>
              </a:prstGeom>
            </p:spPr>
            <p:txBody>
              <a:bodyPr wrap="square">
                <a:spAutoFit/>
              </a:bodyPr>
              <a:p>
                <a:pPr algn="ctr" defTabSz="1218565" fontAlgn="base">
                  <a:spcBef>
                    <a:spcPct val="0"/>
                  </a:spcBef>
                  <a:spcAft>
                    <a:spcPct val="0"/>
                  </a:spcAft>
                </a:pPr>
                <a:r>
                  <a:rPr lang="en-US" altLang="zh-CN" sz="700" b="1" dirty="0" err="1">
                    <a:solidFill>
                      <a:prstClr val="black"/>
                    </a:solidFill>
                    <a:latin typeface="微软雅黑" panose="020B0503020204020204" charset="-122"/>
                  </a:rPr>
                  <a:t>5G NSA gNB</a:t>
                </a:r>
                <a:endParaRPr lang="en-US" altLang="zh-CN" sz="700" b="1" dirty="0" err="1">
                  <a:solidFill>
                    <a:prstClr val="black"/>
                  </a:solidFill>
                  <a:latin typeface="微软雅黑" panose="020B0503020204020204" charset="-122"/>
                </a:endParaRPr>
              </a:p>
            </p:txBody>
          </p:sp>
          <p:pic>
            <p:nvPicPr>
              <p:cNvPr id="49" name="图片 48"/>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2639" y="4356"/>
                <a:ext cx="654" cy="293"/>
              </a:xfrm>
              <a:prstGeom prst="rect">
                <a:avLst/>
              </a:prstGeom>
            </p:spPr>
          </p:pic>
          <p:cxnSp>
            <p:nvCxnSpPr>
              <p:cNvPr id="50" name="曲线连接符 49"/>
              <p:cNvCxnSpPr/>
              <p:nvPr/>
            </p:nvCxnSpPr>
            <p:spPr>
              <a:xfrm rot="10800000" flipH="1">
                <a:off x="2350" y="2924"/>
                <a:ext cx="179" cy="1738"/>
              </a:xfrm>
              <a:prstGeom prst="curvedConnector4">
                <a:avLst>
                  <a:gd name="adj1" fmla="val -209235"/>
                  <a:gd name="adj2" fmla="val 100460"/>
                </a:avLst>
              </a:prstGeom>
              <a:solidFill>
                <a:schemeClr val="accent1"/>
              </a:solidFill>
              <a:ln w="9525" cap="flat" cmpd="sng" algn="ctr">
                <a:solidFill>
                  <a:schemeClr val="tx1"/>
                </a:solidFill>
                <a:prstDash val="solid"/>
                <a:round/>
                <a:headEnd type="none" w="med" len="med"/>
                <a:tailEnd type="arrow" w="med" len="med"/>
              </a:ln>
            </p:spPr>
          </p:cxnSp>
          <p:sp>
            <p:nvSpPr>
              <p:cNvPr id="51" name="Freeform 97"/>
              <p:cNvSpPr/>
              <p:nvPr/>
            </p:nvSpPr>
            <p:spPr bwMode="auto">
              <a:xfrm rot="11049331" flipV="1">
                <a:off x="3345" y="4499"/>
                <a:ext cx="479" cy="306"/>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8" tIns="45719" rIns="91438" bIns="45719" numCol="1" anchor="t" anchorCtr="0" compatLnSpc="1"/>
              <a:p>
                <a:endParaRPr lang="zh-CN" altLang="en-US" sz="1600">
                  <a:solidFill>
                    <a:schemeClr val="tx1"/>
                  </a:solidFill>
                </a:endParaRPr>
              </a:p>
            </p:txBody>
          </p:sp>
        </p:grpSp>
        <p:sp>
          <p:nvSpPr>
            <p:cNvPr id="53" name="矩形 52"/>
            <p:cNvSpPr/>
            <p:nvPr/>
          </p:nvSpPr>
          <p:spPr>
            <a:xfrm>
              <a:off x="2560" y="4729"/>
              <a:ext cx="1060" cy="4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00000"/>
                </a:lnSpc>
              </a:pPr>
              <a:r>
                <a:rPr lang="en-US" altLang="zh-CN" sz="600" b="1" dirty="0">
                  <a:solidFill>
                    <a:srgbClr val="002060"/>
                  </a:solidFill>
                  <a:latin typeface="Times New Roman" panose="02020603050405020304" charset="0"/>
                  <a:cs typeface="Times New Roman" panose="02020603050405020304" charset="0"/>
                </a:rPr>
                <a:t>subscriber of the 5G network</a:t>
              </a:r>
              <a:endParaRPr lang="en-US" altLang="zh-CN" sz="600" b="1" dirty="0">
                <a:solidFill>
                  <a:srgbClr val="002060"/>
                </a:solidFill>
                <a:latin typeface="Times New Roman" panose="02020603050405020304" charset="0"/>
                <a:cs typeface="Times New Roman" panose="02020603050405020304" charset="0"/>
              </a:endParaRPr>
            </a:p>
          </p:txBody>
        </p:sp>
      </p:gr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itle 1"/>
          <p:cNvSpPr>
            <a:spLocks noGrp="1"/>
          </p:cNvSpPr>
          <p:nvPr>
            <p:ph type="title"/>
          </p:nvPr>
        </p:nvSpPr>
        <p:spPr>
          <a:xfrm>
            <a:off x="355600" y="107950"/>
            <a:ext cx="6827838" cy="547688"/>
          </a:xfrm>
        </p:spPr>
        <p:txBody>
          <a:bodyPr vert="horz" wrap="square" lIns="91430" tIns="45715" rIns="91430" bIns="45715" anchor="ctr" anchorCtr="0"/>
          <a:p>
            <a:r>
              <a:rPr lang="en-US" altLang="en-GB" sz="2800" dirty="0"/>
              <a:t>Proposal</a:t>
            </a:r>
            <a:endParaRPr lang="en-US" altLang="en-GB" sz="2800" dirty="0"/>
          </a:p>
        </p:txBody>
      </p:sp>
      <p:sp>
        <p:nvSpPr>
          <p:cNvPr id="10243" name="Content Placeholder 5"/>
          <p:cNvSpPr>
            <a:spLocks noGrp="1"/>
          </p:cNvSpPr>
          <p:nvPr>
            <p:ph idx="1"/>
          </p:nvPr>
        </p:nvSpPr>
        <p:spPr>
          <a:xfrm>
            <a:off x="288925" y="786130"/>
            <a:ext cx="7813675" cy="4130040"/>
          </a:xfrm>
        </p:spPr>
        <p:txBody>
          <a:bodyPr vert="horz" wrap="square" lIns="91430" tIns="45715" rIns="91430" bIns="45715" numCol="1" anchor="t" anchorCtr="0" compatLnSpc="1"/>
          <a:p>
            <a:pPr marL="1139825" marR="0" lvl="2" indent="-34163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8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Investigate use cases which enable 5G system (e.g. 5G SA network) to provide data service for pre-R15 network (e.g. 5G NSA option 3) users.</a:t>
            </a:r>
            <a:endParaRPr kumimoji="0" lang="en-US" altLang="en-US"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1139825" marR="0" lvl="2" indent="-34163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9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Derive potential requirements from those use cases regarding the following aspects:</a:t>
            </a:r>
            <a:endParaRPr kumimoji="0" lang="en-US" altLang="en-US"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rPr>
              <a:t>Network access </a:t>
            </a: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rPr>
              <a:t>control</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rPr>
              <a:t>Subscription data retrievement &amp; generation</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Service continuity</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Idnetify user’s subscription type (i.e., subscription 5G SA network or NSA network if those networks are coexisting)</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2"/>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p>
            <a:pPr marR="0" algn="ctr" defTabSz="914400">
              <a:buClrTx/>
              <a:buSzTx/>
              <a:buFontTx/>
              <a:buNone/>
              <a:defRPr/>
            </a:pPr>
            <a:r>
              <a:rPr kumimoji="0" lang="en-GB" sz="2800" b="1" i="1" kern="0" cap="none" spc="0" normalizeH="0" baseline="0" noProof="0" dirty="0">
                <a:solidFill>
                  <a:srgbClr val="FF0000"/>
                </a:solidFill>
                <a:latin typeface="+mj-lt"/>
                <a:ea typeface="MS PGothic" panose="020B0600070205080204" pitchFamily="34" charset="-128"/>
                <a:cs typeface="MS PGothic" panose="020B0600070205080204" pitchFamily="34" charset="-128"/>
              </a:rPr>
              <a:t>Thank you!</a:t>
            </a:r>
            <a:br>
              <a:rPr kumimoji="0" lang="en-GB" sz="2800" b="1" i="1" kern="0" cap="none" spc="0" normalizeH="0" baseline="0" noProof="0" dirty="0">
                <a:solidFill>
                  <a:srgbClr val="FF0000"/>
                </a:solidFill>
                <a:effectLst>
                  <a:outerShdw blurRad="38100" dist="38100" dir="2700000" algn="tl">
                    <a:srgbClr val="C0C0C0"/>
                  </a:outerShdw>
                </a:effectLst>
                <a:latin typeface="+mj-lt"/>
                <a:ea typeface="MS PGothic" panose="020B0600070205080204" pitchFamily="34" charset="-128"/>
                <a:cs typeface="MS PGothic" panose="020B0600070205080204" pitchFamily="34" charset="-128"/>
              </a:rPr>
            </a:br>
            <a:endParaRPr kumimoji="0" lang="en-GB" sz="1100" kern="0" cap="none" spc="0" normalizeH="0" baseline="0" noProof="0" dirty="0">
              <a:effectLst>
                <a:outerShdw blurRad="38100" dist="38100" dir="2700000" algn="tl">
                  <a:srgbClr val="C0C0C0"/>
                </a:outerShdw>
              </a:effectLst>
              <a:latin typeface="+mj-lt"/>
              <a:ea typeface="MS PGothic" panose="020B0600070205080204" pitchFamily="34" charset="-128"/>
              <a:cs typeface="MS PGothic" panose="020B0600070205080204" pitchFamily="34" charset="-128"/>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2861</Words>
  <Application>WPS 演示</Application>
  <PresentationFormat>全屏显示(16:9)</PresentationFormat>
  <Paragraphs>110</Paragraphs>
  <Slides>6</Slides>
  <Notes>2</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6</vt:i4>
      </vt:variant>
    </vt:vector>
  </HeadingPairs>
  <TitlesOfParts>
    <vt:vector size="17" baseType="lpstr">
      <vt:lpstr>Arial</vt:lpstr>
      <vt:lpstr>宋体</vt:lpstr>
      <vt:lpstr>Wingdings</vt:lpstr>
      <vt:lpstr>MS PGothic</vt:lpstr>
      <vt:lpstr>Calibri</vt:lpstr>
      <vt:lpstr>Times New Roman</vt:lpstr>
      <vt:lpstr>微软雅黑</vt:lpstr>
      <vt:lpstr>Arial Unicode MS</vt:lpstr>
      <vt:lpstr>Office Theme</vt:lpstr>
      <vt:lpstr>Custom Design</vt:lpstr>
      <vt:lpstr>Visio.Drawing.15</vt:lpstr>
      <vt:lpstr>PowerPoint 演示文稿</vt:lpstr>
      <vt:lpstr>PowerPoint 演示文稿</vt:lpstr>
      <vt:lpstr>Gap Analysis </vt:lpstr>
      <vt:lpstr>PowerPoint 演示文稿</vt:lpstr>
      <vt:lpstr>Proposal</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xuyang@oppo.com</dc:creator>
  <dc:description>© 2009  All rights reserved</dc:description>
  <cp:lastModifiedBy>unicom</cp:lastModifiedBy>
  <cp:revision>1984</cp:revision>
  <cp:lastPrinted>2017-02-24T12:37:00Z</cp:lastPrinted>
  <dcterms:created xsi:type="dcterms:W3CDTF">2008-08-30T09:32:00Z</dcterms:created>
  <dcterms:modified xsi:type="dcterms:W3CDTF">2023-11-03T09:40:07Z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0x010100D01A45C608A56F41A45AA7C3B5E188A1</vt:lpwstr>
  </property>
  <property fmtid="{D5CDD505-2E9C-101B-9397-08002B2CF9AE}" pid="3" name="ICV">
    <vt:lpwstr>7B9B02FB57F041DDBEF0B805BA7929FF</vt:lpwstr>
  </property>
  <property fmtid="{D5CDD505-2E9C-101B-9397-08002B2CF9AE}" pid="4" name="KSOProductBuildVer">
    <vt:lpwstr>2052-11.8.2.12085</vt:lpwstr>
  </property>
</Properties>
</file>