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customXml/itemProps5.xml" ContentType="application/vnd.openxmlformats-officedocument.customXmlProperties+xml"/>
  <Override PartName="/customXml/itemProps6.xml" ContentType="application/vnd.openxmlformats-officedocument.customXmlProperties+xml"/>
  <Override PartName="/customXml/itemProps7.xml" ContentType="application/vnd.openxmlformats-officedocument.customXmlProperties+xml"/>
  <Override PartName="/customXml/itemProps8.xml" ContentType="application/vnd.openxmlformats-officedocument.customXmlProperties+xml"/>
  <Override PartName="/customXml/itemProps9.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authors.xml" ContentType="application/vnd.ms-powerpoint.author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10"/>
  </p:sldMasterIdLst>
  <p:notesMasterIdLst>
    <p:notesMasterId r:id="rId15"/>
  </p:notesMasterIdLst>
  <p:handoutMasterIdLst>
    <p:handoutMasterId r:id="rId16"/>
  </p:handoutMasterIdLst>
  <p:sldIdLst>
    <p:sldId id="341" r:id="rId11"/>
    <p:sldId id="342" r:id="rId12"/>
    <p:sldId id="270" r:id="rId13"/>
    <p:sldId id="344" r:id="rId14"/>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BCED9F03-D969-55B6-3786-ACB191873F77}" name="Krister Sällberg" initials="KS" userId="S::krister.sallberg@ericsson.com::b35a71b8-ead7-4cfc-8732-3b4d0fd5976a" providerId="AD"/>
  <p188:author id="{C38E151A-8BBC-634A-2C4B-1AE2343E8F73}" name="Peter Hedman" initials="PH" userId="Peter Hedman" providerId="None"/>
  <p188:author id="{BFD01E32-D341-0500-0DDE-2F3AFA1DA647}" name="Ericsson User 1" initials="eu1" userId="Ericsson User 1" providerId="None"/>
  <p188:author id="{04006E8D-4BD0-C706-4FBE-14BF916B8040}" name="Peter Hedman" initials="PH" userId="S::peter.hedman@ericsson.com::9d7636b6-4faa-495a-bb5d-794ad338fcd7" providerId="AD"/>
  <p188:author id="{7C5FF7F6-F1D2-09A0-4B99-6BCB56A63EAA}" name="Daniel Lönnblad" initials="DL" userId="Daniel Lönnblad" providerId="None"/>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627" autoAdjust="0"/>
    <p:restoredTop sz="94679" autoAdjust="0"/>
  </p:normalViewPr>
  <p:slideViewPr>
    <p:cSldViewPr snapToGrid="0">
      <p:cViewPr varScale="1">
        <p:scale>
          <a:sx n="82" d="100"/>
          <a:sy n="82" d="100"/>
        </p:scale>
        <p:origin x="600" y="62"/>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60" d="100"/>
          <a:sy n="60" d="100"/>
        </p:scale>
        <p:origin x="3250" y="38"/>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customXml" Target="../customXml/item8.xml"/><Relationship Id="rId13" Type="http://schemas.openxmlformats.org/officeDocument/2006/relationships/slide" Target="slides/slide3.xml"/><Relationship Id="rId18" Type="http://schemas.openxmlformats.org/officeDocument/2006/relationships/viewProps" Target="viewProps.xml"/><Relationship Id="rId3" Type="http://schemas.openxmlformats.org/officeDocument/2006/relationships/customXml" Target="../customXml/item3.xml"/><Relationship Id="rId7" Type="http://schemas.openxmlformats.org/officeDocument/2006/relationships/customXml" Target="../customXml/item7.xml"/><Relationship Id="rId12" Type="http://schemas.openxmlformats.org/officeDocument/2006/relationships/slide" Target="slides/slide2.xml"/><Relationship Id="rId17"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handoutMaster" Target="handoutMasters/handoutMaster1.xml"/><Relationship Id="rId20"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customXml" Target="../customXml/item6.xml"/><Relationship Id="rId11" Type="http://schemas.openxmlformats.org/officeDocument/2006/relationships/slide" Target="slides/slide1.xml"/><Relationship Id="rId24" Type="http://schemas.microsoft.com/office/2018/10/relationships/authors" Target="authors.xml"/><Relationship Id="rId5" Type="http://schemas.openxmlformats.org/officeDocument/2006/relationships/customXml" Target="../customXml/item5.xml"/><Relationship Id="rId15" Type="http://schemas.openxmlformats.org/officeDocument/2006/relationships/notesMaster" Target="notesMasters/notesMaster1.xml"/><Relationship Id="rId10" Type="http://schemas.openxmlformats.org/officeDocument/2006/relationships/slideMaster" Target="slideMasters/slideMaster1.xml"/><Relationship Id="rId19" Type="http://schemas.openxmlformats.org/officeDocument/2006/relationships/theme" Target="theme/theme1.xml"/><Relationship Id="rId4" Type="http://schemas.openxmlformats.org/officeDocument/2006/relationships/customXml" Target="../customXml/item4.xml"/><Relationship Id="rId9" Type="http://schemas.openxmlformats.org/officeDocument/2006/relationships/customXml" Target="../customXml/item9.xml"/><Relationship Id="rId14" Type="http://schemas.openxmlformats.org/officeDocument/2006/relationships/slide" Target="slides/slide4.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789072D9-2976-48D6-91CC-F3B81D5BC3D5}"/>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a:extLst>
              <a:ext uri="{FF2B5EF4-FFF2-40B4-BE49-F238E27FC236}">
                <a16:creationId xmlns:a16="http://schemas.microsoft.com/office/drawing/2014/main" id="{5337DD13-51AD-4B02-8A68-D1AEA3BFD1E7}"/>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a:extLst>
              <a:ext uri="{FF2B5EF4-FFF2-40B4-BE49-F238E27FC236}">
                <a16:creationId xmlns:a16="http://schemas.microsoft.com/office/drawing/2014/main" id="{A3DFC17F-0481-4905-8632-1C02E3E3DC52}"/>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a:extLst>
              <a:ext uri="{FF2B5EF4-FFF2-40B4-BE49-F238E27FC236}">
                <a16:creationId xmlns:a16="http://schemas.microsoft.com/office/drawing/2014/main" id="{EE81EF3A-A1DE-4C8C-8602-3BA1B0BECDBF}"/>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A3198B39-BF8D-4494-9821-E6701364FD81}"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A072CA75-53D7-445B-9EF5-6CAEF1776D6A}"/>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a:extLst>
              <a:ext uri="{FF2B5EF4-FFF2-40B4-BE49-F238E27FC236}">
                <a16:creationId xmlns:a16="http://schemas.microsoft.com/office/drawing/2014/main" id="{6A4E70E9-E8A6-4EC8-9A63-B36D42527792}"/>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3076" name="Rectangle 4">
            <a:extLst>
              <a:ext uri="{FF2B5EF4-FFF2-40B4-BE49-F238E27FC236}">
                <a16:creationId xmlns:a16="http://schemas.microsoft.com/office/drawing/2014/main" id="{B0437FF1-442D-43A2-8C73-F8F083ADF658}"/>
              </a:ext>
            </a:extLst>
          </p:cNvPr>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0EA3C5F4-38C2-4B34-837F-12B7982390FF}"/>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FCA29B65-32F6-409B-983D-A505954C0DCE}"/>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a:extLst>
              <a:ext uri="{FF2B5EF4-FFF2-40B4-BE49-F238E27FC236}">
                <a16:creationId xmlns:a16="http://schemas.microsoft.com/office/drawing/2014/main" id="{C32814BC-4525-4F02-B0DA-914D143EF2AC}"/>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ECB452CC-48C9-4997-9257-C682E2A70ECE}" type="slidenum">
              <a:rPr lang="en-GB" altLang="en-US"/>
              <a:pPr>
                <a:defRPr/>
              </a:pPr>
              <a:t>‹#›</a:t>
            </a:fld>
            <a:endParaRPr lang="en-GB" altLang="en-US"/>
          </a:p>
        </p:txBody>
      </p:sp>
    </p:spTree>
    <p:extLst>
      <p:ext uri="{BB962C8B-B14F-4D97-AF65-F5344CB8AC3E}">
        <p14:creationId xmlns:p14="http://schemas.microsoft.com/office/powerpoint/2010/main" val="1184713650"/>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dirty="0"/>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25764062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719935987"/>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366363657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1_Title and 1 column">
    <p:spTree>
      <p:nvGrpSpPr>
        <p:cNvPr id="1" name=""/>
        <p:cNvGrpSpPr/>
        <p:nvPr/>
      </p:nvGrpSpPr>
      <p:grpSpPr>
        <a:xfrm>
          <a:off x="0" y="0"/>
          <a:ext cx="0" cy="0"/>
          <a:chOff x="0" y="0"/>
          <a:chExt cx="0" cy="0"/>
        </a:xfrm>
      </p:grpSpPr>
      <p:sp>
        <p:nvSpPr>
          <p:cNvPr id="5" name="Title_SM"/>
          <p:cNvSpPr>
            <a:spLocks noGrp="1" noChangeArrowheads="1"/>
          </p:cNvSpPr>
          <p:nvPr>
            <p:ph type="title" hasCustomPrompt="1"/>
          </p:nvPr>
        </p:nvSpPr>
        <p:spPr bwMode="auto">
          <a:xfrm>
            <a:off x="479425" y="476250"/>
            <a:ext cx="10521950"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solidFill>
                  <a:schemeClr val="tx1"/>
                </a:solidFill>
              </a:defRPr>
            </a:lvl1pPr>
          </a:lstStyle>
          <a:p>
            <a:pPr lvl="0"/>
            <a:r>
              <a:rPr lang="en-US" dirty="0"/>
              <a:t>Use this layout for document slides when you need space for a long heading and big content area</a:t>
            </a:r>
          </a:p>
        </p:txBody>
      </p:sp>
      <p:sp>
        <p:nvSpPr>
          <p:cNvPr id="3" name="Content Placeholder 2">
            <a:extLst>
              <a:ext uri="{FF2B5EF4-FFF2-40B4-BE49-F238E27FC236}">
                <a16:creationId xmlns:a16="http://schemas.microsoft.com/office/drawing/2014/main" id="{810CFEFC-6AC8-4817-A0D3-6029D48BD293}"/>
              </a:ext>
            </a:extLst>
          </p:cNvPr>
          <p:cNvSpPr>
            <a:spLocks noGrp="1"/>
          </p:cNvSpPr>
          <p:nvPr>
            <p:ph sz="quarter" idx="10" hasCustomPrompt="1"/>
          </p:nvPr>
        </p:nvSpPr>
        <p:spPr>
          <a:xfrm>
            <a:off x="479425" y="1844675"/>
            <a:ext cx="11233150" cy="4392612"/>
          </a:xfrm>
          <a:prstGeom prst="rect">
            <a:avLst/>
          </a:prstGeo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lvl5pPr>
          </a:lstStyle>
          <a:p>
            <a:pPr lvl="0"/>
            <a:r>
              <a:rPr lang="en-US" dirty="0"/>
              <a:t>For heading, use Ericsson Hilda in bold. For copy and bullets, use Ericsson Hilda.</a:t>
            </a:r>
            <a:endParaRPr lang="en-US"/>
          </a:p>
          <a:p>
            <a:pPr lvl="0"/>
            <a:r>
              <a:rPr lang="en-US" dirty="0"/>
              <a:t>First level</a:t>
            </a:r>
            <a:endParaRPr lang="en-US"/>
          </a:p>
          <a:p>
            <a:pPr lvl="1"/>
            <a:r>
              <a:rPr lang="en-US" dirty="0"/>
              <a:t>Second level</a:t>
            </a:r>
            <a:endParaRPr lang="en-US"/>
          </a:p>
          <a:p>
            <a:pPr lvl="2"/>
            <a:r>
              <a:rPr lang="en-US" dirty="0"/>
              <a:t>Third level</a:t>
            </a:r>
            <a:endParaRPr lang="en-US"/>
          </a:p>
          <a:p>
            <a:pPr lvl="3"/>
            <a:r>
              <a:rPr lang="en-US" dirty="0"/>
              <a:t>Fourth level</a:t>
            </a:r>
            <a:endParaRPr lang="en-US"/>
          </a:p>
        </p:txBody>
      </p:sp>
    </p:spTree>
    <p:extLst>
      <p:ext uri="{BB962C8B-B14F-4D97-AF65-F5344CB8AC3E}">
        <p14:creationId xmlns:p14="http://schemas.microsoft.com/office/powerpoint/2010/main" val="274635303"/>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2.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4CEAFC18-F740-420D-8DA7-68B0EC97C46E}"/>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id="{4AFE2B5B-1B45-4E7A-A25D-B141A077B612}"/>
              </a:ext>
            </a:extLst>
          </p:cNvPr>
          <p:cNvSpPr>
            <a:spLocks noGrp="1"/>
          </p:cNvSpPr>
          <p:nvPr>
            <p:ph type="title"/>
          </p:nvPr>
        </p:nvSpPr>
        <p:spPr bwMode="auto">
          <a:xfrm>
            <a:off x="838200" y="471487"/>
            <a:ext cx="10515600" cy="898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p>
        </p:txBody>
      </p:sp>
      <p:sp>
        <p:nvSpPr>
          <p:cNvPr id="1028" name="Text Placeholder 2">
            <a:extLst>
              <a:ext uri="{FF2B5EF4-FFF2-40B4-BE49-F238E27FC236}">
                <a16:creationId xmlns:a16="http://schemas.microsoft.com/office/drawing/2014/main" id="{008F4169-1069-4316-B1D5-466056FF0739}"/>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a:extLst>
              <a:ext uri="{FF2B5EF4-FFF2-40B4-BE49-F238E27FC236}">
                <a16:creationId xmlns:a16="http://schemas.microsoft.com/office/drawing/2014/main" id="{C220C726-1B32-4CFD-B6FE-8C6E0C6B668C}"/>
              </a:ext>
            </a:extLst>
          </p:cNvPr>
          <p:cNvSpPr/>
          <p:nvPr userDrawn="1"/>
        </p:nvSpPr>
        <p:spPr>
          <a:xfrm>
            <a:off x="-7938" y="1369674"/>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a16="http://schemas.microsoft.com/office/drawing/2014/main" id="{ED4BE506-C0F9-461F-89BC-4B3F6F61A38D}"/>
              </a:ext>
            </a:extLst>
          </p:cNvPr>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2023</a:t>
            </a:r>
          </a:p>
        </p:txBody>
      </p:sp>
      <p:pic>
        <p:nvPicPr>
          <p:cNvPr id="1031" name="Picture 1">
            <a:extLst>
              <a:ext uri="{FF2B5EF4-FFF2-40B4-BE49-F238E27FC236}">
                <a16:creationId xmlns:a16="http://schemas.microsoft.com/office/drawing/2014/main" id="{5E9ECA3E-FE52-464F-8707-38070FE65DBF}"/>
              </a:ext>
            </a:extLst>
          </p:cNvPr>
          <p:cNvPicPr>
            <a:picLocks noChangeAspect="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4C62F9F5-7ED7-4782-9DFF-6089C2DCD9EC}"/>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pPr>
                <a:defRPr/>
              </a:pPr>
              <a:t>‹#›</a:t>
            </a:fld>
            <a:endParaRPr lang="en-GB" altLang="en-US" sz="1400">
              <a:latin typeface="Calibri" panose="020F0502020204030204" pitchFamily="34" charset="0"/>
            </a:endParaRPr>
          </a:p>
        </p:txBody>
      </p:sp>
      <p:sp>
        <p:nvSpPr>
          <p:cNvPr id="11" name="Text Box 14">
            <a:extLst>
              <a:ext uri="{FF2B5EF4-FFF2-40B4-BE49-F238E27FC236}">
                <a16:creationId xmlns:a16="http://schemas.microsoft.com/office/drawing/2014/main" id="{AA2802BD-1B72-4AD1-8184-0FD099607084}"/>
              </a:ext>
            </a:extLst>
          </p:cNvPr>
          <p:cNvSpPr txBox="1">
            <a:spLocks noChangeArrowheads="1"/>
          </p:cNvSpPr>
          <p:nvPr userDrawn="1"/>
        </p:nvSpPr>
        <p:spPr bwMode="auto">
          <a:xfrm>
            <a:off x="133350" y="36513"/>
            <a:ext cx="323304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sz="1200" b="1" kern="1200" dirty="0">
                <a:solidFill>
                  <a:schemeClr val="tx1"/>
                </a:solidFill>
                <a:latin typeface="Arial "/>
                <a:ea typeface="+mn-ea"/>
                <a:cs typeface="Arial" panose="020B0604020202020204" pitchFamily="34" charset="0"/>
              </a:rPr>
              <a:t>3GPP TSG SA WG 1 Meeting #104</a:t>
            </a:r>
            <a:r>
              <a:rPr lang="sv-SE" altLang="en-US" sz="1200" b="1" dirty="0">
                <a:latin typeface="Arial "/>
              </a:rPr>
              <a:t>	</a:t>
            </a:r>
          </a:p>
          <a:p>
            <a:pPr hangingPunct="0"/>
            <a:r>
              <a:rPr lang="en-GB" sz="1200" b="1" kern="1200" dirty="0">
                <a:solidFill>
                  <a:schemeClr val="tx1"/>
                </a:solidFill>
                <a:latin typeface="Arial "/>
                <a:ea typeface="+mn-ea"/>
                <a:cs typeface="Arial" panose="020B0604020202020204" pitchFamily="34" charset="0"/>
              </a:rPr>
              <a:t>Chicago, USA,  13 - 17 November 2023</a:t>
            </a:r>
            <a:endParaRPr lang="aa-ET" sz="1200" b="1" kern="1200" dirty="0">
              <a:solidFill>
                <a:schemeClr val="tx1"/>
              </a:solidFill>
              <a:latin typeface="Arial "/>
              <a:ea typeface="+mn-ea"/>
              <a:cs typeface="Arial" panose="020B0604020202020204" pitchFamily="34" charset="0"/>
            </a:endParaRPr>
          </a:p>
        </p:txBody>
      </p:sp>
      <p:sp>
        <p:nvSpPr>
          <p:cNvPr id="13" name="Text Box 14">
            <a:extLst>
              <a:ext uri="{FF2B5EF4-FFF2-40B4-BE49-F238E27FC236}">
                <a16:creationId xmlns:a16="http://schemas.microsoft.com/office/drawing/2014/main" id="{AF4006C6-1A95-4284-A498-917EA49F0F95}"/>
              </a:ext>
            </a:extLst>
          </p:cNvPr>
          <p:cNvSpPr txBox="1">
            <a:spLocks noChangeArrowheads="1"/>
          </p:cNvSpPr>
          <p:nvPr userDrawn="1"/>
        </p:nvSpPr>
        <p:spPr bwMode="auto">
          <a:xfrm>
            <a:off x="9163050" y="133350"/>
            <a:ext cx="260032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defRPr/>
            </a:pPr>
            <a:r>
              <a:rPr lang="sv-SE" altLang="en-US" sz="1200" b="1" dirty="0">
                <a:latin typeface="Arial "/>
              </a:rPr>
              <a:t>S1-233149	</a:t>
            </a:r>
          </a:p>
        </p:txBody>
      </p:sp>
    </p:spTree>
  </p:cSld>
  <p:clrMap bg1="lt1" tx1="dk1" bg2="lt2" tx2="dk2" accent1="accent1" accent2="accent2" accent3="accent3" accent4="accent4" accent5="accent5" accent6="accent6" hlink="hlink" folHlink="folHlink"/>
  <p:sldLayoutIdLst>
    <p:sldLayoutId id="2147485163" r:id="rId1"/>
    <p:sldLayoutId id="2147485161" r:id="rId2"/>
    <p:sldLayoutId id="2147485162" r:id="rId3"/>
    <p:sldLayoutId id="2147485164" r:id="rId4"/>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7"/>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customXml" Target="../../customXml/item5.xml"/><Relationship Id="rId1" Type="http://schemas.openxmlformats.org/officeDocument/2006/relationships/customXml" Target="../../customXml/item1.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customXml" Target="../../customXml/item8.xml"/><Relationship Id="rId1" Type="http://schemas.openxmlformats.org/officeDocument/2006/relationships/customXml" Target="../../customXml/item4.x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customXml" Target="../../customXml/item7.xml"/><Relationship Id="rId1" Type="http://schemas.openxmlformats.org/officeDocument/2006/relationships/customXml" Target="../../customXml/item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6BFCA172-672F-4297-B767-9F7EDE373FA1}"/>
              </a:ext>
            </a:extLst>
          </p:cNvPr>
          <p:cNvSpPr>
            <a:spLocks noGrp="1"/>
          </p:cNvSpPr>
          <p:nvPr>
            <p:ph type="title"/>
          </p:nvPr>
        </p:nvSpPr>
        <p:spPr>
          <a:xfrm>
            <a:off x="1891664" y="1709738"/>
            <a:ext cx="8418195" cy="3182302"/>
          </a:xfrm>
        </p:spPr>
        <p:txBody>
          <a:bodyPr/>
          <a:lstStyle/>
          <a:p>
            <a:pPr eaLnBrk="1" hangingPunct="1"/>
            <a:r>
              <a:rPr lang="en-GB" altLang="en-US" dirty="0"/>
              <a:t>Discussion on </a:t>
            </a:r>
            <a:r>
              <a:rPr lang="en-US" altLang="en-US" dirty="0"/>
              <a:t>PS Data Off exemption for services over IMS DC</a:t>
            </a:r>
            <a:endParaRPr lang="en-GB" altLang="en-US" dirty="0"/>
          </a:p>
        </p:txBody>
      </p:sp>
      <p:sp>
        <p:nvSpPr>
          <p:cNvPr id="5123" name="Text Placeholder 2">
            <a:extLst>
              <a:ext uri="{FF2B5EF4-FFF2-40B4-BE49-F238E27FC236}">
                <a16:creationId xmlns:a16="http://schemas.microsoft.com/office/drawing/2014/main" id="{9FAD3684-801E-4E1E-85EB-F5F3E5D37277}"/>
              </a:ext>
            </a:extLst>
          </p:cNvPr>
          <p:cNvSpPr>
            <a:spLocks noGrp="1"/>
          </p:cNvSpPr>
          <p:nvPr>
            <p:ph type="body" idx="4294967295"/>
          </p:nvPr>
        </p:nvSpPr>
        <p:spPr>
          <a:xfrm>
            <a:off x="1891665" y="5115243"/>
            <a:ext cx="7886700" cy="851217"/>
          </a:xfrm>
        </p:spPr>
        <p:txBody>
          <a:bodyPr/>
          <a:lstStyle/>
          <a:p>
            <a:pPr marL="0" indent="0" eaLnBrk="1" hangingPunct="1">
              <a:buNone/>
            </a:pPr>
            <a:r>
              <a:rPr lang="en-GB" altLang="en-US" sz="3200" dirty="0"/>
              <a:t>Huawei, China Mobile</a:t>
            </a:r>
          </a:p>
        </p:txBody>
      </p:sp>
    </p:spTree>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463040" y="4686300"/>
            <a:ext cx="2548890" cy="240030"/>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Title 9">
            <a:extLst>
              <a:ext uri="{FF2B5EF4-FFF2-40B4-BE49-F238E27FC236}">
                <a16:creationId xmlns:a16="http://schemas.microsoft.com/office/drawing/2014/main" id="{D530E3B7-5A67-48F4-82BF-02882396232E}"/>
              </a:ext>
            </a:extLst>
          </p:cNvPr>
          <p:cNvSpPr>
            <a:spLocks noGrp="1"/>
          </p:cNvSpPr>
          <p:nvPr>
            <p:ph type="title"/>
          </p:nvPr>
        </p:nvSpPr>
        <p:spPr>
          <a:xfrm>
            <a:off x="479425" y="590550"/>
            <a:ext cx="9304655" cy="781050"/>
          </a:xfrm>
        </p:spPr>
        <p:txBody>
          <a:bodyPr/>
          <a:lstStyle/>
          <a:p>
            <a:r>
              <a:rPr lang="en-US" dirty="0"/>
              <a:t>Background</a:t>
            </a:r>
          </a:p>
        </p:txBody>
      </p:sp>
      <p:sp>
        <p:nvSpPr>
          <p:cNvPr id="11" name="Content Placeholder 10">
            <a:extLst>
              <a:ext uri="{FF2B5EF4-FFF2-40B4-BE49-F238E27FC236}">
                <a16:creationId xmlns:a16="http://schemas.microsoft.com/office/drawing/2014/main" id="{2E8E8F9E-D1C4-4C6A-B250-14307A886012}"/>
              </a:ext>
            </a:extLst>
          </p:cNvPr>
          <p:cNvSpPr>
            <a:spLocks noGrp="1"/>
          </p:cNvSpPr>
          <p:nvPr>
            <p:ph sz="quarter" idx="10"/>
          </p:nvPr>
        </p:nvSpPr>
        <p:spPr>
          <a:xfrm>
            <a:off x="479425" y="1718945"/>
            <a:ext cx="11233150" cy="4567556"/>
          </a:xfrm>
        </p:spPr>
        <p:txBody>
          <a:bodyPr/>
          <a:lstStyle/>
          <a:p>
            <a:pPr marL="446088" indent="-446088"/>
            <a:r>
              <a:rPr lang="en-US" sz="1600" dirty="0">
                <a:latin typeface="Times New Roman" panose="02020603050405020304" pitchFamily="18" charset="0"/>
                <a:ea typeface="Malgun Gothic" panose="020B0503020000020004" pitchFamily="34" charset="-127"/>
              </a:rPr>
              <a:t>S2-2311881 “LS to clarify PS Data Off exemption for services over IMS DC”</a:t>
            </a:r>
          </a:p>
          <a:p>
            <a:pPr marL="446088" indent="0">
              <a:buNone/>
            </a:pPr>
            <a:r>
              <a:rPr lang="en-US" sz="1600" i="1" dirty="0">
                <a:latin typeface="Times New Roman" panose="02020603050405020304" pitchFamily="18" charset="0"/>
                <a:ea typeface="Malgun Gothic" panose="020B0503020000020004" pitchFamily="34" charset="-127"/>
              </a:rPr>
              <a:t>SA2 kindly asks SA1 to clarify how the term “Services” in “Services over IMS Data Channel” needs to be interpreted, and whether applications using IMS Data Channel should be configurable separately for PS data off exempt or all applications over IMS Data Channel should be treated in the same way.</a:t>
            </a:r>
          </a:p>
          <a:p>
            <a:pPr marL="446088" indent="-446088"/>
            <a:r>
              <a:rPr lang="en-US" sz="1600" dirty="0">
                <a:effectLst/>
                <a:latin typeface="Times New Roman" panose="02020603050405020304" pitchFamily="18" charset="0"/>
                <a:ea typeface="Malgun Gothic" panose="020B0503020000020004" pitchFamily="34" charset="-127"/>
              </a:rPr>
              <a:t> Related SA1 service requirement: </a:t>
            </a:r>
            <a:r>
              <a:rPr lang="en-US" sz="1600" dirty="0">
                <a:latin typeface="Times New Roman" panose="02020603050405020304" pitchFamily="18" charset="0"/>
                <a:ea typeface="Malgun Gothic" panose="020B0503020000020004" pitchFamily="34" charset="-127"/>
              </a:rPr>
              <a:t>TS 22.011 CR 0348</a:t>
            </a:r>
          </a:p>
          <a:p>
            <a:pPr marL="720725" lvl="1" indent="0">
              <a:buNone/>
            </a:pPr>
            <a:r>
              <a:rPr lang="en-US" sz="1500" i="1" dirty="0">
                <a:solidFill>
                  <a:srgbClr val="FF0000"/>
                </a:solidFill>
              </a:rPr>
              <a:t>Each of the following operator services shall be configurable by the HPLMN operator to be part of the 3GPP PS Data Off Exempt Services:</a:t>
            </a:r>
          </a:p>
          <a:p>
            <a:pPr marL="720725" lvl="1" indent="0">
              <a:buNone/>
            </a:pPr>
            <a:r>
              <a:rPr lang="en-US" sz="1500" i="1" dirty="0">
                <a:solidFill>
                  <a:srgbClr val="FF0000"/>
                </a:solidFill>
              </a:rPr>
              <a:t>-	</a:t>
            </a:r>
            <a:r>
              <a:rPr lang="en-US" sz="1500" i="1" dirty="0" err="1">
                <a:solidFill>
                  <a:srgbClr val="FF0000"/>
                </a:solidFill>
              </a:rPr>
              <a:t>MMTel</a:t>
            </a:r>
            <a:r>
              <a:rPr lang="en-US" sz="1500" i="1" dirty="0">
                <a:solidFill>
                  <a:srgbClr val="FF0000"/>
                </a:solidFill>
              </a:rPr>
              <a:t> Voice;</a:t>
            </a:r>
          </a:p>
          <a:p>
            <a:pPr marL="720725" lvl="1" indent="0">
              <a:buNone/>
            </a:pPr>
            <a:r>
              <a:rPr lang="en-US" sz="1500" i="1" dirty="0">
                <a:solidFill>
                  <a:srgbClr val="FF0000"/>
                </a:solidFill>
              </a:rPr>
              <a:t>-	SMS over IMS;</a:t>
            </a:r>
          </a:p>
          <a:p>
            <a:pPr marL="720725" lvl="1" indent="0">
              <a:buNone/>
            </a:pPr>
            <a:r>
              <a:rPr lang="en-US" sz="1500" i="1" dirty="0">
                <a:solidFill>
                  <a:srgbClr val="FF0000"/>
                </a:solidFill>
              </a:rPr>
              <a:t>-	USSD over IMS (USSI);</a:t>
            </a:r>
          </a:p>
          <a:p>
            <a:pPr marL="720725" lvl="1" indent="0">
              <a:buNone/>
            </a:pPr>
            <a:r>
              <a:rPr lang="en-US" sz="1500" i="1" dirty="0">
                <a:solidFill>
                  <a:srgbClr val="FF0000"/>
                </a:solidFill>
              </a:rPr>
              <a:t>-	</a:t>
            </a:r>
            <a:r>
              <a:rPr lang="en-US" sz="1500" i="1" dirty="0" err="1">
                <a:solidFill>
                  <a:srgbClr val="FF0000"/>
                </a:solidFill>
              </a:rPr>
              <a:t>MMTel</a:t>
            </a:r>
            <a:r>
              <a:rPr lang="en-US" sz="1500" i="1" dirty="0">
                <a:solidFill>
                  <a:srgbClr val="FF0000"/>
                </a:solidFill>
              </a:rPr>
              <a:t> Video;</a:t>
            </a:r>
          </a:p>
          <a:p>
            <a:pPr marL="720725" lvl="1" indent="0">
              <a:buNone/>
            </a:pPr>
            <a:r>
              <a:rPr lang="en-US" sz="1500" i="1" dirty="0">
                <a:solidFill>
                  <a:srgbClr val="FF0000"/>
                </a:solidFill>
              </a:rPr>
              <a:t>-	Services over IMS Data Channel;</a:t>
            </a:r>
          </a:p>
          <a:p>
            <a:pPr marL="720725" lvl="1" indent="0">
              <a:buNone/>
            </a:pPr>
            <a:r>
              <a:rPr lang="en-US" sz="1500" i="1" dirty="0">
                <a:solidFill>
                  <a:srgbClr val="FF0000"/>
                </a:solidFill>
              </a:rPr>
              <a:t>-	Particular IMS services not defined by 3GPP, where each such IMS service is identified by an IMS communication service identifier; </a:t>
            </a:r>
          </a:p>
          <a:p>
            <a:pPr marL="720725" lvl="1" indent="0">
              <a:buNone/>
            </a:pPr>
            <a:r>
              <a:rPr lang="en-US" sz="1500" i="1" dirty="0">
                <a:solidFill>
                  <a:srgbClr val="FF0000"/>
                </a:solidFill>
              </a:rPr>
              <a:t>-	Device Management over PS</a:t>
            </a:r>
          </a:p>
          <a:p>
            <a:pPr marL="720725" lvl="1" indent="0">
              <a:buNone/>
            </a:pPr>
            <a:r>
              <a:rPr lang="en-US" sz="1500" i="1" dirty="0">
                <a:solidFill>
                  <a:srgbClr val="FF0000"/>
                </a:solidFill>
              </a:rPr>
              <a:t>-	Management of USIM files over PS (e.g. via Bearer Independent Protocol); and</a:t>
            </a:r>
          </a:p>
          <a:p>
            <a:pPr marL="720725" lvl="1" indent="0">
              <a:buNone/>
            </a:pPr>
            <a:r>
              <a:rPr lang="en-US" sz="1500" i="1" dirty="0">
                <a:solidFill>
                  <a:srgbClr val="FF0000"/>
                </a:solidFill>
              </a:rPr>
              <a:t>-	IMS Supplementary Service configuration via the </a:t>
            </a:r>
            <a:r>
              <a:rPr lang="en-US" sz="1500" i="1" dirty="0" err="1">
                <a:solidFill>
                  <a:srgbClr val="FF0000"/>
                </a:solidFill>
              </a:rPr>
              <a:t>Ut</a:t>
            </a:r>
            <a:r>
              <a:rPr lang="en-US" sz="1500" i="1" dirty="0">
                <a:solidFill>
                  <a:srgbClr val="FF0000"/>
                </a:solidFill>
              </a:rPr>
              <a:t> interface using XCAP.</a:t>
            </a:r>
          </a:p>
          <a:p>
            <a:pPr marL="720725" lvl="1" indent="0">
              <a:buNone/>
            </a:pPr>
            <a:r>
              <a:rPr lang="en-US" sz="1500" i="1" dirty="0">
                <a:solidFill>
                  <a:srgbClr val="FF0000"/>
                </a:solidFill>
              </a:rPr>
              <a:t>NOTE 1a: IMS Data Channel is defined in 3GPP TS 26.114[20].</a:t>
            </a:r>
          </a:p>
        </p:txBody>
      </p:sp>
    </p:spTree>
    <p:custDataLst>
      <p:custData r:id="rId1"/>
      <p:custData r:id="rId2"/>
    </p:custDataLst>
    <p:extLst>
      <p:ext uri="{BB962C8B-B14F-4D97-AF65-F5344CB8AC3E}">
        <p14:creationId xmlns:p14="http://schemas.microsoft.com/office/powerpoint/2010/main" val="80377071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D530E3B7-5A67-48F4-82BF-02882396232E}"/>
              </a:ext>
            </a:extLst>
          </p:cNvPr>
          <p:cNvSpPr>
            <a:spLocks noGrp="1"/>
          </p:cNvSpPr>
          <p:nvPr>
            <p:ph type="title"/>
          </p:nvPr>
        </p:nvSpPr>
        <p:spPr>
          <a:xfrm>
            <a:off x="479425" y="567690"/>
            <a:ext cx="10521950" cy="689610"/>
          </a:xfrm>
        </p:spPr>
        <p:txBody>
          <a:bodyPr/>
          <a:lstStyle/>
          <a:p>
            <a:r>
              <a:rPr lang="en-US" dirty="0"/>
              <a:t>SA1 agreement in TS 22.011 CR0348</a:t>
            </a:r>
            <a:endParaRPr lang="en-US" dirty="0">
              <a:solidFill>
                <a:srgbClr val="FF0000"/>
              </a:solidFill>
            </a:endParaRPr>
          </a:p>
        </p:txBody>
      </p:sp>
      <p:sp>
        <p:nvSpPr>
          <p:cNvPr id="2" name="TextBox 1"/>
          <p:cNvSpPr txBox="1"/>
          <p:nvPr/>
        </p:nvSpPr>
        <p:spPr>
          <a:xfrm>
            <a:off x="308610" y="3637914"/>
            <a:ext cx="11235690" cy="2282163"/>
          </a:xfrm>
          <a:prstGeom prst="rect">
            <a:avLst/>
          </a:prstGeom>
          <a:noFill/>
        </p:spPr>
        <p:txBody>
          <a:bodyPr wrap="square" rtlCol="0">
            <a:spAutoFit/>
          </a:bodyPr>
          <a:lstStyle/>
          <a:p>
            <a:pPr>
              <a:lnSpc>
                <a:spcPct val="105000"/>
              </a:lnSpc>
              <a:spcAft>
                <a:spcPts val="600"/>
              </a:spcAft>
            </a:pPr>
            <a:r>
              <a:rPr lang="en-GB" b="1" dirty="0"/>
              <a:t>Observation:</a:t>
            </a:r>
          </a:p>
          <a:p>
            <a:pPr marL="0" lvl="1">
              <a:lnSpc>
                <a:spcPct val="105000"/>
              </a:lnSpc>
              <a:spcBef>
                <a:spcPts val="0"/>
              </a:spcBef>
              <a:spcAft>
                <a:spcPts val="600"/>
              </a:spcAft>
            </a:pPr>
            <a:r>
              <a:rPr lang="de-DE" dirty="0"/>
              <a:t>In the related SA1 discussion, companies expressed different views on how this feature would be used. Depending on business models and network deployment, some might require </a:t>
            </a:r>
            <a:r>
              <a:rPr lang="en-US" dirty="0"/>
              <a:t>applications using IMS Data Channel be configurable separately for PS data off exempt while some might need all applications over IMS Data Channel be treated in the same way.</a:t>
            </a:r>
            <a:endParaRPr lang="de-DE" dirty="0"/>
          </a:p>
          <a:p>
            <a:pPr marL="0" lvl="1">
              <a:lnSpc>
                <a:spcPct val="105000"/>
              </a:lnSpc>
              <a:spcBef>
                <a:spcPts val="0"/>
              </a:spcBef>
            </a:pPr>
            <a:r>
              <a:rPr lang="de-DE" dirty="0"/>
              <a:t>This requirement is therefore agreed to allow flexibility for operators to </a:t>
            </a:r>
            <a:r>
              <a:rPr lang="en-US" dirty="0"/>
              <a:t>configure the intended services over IMS data channel as part of the 3GPP PS Data Off Exempt Services. </a:t>
            </a:r>
            <a:endParaRPr lang="en-GB" dirty="0">
              <a:cs typeface="Cordia New" panose="020B0304020202020204" pitchFamily="34" charset="-34"/>
            </a:endParaRPr>
          </a:p>
        </p:txBody>
      </p:sp>
      <p:graphicFrame>
        <p:nvGraphicFramePr>
          <p:cNvPr id="3" name="Table 2"/>
          <p:cNvGraphicFramePr>
            <a:graphicFrameLocks noGrp="1"/>
          </p:cNvGraphicFramePr>
          <p:nvPr>
            <p:extLst>
              <p:ext uri="{D42A27DB-BD31-4B8C-83A1-F6EECF244321}">
                <p14:modId xmlns:p14="http://schemas.microsoft.com/office/powerpoint/2010/main" val="2723876824"/>
              </p:ext>
            </p:extLst>
          </p:nvPr>
        </p:nvGraphicFramePr>
        <p:xfrm>
          <a:off x="342900" y="1719104"/>
          <a:ext cx="11121390" cy="1679416"/>
        </p:xfrm>
        <a:graphic>
          <a:graphicData uri="http://schemas.openxmlformats.org/drawingml/2006/table">
            <a:tbl>
              <a:tblPr>
                <a:tableStyleId>{5C22544A-7EE6-4342-B048-85BDC9FD1C3A}</a:tableStyleId>
              </a:tblPr>
              <a:tblGrid>
                <a:gridCol w="1797963">
                  <a:extLst>
                    <a:ext uri="{9D8B030D-6E8A-4147-A177-3AD203B41FA5}">
                      <a16:colId xmlns:a16="http://schemas.microsoft.com/office/drawing/2014/main" val="20000"/>
                    </a:ext>
                  </a:extLst>
                </a:gridCol>
                <a:gridCol w="9323427">
                  <a:extLst>
                    <a:ext uri="{9D8B030D-6E8A-4147-A177-3AD203B41FA5}">
                      <a16:colId xmlns:a16="http://schemas.microsoft.com/office/drawing/2014/main" val="20001"/>
                    </a:ext>
                  </a:extLst>
                </a:gridCol>
              </a:tblGrid>
              <a:tr h="944086">
                <a:tc>
                  <a:txBody>
                    <a:bodyPr/>
                    <a:lstStyle/>
                    <a:p>
                      <a:pPr>
                        <a:spcAft>
                          <a:spcPts val="0"/>
                        </a:spcAft>
                        <a:tabLst>
                          <a:tab pos="1386840" algn="r"/>
                        </a:tabLst>
                      </a:pPr>
                      <a:r>
                        <a:rPr lang="en-GB" sz="1400" b="1" dirty="0">
                          <a:effectLst/>
                        </a:rPr>
                        <a:t>Reason for change:</a:t>
                      </a:r>
                      <a:endParaRPr lang="en-US" sz="1400" b="1" dirty="0">
                        <a:effectLst/>
                        <a:latin typeface="Arial" panose="020B0604020202020204" pitchFamily="34" charset="0"/>
                        <a:ea typeface="DengXian" panose="02010600030101010101" pitchFamily="2" charset="-122"/>
                        <a:cs typeface="Times New Roman" panose="02020603050405020304" pitchFamily="18" charset="0"/>
                      </a:endParaRPr>
                    </a:p>
                  </a:txBody>
                  <a:tcPr marL="26670" marR="26670" marT="0" marB="0">
                    <a:solidFill>
                      <a:schemeClr val="accent6">
                        <a:lumMod val="40000"/>
                        <a:lumOff val="60000"/>
                      </a:schemeClr>
                    </a:solidFill>
                  </a:tcPr>
                </a:tc>
                <a:tc>
                  <a:txBody>
                    <a:bodyPr/>
                    <a:lstStyle/>
                    <a:p>
                      <a:pPr marL="63500">
                        <a:spcAft>
                          <a:spcPts val="0"/>
                        </a:spcAft>
                      </a:pPr>
                      <a:r>
                        <a:rPr lang="en-US" sz="1400" dirty="0">
                          <a:effectLst/>
                        </a:rPr>
                        <a:t>The LS (S1-230045/</a:t>
                      </a:r>
                      <a:r>
                        <a:rPr lang="en-GB" sz="1400" dirty="0">
                          <a:effectLst/>
                        </a:rPr>
                        <a:t>S2-2301827</a:t>
                      </a:r>
                      <a:r>
                        <a:rPr lang="en-US" sz="1400" dirty="0">
                          <a:effectLst/>
                        </a:rPr>
                        <a:t>) from SA2 asks SA1 to </a:t>
                      </a:r>
                      <a:r>
                        <a:rPr lang="en-GB" sz="1400" dirty="0">
                          <a:effectLst/>
                        </a:rPr>
                        <a:t>investigate whether IMS data channel should be considered as a feature to be exempted when PS Data Off is activated</a:t>
                      </a:r>
                      <a:r>
                        <a:rPr lang="en-US" sz="1400" dirty="0">
                          <a:effectLst/>
                        </a:rPr>
                        <a:t>. </a:t>
                      </a:r>
                    </a:p>
                    <a:p>
                      <a:pPr marL="63500">
                        <a:spcAft>
                          <a:spcPts val="0"/>
                        </a:spcAft>
                      </a:pPr>
                      <a:r>
                        <a:rPr lang="en-US" sz="1400" dirty="0">
                          <a:effectLst/>
                        </a:rPr>
                        <a:t>By adding services over IMS data channel to the list of 3GPP PS Data Off Exempt Services, operators can configure whether the services over IMS data channel will still be enabled when the user sets the UE to PS Data Off.</a:t>
                      </a:r>
                      <a:endParaRPr lang="en-US" sz="1400" dirty="0">
                        <a:effectLst/>
                        <a:latin typeface="Arial" panose="020B0604020202020204" pitchFamily="34" charset="0"/>
                        <a:ea typeface="DengXian" panose="02010600030101010101" pitchFamily="2" charset="-122"/>
                        <a:cs typeface="Times New Roman" panose="02020603050405020304" pitchFamily="18" charset="0"/>
                      </a:endParaRPr>
                    </a:p>
                  </a:txBody>
                  <a:tcPr marL="26670" marR="26670" marT="0" marB="0">
                    <a:solidFill>
                      <a:schemeClr val="accent6">
                        <a:lumMod val="40000"/>
                        <a:lumOff val="60000"/>
                      </a:schemeClr>
                    </a:solidFill>
                  </a:tcPr>
                </a:tc>
                <a:extLst>
                  <a:ext uri="{0D108BD9-81ED-4DB2-BD59-A6C34878D82A}">
                    <a16:rowId xmlns:a16="http://schemas.microsoft.com/office/drawing/2014/main" val="10000"/>
                  </a:ext>
                </a:extLst>
              </a:tr>
              <a:tr h="308610">
                <a:tc>
                  <a:txBody>
                    <a:bodyPr/>
                    <a:lstStyle/>
                    <a:p>
                      <a:pPr>
                        <a:spcAft>
                          <a:spcPts val="0"/>
                        </a:spcAft>
                        <a:tabLst>
                          <a:tab pos="1386840" algn="r"/>
                        </a:tabLst>
                      </a:pPr>
                      <a:r>
                        <a:rPr lang="en-GB" sz="1400" b="1" dirty="0">
                          <a:effectLst/>
                        </a:rPr>
                        <a:t>Summary of change:</a:t>
                      </a:r>
                      <a:endParaRPr lang="en-US" sz="1400" b="1" dirty="0">
                        <a:effectLst/>
                        <a:latin typeface="Arial" panose="020B0604020202020204" pitchFamily="34" charset="0"/>
                        <a:ea typeface="DengXian" panose="02010600030101010101" pitchFamily="2" charset="-122"/>
                        <a:cs typeface="Times New Roman" panose="02020603050405020304" pitchFamily="18" charset="0"/>
                      </a:endParaRPr>
                    </a:p>
                  </a:txBody>
                  <a:tcPr marL="26670" marR="26670" marT="0" marB="0">
                    <a:solidFill>
                      <a:schemeClr val="accent6">
                        <a:lumMod val="40000"/>
                        <a:lumOff val="60000"/>
                      </a:schemeClr>
                    </a:solidFill>
                  </a:tcPr>
                </a:tc>
                <a:tc>
                  <a:txBody>
                    <a:bodyPr/>
                    <a:lstStyle/>
                    <a:p>
                      <a:pPr marL="63500">
                        <a:spcAft>
                          <a:spcPts val="0"/>
                        </a:spcAft>
                      </a:pPr>
                      <a:r>
                        <a:rPr lang="en-US" sz="1400">
                          <a:effectLst/>
                        </a:rPr>
                        <a:t>Define services over IMS Data Channel as </a:t>
                      </a:r>
                      <a:r>
                        <a:rPr lang="en-GB" sz="1400">
                          <a:effectLst/>
                        </a:rPr>
                        <a:t>part of the 3GPP PS Data Off Exempt Services</a:t>
                      </a:r>
                      <a:r>
                        <a:rPr lang="en-US" sz="1400">
                          <a:effectLst/>
                        </a:rPr>
                        <a:t>.</a:t>
                      </a:r>
                      <a:endParaRPr lang="en-US" sz="1400">
                        <a:effectLst/>
                        <a:latin typeface="Arial" panose="020B0604020202020204" pitchFamily="34" charset="0"/>
                        <a:ea typeface="DengXian" panose="02010600030101010101" pitchFamily="2" charset="-122"/>
                        <a:cs typeface="Times New Roman" panose="02020603050405020304" pitchFamily="18" charset="0"/>
                      </a:endParaRPr>
                    </a:p>
                  </a:txBody>
                  <a:tcPr marL="26670" marR="26670" marT="0" marB="0">
                    <a:solidFill>
                      <a:schemeClr val="accent6">
                        <a:lumMod val="40000"/>
                        <a:lumOff val="60000"/>
                      </a:schemeClr>
                    </a:solidFill>
                  </a:tcPr>
                </a:tc>
                <a:extLst>
                  <a:ext uri="{0D108BD9-81ED-4DB2-BD59-A6C34878D82A}">
                    <a16:rowId xmlns:a16="http://schemas.microsoft.com/office/drawing/2014/main" val="10001"/>
                  </a:ext>
                </a:extLst>
              </a:tr>
              <a:tr h="0">
                <a:tc>
                  <a:txBody>
                    <a:bodyPr/>
                    <a:lstStyle/>
                    <a:p>
                      <a:pPr>
                        <a:spcAft>
                          <a:spcPts val="0"/>
                        </a:spcAft>
                        <a:tabLst>
                          <a:tab pos="1386840" algn="r"/>
                        </a:tabLst>
                      </a:pPr>
                      <a:r>
                        <a:rPr lang="en-GB" sz="1400" b="1" dirty="0">
                          <a:effectLst/>
                        </a:rPr>
                        <a:t>Consequences if not approved:</a:t>
                      </a:r>
                      <a:endParaRPr lang="en-US" sz="1400" b="1" dirty="0">
                        <a:effectLst/>
                        <a:latin typeface="Arial" panose="020B0604020202020204" pitchFamily="34" charset="0"/>
                        <a:ea typeface="DengXian" panose="02010600030101010101" pitchFamily="2" charset="-122"/>
                        <a:cs typeface="Times New Roman" panose="02020603050405020304" pitchFamily="18" charset="0"/>
                      </a:endParaRPr>
                    </a:p>
                  </a:txBody>
                  <a:tcPr marL="26670" marR="26670" marT="0" marB="0">
                    <a:solidFill>
                      <a:schemeClr val="accent6">
                        <a:lumMod val="40000"/>
                        <a:lumOff val="60000"/>
                      </a:schemeClr>
                    </a:solidFill>
                  </a:tcPr>
                </a:tc>
                <a:tc>
                  <a:txBody>
                    <a:bodyPr/>
                    <a:lstStyle/>
                    <a:p>
                      <a:pPr marL="63500">
                        <a:spcAft>
                          <a:spcPts val="0"/>
                        </a:spcAft>
                      </a:pPr>
                      <a:r>
                        <a:rPr lang="en-US" sz="1400" dirty="0">
                          <a:effectLst/>
                        </a:rPr>
                        <a:t>W</a:t>
                      </a:r>
                      <a:r>
                        <a:rPr lang="en-GB" sz="1400" dirty="0">
                          <a:effectLst/>
                        </a:rPr>
                        <a:t>hen PS Data Off is activated</a:t>
                      </a:r>
                      <a:r>
                        <a:rPr lang="en-US" sz="1400" dirty="0">
                          <a:effectLst/>
                        </a:rPr>
                        <a:t>, applications relying on IMS Data Channel will not be available and part of IMS multimedia telephony service will be impacted.</a:t>
                      </a:r>
                      <a:endParaRPr lang="en-US" sz="1400" dirty="0">
                        <a:effectLst/>
                        <a:latin typeface="Arial" panose="020B0604020202020204" pitchFamily="34" charset="0"/>
                        <a:ea typeface="DengXian" panose="02010600030101010101" pitchFamily="2" charset="-122"/>
                        <a:cs typeface="Times New Roman" panose="02020603050405020304" pitchFamily="18" charset="0"/>
                      </a:endParaRPr>
                    </a:p>
                  </a:txBody>
                  <a:tcPr marL="26670" marR="26670" marT="0" marB="0">
                    <a:solidFill>
                      <a:schemeClr val="accent6">
                        <a:lumMod val="40000"/>
                        <a:lumOff val="60000"/>
                      </a:schemeClr>
                    </a:solidFill>
                  </a:tcPr>
                </a:tc>
                <a:extLst>
                  <a:ext uri="{0D108BD9-81ED-4DB2-BD59-A6C34878D82A}">
                    <a16:rowId xmlns:a16="http://schemas.microsoft.com/office/drawing/2014/main" val="10002"/>
                  </a:ext>
                </a:extLst>
              </a:tr>
            </a:tbl>
          </a:graphicData>
        </a:graphic>
      </p:graphicFrame>
    </p:spTree>
    <p:custDataLst>
      <p:custData r:id="rId1"/>
      <p:custData r:id="rId2"/>
    </p:custDataLst>
    <p:extLst>
      <p:ext uri="{BB962C8B-B14F-4D97-AF65-F5344CB8AC3E}">
        <p14:creationId xmlns:p14="http://schemas.microsoft.com/office/powerpoint/2010/main" val="370995998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D530E3B7-5A67-48F4-82BF-02882396232E}"/>
              </a:ext>
            </a:extLst>
          </p:cNvPr>
          <p:cNvSpPr>
            <a:spLocks noGrp="1"/>
          </p:cNvSpPr>
          <p:nvPr>
            <p:ph type="title"/>
          </p:nvPr>
        </p:nvSpPr>
        <p:spPr>
          <a:xfrm>
            <a:off x="479425" y="567690"/>
            <a:ext cx="10521950" cy="689610"/>
          </a:xfrm>
        </p:spPr>
        <p:txBody>
          <a:bodyPr/>
          <a:lstStyle/>
          <a:p>
            <a:r>
              <a:rPr lang="en-US" dirty="0"/>
              <a:t>Proposed way forward</a:t>
            </a:r>
            <a:endParaRPr lang="en-US" dirty="0">
              <a:solidFill>
                <a:srgbClr val="FF0000"/>
              </a:solidFill>
            </a:endParaRPr>
          </a:p>
        </p:txBody>
      </p:sp>
      <p:sp>
        <p:nvSpPr>
          <p:cNvPr id="2" name="TextBox 1"/>
          <p:cNvSpPr txBox="1"/>
          <p:nvPr/>
        </p:nvSpPr>
        <p:spPr>
          <a:xfrm>
            <a:off x="351155" y="1728400"/>
            <a:ext cx="11235690" cy="4647426"/>
          </a:xfrm>
          <a:prstGeom prst="rect">
            <a:avLst/>
          </a:prstGeom>
          <a:noFill/>
        </p:spPr>
        <p:txBody>
          <a:bodyPr wrap="square" rtlCol="0">
            <a:spAutoFit/>
          </a:bodyPr>
          <a:lstStyle/>
          <a:p>
            <a:pPr marL="0" lvl="1">
              <a:spcBef>
                <a:spcPts val="0"/>
              </a:spcBef>
              <a:spcAft>
                <a:spcPts val="0"/>
              </a:spcAft>
            </a:pPr>
            <a:r>
              <a:rPr lang="en-GB" sz="1400" dirty="0"/>
              <a:t>It is proposed the following answer to SA2’s question, and a CR to provide the clarity</a:t>
            </a:r>
            <a:r>
              <a:rPr lang="en-US" sz="1400" dirty="0">
                <a:cs typeface="Cordia New" panose="020B0304020202020204" pitchFamily="34" charset="-34"/>
              </a:rPr>
              <a:t>.</a:t>
            </a:r>
            <a:endParaRPr lang="en-GB" sz="1400" dirty="0">
              <a:cs typeface="Cordia New" panose="020B0304020202020204" pitchFamily="34" charset="-34"/>
            </a:endParaRPr>
          </a:p>
          <a:p>
            <a:pPr marL="0" lvl="0" indent="0">
              <a:spcBef>
                <a:spcPts val="0"/>
              </a:spcBef>
              <a:spcAft>
                <a:spcPts val="0"/>
              </a:spcAft>
              <a:buNone/>
            </a:pPr>
            <a:r>
              <a:rPr lang="en-GB" sz="1400" b="1" dirty="0">
                <a:cs typeface="Cordia New" panose="020B0304020202020204" pitchFamily="34" charset="-34"/>
              </a:rPr>
              <a:t>Proposal:</a:t>
            </a:r>
          </a:p>
          <a:p>
            <a:pPr marL="0" lvl="0" indent="0">
              <a:spcBef>
                <a:spcPts val="0"/>
              </a:spcBef>
              <a:spcAft>
                <a:spcPts val="0"/>
              </a:spcAft>
              <a:buNone/>
            </a:pPr>
            <a:r>
              <a:rPr lang="en-GB" sz="1400" dirty="0">
                <a:cs typeface="Cordia New" panose="020B0304020202020204" pitchFamily="34" charset="-34"/>
              </a:rPr>
              <a:t>Answer -</a:t>
            </a:r>
            <a:endParaRPr lang="de-DE" sz="1400" dirty="0">
              <a:cs typeface="Cordia New" panose="020B0304020202020204" pitchFamily="34" charset="-34"/>
            </a:endParaRPr>
          </a:p>
          <a:p>
            <a:pPr>
              <a:spcBef>
                <a:spcPts val="0"/>
              </a:spcBef>
              <a:spcAft>
                <a:spcPts val="0"/>
              </a:spcAft>
            </a:pPr>
            <a:r>
              <a:rPr lang="en-US" sz="1400" dirty="0">
                <a:cs typeface="Cordia New" panose="020B0304020202020204" pitchFamily="34" charset="-34"/>
              </a:rPr>
              <a:t>In the related SA1 discussion, companies expressed different views on how this feature would be used. Depending on business models and network deployment, some might require applications using IMS Data Channel be configurable separately for PS data off exempt while some might need all applications over IMS Data Channel be treated in the same way.</a:t>
            </a:r>
          </a:p>
          <a:p>
            <a:pPr>
              <a:spcBef>
                <a:spcPts val="0"/>
              </a:spcBef>
              <a:spcAft>
                <a:spcPts val="0"/>
              </a:spcAft>
            </a:pPr>
            <a:r>
              <a:rPr lang="en-US" sz="1400" dirty="0">
                <a:cs typeface="Cordia New" panose="020B0304020202020204" pitchFamily="34" charset="-34"/>
              </a:rPr>
              <a:t>This requirement is to allow flexibility for operators, according to business models and/or network deployment, to configure the intended services over IMS data channel as part of the 3GPP PS Data Off Exempt Services. </a:t>
            </a:r>
          </a:p>
          <a:p>
            <a:pPr>
              <a:spcBef>
                <a:spcPts val="0"/>
              </a:spcBef>
              <a:spcAft>
                <a:spcPts val="0"/>
              </a:spcAft>
            </a:pPr>
            <a:r>
              <a:rPr lang="en-US" sz="1400" dirty="0">
                <a:cs typeface="Cordia New" panose="020B0304020202020204" pitchFamily="34" charset="-34"/>
              </a:rPr>
              <a:t>The corresponding update to the requirement –</a:t>
            </a:r>
          </a:p>
          <a:p>
            <a:pPr marL="365760" lvl="1" indent="0">
              <a:spcBef>
                <a:spcPts val="0"/>
              </a:spcBef>
              <a:spcAft>
                <a:spcPts val="0"/>
              </a:spcAft>
              <a:buNone/>
            </a:pPr>
            <a:r>
              <a:rPr lang="en-US" sz="1200" i="1" dirty="0">
                <a:solidFill>
                  <a:srgbClr val="FF0000"/>
                </a:solidFill>
              </a:rPr>
              <a:t>Each of the following operator services shall be configurable by the HPLMN operator to be part of the 3GPP PS Data Off Exempt Services:</a:t>
            </a:r>
          </a:p>
          <a:p>
            <a:pPr marL="365760" lvl="1" indent="0">
              <a:spcBef>
                <a:spcPts val="0"/>
              </a:spcBef>
              <a:spcAft>
                <a:spcPts val="0"/>
              </a:spcAft>
              <a:buNone/>
            </a:pPr>
            <a:r>
              <a:rPr lang="en-US" sz="1200" i="1" dirty="0">
                <a:solidFill>
                  <a:srgbClr val="FF0000"/>
                </a:solidFill>
              </a:rPr>
              <a:t>-	</a:t>
            </a:r>
            <a:r>
              <a:rPr lang="en-US" sz="1200" i="1" dirty="0" err="1">
                <a:solidFill>
                  <a:srgbClr val="FF0000"/>
                </a:solidFill>
              </a:rPr>
              <a:t>MMTel</a:t>
            </a:r>
            <a:r>
              <a:rPr lang="en-US" sz="1200" i="1" dirty="0">
                <a:solidFill>
                  <a:srgbClr val="FF0000"/>
                </a:solidFill>
              </a:rPr>
              <a:t> Voice;</a:t>
            </a:r>
          </a:p>
          <a:p>
            <a:pPr marL="365760" lvl="1" indent="0">
              <a:spcBef>
                <a:spcPts val="0"/>
              </a:spcBef>
              <a:spcAft>
                <a:spcPts val="0"/>
              </a:spcAft>
              <a:buNone/>
            </a:pPr>
            <a:r>
              <a:rPr lang="en-US" sz="1200" i="1" dirty="0">
                <a:solidFill>
                  <a:srgbClr val="FF0000"/>
                </a:solidFill>
              </a:rPr>
              <a:t>-	SMS over IMS;</a:t>
            </a:r>
          </a:p>
          <a:p>
            <a:pPr marL="365760" lvl="1" indent="0">
              <a:spcBef>
                <a:spcPts val="0"/>
              </a:spcBef>
              <a:spcAft>
                <a:spcPts val="0"/>
              </a:spcAft>
              <a:buNone/>
            </a:pPr>
            <a:r>
              <a:rPr lang="en-US" sz="1200" i="1" dirty="0">
                <a:solidFill>
                  <a:srgbClr val="FF0000"/>
                </a:solidFill>
              </a:rPr>
              <a:t>-	USSD over IMS (USSI);</a:t>
            </a:r>
          </a:p>
          <a:p>
            <a:pPr marL="365760" lvl="1" indent="0">
              <a:spcBef>
                <a:spcPts val="0"/>
              </a:spcBef>
              <a:spcAft>
                <a:spcPts val="0"/>
              </a:spcAft>
              <a:buNone/>
            </a:pPr>
            <a:r>
              <a:rPr lang="en-US" sz="1200" i="1" dirty="0">
                <a:solidFill>
                  <a:srgbClr val="FF0000"/>
                </a:solidFill>
              </a:rPr>
              <a:t>-	</a:t>
            </a:r>
            <a:r>
              <a:rPr lang="en-US" sz="1200" i="1" dirty="0" err="1">
                <a:solidFill>
                  <a:srgbClr val="FF0000"/>
                </a:solidFill>
              </a:rPr>
              <a:t>MMTel</a:t>
            </a:r>
            <a:r>
              <a:rPr lang="en-US" sz="1200" i="1" dirty="0">
                <a:solidFill>
                  <a:srgbClr val="FF0000"/>
                </a:solidFill>
              </a:rPr>
              <a:t> Video;</a:t>
            </a:r>
          </a:p>
          <a:p>
            <a:pPr marL="365760" lvl="1" indent="0">
              <a:spcBef>
                <a:spcPts val="0"/>
              </a:spcBef>
              <a:spcAft>
                <a:spcPts val="0"/>
              </a:spcAft>
              <a:buNone/>
            </a:pPr>
            <a:r>
              <a:rPr lang="en-US" sz="1200" i="1" dirty="0">
                <a:solidFill>
                  <a:srgbClr val="FF0000"/>
                </a:solidFill>
              </a:rPr>
              <a:t>-	Services over IMS Data Channel;</a:t>
            </a:r>
          </a:p>
          <a:p>
            <a:pPr marL="365760" lvl="1" indent="0">
              <a:spcBef>
                <a:spcPts val="0"/>
              </a:spcBef>
              <a:spcAft>
                <a:spcPts val="0"/>
              </a:spcAft>
              <a:buNone/>
            </a:pPr>
            <a:r>
              <a:rPr lang="en-US" sz="1200" i="1" dirty="0">
                <a:solidFill>
                  <a:srgbClr val="FF0000"/>
                </a:solidFill>
              </a:rPr>
              <a:t>-	Particular IMS services not defined by 3GPP, where each such IMS service is identified by an IMS communication service identifier; </a:t>
            </a:r>
          </a:p>
          <a:p>
            <a:pPr marL="365760" lvl="1" indent="0">
              <a:spcBef>
                <a:spcPts val="0"/>
              </a:spcBef>
              <a:spcAft>
                <a:spcPts val="0"/>
              </a:spcAft>
              <a:buNone/>
            </a:pPr>
            <a:r>
              <a:rPr lang="en-US" sz="1200" i="1" dirty="0">
                <a:solidFill>
                  <a:srgbClr val="FF0000"/>
                </a:solidFill>
              </a:rPr>
              <a:t>-	Device Management over PS</a:t>
            </a:r>
          </a:p>
          <a:p>
            <a:pPr marL="365760" lvl="1" indent="0">
              <a:spcBef>
                <a:spcPts val="0"/>
              </a:spcBef>
              <a:spcAft>
                <a:spcPts val="0"/>
              </a:spcAft>
              <a:buNone/>
            </a:pPr>
            <a:r>
              <a:rPr lang="en-US" sz="1200" i="1" dirty="0">
                <a:solidFill>
                  <a:srgbClr val="FF0000"/>
                </a:solidFill>
              </a:rPr>
              <a:t>-	Management of USIM files over PS (e.g. via Bearer Independent Protocol); and</a:t>
            </a:r>
          </a:p>
          <a:p>
            <a:pPr marL="365760" lvl="1" indent="0">
              <a:spcBef>
                <a:spcPts val="0"/>
              </a:spcBef>
              <a:spcAft>
                <a:spcPts val="0"/>
              </a:spcAft>
              <a:buNone/>
            </a:pPr>
            <a:r>
              <a:rPr lang="en-US" sz="1200" i="1" dirty="0">
                <a:solidFill>
                  <a:srgbClr val="FF0000"/>
                </a:solidFill>
              </a:rPr>
              <a:t>-	IMS Supplementary Service configuration via the Ut interface using XCAP.</a:t>
            </a:r>
          </a:p>
          <a:p>
            <a:pPr marL="365760" lvl="1" indent="0">
              <a:spcBef>
                <a:spcPts val="0"/>
              </a:spcBef>
              <a:spcAft>
                <a:spcPts val="0"/>
              </a:spcAft>
              <a:buNone/>
            </a:pPr>
            <a:r>
              <a:rPr lang="en-US" sz="1200" i="1" dirty="0">
                <a:solidFill>
                  <a:srgbClr val="FF0000"/>
                </a:solidFill>
              </a:rPr>
              <a:t>NOTE 1a: IMS Data Channel is defined in 3GPP TS 26.114[20]. </a:t>
            </a:r>
          </a:p>
          <a:p>
            <a:pPr marL="365760" lvl="1">
              <a:spcBef>
                <a:spcPts val="0"/>
              </a:spcBef>
              <a:spcAft>
                <a:spcPts val="0"/>
              </a:spcAft>
            </a:pPr>
            <a:r>
              <a:rPr lang="en-US" sz="1200" i="1" dirty="0">
                <a:solidFill>
                  <a:srgbClr val="FF0000"/>
                </a:solidFill>
                <a:highlight>
                  <a:srgbClr val="FFFF00"/>
                </a:highlight>
              </a:rPr>
              <a:t>NOTE 1b: It is to allow flexibility for operators, according to business models and/or network deployment, to configure the intended services over IMS data channel as part of the 3GPP PS Data Off Exempt Services</a:t>
            </a:r>
            <a:r>
              <a:rPr lang="en-US" sz="1200" i="1">
                <a:solidFill>
                  <a:srgbClr val="FF0000"/>
                </a:solidFill>
                <a:highlight>
                  <a:srgbClr val="FFFF00"/>
                </a:highlight>
              </a:rPr>
              <a:t>. </a:t>
            </a:r>
            <a:endParaRPr lang="en-US" sz="1400" dirty="0">
              <a:cs typeface="Cordia New" panose="020B0304020202020204" pitchFamily="34" charset="-34"/>
            </a:endParaRPr>
          </a:p>
          <a:p>
            <a:pPr>
              <a:spcBef>
                <a:spcPts val="0"/>
              </a:spcBef>
              <a:spcAft>
                <a:spcPts val="0"/>
              </a:spcAft>
            </a:pPr>
            <a:endParaRPr lang="en-US" sz="1400" dirty="0">
              <a:cs typeface="Cordia New" panose="020B0304020202020204" pitchFamily="34" charset="-34"/>
            </a:endParaRPr>
          </a:p>
        </p:txBody>
      </p:sp>
    </p:spTree>
    <p:custDataLst>
      <p:custData r:id="rId1"/>
      <p:custData r:id="rId2"/>
    </p:custDataLst>
    <p:extLst>
      <p:ext uri="{BB962C8B-B14F-4D97-AF65-F5344CB8AC3E}">
        <p14:creationId xmlns:p14="http://schemas.microsoft.com/office/powerpoint/2010/main" val="3176086541"/>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_rels/item5.xml.rels><?xml version="1.0" encoding="UTF-8" standalone="yes"?>
<Relationships xmlns="http://schemas.openxmlformats.org/package/2006/relationships"><Relationship Id="rId1" Type="http://schemas.openxmlformats.org/officeDocument/2006/relationships/customXmlProps" Target="itemProps5.xml"/></Relationships>
</file>

<file path=customXml/_rels/item6.xml.rels><?xml version="1.0" encoding="UTF-8" standalone="yes"?>
<Relationships xmlns="http://schemas.openxmlformats.org/package/2006/relationships"><Relationship Id="rId1" Type="http://schemas.openxmlformats.org/officeDocument/2006/relationships/customXmlProps" Target="itemProps6.xml"/></Relationships>
</file>

<file path=customXml/_rels/item7.xml.rels><?xml version="1.0" encoding="UTF-8" standalone="yes"?>
<Relationships xmlns="http://schemas.openxmlformats.org/package/2006/relationships"><Relationship Id="rId1" Type="http://schemas.openxmlformats.org/officeDocument/2006/relationships/customXmlProps" Target="itemProps7.xml"/></Relationships>
</file>

<file path=customXml/_rels/item8.xml.rels><?xml version="1.0" encoding="UTF-8" standalone="yes"?>
<Relationships xmlns="http://schemas.openxmlformats.org/package/2006/relationships"><Relationship Id="rId1" Type="http://schemas.openxmlformats.org/officeDocument/2006/relationships/customXmlProps" Target="itemProps8.xml"/></Relationships>
</file>

<file path=customXml/_rels/item9.xml.rels><?xml version="1.0" encoding="UTF-8" standalone="yes"?>
<Relationships xmlns="http://schemas.openxmlformats.org/package/2006/relationships"><Relationship Id="rId1" Type="http://schemas.openxmlformats.org/officeDocument/2006/relationships/customXmlProps" Target="itemProps9.xml"/></Relationships>
</file>

<file path=customXml/item1.xml><?xml version="1.0" encoding="utf-8"?>
<TemplafySlideFormConfiguration><![CDATA[{"formFields":[],"formDataEntries":[]}]]></TemplafySlideFormConfiguration>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4.xml><?xml version="1.0" encoding="utf-8"?>
<TemplafySlideTemplateConfiguration><![CDATA[{"documentContentValidatorConfiguration":{"enableDocumentContentValidator":false,"documentContentValidatorVersion":0},"elementsMetadata":[],"slideId":"637661701761217959","enableDocumentContentUpdater":true,"version":"1.9"}]]></TemplafySlideTemplateConfiguration>
</file>

<file path=customXml/item5.xml><?xml version="1.0" encoding="utf-8"?>
<TemplafySlideTemplateConfiguration><![CDATA[{"documentContentValidatorConfiguration":{"enableDocumentContentValidator":false,"documentContentValidatorVersion":0},"elementsMetadata":[],"slideId":"637661701761217959","enableDocumentContentUpdater":true,"version":"1.9"}]]></TemplafySlideTemplateConfiguration>
</file>

<file path=customXml/item6.xml><?xml version="1.0" encoding="utf-8"?>
<ct:contentTypeSchema xmlns:ct="http://schemas.microsoft.com/office/2006/metadata/contentType" xmlns:ma="http://schemas.microsoft.com/office/2006/metadata/properties/metaAttributes" ct:_="" ma:_="" ma:contentTypeName="Document" ma:contentTypeID="0x010100BB13BEEBA675044A96DE28BDD893E607" ma:contentTypeVersion="13" ma:contentTypeDescription="Create a new document." ma:contentTypeScope="" ma:versionID="128a8422487fc329a7dc26f28cf6102c">
  <xsd:schema xmlns:xsd="http://www.w3.org/2001/XMLSchema" xmlns:xs="http://www.w3.org/2001/XMLSchema" xmlns:p="http://schemas.microsoft.com/office/2006/metadata/properties" xmlns:ns3="679a257e-872f-4c98-9e8a-0a9c104f72cd" xmlns:ns4="280d8efa-eff2-4910-88d2-79ca146720c4" targetNamespace="http://schemas.microsoft.com/office/2006/metadata/properties" ma:root="true" ma:fieldsID="5ee17176e517ccea8510c39d83da9bad" ns3:_="" ns4:_="">
    <xsd:import namespace="679a257e-872f-4c98-9e8a-0a9c104f72cd"/>
    <xsd:import namespace="280d8efa-eff2-4910-88d2-79ca146720c4"/>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GenerationTime" minOccurs="0"/>
                <xsd:element ref="ns3:MediaServiceEventHashCode" minOccurs="0"/>
                <xsd:element ref="ns3:MediaServiceLocation" minOccurs="0"/>
                <xsd:element ref="ns3:MediaServiceAutoKeyPoints" minOccurs="0"/>
                <xsd:element ref="ns3:MediaServiceKeyPoints"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79a257e-872f-4c98-9e8a-0a9c104f72c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80d8efa-eff2-4910-88d2-79ca146720c4"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7.xml><?xml version="1.0" encoding="utf-8"?>
<TemplafySlideFormConfiguration><![CDATA[{"formFields":[],"formDataEntries":[]}]]></TemplafySlideFormConfiguration>
</file>

<file path=customXml/item8.xml><?xml version="1.0" encoding="utf-8"?>
<TemplafySlideFormConfiguration><![CDATA[{"formFields":[],"formDataEntries":[]}]]></TemplafySlideFormConfiguration>
</file>

<file path=customXml/item9.xml><?xml version="1.0" encoding="utf-8"?>
<TemplafySlideTemplateConfiguration><![CDATA[{"documentContentValidatorConfiguration":{"enableDocumentContentValidator":false,"documentContentValidatorVersion":0},"elementsMetadata":[],"slideId":"637661701761217959","enableDocumentContentUpdater":true,"version":"1.9"}]]></TemplafySlideTemplateConfiguration>
</file>

<file path=customXml/itemProps1.xml><?xml version="1.0" encoding="utf-8"?>
<ds:datastoreItem xmlns:ds="http://schemas.openxmlformats.org/officeDocument/2006/customXml" ds:itemID="{4823B55B-4831-4565-A2B1-022639232EC6}">
  <ds:schemaRefs/>
</ds:datastoreItem>
</file>

<file path=customXml/itemProps2.xml><?xml version="1.0" encoding="utf-8"?>
<ds:datastoreItem xmlns:ds="http://schemas.openxmlformats.org/officeDocument/2006/customXml" ds:itemID="{7D3A830A-0AC8-45A7-9E99-DF047C23D0D0}">
  <ds:schemaRefs>
    <ds:schemaRef ds:uri="http://schemas.microsoft.com/sharepoint/v3/contenttype/forms"/>
  </ds:schemaRefs>
</ds:datastoreItem>
</file>

<file path=customXml/itemProps3.xml><?xml version="1.0" encoding="utf-8"?>
<ds:datastoreItem xmlns:ds="http://schemas.openxmlformats.org/officeDocument/2006/customXml" ds:itemID="{35CA3727-A4EB-4398-9783-D0148B061093}">
  <ds:schemaRefs>
    <ds:schemaRef ds:uri="http://purl.org/dc/terms/"/>
    <ds:schemaRef ds:uri="http://schemas.microsoft.com/office/2006/metadata/properties"/>
    <ds:schemaRef ds:uri="http://www.w3.org/XML/1998/namespace"/>
    <ds:schemaRef ds:uri="679a257e-872f-4c98-9e8a-0a9c104f72cd"/>
    <ds:schemaRef ds:uri="http://purl.org/dc/dcmitype/"/>
    <ds:schemaRef ds:uri="280d8efa-eff2-4910-88d2-79ca146720c4"/>
    <ds:schemaRef ds:uri="http://purl.org/dc/elements/1.1/"/>
    <ds:schemaRef ds:uri="http://schemas.microsoft.com/office/2006/documentManagement/types"/>
    <ds:schemaRef ds:uri="http://schemas.microsoft.com/office/infopath/2007/PartnerControls"/>
    <ds:schemaRef ds:uri="http://schemas.openxmlformats.org/package/2006/metadata/core-properties"/>
  </ds:schemaRefs>
</ds:datastoreItem>
</file>

<file path=customXml/itemProps4.xml><?xml version="1.0" encoding="utf-8"?>
<ds:datastoreItem xmlns:ds="http://schemas.openxmlformats.org/officeDocument/2006/customXml" ds:itemID="{A9ADAB25-6C81-4682-8625-B93968FB2CB8}">
  <ds:schemaRefs/>
</ds:datastoreItem>
</file>

<file path=customXml/itemProps5.xml><?xml version="1.0" encoding="utf-8"?>
<ds:datastoreItem xmlns:ds="http://schemas.openxmlformats.org/officeDocument/2006/customXml" ds:itemID="{09782CD8-A96A-4A33-ACE2-10A5855738B7}">
  <ds:schemaRefs/>
</ds:datastoreItem>
</file>

<file path=customXml/itemProps6.xml><?xml version="1.0" encoding="utf-8"?>
<ds:datastoreItem xmlns:ds="http://schemas.openxmlformats.org/officeDocument/2006/customXml" ds:itemID="{BD6692E6-AFB4-4AE6-8E62-2D7692F0CE70}">
  <ds:schemaRefs>
    <ds:schemaRef ds:uri="280d8efa-eff2-4910-88d2-79ca146720c4"/>
    <ds:schemaRef ds:uri="679a257e-872f-4c98-9e8a-0a9c104f72cd"/>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7.xml><?xml version="1.0" encoding="utf-8"?>
<ds:datastoreItem xmlns:ds="http://schemas.openxmlformats.org/officeDocument/2006/customXml" ds:itemID="{6017FF21-08D1-4AE3-B33C-D788F6591225}">
  <ds:schemaRefs/>
</ds:datastoreItem>
</file>

<file path=customXml/itemProps8.xml><?xml version="1.0" encoding="utf-8"?>
<ds:datastoreItem xmlns:ds="http://schemas.openxmlformats.org/officeDocument/2006/customXml" ds:itemID="{4B40189F-572F-4788-8AB8-09CD6DB4647C}">
  <ds:schemaRefs/>
</ds:datastoreItem>
</file>

<file path=customXml/itemProps9.xml><?xml version="1.0" encoding="utf-8"?>
<ds:datastoreItem xmlns:ds="http://schemas.openxmlformats.org/officeDocument/2006/customXml" ds:itemID="{0548115A-600A-4A8F-B439-8793FF08B189}">
  <ds:schemaRefs/>
</ds:datastoreItem>
</file>

<file path=docProps/app.xml><?xml version="1.0" encoding="utf-8"?>
<Properties xmlns="http://schemas.openxmlformats.org/officeDocument/2006/extended-properties" xmlns:vt="http://schemas.openxmlformats.org/officeDocument/2006/docPropsVTypes">
  <Template>Office Theme</Template>
  <TotalTime>22571</TotalTime>
  <Words>764</Words>
  <Application>Microsoft Office PowerPoint</Application>
  <PresentationFormat>Widescreen</PresentationFormat>
  <Paragraphs>47</Paragraphs>
  <Slides>4</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4</vt:i4>
      </vt:variant>
    </vt:vector>
  </HeadingPairs>
  <TitlesOfParts>
    <vt:vector size="13" baseType="lpstr">
      <vt:lpstr>Arial </vt:lpstr>
      <vt:lpstr>Cordia New</vt:lpstr>
      <vt:lpstr>DengXian</vt:lpstr>
      <vt:lpstr>Malgun Gothic</vt:lpstr>
      <vt:lpstr>Arial</vt:lpstr>
      <vt:lpstr>Calibri</vt:lpstr>
      <vt:lpstr>Calibri Light</vt:lpstr>
      <vt:lpstr>Times New Roman</vt:lpstr>
      <vt:lpstr>Office Theme</vt:lpstr>
      <vt:lpstr>Discussion on PS Data Off exemption for services over IMS DC</vt:lpstr>
      <vt:lpstr>Background</vt:lpstr>
      <vt:lpstr>SA1 agreement in TS 22.011 CR0348</vt:lpstr>
      <vt:lpstr>Proposed way forward</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SA1 contribution</dc:title>
  <dc:creator>Alice Li</dc:creator>
  <dc:description/>
  <cp:lastModifiedBy>Alice Li</cp:lastModifiedBy>
  <cp:revision>623</cp:revision>
  <dcterms:created xsi:type="dcterms:W3CDTF">2010-02-05T13:52:04Z</dcterms:created>
  <dcterms:modified xsi:type="dcterms:W3CDTF">2023-11-03T09:33:04Z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0x010100BB13BEEBA675044A96DE28BDD893E607</vt:lpwstr>
  </property>
</Properties>
</file>