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3771" r:id="rId5"/>
  </p:sldMasterIdLst>
  <p:notesMasterIdLst>
    <p:notesMasterId r:id="rId18"/>
  </p:notesMasterIdLst>
  <p:handoutMasterIdLst>
    <p:handoutMasterId r:id="rId19"/>
  </p:handoutMasterIdLst>
  <p:sldIdLst>
    <p:sldId id="303" r:id="rId6"/>
    <p:sldId id="847" r:id="rId7"/>
    <p:sldId id="848" r:id="rId8"/>
    <p:sldId id="838" r:id="rId9"/>
    <p:sldId id="839" r:id="rId10"/>
    <p:sldId id="840" r:id="rId11"/>
    <p:sldId id="841" r:id="rId12"/>
    <p:sldId id="842" r:id="rId13"/>
    <p:sldId id="843" r:id="rId14"/>
    <p:sldId id="845" r:id="rId15"/>
    <p:sldId id="846" r:id="rId16"/>
    <p:sldId id="797" r:id="rId17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默认节" id="{E8343DBF-76CB-424E-A790-478B1DC586F9}">
          <p14:sldIdLst>
            <p14:sldId id="303"/>
            <p14:sldId id="847"/>
            <p14:sldId id="848"/>
          </p14:sldIdLst>
        </p14:section>
        <p14:section name="Annex" id="{9B6540DD-751E-4197-8941-520B9724A4F4}">
          <p14:sldIdLst>
            <p14:sldId id="838"/>
            <p14:sldId id="839"/>
            <p14:sldId id="840"/>
            <p14:sldId id="841"/>
            <p14:sldId id="842"/>
            <p14:sldId id="843"/>
            <p14:sldId id="845"/>
            <p14:sldId id="846"/>
            <p14:sldId id="79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Alice Li" initials="AL" lastIdx="1" clrIdx="1">
    <p:extLst>
      <p:ext uri="{19B8F6BF-5375-455C-9EA6-DF929625EA0E}">
        <p15:presenceInfo xmlns:p15="http://schemas.microsoft.com/office/powerpoint/2012/main" userId="S-1-5-21-147214757-305610072-1517763936-771853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99"/>
    <a:srgbClr val="FF3300"/>
    <a:srgbClr val="FF33CC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621" autoAdjust="0"/>
    <p:restoredTop sz="94625" autoAdjust="0"/>
  </p:normalViewPr>
  <p:slideViewPr>
    <p:cSldViewPr snapToGrid="0">
      <p:cViewPr varScale="1">
        <p:scale>
          <a:sx n="153" d="100"/>
          <a:sy n="153" d="100"/>
        </p:scale>
        <p:origin x="1032" y="15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95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11/3/2023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11/3/2023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288517"/>
            <a:ext cx="7747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TSG-SA WG1 Meeting #104 </a:t>
            </a:r>
          </a:p>
          <a:p>
            <a:r>
              <a:rPr lang="en-GB" altLang="zh-CN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Chicago, US, Nov 13 – 17, 2023</a:t>
            </a:r>
            <a:endParaRPr lang="sv-SE" altLang="en-US" sz="12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4209-76AD-4D16-9D5F-A2E6582134CC}" type="datetimeFigureOut">
              <a:rPr lang="en-US" smtClean="0"/>
              <a:t>11/3/2023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42D85-67A3-4424-9069-61390A983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706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4209-76AD-4D16-9D5F-A2E6582134CC}" type="datetimeFigureOut">
              <a:rPr lang="en-US" smtClean="0"/>
              <a:t>11/3/2023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42D85-67A3-4424-9069-61390A983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5087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4209-76AD-4D16-9D5F-A2E6582134CC}" type="datetimeFigureOut">
              <a:rPr lang="en-US" smtClean="0"/>
              <a:t>11/3/2023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42D85-67A3-4424-9069-61390A983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971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4209-76AD-4D16-9D5F-A2E6582134CC}" type="datetimeFigureOut">
              <a:rPr lang="en-US" smtClean="0"/>
              <a:t>11/3/2023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42D85-67A3-4424-9069-61390A983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760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4209-76AD-4D16-9D5F-A2E6582134CC}" type="datetimeFigureOut">
              <a:rPr lang="en-US" smtClean="0"/>
              <a:t>11/3/2023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42D85-67A3-4424-9069-61390A983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006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4209-76AD-4D16-9D5F-A2E6582134CC}" type="datetimeFigureOut">
              <a:rPr lang="en-US" smtClean="0"/>
              <a:t>11/3/2023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42D85-67A3-4424-9069-61390A983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502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4209-76AD-4D16-9D5F-A2E6582134CC}" type="datetimeFigureOut">
              <a:rPr lang="en-US" smtClean="0"/>
              <a:t>11/3/2023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42D85-67A3-4424-9069-61390A983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920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4209-76AD-4D16-9D5F-A2E6582134CC}" type="datetimeFigureOut">
              <a:rPr lang="en-US" smtClean="0"/>
              <a:t>11/3/2023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42D85-67A3-4424-9069-61390A983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677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4209-76AD-4D16-9D5F-A2E6582134CC}" type="datetimeFigureOut">
              <a:rPr lang="en-US" smtClean="0"/>
              <a:t>11/3/2023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42D85-67A3-4424-9069-61390A983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99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4209-76AD-4D16-9D5F-A2E6582134CC}" type="datetimeFigureOut">
              <a:rPr lang="en-US" smtClean="0"/>
              <a:t>11/3/2023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42D85-67A3-4424-9069-61390A983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502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4209-76AD-4D16-9D5F-A2E6582134CC}" type="datetimeFigureOut">
              <a:rPr lang="en-US" smtClean="0"/>
              <a:t>11/3/2023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42D85-67A3-4424-9069-61390A983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276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17551" y="6462714"/>
            <a:ext cx="7297560" cy="242887"/>
          </a:xfrm>
          <a:prstGeom prst="rect">
            <a:avLst/>
          </a:prstGeom>
          <a:noFill/>
        </p:spPr>
        <p:txBody>
          <a:bodyPr anchor="ctr">
            <a:normAutofit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TSG-SA WG1 Meeting #104 </a:t>
            </a:r>
            <a:r>
              <a:rPr lang="en-GB" altLang="de-DE" sz="1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lang="en-GB" altLang="zh-CN" sz="1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Chicago, US, Nov 13 – 17, 2023</a:t>
            </a:r>
            <a:endParaRPr lang="sv-SE" altLang="en-US" sz="1000" b="0" kern="1200" dirty="0">
              <a:solidFill>
                <a:schemeClr val="bg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</a:rPr>
              <a:t>© 3GPP 2012</a:t>
            </a:r>
            <a:endParaRPr lang="en-GB" altLang="en-US" sz="1000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8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6E4209-76AD-4D16-9D5F-A2E6582134CC}" type="datetimeFigureOut">
              <a:rPr lang="en-US" smtClean="0"/>
              <a:t>11/3/2023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F42D85-67A3-4424-9069-61390A983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404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09785" y="2134172"/>
            <a:ext cx="9572430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2800" b="1" dirty="0">
                <a:sym typeface="宋体" panose="02010600030101010101" pitchFamily="2" charset="-122"/>
              </a:rPr>
              <a:t>Discussion on sensing KPI table</a:t>
            </a:r>
            <a:endParaRPr lang="en-GB" sz="28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579717" y="4173163"/>
            <a:ext cx="6916708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400" dirty="0"/>
            </a:br>
            <a:r>
              <a:rPr lang="en-GB" sz="2400" dirty="0"/>
              <a:t>Huawei</a:t>
            </a:r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35858" y="263330"/>
            <a:ext cx="2219056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/>
              <a:t>S1-233145</a:t>
            </a:r>
            <a:endParaRPr lang="zh-CN" altLang="en-US" sz="2000" b="1" dirty="0"/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0FC80586-66A0-45D0-8AB6-CEA411D51F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0367081"/>
              </p:ext>
            </p:extLst>
          </p:nvPr>
        </p:nvGraphicFramePr>
        <p:xfrm>
          <a:off x="285785" y="1428265"/>
          <a:ext cx="11620429" cy="230230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51850">
                  <a:extLst>
                    <a:ext uri="{9D8B030D-6E8A-4147-A177-3AD203B41FA5}">
                      <a16:colId xmlns:a16="http://schemas.microsoft.com/office/drawing/2014/main" val="1365857661"/>
                    </a:ext>
                  </a:extLst>
                </a:gridCol>
                <a:gridCol w="811865">
                  <a:extLst>
                    <a:ext uri="{9D8B030D-6E8A-4147-A177-3AD203B41FA5}">
                      <a16:colId xmlns:a16="http://schemas.microsoft.com/office/drawing/2014/main" val="3398429927"/>
                    </a:ext>
                  </a:extLst>
                </a:gridCol>
                <a:gridCol w="698500">
                  <a:extLst>
                    <a:ext uri="{9D8B030D-6E8A-4147-A177-3AD203B41FA5}">
                      <a16:colId xmlns:a16="http://schemas.microsoft.com/office/drawing/2014/main" val="530958680"/>
                    </a:ext>
                  </a:extLst>
                </a:gridCol>
                <a:gridCol w="998503">
                  <a:extLst>
                    <a:ext uri="{9D8B030D-6E8A-4147-A177-3AD203B41FA5}">
                      <a16:colId xmlns:a16="http://schemas.microsoft.com/office/drawing/2014/main" val="1095840360"/>
                    </a:ext>
                  </a:extLst>
                </a:gridCol>
                <a:gridCol w="732647">
                  <a:extLst>
                    <a:ext uri="{9D8B030D-6E8A-4147-A177-3AD203B41FA5}">
                      <a16:colId xmlns:a16="http://schemas.microsoft.com/office/drawing/2014/main" val="577157394"/>
                    </a:ext>
                  </a:extLst>
                </a:gridCol>
                <a:gridCol w="732647">
                  <a:extLst>
                    <a:ext uri="{9D8B030D-6E8A-4147-A177-3AD203B41FA5}">
                      <a16:colId xmlns:a16="http://schemas.microsoft.com/office/drawing/2014/main" val="2674662988"/>
                    </a:ext>
                  </a:extLst>
                </a:gridCol>
                <a:gridCol w="732647">
                  <a:extLst>
                    <a:ext uri="{9D8B030D-6E8A-4147-A177-3AD203B41FA5}">
                      <a16:colId xmlns:a16="http://schemas.microsoft.com/office/drawing/2014/main" val="2493328639"/>
                    </a:ext>
                  </a:extLst>
                </a:gridCol>
                <a:gridCol w="1151409">
                  <a:extLst>
                    <a:ext uri="{9D8B030D-6E8A-4147-A177-3AD203B41FA5}">
                      <a16:colId xmlns:a16="http://schemas.microsoft.com/office/drawing/2014/main" val="2641644197"/>
                    </a:ext>
                  </a:extLst>
                </a:gridCol>
                <a:gridCol w="1151409">
                  <a:extLst>
                    <a:ext uri="{9D8B030D-6E8A-4147-A177-3AD203B41FA5}">
                      <a16:colId xmlns:a16="http://schemas.microsoft.com/office/drawing/2014/main" val="1814732044"/>
                    </a:ext>
                  </a:extLst>
                </a:gridCol>
                <a:gridCol w="841953">
                  <a:extLst>
                    <a:ext uri="{9D8B030D-6E8A-4147-A177-3AD203B41FA5}">
                      <a16:colId xmlns:a16="http://schemas.microsoft.com/office/drawing/2014/main" val="3056738238"/>
                    </a:ext>
                  </a:extLst>
                </a:gridCol>
                <a:gridCol w="841953">
                  <a:extLst>
                    <a:ext uri="{9D8B030D-6E8A-4147-A177-3AD203B41FA5}">
                      <a16:colId xmlns:a16="http://schemas.microsoft.com/office/drawing/2014/main" val="533772249"/>
                    </a:ext>
                  </a:extLst>
                </a:gridCol>
                <a:gridCol w="709882">
                  <a:extLst>
                    <a:ext uri="{9D8B030D-6E8A-4147-A177-3AD203B41FA5}">
                      <a16:colId xmlns:a16="http://schemas.microsoft.com/office/drawing/2014/main" val="4291802308"/>
                    </a:ext>
                  </a:extLst>
                </a:gridCol>
                <a:gridCol w="965164">
                  <a:extLst>
                    <a:ext uri="{9D8B030D-6E8A-4147-A177-3AD203B41FA5}">
                      <a16:colId xmlns:a16="http://schemas.microsoft.com/office/drawing/2014/main" val="2939222256"/>
                    </a:ext>
                  </a:extLst>
                </a:gridCol>
              </a:tblGrid>
              <a:tr h="681083"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Sensing service category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 cases 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Confidence level [%]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Accuracy of positioning estimate by sensing (for a target confidence level)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Accuracy of velocity estimate by sensing (for a target confidence level)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Sensing resolution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 sensing service latency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[ms]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Refreshing rate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[s]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Missed detection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[%]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False alarm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[%]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088170"/>
                  </a:ext>
                </a:extLst>
              </a:tr>
              <a:tr h="8172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Horizontal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[m]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Vertical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Horizontal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[m/s]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Vertical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[m/s]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Range resolution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Velocity resolution (horizontal/ vertical)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[m/s x m/s]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984830"/>
                  </a:ext>
                </a:extLst>
              </a:tr>
              <a:tr h="408650"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5.15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60s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60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 NOTE 3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 3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6763323"/>
                  </a:ext>
                </a:extLst>
              </a:tr>
              <a:tr h="2524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5.24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60s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1min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9050282"/>
                  </a:ext>
                </a:extLst>
              </a:tr>
            </a:tbl>
          </a:graphicData>
        </a:graphic>
      </p:graphicFrame>
      <p:sp>
        <p:nvSpPr>
          <p:cNvPr id="5" name="标题 1">
            <a:extLst>
              <a:ext uri="{FF2B5EF4-FFF2-40B4-BE49-F238E27FC236}">
                <a16:creationId xmlns:a16="http://schemas.microsoft.com/office/drawing/2014/main" id="{92B9BCCF-2D5E-42CB-B486-18A1EA34AD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228600"/>
            <a:ext cx="9103784" cy="1143000"/>
          </a:xfrm>
        </p:spPr>
        <p:txBody>
          <a:bodyPr/>
          <a:lstStyle/>
          <a:p>
            <a:r>
              <a:rPr lang="en-US" altLang="zh-CN" dirty="0"/>
              <a:t>Analysis:</a:t>
            </a:r>
            <a:r>
              <a:rPr lang="zh-CN" altLang="en-US" dirty="0"/>
              <a:t> </a:t>
            </a:r>
            <a:r>
              <a:rPr lang="en-GB" altLang="zh-CN" dirty="0"/>
              <a:t>sensing service category#7</a:t>
            </a:r>
            <a:endParaRPr lang="zh-CN" alt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C007F858-E573-4D4C-8C0E-17ED832A49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5637544"/>
              </p:ext>
            </p:extLst>
          </p:nvPr>
        </p:nvGraphicFramePr>
        <p:xfrm>
          <a:off x="285786" y="4372482"/>
          <a:ext cx="11513734" cy="17797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88610">
                  <a:extLst>
                    <a:ext uri="{9D8B030D-6E8A-4147-A177-3AD203B41FA5}">
                      <a16:colId xmlns:a16="http://schemas.microsoft.com/office/drawing/2014/main" val="1629845022"/>
                    </a:ext>
                  </a:extLst>
                </a:gridCol>
                <a:gridCol w="774026">
                  <a:extLst>
                    <a:ext uri="{9D8B030D-6E8A-4147-A177-3AD203B41FA5}">
                      <a16:colId xmlns:a16="http://schemas.microsoft.com/office/drawing/2014/main" val="1680182819"/>
                    </a:ext>
                  </a:extLst>
                </a:gridCol>
                <a:gridCol w="888610">
                  <a:extLst>
                    <a:ext uri="{9D8B030D-6E8A-4147-A177-3AD203B41FA5}">
                      <a16:colId xmlns:a16="http://schemas.microsoft.com/office/drawing/2014/main" val="441085883"/>
                    </a:ext>
                  </a:extLst>
                </a:gridCol>
                <a:gridCol w="888610">
                  <a:extLst>
                    <a:ext uri="{9D8B030D-6E8A-4147-A177-3AD203B41FA5}">
                      <a16:colId xmlns:a16="http://schemas.microsoft.com/office/drawing/2014/main" val="2958544737"/>
                    </a:ext>
                  </a:extLst>
                </a:gridCol>
                <a:gridCol w="888610">
                  <a:extLst>
                    <a:ext uri="{9D8B030D-6E8A-4147-A177-3AD203B41FA5}">
                      <a16:colId xmlns:a16="http://schemas.microsoft.com/office/drawing/2014/main" val="3794804584"/>
                    </a:ext>
                  </a:extLst>
                </a:gridCol>
                <a:gridCol w="888610">
                  <a:extLst>
                    <a:ext uri="{9D8B030D-6E8A-4147-A177-3AD203B41FA5}">
                      <a16:colId xmlns:a16="http://schemas.microsoft.com/office/drawing/2014/main" val="4009918413"/>
                    </a:ext>
                  </a:extLst>
                </a:gridCol>
                <a:gridCol w="774026">
                  <a:extLst>
                    <a:ext uri="{9D8B030D-6E8A-4147-A177-3AD203B41FA5}">
                      <a16:colId xmlns:a16="http://schemas.microsoft.com/office/drawing/2014/main" val="3296179090"/>
                    </a:ext>
                  </a:extLst>
                </a:gridCol>
                <a:gridCol w="774026">
                  <a:extLst>
                    <a:ext uri="{9D8B030D-6E8A-4147-A177-3AD203B41FA5}">
                      <a16:colId xmlns:a16="http://schemas.microsoft.com/office/drawing/2014/main" val="19354906"/>
                    </a:ext>
                  </a:extLst>
                </a:gridCol>
                <a:gridCol w="993840">
                  <a:extLst>
                    <a:ext uri="{9D8B030D-6E8A-4147-A177-3AD203B41FA5}">
                      <a16:colId xmlns:a16="http://schemas.microsoft.com/office/drawing/2014/main" val="448883432"/>
                    </a:ext>
                  </a:extLst>
                </a:gridCol>
                <a:gridCol w="774026">
                  <a:extLst>
                    <a:ext uri="{9D8B030D-6E8A-4147-A177-3AD203B41FA5}">
                      <a16:colId xmlns:a16="http://schemas.microsoft.com/office/drawing/2014/main" val="3498841338"/>
                    </a:ext>
                  </a:extLst>
                </a:gridCol>
                <a:gridCol w="662560">
                  <a:extLst>
                    <a:ext uri="{9D8B030D-6E8A-4147-A177-3AD203B41FA5}">
                      <a16:colId xmlns:a16="http://schemas.microsoft.com/office/drawing/2014/main" val="694300576"/>
                    </a:ext>
                  </a:extLst>
                </a:gridCol>
                <a:gridCol w="552653">
                  <a:extLst>
                    <a:ext uri="{9D8B030D-6E8A-4147-A177-3AD203B41FA5}">
                      <a16:colId xmlns:a16="http://schemas.microsoft.com/office/drawing/2014/main" val="2765105955"/>
                    </a:ext>
                  </a:extLst>
                </a:gridCol>
                <a:gridCol w="1765527">
                  <a:extLst>
                    <a:ext uri="{9D8B030D-6E8A-4147-A177-3AD203B41FA5}">
                      <a16:colId xmlns:a16="http://schemas.microsoft.com/office/drawing/2014/main" val="1123027881"/>
                    </a:ext>
                  </a:extLst>
                </a:gridCol>
              </a:tblGrid>
              <a:tr h="50435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Sensing service category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Confidence level [%]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 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Accuracy of positioning estimate by sensing (for a target confidence level)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Accuracy of velocity estimate by sensing (for a target confidence level)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Sensing resolution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Max sensing service latency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[ms]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Refreshing rate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[s]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Missed detection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[%]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False alarm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[%]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Sensing service description in a target sensing service area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559605"/>
                  </a:ext>
                </a:extLst>
              </a:tr>
              <a:tr h="68887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Horizontal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[m]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Vertical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[m]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Horizontal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[m/s]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Vertical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[m/s]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Range resolution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[m]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 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Velocity resolution (horizontal/ vertical)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[m/s x m/s]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 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1290829"/>
                  </a:ext>
                </a:extLst>
              </a:tr>
              <a:tr h="3152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7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95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N/A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N/A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N/A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N/A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N/A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N/A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60000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 </a:t>
                      </a: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60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5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5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Human motions and activities obtained by sensing (NOTE 4).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3659057"/>
                  </a:ext>
                </a:extLst>
              </a:tr>
            </a:tbl>
          </a:graphicData>
        </a:graphic>
      </p:graphicFrame>
      <p:sp>
        <p:nvSpPr>
          <p:cNvPr id="7" name="矩形 6">
            <a:extLst>
              <a:ext uri="{FF2B5EF4-FFF2-40B4-BE49-F238E27FC236}">
                <a16:creationId xmlns:a16="http://schemas.microsoft.com/office/drawing/2014/main" id="{3540F4EA-FF56-48E3-A974-0DF4299A31AD}"/>
              </a:ext>
            </a:extLst>
          </p:cNvPr>
          <p:cNvSpPr/>
          <p:nvPr/>
        </p:nvSpPr>
        <p:spPr>
          <a:xfrm>
            <a:off x="285785" y="1126133"/>
            <a:ext cx="59170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800" dirty="0">
                <a:solidFill>
                  <a:schemeClr val="dk1"/>
                </a:solidFill>
                <a:latin typeface="+mn-lt"/>
                <a:cs typeface="+mn-cs"/>
              </a:rPr>
              <a:t>Consolidated potential KPIs of sensing results </a:t>
            </a:r>
            <a:r>
              <a:rPr lang="en-US" altLang="zh-CN" sz="1800" dirty="0">
                <a:solidFill>
                  <a:schemeClr val="dk1"/>
                </a:solidFill>
                <a:latin typeface="+mn-lt"/>
                <a:cs typeface="+mn-cs"/>
              </a:rPr>
              <a:t>from TR 22.837</a:t>
            </a:r>
            <a:endParaRPr lang="zh-CN" altLang="en-US" sz="1800" dirty="0">
              <a:solidFill>
                <a:schemeClr val="dk1"/>
              </a:solidFill>
              <a:latin typeface="+mn-lt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0D5D925-A171-4585-807E-99461C35B3EB}"/>
              </a:ext>
            </a:extLst>
          </p:cNvPr>
          <p:cNvSpPr/>
          <p:nvPr/>
        </p:nvSpPr>
        <p:spPr>
          <a:xfrm>
            <a:off x="195895" y="4063952"/>
            <a:ext cx="2480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800" dirty="0">
                <a:solidFill>
                  <a:schemeClr val="dk1"/>
                </a:solidFill>
                <a:latin typeface="+mn-lt"/>
                <a:cs typeface="+mn-cs"/>
              </a:rPr>
              <a:t>KPI </a:t>
            </a:r>
            <a:r>
              <a:rPr lang="en-US" altLang="zh-CN" sz="1800" dirty="0">
                <a:solidFill>
                  <a:schemeClr val="dk1"/>
                </a:solidFill>
                <a:latin typeface="+mn-lt"/>
                <a:cs typeface="+mn-cs"/>
              </a:rPr>
              <a:t>table from TS 22.137</a:t>
            </a:r>
            <a:endParaRPr lang="zh-CN" altLang="en-US" sz="1800" dirty="0">
              <a:solidFill>
                <a:schemeClr val="dk1"/>
              </a:solidFill>
              <a:latin typeface="+mn-lt"/>
              <a:cs typeface="+mn-cs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36F6234F-F480-4312-8F72-3EE4336DC97D}"/>
              </a:ext>
            </a:extLst>
          </p:cNvPr>
          <p:cNvSpPr/>
          <p:nvPr/>
        </p:nvSpPr>
        <p:spPr bwMode="auto">
          <a:xfrm>
            <a:off x="2373682" y="3007305"/>
            <a:ext cx="9532532" cy="779931"/>
          </a:xfrm>
          <a:prstGeom prst="rect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91AB7F9-146E-410B-8709-72EFD30E1F76}"/>
              </a:ext>
            </a:extLst>
          </p:cNvPr>
          <p:cNvSpPr/>
          <p:nvPr/>
        </p:nvSpPr>
        <p:spPr bwMode="auto">
          <a:xfrm>
            <a:off x="1141956" y="5731867"/>
            <a:ext cx="8891392" cy="420347"/>
          </a:xfrm>
          <a:prstGeom prst="rect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7" name="连接符: 肘形 16">
            <a:extLst>
              <a:ext uri="{FF2B5EF4-FFF2-40B4-BE49-F238E27FC236}">
                <a16:creationId xmlns:a16="http://schemas.microsoft.com/office/drawing/2014/main" id="{9A604494-0BC3-4870-A7C1-E56C47FBFA2B}"/>
              </a:ext>
            </a:extLst>
          </p:cNvPr>
          <p:cNvCxnSpPr>
            <a:cxnSpLocks/>
          </p:cNvCxnSpPr>
          <p:nvPr/>
        </p:nvCxnSpPr>
        <p:spPr bwMode="auto">
          <a:xfrm rot="5400000">
            <a:off x="5566272" y="4170830"/>
            <a:ext cx="1944630" cy="1177446"/>
          </a:xfrm>
          <a:prstGeom prst="bentConnector3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B03215A5-96BD-4A90-A181-25FCDCB9A034}"/>
              </a:ext>
            </a:extLst>
          </p:cNvPr>
          <p:cNvSpPr txBox="1"/>
          <p:nvPr/>
        </p:nvSpPr>
        <p:spPr>
          <a:xfrm>
            <a:off x="5326728" y="3971996"/>
            <a:ext cx="3776703" cy="24622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dirty="0"/>
              <a:t>The same value or the minimum value is already used.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4791056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0FC80586-66A0-45D0-8AB6-CEA411D51F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2382766"/>
              </p:ext>
            </p:extLst>
          </p:nvPr>
        </p:nvGraphicFramePr>
        <p:xfrm>
          <a:off x="285786" y="1428265"/>
          <a:ext cx="11400998" cy="21717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8211">
                  <a:extLst>
                    <a:ext uri="{9D8B030D-6E8A-4147-A177-3AD203B41FA5}">
                      <a16:colId xmlns:a16="http://schemas.microsoft.com/office/drawing/2014/main" val="1365857661"/>
                    </a:ext>
                  </a:extLst>
                </a:gridCol>
                <a:gridCol w="1228211">
                  <a:extLst>
                    <a:ext uri="{9D8B030D-6E8A-4147-A177-3AD203B41FA5}">
                      <a16:colId xmlns:a16="http://schemas.microsoft.com/office/drawing/2014/main" val="3398429927"/>
                    </a:ext>
                  </a:extLst>
                </a:gridCol>
                <a:gridCol w="616641">
                  <a:extLst>
                    <a:ext uri="{9D8B030D-6E8A-4147-A177-3AD203B41FA5}">
                      <a16:colId xmlns:a16="http://schemas.microsoft.com/office/drawing/2014/main" val="530958680"/>
                    </a:ext>
                  </a:extLst>
                </a:gridCol>
                <a:gridCol w="616641">
                  <a:extLst>
                    <a:ext uri="{9D8B030D-6E8A-4147-A177-3AD203B41FA5}">
                      <a16:colId xmlns:a16="http://schemas.microsoft.com/office/drawing/2014/main" val="1095840360"/>
                    </a:ext>
                  </a:extLst>
                </a:gridCol>
                <a:gridCol w="718812">
                  <a:extLst>
                    <a:ext uri="{9D8B030D-6E8A-4147-A177-3AD203B41FA5}">
                      <a16:colId xmlns:a16="http://schemas.microsoft.com/office/drawing/2014/main" val="577157394"/>
                    </a:ext>
                  </a:extLst>
                </a:gridCol>
                <a:gridCol w="718812">
                  <a:extLst>
                    <a:ext uri="{9D8B030D-6E8A-4147-A177-3AD203B41FA5}">
                      <a16:colId xmlns:a16="http://schemas.microsoft.com/office/drawing/2014/main" val="2674662988"/>
                    </a:ext>
                  </a:extLst>
                </a:gridCol>
                <a:gridCol w="718812">
                  <a:extLst>
                    <a:ext uri="{9D8B030D-6E8A-4147-A177-3AD203B41FA5}">
                      <a16:colId xmlns:a16="http://schemas.microsoft.com/office/drawing/2014/main" val="2493328639"/>
                    </a:ext>
                  </a:extLst>
                </a:gridCol>
                <a:gridCol w="1129667">
                  <a:extLst>
                    <a:ext uri="{9D8B030D-6E8A-4147-A177-3AD203B41FA5}">
                      <a16:colId xmlns:a16="http://schemas.microsoft.com/office/drawing/2014/main" val="2641644197"/>
                    </a:ext>
                  </a:extLst>
                </a:gridCol>
                <a:gridCol w="1129667">
                  <a:extLst>
                    <a:ext uri="{9D8B030D-6E8A-4147-A177-3AD203B41FA5}">
                      <a16:colId xmlns:a16="http://schemas.microsoft.com/office/drawing/2014/main" val="1814732044"/>
                    </a:ext>
                  </a:extLst>
                </a:gridCol>
                <a:gridCol w="826054">
                  <a:extLst>
                    <a:ext uri="{9D8B030D-6E8A-4147-A177-3AD203B41FA5}">
                      <a16:colId xmlns:a16="http://schemas.microsoft.com/office/drawing/2014/main" val="3056738238"/>
                    </a:ext>
                  </a:extLst>
                </a:gridCol>
                <a:gridCol w="826054">
                  <a:extLst>
                    <a:ext uri="{9D8B030D-6E8A-4147-A177-3AD203B41FA5}">
                      <a16:colId xmlns:a16="http://schemas.microsoft.com/office/drawing/2014/main" val="533772249"/>
                    </a:ext>
                  </a:extLst>
                </a:gridCol>
                <a:gridCol w="513749">
                  <a:extLst>
                    <a:ext uri="{9D8B030D-6E8A-4147-A177-3AD203B41FA5}">
                      <a16:colId xmlns:a16="http://schemas.microsoft.com/office/drawing/2014/main" val="4291802308"/>
                    </a:ext>
                  </a:extLst>
                </a:gridCol>
                <a:gridCol w="1129667">
                  <a:extLst>
                    <a:ext uri="{9D8B030D-6E8A-4147-A177-3AD203B41FA5}">
                      <a16:colId xmlns:a16="http://schemas.microsoft.com/office/drawing/2014/main" val="2939222256"/>
                    </a:ext>
                  </a:extLst>
                </a:gridCol>
              </a:tblGrid>
              <a:tr h="609111"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Sensing service category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 cases 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Confidence level [%]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Accuracy of positioning estimate by sensing (for a target confidence level)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Accuracy of velocity estimate by sensing (for a target confidence level)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Sensing resolution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 sensing service latency</a:t>
                      </a:r>
                      <a:endParaRPr lang="zh-CN" altLang="en-US" sz="10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[ms]</a:t>
                      </a:r>
                      <a:endParaRPr lang="zh-CN" altLang="en-US" sz="10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Refreshing rate</a:t>
                      </a:r>
                      <a:endParaRPr lang="zh-CN" altLang="en-US" sz="10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[s]</a:t>
                      </a:r>
                      <a:endParaRPr lang="zh-CN" altLang="en-US" sz="10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Missed detection</a:t>
                      </a:r>
                      <a:endParaRPr lang="zh-CN" altLang="en-US" sz="10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[%]</a:t>
                      </a:r>
                      <a:endParaRPr lang="zh-CN" altLang="en-US" sz="10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False alarm</a:t>
                      </a:r>
                      <a:endParaRPr lang="zh-CN" altLang="en-US" sz="10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[%]</a:t>
                      </a:r>
                      <a:endParaRPr lang="zh-CN" altLang="en-US" sz="10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088170"/>
                  </a:ext>
                </a:extLst>
              </a:tr>
              <a:tr h="73093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Horizontal</a:t>
                      </a:r>
                      <a:endParaRPr lang="zh-CN" altLang="en-US" sz="10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[m]</a:t>
                      </a:r>
                      <a:endParaRPr lang="zh-CN" altLang="en-US" sz="10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Vertical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[m]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Horizontal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[m/s]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Vertical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[m/s]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Range resolution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[m]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Velocity resolution (horizontal/ vertical)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[m/s x m/s]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984830"/>
                  </a:ext>
                </a:extLst>
              </a:tr>
              <a:tr h="15504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5.29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  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NOTES 4 and 5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NOTES 4 and 5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0.375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NOTES 1 and ,2 and 5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 – 50 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 3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≤0.1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≤5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≤5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6763323"/>
                  </a:ext>
                </a:extLst>
              </a:tr>
            </a:tbl>
          </a:graphicData>
        </a:graphic>
      </p:graphicFrame>
      <p:sp>
        <p:nvSpPr>
          <p:cNvPr id="5" name="标题 1">
            <a:extLst>
              <a:ext uri="{FF2B5EF4-FFF2-40B4-BE49-F238E27FC236}">
                <a16:creationId xmlns:a16="http://schemas.microsoft.com/office/drawing/2014/main" id="{92B9BCCF-2D5E-42CB-B486-18A1EA34AD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228600"/>
            <a:ext cx="9103784" cy="1143000"/>
          </a:xfrm>
        </p:spPr>
        <p:txBody>
          <a:bodyPr/>
          <a:lstStyle/>
          <a:p>
            <a:r>
              <a:rPr lang="en-US" altLang="zh-CN" dirty="0"/>
              <a:t>Analysis:</a:t>
            </a:r>
            <a:r>
              <a:rPr lang="zh-CN" altLang="en-US" dirty="0"/>
              <a:t> </a:t>
            </a:r>
            <a:r>
              <a:rPr lang="en-GB" altLang="zh-CN" dirty="0"/>
              <a:t>sensing service category#8</a:t>
            </a:r>
            <a:endParaRPr lang="zh-CN" alt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C007F858-E573-4D4C-8C0E-17ED832A49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3120105"/>
              </p:ext>
            </p:extLst>
          </p:nvPr>
        </p:nvGraphicFramePr>
        <p:xfrm>
          <a:off x="285785" y="4052655"/>
          <a:ext cx="11513734" cy="17845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88610">
                  <a:extLst>
                    <a:ext uri="{9D8B030D-6E8A-4147-A177-3AD203B41FA5}">
                      <a16:colId xmlns:a16="http://schemas.microsoft.com/office/drawing/2014/main" val="1629845022"/>
                    </a:ext>
                  </a:extLst>
                </a:gridCol>
                <a:gridCol w="774026">
                  <a:extLst>
                    <a:ext uri="{9D8B030D-6E8A-4147-A177-3AD203B41FA5}">
                      <a16:colId xmlns:a16="http://schemas.microsoft.com/office/drawing/2014/main" val="1680182819"/>
                    </a:ext>
                  </a:extLst>
                </a:gridCol>
                <a:gridCol w="888610">
                  <a:extLst>
                    <a:ext uri="{9D8B030D-6E8A-4147-A177-3AD203B41FA5}">
                      <a16:colId xmlns:a16="http://schemas.microsoft.com/office/drawing/2014/main" val="441085883"/>
                    </a:ext>
                  </a:extLst>
                </a:gridCol>
                <a:gridCol w="888610">
                  <a:extLst>
                    <a:ext uri="{9D8B030D-6E8A-4147-A177-3AD203B41FA5}">
                      <a16:colId xmlns:a16="http://schemas.microsoft.com/office/drawing/2014/main" val="2958544737"/>
                    </a:ext>
                  </a:extLst>
                </a:gridCol>
                <a:gridCol w="888610">
                  <a:extLst>
                    <a:ext uri="{9D8B030D-6E8A-4147-A177-3AD203B41FA5}">
                      <a16:colId xmlns:a16="http://schemas.microsoft.com/office/drawing/2014/main" val="3794804584"/>
                    </a:ext>
                  </a:extLst>
                </a:gridCol>
                <a:gridCol w="888610">
                  <a:extLst>
                    <a:ext uri="{9D8B030D-6E8A-4147-A177-3AD203B41FA5}">
                      <a16:colId xmlns:a16="http://schemas.microsoft.com/office/drawing/2014/main" val="4009918413"/>
                    </a:ext>
                  </a:extLst>
                </a:gridCol>
                <a:gridCol w="774026">
                  <a:extLst>
                    <a:ext uri="{9D8B030D-6E8A-4147-A177-3AD203B41FA5}">
                      <a16:colId xmlns:a16="http://schemas.microsoft.com/office/drawing/2014/main" val="3296179090"/>
                    </a:ext>
                  </a:extLst>
                </a:gridCol>
                <a:gridCol w="774026">
                  <a:extLst>
                    <a:ext uri="{9D8B030D-6E8A-4147-A177-3AD203B41FA5}">
                      <a16:colId xmlns:a16="http://schemas.microsoft.com/office/drawing/2014/main" val="19354906"/>
                    </a:ext>
                  </a:extLst>
                </a:gridCol>
                <a:gridCol w="993840">
                  <a:extLst>
                    <a:ext uri="{9D8B030D-6E8A-4147-A177-3AD203B41FA5}">
                      <a16:colId xmlns:a16="http://schemas.microsoft.com/office/drawing/2014/main" val="448883432"/>
                    </a:ext>
                  </a:extLst>
                </a:gridCol>
                <a:gridCol w="774026">
                  <a:extLst>
                    <a:ext uri="{9D8B030D-6E8A-4147-A177-3AD203B41FA5}">
                      <a16:colId xmlns:a16="http://schemas.microsoft.com/office/drawing/2014/main" val="3498841338"/>
                    </a:ext>
                  </a:extLst>
                </a:gridCol>
                <a:gridCol w="662560">
                  <a:extLst>
                    <a:ext uri="{9D8B030D-6E8A-4147-A177-3AD203B41FA5}">
                      <a16:colId xmlns:a16="http://schemas.microsoft.com/office/drawing/2014/main" val="694300576"/>
                    </a:ext>
                  </a:extLst>
                </a:gridCol>
                <a:gridCol w="552653">
                  <a:extLst>
                    <a:ext uri="{9D8B030D-6E8A-4147-A177-3AD203B41FA5}">
                      <a16:colId xmlns:a16="http://schemas.microsoft.com/office/drawing/2014/main" val="2765105955"/>
                    </a:ext>
                  </a:extLst>
                </a:gridCol>
                <a:gridCol w="1765527">
                  <a:extLst>
                    <a:ext uri="{9D8B030D-6E8A-4147-A177-3AD203B41FA5}">
                      <a16:colId xmlns:a16="http://schemas.microsoft.com/office/drawing/2014/main" val="1123027881"/>
                    </a:ext>
                  </a:extLst>
                </a:gridCol>
              </a:tblGrid>
              <a:tr h="50435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Sensing service category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Confidence level [%]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 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Accuracy of positioning estimate by sensing (for a target confidence level)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Accuracy of velocity estimate by sensing (for a target confidence level)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Sensing resolution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Max sensing service latency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[ms]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Refreshing rate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[s]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Missed detection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[%]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False alarm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[%]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Sensing service description in a target sensing service area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559605"/>
                  </a:ext>
                </a:extLst>
              </a:tr>
              <a:tr h="68887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Horizontal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[m]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Vertical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[m]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Horizontal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[m/s]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Vertical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[m/s]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Range resolution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[m]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 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Velocity resolution (horizontal/ vertical)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[m/s x m/s]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 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1290829"/>
                  </a:ext>
                </a:extLst>
              </a:tr>
              <a:tr h="31525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0.375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Human hand gestures obtained by sensing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3659057"/>
                  </a:ext>
                </a:extLst>
              </a:tr>
            </a:tbl>
          </a:graphicData>
        </a:graphic>
      </p:graphicFrame>
      <p:sp>
        <p:nvSpPr>
          <p:cNvPr id="7" name="矩形 6">
            <a:extLst>
              <a:ext uri="{FF2B5EF4-FFF2-40B4-BE49-F238E27FC236}">
                <a16:creationId xmlns:a16="http://schemas.microsoft.com/office/drawing/2014/main" id="{9E733041-BA9B-4FC3-82B4-D5C2BA00CEAC}"/>
              </a:ext>
            </a:extLst>
          </p:cNvPr>
          <p:cNvSpPr/>
          <p:nvPr/>
        </p:nvSpPr>
        <p:spPr>
          <a:xfrm>
            <a:off x="285785" y="1126133"/>
            <a:ext cx="59170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800" dirty="0">
                <a:solidFill>
                  <a:schemeClr val="dk1"/>
                </a:solidFill>
                <a:latin typeface="+mn-lt"/>
                <a:cs typeface="+mn-cs"/>
              </a:rPr>
              <a:t>Consolidated potential KPIs of sensing results </a:t>
            </a:r>
            <a:r>
              <a:rPr lang="en-US" altLang="zh-CN" sz="1800" dirty="0">
                <a:solidFill>
                  <a:schemeClr val="dk1"/>
                </a:solidFill>
                <a:latin typeface="+mn-lt"/>
                <a:cs typeface="+mn-cs"/>
              </a:rPr>
              <a:t>from TR 22.837</a:t>
            </a:r>
            <a:endParaRPr lang="zh-CN" altLang="en-US" sz="1800" dirty="0">
              <a:solidFill>
                <a:schemeClr val="dk1"/>
              </a:solidFill>
              <a:latin typeface="+mn-lt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6DDCA9D-FEDB-4894-A8BF-08E8BCAB1A8E}"/>
              </a:ext>
            </a:extLst>
          </p:cNvPr>
          <p:cNvSpPr/>
          <p:nvPr/>
        </p:nvSpPr>
        <p:spPr>
          <a:xfrm>
            <a:off x="195895" y="3734234"/>
            <a:ext cx="2480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800" dirty="0">
                <a:solidFill>
                  <a:schemeClr val="dk1"/>
                </a:solidFill>
                <a:latin typeface="+mn-lt"/>
                <a:cs typeface="+mn-cs"/>
              </a:rPr>
              <a:t>KPI </a:t>
            </a:r>
            <a:r>
              <a:rPr lang="en-US" altLang="zh-CN" sz="1800" dirty="0">
                <a:solidFill>
                  <a:schemeClr val="dk1"/>
                </a:solidFill>
                <a:latin typeface="+mn-lt"/>
                <a:cs typeface="+mn-cs"/>
              </a:rPr>
              <a:t>table from TS 22.137</a:t>
            </a:r>
            <a:endParaRPr lang="zh-CN" altLang="en-US" sz="1800" dirty="0">
              <a:solidFill>
                <a:schemeClr val="dk1"/>
              </a:solidFill>
              <a:latin typeface="+mn-lt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266BBE7-8287-4361-AA3F-1368CFAD5F3A}"/>
              </a:ext>
            </a:extLst>
          </p:cNvPr>
          <p:cNvSpPr/>
          <p:nvPr/>
        </p:nvSpPr>
        <p:spPr bwMode="auto">
          <a:xfrm>
            <a:off x="8426450" y="2770821"/>
            <a:ext cx="933450" cy="696414"/>
          </a:xfrm>
          <a:prstGeom prst="rect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BCFA223-E17D-458E-B122-878340C3A8FF}"/>
              </a:ext>
            </a:extLst>
          </p:cNvPr>
          <p:cNvSpPr/>
          <p:nvPr/>
        </p:nvSpPr>
        <p:spPr bwMode="auto">
          <a:xfrm>
            <a:off x="7139836" y="5436082"/>
            <a:ext cx="908137" cy="438150"/>
          </a:xfrm>
          <a:prstGeom prst="rect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1" name="连接符: 肘形 10">
            <a:extLst>
              <a:ext uri="{FF2B5EF4-FFF2-40B4-BE49-F238E27FC236}">
                <a16:creationId xmlns:a16="http://schemas.microsoft.com/office/drawing/2014/main" id="{6E0AEF4D-3A87-4CFA-B9B7-6C50F6BA3BDD}"/>
              </a:ext>
            </a:extLst>
          </p:cNvPr>
          <p:cNvCxnSpPr>
            <a:cxnSpLocks/>
            <a:stCxn id="9" idx="2"/>
            <a:endCxn id="10" idx="0"/>
          </p:cNvCxnSpPr>
          <p:nvPr/>
        </p:nvCxnSpPr>
        <p:spPr bwMode="auto">
          <a:xfrm rot="5400000">
            <a:off x="7259117" y="3802023"/>
            <a:ext cx="1968847" cy="1299270"/>
          </a:xfrm>
          <a:prstGeom prst="bentConnector3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id="{1F9B17E6-D1AC-4B79-9497-686996F2BEF2}"/>
              </a:ext>
            </a:extLst>
          </p:cNvPr>
          <p:cNvSpPr/>
          <p:nvPr/>
        </p:nvSpPr>
        <p:spPr>
          <a:xfrm>
            <a:off x="7076049" y="3677398"/>
            <a:ext cx="2792173" cy="24622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dirty="0"/>
              <a:t>The KPI range in the TS should be</a:t>
            </a:r>
            <a:r>
              <a:rPr lang="zh-CN" altLang="en-US" dirty="0"/>
              <a:t> </a:t>
            </a:r>
            <a:r>
              <a:rPr lang="en-US" altLang="zh-CN" dirty="0"/>
              <a:t>aligned.</a:t>
            </a:r>
          </a:p>
        </p:txBody>
      </p:sp>
    </p:spTree>
    <p:extLst>
      <p:ext uri="{BB962C8B-B14F-4D97-AF65-F5344CB8AC3E}">
        <p14:creationId xmlns:p14="http://schemas.microsoft.com/office/powerpoint/2010/main" val="3050610387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64936" y="2905570"/>
            <a:ext cx="77766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/>
              <a:t>Thank you </a:t>
            </a:r>
          </a:p>
        </p:txBody>
      </p:sp>
    </p:spTree>
    <p:extLst>
      <p:ext uri="{BB962C8B-B14F-4D97-AF65-F5344CB8AC3E}">
        <p14:creationId xmlns:p14="http://schemas.microsoft.com/office/powerpoint/2010/main" val="1997701110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9B714D-D516-452F-9031-E4EEB7029D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E680929-A20E-423C-BD7F-AADD7E51B4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/>
              <a:t>During the previous SA1 meetings, the use cases which share similar KPI values are categorized to a single row to simplify the KPI table. </a:t>
            </a:r>
          </a:p>
          <a:p>
            <a:r>
              <a:rPr lang="en-US" altLang="zh-CN" sz="2400" dirty="0"/>
              <a:t>After combining/mixing all use cases from TR 22.837 in one </a:t>
            </a:r>
            <a:r>
              <a:rPr lang="en-GB" altLang="zh-CN" sz="2400" dirty="0"/>
              <a:t>category</a:t>
            </a:r>
            <a:r>
              <a:rPr lang="en-US" altLang="zh-CN" sz="2400" dirty="0"/>
              <a:t>, it is becoming confusing on the determination of KPI value.  </a:t>
            </a:r>
          </a:p>
          <a:p>
            <a:r>
              <a:rPr lang="en-US" altLang="zh-CN" sz="2400" dirty="0"/>
              <a:t>It is not clear what the principle/criteria to set the KPI values when merging these use cases is. For example:</a:t>
            </a:r>
          </a:p>
          <a:p>
            <a:pPr lvl="1"/>
            <a:r>
              <a:rPr lang="en-US" altLang="zh-CN" sz="2000" dirty="0"/>
              <a:t>How to deal with the use cases with “N/A” when generalizing the categories</a:t>
            </a:r>
            <a:r>
              <a:rPr lang="zh-CN" altLang="en-US" sz="2000" dirty="0"/>
              <a:t>？</a:t>
            </a:r>
            <a:endParaRPr lang="en-US" altLang="zh-CN" sz="2000" dirty="0"/>
          </a:p>
          <a:p>
            <a:pPr lvl="1"/>
            <a:r>
              <a:rPr lang="en-US" altLang="zh-CN" sz="2000" dirty="0"/>
              <a:t>Can the KPI value applicable for one use case also apply to another one but whose KPI value is originally set as “N/A”?</a:t>
            </a:r>
          </a:p>
          <a:p>
            <a:pPr lvl="1"/>
            <a:r>
              <a:rPr lang="en-US" altLang="zh-CN" sz="2000" dirty="0"/>
              <a:t>Is the minimum value or the maximum value generalized for each category? </a:t>
            </a:r>
            <a:endParaRPr lang="zh-CN" altLang="en-US" sz="2000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9380015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66C8D4-C9E9-44FE-9632-C71955E279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 and way forward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9FC2E34-0AE1-40B9-974F-9BCDE9DEF7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-457200">
              <a:buBlip>
                <a:blip r:embed="rId2"/>
              </a:buBlip>
            </a:pPr>
            <a:r>
              <a:rPr lang="en-US" altLang="zh-CN" sz="2000" dirty="0">
                <a:ea typeface="+mn-ea"/>
                <a:cs typeface="+mn-cs"/>
              </a:rPr>
              <a:t>The KPIs in each row should be the stringent KPIs among the merged candidate use cases. </a:t>
            </a:r>
          </a:p>
          <a:p>
            <a:r>
              <a:rPr lang="en-US" altLang="zh-CN" sz="2000" dirty="0"/>
              <a:t>Regarding the use cases whose KPIs are originally set with “N/A”, the corresponding KPI with “N/A” may be changed to a certain value, which means the performance requirement is becoming higher due to generalization.</a:t>
            </a:r>
          </a:p>
          <a:p>
            <a:r>
              <a:rPr lang="en-US" altLang="zh-CN" sz="2000" dirty="0"/>
              <a:t>It is proposed to update the merged KPIs in TS22.137 according to the principle/criteria agreed in SA1.</a:t>
            </a:r>
          </a:p>
          <a:p>
            <a:r>
              <a:rPr lang="en-US" altLang="zh-CN" sz="2000" dirty="0"/>
              <a:t>If possible, update the merged KPIs in Consolidation part in TR.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4351325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0FC80586-66A0-45D0-8AB6-CEA411D51F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878914"/>
              </p:ext>
            </p:extLst>
          </p:nvPr>
        </p:nvGraphicFramePr>
        <p:xfrm>
          <a:off x="285786" y="1428265"/>
          <a:ext cx="11181792" cy="205212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2559">
                  <a:extLst>
                    <a:ext uri="{9D8B030D-6E8A-4147-A177-3AD203B41FA5}">
                      <a16:colId xmlns:a16="http://schemas.microsoft.com/office/drawing/2014/main" val="1365857661"/>
                    </a:ext>
                  </a:extLst>
                </a:gridCol>
                <a:gridCol w="922055">
                  <a:extLst>
                    <a:ext uri="{9D8B030D-6E8A-4147-A177-3AD203B41FA5}">
                      <a16:colId xmlns:a16="http://schemas.microsoft.com/office/drawing/2014/main" val="3398429927"/>
                    </a:ext>
                  </a:extLst>
                </a:gridCol>
                <a:gridCol w="882261">
                  <a:extLst>
                    <a:ext uri="{9D8B030D-6E8A-4147-A177-3AD203B41FA5}">
                      <a16:colId xmlns:a16="http://schemas.microsoft.com/office/drawing/2014/main" val="530958680"/>
                    </a:ext>
                  </a:extLst>
                </a:gridCol>
                <a:gridCol w="859963">
                  <a:extLst>
                    <a:ext uri="{9D8B030D-6E8A-4147-A177-3AD203B41FA5}">
                      <a16:colId xmlns:a16="http://schemas.microsoft.com/office/drawing/2014/main" val="1095840360"/>
                    </a:ext>
                  </a:extLst>
                </a:gridCol>
                <a:gridCol w="936916">
                  <a:extLst>
                    <a:ext uri="{9D8B030D-6E8A-4147-A177-3AD203B41FA5}">
                      <a16:colId xmlns:a16="http://schemas.microsoft.com/office/drawing/2014/main" val="577157394"/>
                    </a:ext>
                  </a:extLst>
                </a:gridCol>
                <a:gridCol w="704991">
                  <a:extLst>
                    <a:ext uri="{9D8B030D-6E8A-4147-A177-3AD203B41FA5}">
                      <a16:colId xmlns:a16="http://schemas.microsoft.com/office/drawing/2014/main" val="2674662988"/>
                    </a:ext>
                  </a:extLst>
                </a:gridCol>
                <a:gridCol w="704991">
                  <a:extLst>
                    <a:ext uri="{9D8B030D-6E8A-4147-A177-3AD203B41FA5}">
                      <a16:colId xmlns:a16="http://schemas.microsoft.com/office/drawing/2014/main" val="2493328639"/>
                    </a:ext>
                  </a:extLst>
                </a:gridCol>
                <a:gridCol w="1107947">
                  <a:extLst>
                    <a:ext uri="{9D8B030D-6E8A-4147-A177-3AD203B41FA5}">
                      <a16:colId xmlns:a16="http://schemas.microsoft.com/office/drawing/2014/main" val="2641644197"/>
                    </a:ext>
                  </a:extLst>
                </a:gridCol>
                <a:gridCol w="1107947">
                  <a:extLst>
                    <a:ext uri="{9D8B030D-6E8A-4147-A177-3AD203B41FA5}">
                      <a16:colId xmlns:a16="http://schemas.microsoft.com/office/drawing/2014/main" val="1814732044"/>
                    </a:ext>
                  </a:extLst>
                </a:gridCol>
                <a:gridCol w="810172">
                  <a:extLst>
                    <a:ext uri="{9D8B030D-6E8A-4147-A177-3AD203B41FA5}">
                      <a16:colId xmlns:a16="http://schemas.microsoft.com/office/drawing/2014/main" val="3056738238"/>
                    </a:ext>
                  </a:extLst>
                </a:gridCol>
                <a:gridCol w="810172">
                  <a:extLst>
                    <a:ext uri="{9D8B030D-6E8A-4147-A177-3AD203B41FA5}">
                      <a16:colId xmlns:a16="http://schemas.microsoft.com/office/drawing/2014/main" val="533772249"/>
                    </a:ext>
                  </a:extLst>
                </a:gridCol>
                <a:gridCol w="503871">
                  <a:extLst>
                    <a:ext uri="{9D8B030D-6E8A-4147-A177-3AD203B41FA5}">
                      <a16:colId xmlns:a16="http://schemas.microsoft.com/office/drawing/2014/main" val="4291802308"/>
                    </a:ext>
                  </a:extLst>
                </a:gridCol>
                <a:gridCol w="1107947">
                  <a:extLst>
                    <a:ext uri="{9D8B030D-6E8A-4147-A177-3AD203B41FA5}">
                      <a16:colId xmlns:a16="http://schemas.microsoft.com/office/drawing/2014/main" val="2939222256"/>
                    </a:ext>
                  </a:extLst>
                </a:gridCol>
              </a:tblGrid>
              <a:tr h="583814"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Sensing service category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 cases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Confidence level [%]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Accuracy of positioning estimate by sensing (for a target confidence level)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Accuracy of velocity estimate by sensing (for a target confidence level)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Sensing resolution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 sensing service latency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[ms]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Refreshing rate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[s]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Missed detection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[%]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False alarm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[%]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088170"/>
                  </a:ext>
                </a:extLst>
              </a:tr>
              <a:tr h="87572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Horizontal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Vertical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Horizontal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[m/s]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Vertical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[m/s]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Range resolution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Velocity resolution (horizontal/ vertical)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[m/s x m/s]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984830"/>
                  </a:ext>
                </a:extLst>
              </a:tr>
              <a:tr h="145953"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5.1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≤</a:t>
                      </a:r>
                      <a:r>
                        <a:rPr lang="en-US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≤</a:t>
                      </a:r>
                      <a:r>
                        <a:rPr lang="en-US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&lt;1000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&lt; 1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&lt; 5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&lt; 2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6763323"/>
                  </a:ext>
                </a:extLst>
              </a:tr>
              <a:tr h="29190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5.13 – level1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≤</a:t>
                      </a: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≤</a:t>
                      </a: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[5]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≤1</a:t>
                      </a: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000]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≤</a:t>
                      </a: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≤5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≤5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9050282"/>
                  </a:ext>
                </a:extLst>
              </a:tr>
            </a:tbl>
          </a:graphicData>
        </a:graphic>
      </p:graphicFrame>
      <p:sp>
        <p:nvSpPr>
          <p:cNvPr id="5" name="标题 1">
            <a:extLst>
              <a:ext uri="{FF2B5EF4-FFF2-40B4-BE49-F238E27FC236}">
                <a16:creationId xmlns:a16="http://schemas.microsoft.com/office/drawing/2014/main" id="{92B9BCCF-2D5E-42CB-B486-18A1EA34AD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228600"/>
            <a:ext cx="9103784" cy="1143000"/>
          </a:xfrm>
        </p:spPr>
        <p:txBody>
          <a:bodyPr/>
          <a:lstStyle/>
          <a:p>
            <a:r>
              <a:rPr lang="en-US" altLang="zh-CN" dirty="0"/>
              <a:t>Analysis:</a:t>
            </a:r>
            <a:r>
              <a:rPr lang="zh-CN" altLang="en-US" dirty="0"/>
              <a:t> </a:t>
            </a:r>
            <a:r>
              <a:rPr lang="en-GB" altLang="zh-CN" dirty="0"/>
              <a:t>sensing service category#1</a:t>
            </a:r>
            <a:endParaRPr lang="zh-CN" alt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C007F858-E573-4D4C-8C0E-17ED832A49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5679088"/>
              </p:ext>
            </p:extLst>
          </p:nvPr>
        </p:nvGraphicFramePr>
        <p:xfrm>
          <a:off x="267375" y="4372483"/>
          <a:ext cx="11620205" cy="18973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96827">
                  <a:extLst>
                    <a:ext uri="{9D8B030D-6E8A-4147-A177-3AD203B41FA5}">
                      <a16:colId xmlns:a16="http://schemas.microsoft.com/office/drawing/2014/main" val="1629845022"/>
                    </a:ext>
                  </a:extLst>
                </a:gridCol>
                <a:gridCol w="781184">
                  <a:extLst>
                    <a:ext uri="{9D8B030D-6E8A-4147-A177-3AD203B41FA5}">
                      <a16:colId xmlns:a16="http://schemas.microsoft.com/office/drawing/2014/main" val="1680182819"/>
                    </a:ext>
                  </a:extLst>
                </a:gridCol>
                <a:gridCol w="896827">
                  <a:extLst>
                    <a:ext uri="{9D8B030D-6E8A-4147-A177-3AD203B41FA5}">
                      <a16:colId xmlns:a16="http://schemas.microsoft.com/office/drawing/2014/main" val="441085883"/>
                    </a:ext>
                  </a:extLst>
                </a:gridCol>
                <a:gridCol w="896827">
                  <a:extLst>
                    <a:ext uri="{9D8B030D-6E8A-4147-A177-3AD203B41FA5}">
                      <a16:colId xmlns:a16="http://schemas.microsoft.com/office/drawing/2014/main" val="2958544737"/>
                    </a:ext>
                  </a:extLst>
                </a:gridCol>
                <a:gridCol w="896827">
                  <a:extLst>
                    <a:ext uri="{9D8B030D-6E8A-4147-A177-3AD203B41FA5}">
                      <a16:colId xmlns:a16="http://schemas.microsoft.com/office/drawing/2014/main" val="3794804584"/>
                    </a:ext>
                  </a:extLst>
                </a:gridCol>
                <a:gridCol w="896827">
                  <a:extLst>
                    <a:ext uri="{9D8B030D-6E8A-4147-A177-3AD203B41FA5}">
                      <a16:colId xmlns:a16="http://schemas.microsoft.com/office/drawing/2014/main" val="4009918413"/>
                    </a:ext>
                  </a:extLst>
                </a:gridCol>
                <a:gridCol w="781184">
                  <a:extLst>
                    <a:ext uri="{9D8B030D-6E8A-4147-A177-3AD203B41FA5}">
                      <a16:colId xmlns:a16="http://schemas.microsoft.com/office/drawing/2014/main" val="3296179090"/>
                    </a:ext>
                  </a:extLst>
                </a:gridCol>
                <a:gridCol w="781184">
                  <a:extLst>
                    <a:ext uri="{9D8B030D-6E8A-4147-A177-3AD203B41FA5}">
                      <a16:colId xmlns:a16="http://schemas.microsoft.com/office/drawing/2014/main" val="19354906"/>
                    </a:ext>
                  </a:extLst>
                </a:gridCol>
                <a:gridCol w="1003030">
                  <a:extLst>
                    <a:ext uri="{9D8B030D-6E8A-4147-A177-3AD203B41FA5}">
                      <a16:colId xmlns:a16="http://schemas.microsoft.com/office/drawing/2014/main" val="448883432"/>
                    </a:ext>
                  </a:extLst>
                </a:gridCol>
                <a:gridCol w="781184">
                  <a:extLst>
                    <a:ext uri="{9D8B030D-6E8A-4147-A177-3AD203B41FA5}">
                      <a16:colId xmlns:a16="http://schemas.microsoft.com/office/drawing/2014/main" val="3498841338"/>
                    </a:ext>
                  </a:extLst>
                </a:gridCol>
                <a:gridCol w="668687">
                  <a:extLst>
                    <a:ext uri="{9D8B030D-6E8A-4147-A177-3AD203B41FA5}">
                      <a16:colId xmlns:a16="http://schemas.microsoft.com/office/drawing/2014/main" val="694300576"/>
                    </a:ext>
                  </a:extLst>
                </a:gridCol>
                <a:gridCol w="753061">
                  <a:extLst>
                    <a:ext uri="{9D8B030D-6E8A-4147-A177-3AD203B41FA5}">
                      <a16:colId xmlns:a16="http://schemas.microsoft.com/office/drawing/2014/main" val="2765105955"/>
                    </a:ext>
                  </a:extLst>
                </a:gridCol>
                <a:gridCol w="1586556">
                  <a:extLst>
                    <a:ext uri="{9D8B030D-6E8A-4147-A177-3AD203B41FA5}">
                      <a16:colId xmlns:a16="http://schemas.microsoft.com/office/drawing/2014/main" val="1123027881"/>
                    </a:ext>
                  </a:extLst>
                </a:gridCol>
              </a:tblGrid>
              <a:tr h="41177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Sensing service category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Confidence level [%]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 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Accuracy of positioning estimate by sensing (for a target confidence level)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Accuracy of velocity estimate by sensing (for a target confidence level)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Sensing resolution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Max sensing service latency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[ms]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Refreshing rate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[s]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Missed detection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[%]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 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False alarm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[%]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 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Sensing service description in a target sensing service area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559605"/>
                  </a:ext>
                </a:extLst>
              </a:tr>
              <a:tr h="82354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Horizontal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[m]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Vertical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[m]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Horizontal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[m/s]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Vertical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[m/s]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Range resolution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[m]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 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Velocity resolution (horizontal/ vertical)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[m/s x m/s]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 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1290829"/>
                  </a:ext>
                </a:extLst>
              </a:tr>
              <a:tr h="3921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 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95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N/A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N/A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10 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1000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5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Indoor/outdoor (e.g., detection of human, UAV) 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3659057"/>
                  </a:ext>
                </a:extLst>
              </a:tr>
            </a:tbl>
          </a:graphicData>
        </a:graphic>
      </p:graphicFrame>
      <p:sp>
        <p:nvSpPr>
          <p:cNvPr id="7" name="矩形 6">
            <a:extLst>
              <a:ext uri="{FF2B5EF4-FFF2-40B4-BE49-F238E27FC236}">
                <a16:creationId xmlns:a16="http://schemas.microsoft.com/office/drawing/2014/main" id="{FA3B3CB3-98A9-42D9-9B5B-BBCF5D31193E}"/>
              </a:ext>
            </a:extLst>
          </p:cNvPr>
          <p:cNvSpPr/>
          <p:nvPr/>
        </p:nvSpPr>
        <p:spPr>
          <a:xfrm>
            <a:off x="285785" y="1126133"/>
            <a:ext cx="59170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800" dirty="0">
                <a:solidFill>
                  <a:schemeClr val="dk1"/>
                </a:solidFill>
                <a:latin typeface="+mn-lt"/>
                <a:cs typeface="+mn-cs"/>
              </a:rPr>
              <a:t>Consolidated potential KPIs of sensing results </a:t>
            </a:r>
            <a:r>
              <a:rPr lang="en-US" altLang="zh-CN" sz="1800" dirty="0">
                <a:solidFill>
                  <a:schemeClr val="dk1"/>
                </a:solidFill>
                <a:latin typeface="+mn-lt"/>
                <a:cs typeface="+mn-cs"/>
              </a:rPr>
              <a:t>from TR 22.837</a:t>
            </a:r>
            <a:endParaRPr lang="zh-CN" altLang="en-US" sz="1800" dirty="0">
              <a:solidFill>
                <a:schemeClr val="dk1"/>
              </a:solidFill>
              <a:latin typeface="+mn-lt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08B6D61-4396-4A7B-A32E-72ADA056D97D}"/>
              </a:ext>
            </a:extLst>
          </p:cNvPr>
          <p:cNvSpPr/>
          <p:nvPr/>
        </p:nvSpPr>
        <p:spPr>
          <a:xfrm>
            <a:off x="195895" y="4063952"/>
            <a:ext cx="2480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800" dirty="0">
                <a:solidFill>
                  <a:schemeClr val="dk1"/>
                </a:solidFill>
                <a:latin typeface="+mn-lt"/>
                <a:cs typeface="+mn-cs"/>
              </a:rPr>
              <a:t>KPI </a:t>
            </a:r>
            <a:r>
              <a:rPr lang="en-US" altLang="zh-CN" sz="1800" dirty="0">
                <a:solidFill>
                  <a:schemeClr val="dk1"/>
                </a:solidFill>
                <a:latin typeface="+mn-lt"/>
                <a:cs typeface="+mn-cs"/>
              </a:rPr>
              <a:t>table from TS 22.137</a:t>
            </a:r>
            <a:endParaRPr lang="zh-CN" altLang="en-US" sz="1800" dirty="0">
              <a:solidFill>
                <a:schemeClr val="dk1"/>
              </a:solidFill>
              <a:latin typeface="+mn-lt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3276960-5F16-4FF7-B899-8685D58F7882}"/>
              </a:ext>
            </a:extLst>
          </p:cNvPr>
          <p:cNvSpPr/>
          <p:nvPr/>
        </p:nvSpPr>
        <p:spPr bwMode="auto">
          <a:xfrm>
            <a:off x="6184902" y="2962286"/>
            <a:ext cx="1963278" cy="518106"/>
          </a:xfrm>
          <a:prstGeom prst="rect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779ACEB-0589-45A9-9720-8C81CA5A8015}"/>
              </a:ext>
            </a:extLst>
          </p:cNvPr>
          <p:cNvSpPr/>
          <p:nvPr/>
        </p:nvSpPr>
        <p:spPr bwMode="auto">
          <a:xfrm>
            <a:off x="5761972" y="5778500"/>
            <a:ext cx="1346549" cy="482580"/>
          </a:xfrm>
          <a:prstGeom prst="rect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4" name="连接符: 肘形 13">
            <a:extLst>
              <a:ext uri="{FF2B5EF4-FFF2-40B4-BE49-F238E27FC236}">
                <a16:creationId xmlns:a16="http://schemas.microsoft.com/office/drawing/2014/main" id="{F66839FF-E19B-48F8-8610-0D46E597F95E}"/>
              </a:ext>
            </a:extLst>
          </p:cNvPr>
          <p:cNvCxnSpPr>
            <a:cxnSpLocks/>
            <a:stCxn id="11" idx="2"/>
            <a:endCxn id="12" idx="0"/>
          </p:cNvCxnSpPr>
          <p:nvPr/>
        </p:nvCxnSpPr>
        <p:spPr bwMode="auto">
          <a:xfrm rot="5400000">
            <a:off x="5651840" y="4263799"/>
            <a:ext cx="2298108" cy="731294"/>
          </a:xfrm>
          <a:prstGeom prst="bentConnector3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id="{E8579168-E007-47A2-B696-3B84D5C39F91}"/>
              </a:ext>
            </a:extLst>
          </p:cNvPr>
          <p:cNvSpPr/>
          <p:nvPr/>
        </p:nvSpPr>
        <p:spPr bwMode="auto">
          <a:xfrm>
            <a:off x="1955800" y="2927754"/>
            <a:ext cx="4051300" cy="602904"/>
          </a:xfrm>
          <a:prstGeom prst="rect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EA4183C2-E3E5-47AA-BDEE-F970FEC49748}"/>
              </a:ext>
            </a:extLst>
          </p:cNvPr>
          <p:cNvSpPr/>
          <p:nvPr/>
        </p:nvSpPr>
        <p:spPr bwMode="auto">
          <a:xfrm>
            <a:off x="1212280" y="5799963"/>
            <a:ext cx="4369370" cy="461116"/>
          </a:xfrm>
          <a:prstGeom prst="rect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8" name="连接符: 肘形 17">
            <a:extLst>
              <a:ext uri="{FF2B5EF4-FFF2-40B4-BE49-F238E27FC236}">
                <a16:creationId xmlns:a16="http://schemas.microsoft.com/office/drawing/2014/main" id="{9E3A36B3-4123-4E19-A9EF-86DF920672D6}"/>
              </a:ext>
            </a:extLst>
          </p:cNvPr>
          <p:cNvCxnSpPr>
            <a:cxnSpLocks/>
            <a:stCxn id="16" idx="2"/>
            <a:endCxn id="17" idx="0"/>
          </p:cNvCxnSpPr>
          <p:nvPr/>
        </p:nvCxnSpPr>
        <p:spPr bwMode="auto">
          <a:xfrm rot="5400000">
            <a:off x="2554556" y="4373068"/>
            <a:ext cx="2269305" cy="584485"/>
          </a:xfrm>
          <a:prstGeom prst="bentConnector3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17C74B70-EB0C-40C0-BA09-0A287B85539C}"/>
              </a:ext>
            </a:extLst>
          </p:cNvPr>
          <p:cNvSpPr txBox="1"/>
          <p:nvPr/>
        </p:nvSpPr>
        <p:spPr>
          <a:xfrm>
            <a:off x="3485553" y="3778194"/>
            <a:ext cx="1070976" cy="24622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dirty="0"/>
              <a:t>Same value</a:t>
            </a:r>
            <a:endParaRPr lang="zh-CN" altLang="en-US" dirty="0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B9B3AD4D-B7FE-4A31-A829-9C446333729A}"/>
              </a:ext>
            </a:extLst>
          </p:cNvPr>
          <p:cNvSpPr/>
          <p:nvPr/>
        </p:nvSpPr>
        <p:spPr bwMode="auto">
          <a:xfrm>
            <a:off x="10375426" y="2962286"/>
            <a:ext cx="1092152" cy="602904"/>
          </a:xfrm>
          <a:prstGeom prst="rect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E0B0147B-91AF-4BC5-B4D1-6F75FC4F6160}"/>
              </a:ext>
            </a:extLst>
          </p:cNvPr>
          <p:cNvSpPr/>
          <p:nvPr/>
        </p:nvSpPr>
        <p:spPr bwMode="auto">
          <a:xfrm>
            <a:off x="9536590" y="5799963"/>
            <a:ext cx="775810" cy="482580"/>
          </a:xfrm>
          <a:prstGeom prst="rect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9" name="连接符: 肘形 28">
            <a:extLst>
              <a:ext uri="{FF2B5EF4-FFF2-40B4-BE49-F238E27FC236}">
                <a16:creationId xmlns:a16="http://schemas.microsoft.com/office/drawing/2014/main" id="{0F9BF289-7476-40FF-8A50-6861D5264564}"/>
              </a:ext>
            </a:extLst>
          </p:cNvPr>
          <p:cNvCxnSpPr>
            <a:cxnSpLocks/>
            <a:endCxn id="28" idx="0"/>
          </p:cNvCxnSpPr>
          <p:nvPr/>
        </p:nvCxnSpPr>
        <p:spPr bwMode="auto">
          <a:xfrm rot="5400000">
            <a:off x="9278997" y="4232153"/>
            <a:ext cx="2213309" cy="922311"/>
          </a:xfrm>
          <a:prstGeom prst="bentConnector3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31" name="文本框 30">
            <a:extLst>
              <a:ext uri="{FF2B5EF4-FFF2-40B4-BE49-F238E27FC236}">
                <a16:creationId xmlns:a16="http://schemas.microsoft.com/office/drawing/2014/main" id="{D61FE194-E03E-44F3-B695-3A8770E73C85}"/>
              </a:ext>
            </a:extLst>
          </p:cNvPr>
          <p:cNvSpPr txBox="1"/>
          <p:nvPr/>
        </p:nvSpPr>
        <p:spPr>
          <a:xfrm>
            <a:off x="6077478" y="3649438"/>
            <a:ext cx="2654300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dirty="0"/>
              <a:t>How to deal with “N/A” when generalizing the category#1?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8EF4B241-0644-43DC-A83E-CC76E4386617}"/>
              </a:ext>
            </a:extLst>
          </p:cNvPr>
          <p:cNvSpPr txBox="1"/>
          <p:nvPr/>
        </p:nvSpPr>
        <p:spPr>
          <a:xfrm>
            <a:off x="10224850" y="3712223"/>
            <a:ext cx="1393303" cy="55399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dirty="0"/>
              <a:t>The minimum value is suggested to be used.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199234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0FC80586-66A0-45D0-8AB6-CEA411D51F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6193402"/>
              </p:ext>
            </p:extLst>
          </p:nvPr>
        </p:nvGraphicFramePr>
        <p:xfrm>
          <a:off x="285010" y="1391243"/>
          <a:ext cx="9572974" cy="253044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1012">
                  <a:extLst>
                    <a:ext uri="{9D8B030D-6E8A-4147-A177-3AD203B41FA5}">
                      <a16:colId xmlns:a16="http://schemas.microsoft.com/office/drawing/2014/main" val="1365857661"/>
                    </a:ext>
                  </a:extLst>
                </a:gridCol>
                <a:gridCol w="584107">
                  <a:extLst>
                    <a:ext uri="{9D8B030D-6E8A-4147-A177-3AD203B41FA5}">
                      <a16:colId xmlns:a16="http://schemas.microsoft.com/office/drawing/2014/main" val="3398429927"/>
                    </a:ext>
                  </a:extLst>
                </a:gridCol>
                <a:gridCol w="484919">
                  <a:extLst>
                    <a:ext uri="{9D8B030D-6E8A-4147-A177-3AD203B41FA5}">
                      <a16:colId xmlns:a16="http://schemas.microsoft.com/office/drawing/2014/main" val="530958680"/>
                    </a:ext>
                  </a:extLst>
                </a:gridCol>
                <a:gridCol w="870651">
                  <a:extLst>
                    <a:ext uri="{9D8B030D-6E8A-4147-A177-3AD203B41FA5}">
                      <a16:colId xmlns:a16="http://schemas.microsoft.com/office/drawing/2014/main" val="1095840360"/>
                    </a:ext>
                  </a:extLst>
                </a:gridCol>
                <a:gridCol w="1076651">
                  <a:extLst>
                    <a:ext uri="{9D8B030D-6E8A-4147-A177-3AD203B41FA5}">
                      <a16:colId xmlns:a16="http://schemas.microsoft.com/office/drawing/2014/main" val="577157394"/>
                    </a:ext>
                  </a:extLst>
                </a:gridCol>
                <a:gridCol w="737877">
                  <a:extLst>
                    <a:ext uri="{9D8B030D-6E8A-4147-A177-3AD203B41FA5}">
                      <a16:colId xmlns:a16="http://schemas.microsoft.com/office/drawing/2014/main" val="2674662988"/>
                    </a:ext>
                  </a:extLst>
                </a:gridCol>
                <a:gridCol w="603559">
                  <a:extLst>
                    <a:ext uri="{9D8B030D-6E8A-4147-A177-3AD203B41FA5}">
                      <a16:colId xmlns:a16="http://schemas.microsoft.com/office/drawing/2014/main" val="2493328639"/>
                    </a:ext>
                  </a:extLst>
                </a:gridCol>
                <a:gridCol w="948537">
                  <a:extLst>
                    <a:ext uri="{9D8B030D-6E8A-4147-A177-3AD203B41FA5}">
                      <a16:colId xmlns:a16="http://schemas.microsoft.com/office/drawing/2014/main" val="2641644197"/>
                    </a:ext>
                  </a:extLst>
                </a:gridCol>
                <a:gridCol w="948537">
                  <a:extLst>
                    <a:ext uri="{9D8B030D-6E8A-4147-A177-3AD203B41FA5}">
                      <a16:colId xmlns:a16="http://schemas.microsoft.com/office/drawing/2014/main" val="1814732044"/>
                    </a:ext>
                  </a:extLst>
                </a:gridCol>
                <a:gridCol w="693606">
                  <a:extLst>
                    <a:ext uri="{9D8B030D-6E8A-4147-A177-3AD203B41FA5}">
                      <a16:colId xmlns:a16="http://schemas.microsoft.com/office/drawing/2014/main" val="3056738238"/>
                    </a:ext>
                  </a:extLst>
                </a:gridCol>
                <a:gridCol w="693606">
                  <a:extLst>
                    <a:ext uri="{9D8B030D-6E8A-4147-A177-3AD203B41FA5}">
                      <a16:colId xmlns:a16="http://schemas.microsoft.com/office/drawing/2014/main" val="533772249"/>
                    </a:ext>
                  </a:extLst>
                </a:gridCol>
                <a:gridCol w="721767">
                  <a:extLst>
                    <a:ext uri="{9D8B030D-6E8A-4147-A177-3AD203B41FA5}">
                      <a16:colId xmlns:a16="http://schemas.microsoft.com/office/drawing/2014/main" val="4291802308"/>
                    </a:ext>
                  </a:extLst>
                </a:gridCol>
                <a:gridCol w="658145">
                  <a:extLst>
                    <a:ext uri="{9D8B030D-6E8A-4147-A177-3AD203B41FA5}">
                      <a16:colId xmlns:a16="http://schemas.microsoft.com/office/drawing/2014/main" val="2939222256"/>
                    </a:ext>
                  </a:extLst>
                </a:gridCol>
              </a:tblGrid>
              <a:tr h="600249"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Sensing service category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 cases 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Confidence level [%]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Accuracy of positioning estimate by sensing (for a target confidence level)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Accuracy of velocity estimate by sensing (for a target confidence level)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Sensing resolution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 sensing service latency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[ms]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Refreshing rate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[s]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Missed detection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[%]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False alarm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[%]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088170"/>
                  </a:ext>
                </a:extLst>
              </a:tr>
              <a:tr h="90037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Horizontal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Vertical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Horizontal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[m/s]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Vertical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[m/s]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Range resolution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Velocity resolution (horizontal/ vertical)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[m/s x m/s]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984830"/>
                  </a:ext>
                </a:extLst>
              </a:tr>
              <a:tr h="300125">
                <a:tc rowSpan="3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5.13 level2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≤</a:t>
                      </a: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≤</a:t>
                      </a: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[5]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≤1</a:t>
                      </a:r>
                      <a:r>
                        <a:rPr lang="en-US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000]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≤</a:t>
                      </a:r>
                      <a:r>
                        <a:rPr lang="en-US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1]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≤5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≤5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6763323"/>
                  </a:ext>
                </a:extLst>
              </a:tr>
              <a:tr h="15006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5.6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≤2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≤1000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&lt; 1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&lt; 0.1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&lt; 5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9050282"/>
                  </a:ext>
                </a:extLst>
              </a:tr>
              <a:tr h="450187"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5.14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≤</a:t>
                      </a: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≤</a:t>
                      </a: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5000]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≤</a:t>
                      </a: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≤5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 2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≤5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 2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2336091"/>
                  </a:ext>
                </a:extLst>
              </a:tr>
            </a:tbl>
          </a:graphicData>
        </a:graphic>
      </p:graphicFrame>
      <p:sp>
        <p:nvSpPr>
          <p:cNvPr id="5" name="标题 1">
            <a:extLst>
              <a:ext uri="{FF2B5EF4-FFF2-40B4-BE49-F238E27FC236}">
                <a16:creationId xmlns:a16="http://schemas.microsoft.com/office/drawing/2014/main" id="{92B9BCCF-2D5E-42CB-B486-18A1EA34AD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228600"/>
            <a:ext cx="9103784" cy="1143000"/>
          </a:xfrm>
        </p:spPr>
        <p:txBody>
          <a:bodyPr/>
          <a:lstStyle/>
          <a:p>
            <a:r>
              <a:rPr lang="en-US" altLang="zh-CN" dirty="0"/>
              <a:t>Analysis:</a:t>
            </a:r>
            <a:r>
              <a:rPr lang="zh-CN" altLang="en-US" dirty="0"/>
              <a:t> </a:t>
            </a:r>
            <a:r>
              <a:rPr lang="en-GB" altLang="zh-CN" dirty="0"/>
              <a:t>sensing service category#2</a:t>
            </a:r>
            <a:endParaRPr lang="zh-CN" alt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C007F858-E573-4D4C-8C0E-17ED832A49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9061847"/>
              </p:ext>
            </p:extLst>
          </p:nvPr>
        </p:nvGraphicFramePr>
        <p:xfrm>
          <a:off x="285010" y="4210047"/>
          <a:ext cx="11300789" cy="21045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2176">
                  <a:extLst>
                    <a:ext uri="{9D8B030D-6E8A-4147-A177-3AD203B41FA5}">
                      <a16:colId xmlns:a16="http://schemas.microsoft.com/office/drawing/2014/main" val="1629845022"/>
                    </a:ext>
                  </a:extLst>
                </a:gridCol>
                <a:gridCol w="759710">
                  <a:extLst>
                    <a:ext uri="{9D8B030D-6E8A-4147-A177-3AD203B41FA5}">
                      <a16:colId xmlns:a16="http://schemas.microsoft.com/office/drawing/2014/main" val="1680182819"/>
                    </a:ext>
                  </a:extLst>
                </a:gridCol>
                <a:gridCol w="872176">
                  <a:extLst>
                    <a:ext uri="{9D8B030D-6E8A-4147-A177-3AD203B41FA5}">
                      <a16:colId xmlns:a16="http://schemas.microsoft.com/office/drawing/2014/main" val="441085883"/>
                    </a:ext>
                  </a:extLst>
                </a:gridCol>
                <a:gridCol w="872176">
                  <a:extLst>
                    <a:ext uri="{9D8B030D-6E8A-4147-A177-3AD203B41FA5}">
                      <a16:colId xmlns:a16="http://schemas.microsoft.com/office/drawing/2014/main" val="2958544737"/>
                    </a:ext>
                  </a:extLst>
                </a:gridCol>
                <a:gridCol w="872176">
                  <a:extLst>
                    <a:ext uri="{9D8B030D-6E8A-4147-A177-3AD203B41FA5}">
                      <a16:colId xmlns:a16="http://schemas.microsoft.com/office/drawing/2014/main" val="3794804584"/>
                    </a:ext>
                  </a:extLst>
                </a:gridCol>
                <a:gridCol w="872176">
                  <a:extLst>
                    <a:ext uri="{9D8B030D-6E8A-4147-A177-3AD203B41FA5}">
                      <a16:colId xmlns:a16="http://schemas.microsoft.com/office/drawing/2014/main" val="4009918413"/>
                    </a:ext>
                  </a:extLst>
                </a:gridCol>
                <a:gridCol w="759710">
                  <a:extLst>
                    <a:ext uri="{9D8B030D-6E8A-4147-A177-3AD203B41FA5}">
                      <a16:colId xmlns:a16="http://schemas.microsoft.com/office/drawing/2014/main" val="3296179090"/>
                    </a:ext>
                  </a:extLst>
                </a:gridCol>
                <a:gridCol w="759710">
                  <a:extLst>
                    <a:ext uri="{9D8B030D-6E8A-4147-A177-3AD203B41FA5}">
                      <a16:colId xmlns:a16="http://schemas.microsoft.com/office/drawing/2014/main" val="19354906"/>
                    </a:ext>
                  </a:extLst>
                </a:gridCol>
                <a:gridCol w="975459">
                  <a:extLst>
                    <a:ext uri="{9D8B030D-6E8A-4147-A177-3AD203B41FA5}">
                      <a16:colId xmlns:a16="http://schemas.microsoft.com/office/drawing/2014/main" val="448883432"/>
                    </a:ext>
                  </a:extLst>
                </a:gridCol>
                <a:gridCol w="759710">
                  <a:extLst>
                    <a:ext uri="{9D8B030D-6E8A-4147-A177-3AD203B41FA5}">
                      <a16:colId xmlns:a16="http://schemas.microsoft.com/office/drawing/2014/main" val="3498841338"/>
                    </a:ext>
                  </a:extLst>
                </a:gridCol>
                <a:gridCol w="650306">
                  <a:extLst>
                    <a:ext uri="{9D8B030D-6E8A-4147-A177-3AD203B41FA5}">
                      <a16:colId xmlns:a16="http://schemas.microsoft.com/office/drawing/2014/main" val="694300576"/>
                    </a:ext>
                  </a:extLst>
                </a:gridCol>
                <a:gridCol w="542431">
                  <a:extLst>
                    <a:ext uri="{9D8B030D-6E8A-4147-A177-3AD203B41FA5}">
                      <a16:colId xmlns:a16="http://schemas.microsoft.com/office/drawing/2014/main" val="2765105955"/>
                    </a:ext>
                  </a:extLst>
                </a:gridCol>
                <a:gridCol w="1732873">
                  <a:extLst>
                    <a:ext uri="{9D8B030D-6E8A-4147-A177-3AD203B41FA5}">
                      <a16:colId xmlns:a16="http://schemas.microsoft.com/office/drawing/2014/main" val="1123027881"/>
                    </a:ext>
                  </a:extLst>
                </a:gridCol>
              </a:tblGrid>
              <a:tr h="50435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Sensing service category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Confidence level [%]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 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Accuracy of positioning estimate by sensing (for a target confidence level)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Accuracy of velocity estimate by sensing (for a target confidence level)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Sensing resolution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Max sensing service latency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[ms]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Refreshing rate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[s]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Missed detection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[%]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False alarm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[%]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 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Sensing service description in a target sensing service area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559605"/>
                  </a:ext>
                </a:extLst>
              </a:tr>
              <a:tr h="68887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Horizontal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[m]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Vertical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[m]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Horizontal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[m/s]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Vertical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[m/s]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Range resolution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[m]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 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Velocity resolution (horizontal/ vertical)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[m/s x m/s]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 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1290829"/>
                  </a:ext>
                </a:extLst>
              </a:tr>
              <a:tr h="31525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000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Outdoor (e.g., detection of human, UAV) requiring higher performance than category 1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3659057"/>
                  </a:ext>
                </a:extLst>
              </a:tr>
            </a:tbl>
          </a:graphicData>
        </a:graphic>
      </p:graphicFrame>
      <p:sp>
        <p:nvSpPr>
          <p:cNvPr id="7" name="矩形 6">
            <a:extLst>
              <a:ext uri="{FF2B5EF4-FFF2-40B4-BE49-F238E27FC236}">
                <a16:creationId xmlns:a16="http://schemas.microsoft.com/office/drawing/2014/main" id="{B19D6894-3B99-4B63-A826-B75F3918F625}"/>
              </a:ext>
            </a:extLst>
          </p:cNvPr>
          <p:cNvSpPr/>
          <p:nvPr/>
        </p:nvSpPr>
        <p:spPr bwMode="auto">
          <a:xfrm>
            <a:off x="2029307" y="2974062"/>
            <a:ext cx="2507176" cy="937596"/>
          </a:xfrm>
          <a:prstGeom prst="rect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9784B6E-4370-4931-94CF-A22552DD2B05}"/>
              </a:ext>
            </a:extLst>
          </p:cNvPr>
          <p:cNvSpPr/>
          <p:nvPr/>
        </p:nvSpPr>
        <p:spPr bwMode="auto">
          <a:xfrm>
            <a:off x="1905000" y="5569354"/>
            <a:ext cx="2397690" cy="602904"/>
          </a:xfrm>
          <a:prstGeom prst="rect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E6628CD-46DF-43B2-8E82-053095F4B575}"/>
              </a:ext>
            </a:extLst>
          </p:cNvPr>
          <p:cNvSpPr/>
          <p:nvPr/>
        </p:nvSpPr>
        <p:spPr>
          <a:xfrm>
            <a:off x="285785" y="1126133"/>
            <a:ext cx="59170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800" dirty="0">
                <a:solidFill>
                  <a:schemeClr val="dk1"/>
                </a:solidFill>
                <a:latin typeface="+mn-lt"/>
                <a:cs typeface="+mn-cs"/>
              </a:rPr>
              <a:t>Consolidated potential KPIs of sensing results </a:t>
            </a:r>
            <a:r>
              <a:rPr lang="en-US" altLang="zh-CN" sz="1800" dirty="0">
                <a:solidFill>
                  <a:schemeClr val="dk1"/>
                </a:solidFill>
                <a:latin typeface="+mn-lt"/>
                <a:cs typeface="+mn-cs"/>
              </a:rPr>
              <a:t>from TR 22.837</a:t>
            </a:r>
            <a:endParaRPr lang="zh-CN" altLang="en-US" sz="1800" dirty="0">
              <a:solidFill>
                <a:schemeClr val="dk1"/>
              </a:solidFill>
              <a:latin typeface="+mn-lt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54AB2CE-EC43-49A7-805A-A2CDEED37B9E}"/>
              </a:ext>
            </a:extLst>
          </p:cNvPr>
          <p:cNvSpPr/>
          <p:nvPr/>
        </p:nvSpPr>
        <p:spPr>
          <a:xfrm>
            <a:off x="124942" y="3921691"/>
            <a:ext cx="2480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800" dirty="0">
                <a:solidFill>
                  <a:schemeClr val="dk1"/>
                </a:solidFill>
                <a:latin typeface="+mn-lt"/>
                <a:cs typeface="+mn-cs"/>
              </a:rPr>
              <a:t>KPI </a:t>
            </a:r>
            <a:r>
              <a:rPr lang="en-US" altLang="zh-CN" sz="1800" dirty="0">
                <a:solidFill>
                  <a:schemeClr val="dk1"/>
                </a:solidFill>
                <a:latin typeface="+mn-lt"/>
                <a:cs typeface="+mn-cs"/>
              </a:rPr>
              <a:t>table from TS 22.137</a:t>
            </a:r>
            <a:endParaRPr lang="zh-CN" altLang="en-US" sz="1800" dirty="0">
              <a:solidFill>
                <a:schemeClr val="dk1"/>
              </a:solidFill>
              <a:latin typeface="+mn-lt"/>
              <a:cs typeface="+mn-cs"/>
            </a:endParaRPr>
          </a:p>
        </p:txBody>
      </p: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2E6FF69B-5AFA-4193-A4E0-87F8D5C06BCA}"/>
              </a:ext>
            </a:extLst>
          </p:cNvPr>
          <p:cNvCxnSpPr>
            <a:cxnSpLocks/>
            <a:stCxn id="7" idx="2"/>
            <a:endCxn id="8" idx="0"/>
          </p:cNvCxnSpPr>
          <p:nvPr/>
        </p:nvCxnSpPr>
        <p:spPr bwMode="auto">
          <a:xfrm flipH="1">
            <a:off x="3103845" y="3911658"/>
            <a:ext cx="179050" cy="1657696"/>
          </a:xfrm>
          <a:prstGeom prst="straightConnector1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id="{CE4E9B25-64B2-48A7-9A9B-542F7E09AA65}"/>
              </a:ext>
            </a:extLst>
          </p:cNvPr>
          <p:cNvSpPr/>
          <p:nvPr/>
        </p:nvSpPr>
        <p:spPr>
          <a:xfrm>
            <a:off x="3317070" y="308035"/>
            <a:ext cx="346601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How to deal with “N/A” when generalizing the category#1?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387BD2B-8C4A-447F-A487-0155E72CA44C}"/>
              </a:ext>
            </a:extLst>
          </p:cNvPr>
          <p:cNvSpPr txBox="1"/>
          <p:nvPr/>
        </p:nvSpPr>
        <p:spPr>
          <a:xfrm>
            <a:off x="1919424" y="4436988"/>
            <a:ext cx="2217223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dirty="0"/>
              <a:t>The minimum value is suggested to be used.</a:t>
            </a:r>
            <a:endParaRPr lang="zh-CN" altLang="en-US" dirty="0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28408AEC-C2F7-4579-B136-60326579699E}"/>
              </a:ext>
            </a:extLst>
          </p:cNvPr>
          <p:cNvSpPr/>
          <p:nvPr/>
        </p:nvSpPr>
        <p:spPr bwMode="auto">
          <a:xfrm>
            <a:off x="4638162" y="2960202"/>
            <a:ext cx="678493" cy="800616"/>
          </a:xfrm>
          <a:prstGeom prst="rect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197E8173-BD5C-42CE-9611-0F7A60BAA158}"/>
              </a:ext>
            </a:extLst>
          </p:cNvPr>
          <p:cNvSpPr/>
          <p:nvPr/>
        </p:nvSpPr>
        <p:spPr bwMode="auto">
          <a:xfrm>
            <a:off x="4591984" y="5577380"/>
            <a:ext cx="770850" cy="737221"/>
          </a:xfrm>
          <a:prstGeom prst="rect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charset="0"/>
            </a:endParaRPr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8B3CE881-5E55-4186-95FE-4B958C2A6D84}"/>
              </a:ext>
            </a:extLst>
          </p:cNvPr>
          <p:cNvCxnSpPr>
            <a:cxnSpLocks/>
            <a:stCxn id="21" idx="2"/>
            <a:endCxn id="23" idx="0"/>
          </p:cNvCxnSpPr>
          <p:nvPr/>
        </p:nvCxnSpPr>
        <p:spPr bwMode="auto">
          <a:xfrm>
            <a:off x="4977409" y="3760818"/>
            <a:ext cx="0" cy="1816562"/>
          </a:xfrm>
          <a:prstGeom prst="straightConnector1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id="{0BB01A19-9024-414A-AC7A-AF062552EB5C}"/>
              </a:ext>
            </a:extLst>
          </p:cNvPr>
          <p:cNvSpPr txBox="1"/>
          <p:nvPr/>
        </p:nvSpPr>
        <p:spPr>
          <a:xfrm>
            <a:off x="4471305" y="4086935"/>
            <a:ext cx="1103479" cy="24622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dirty="0"/>
              <a:t>Not aligned</a:t>
            </a:r>
            <a:endParaRPr lang="zh-CN" altLang="en-US" dirty="0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A2262148-2037-4466-9BD4-C5E97BC8C3D2}"/>
              </a:ext>
            </a:extLst>
          </p:cNvPr>
          <p:cNvSpPr/>
          <p:nvPr/>
        </p:nvSpPr>
        <p:spPr bwMode="auto">
          <a:xfrm>
            <a:off x="8517432" y="2960202"/>
            <a:ext cx="801932" cy="937595"/>
          </a:xfrm>
          <a:prstGeom prst="rect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953B240A-847B-4CD2-9D14-A66F3653F415}"/>
              </a:ext>
            </a:extLst>
          </p:cNvPr>
          <p:cNvSpPr/>
          <p:nvPr/>
        </p:nvSpPr>
        <p:spPr bwMode="auto">
          <a:xfrm>
            <a:off x="8609664" y="5602381"/>
            <a:ext cx="709700" cy="737221"/>
          </a:xfrm>
          <a:prstGeom prst="rect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charset="0"/>
            </a:endParaRPr>
          </a:p>
        </p:txBody>
      </p:sp>
      <p:cxnSp>
        <p:nvCxnSpPr>
          <p:cNvPr id="31" name="直接箭头连接符 30">
            <a:extLst>
              <a:ext uri="{FF2B5EF4-FFF2-40B4-BE49-F238E27FC236}">
                <a16:creationId xmlns:a16="http://schemas.microsoft.com/office/drawing/2014/main" id="{97F82231-37CB-45A2-8A5F-FC5B7C558E02}"/>
              </a:ext>
            </a:extLst>
          </p:cNvPr>
          <p:cNvCxnSpPr>
            <a:cxnSpLocks/>
            <a:endCxn id="30" idx="0"/>
          </p:cNvCxnSpPr>
          <p:nvPr/>
        </p:nvCxnSpPr>
        <p:spPr bwMode="auto">
          <a:xfrm flipH="1">
            <a:off x="8964514" y="3897797"/>
            <a:ext cx="39070" cy="1704584"/>
          </a:xfrm>
          <a:prstGeom prst="straightConnector1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33" name="文本框 32">
            <a:extLst>
              <a:ext uri="{FF2B5EF4-FFF2-40B4-BE49-F238E27FC236}">
                <a16:creationId xmlns:a16="http://schemas.microsoft.com/office/drawing/2014/main" id="{DEAFB196-B4E3-4031-8182-10428DB354AA}"/>
              </a:ext>
            </a:extLst>
          </p:cNvPr>
          <p:cNvSpPr txBox="1"/>
          <p:nvPr/>
        </p:nvSpPr>
        <p:spPr>
          <a:xfrm>
            <a:off x="7809786" y="4239400"/>
            <a:ext cx="2217223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dirty="0"/>
              <a:t>The minimum value is suggested to be used.</a:t>
            </a:r>
            <a:endParaRPr lang="zh-CN" altLang="en-US" dirty="0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FD44391F-781E-41D4-82E8-9DDF54576905}"/>
              </a:ext>
            </a:extLst>
          </p:cNvPr>
          <p:cNvSpPr/>
          <p:nvPr/>
        </p:nvSpPr>
        <p:spPr bwMode="auto">
          <a:xfrm>
            <a:off x="9932149" y="5670026"/>
            <a:ext cx="1653649" cy="669577"/>
          </a:xfrm>
          <a:prstGeom prst="rect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EBC1E4C-5852-41BD-A323-F061F72B5BE0}"/>
              </a:ext>
            </a:extLst>
          </p:cNvPr>
          <p:cNvSpPr txBox="1"/>
          <p:nvPr/>
        </p:nvSpPr>
        <p:spPr>
          <a:xfrm>
            <a:off x="9499700" y="4869806"/>
            <a:ext cx="2760818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dirty="0"/>
              <a:t>This sentence needs to be evaluated when the final values are decided.</a:t>
            </a:r>
            <a:endParaRPr lang="zh-CN" altLang="en-US" dirty="0"/>
          </a:p>
        </p:txBody>
      </p:sp>
      <p:cxnSp>
        <p:nvCxnSpPr>
          <p:cNvPr id="28" name="直接箭头连接符 27">
            <a:extLst>
              <a:ext uri="{FF2B5EF4-FFF2-40B4-BE49-F238E27FC236}">
                <a16:creationId xmlns:a16="http://schemas.microsoft.com/office/drawing/2014/main" id="{A81BFD80-D34B-4202-AF55-12D0326167CC}"/>
              </a:ext>
            </a:extLst>
          </p:cNvPr>
          <p:cNvCxnSpPr>
            <a:cxnSpLocks/>
            <a:stCxn id="24" idx="2"/>
            <a:endCxn id="20" idx="0"/>
          </p:cNvCxnSpPr>
          <p:nvPr/>
        </p:nvCxnSpPr>
        <p:spPr bwMode="auto">
          <a:xfrm flipH="1">
            <a:off x="10758974" y="5269916"/>
            <a:ext cx="121135" cy="400110"/>
          </a:xfrm>
          <a:prstGeom prst="straightConnector1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75205435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0FC80586-66A0-45D0-8AB6-CEA411D51F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8014380"/>
              </p:ext>
            </p:extLst>
          </p:nvPr>
        </p:nvGraphicFramePr>
        <p:xfrm>
          <a:off x="285786" y="1428265"/>
          <a:ext cx="11263211" cy="297545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13367">
                  <a:extLst>
                    <a:ext uri="{9D8B030D-6E8A-4147-A177-3AD203B41FA5}">
                      <a16:colId xmlns:a16="http://schemas.microsoft.com/office/drawing/2014/main" val="1365857661"/>
                    </a:ext>
                  </a:extLst>
                </a:gridCol>
                <a:gridCol w="1213367">
                  <a:extLst>
                    <a:ext uri="{9D8B030D-6E8A-4147-A177-3AD203B41FA5}">
                      <a16:colId xmlns:a16="http://schemas.microsoft.com/office/drawing/2014/main" val="3398429927"/>
                    </a:ext>
                  </a:extLst>
                </a:gridCol>
                <a:gridCol w="609189">
                  <a:extLst>
                    <a:ext uri="{9D8B030D-6E8A-4147-A177-3AD203B41FA5}">
                      <a16:colId xmlns:a16="http://schemas.microsoft.com/office/drawing/2014/main" val="530958680"/>
                    </a:ext>
                  </a:extLst>
                </a:gridCol>
                <a:gridCol w="609189">
                  <a:extLst>
                    <a:ext uri="{9D8B030D-6E8A-4147-A177-3AD203B41FA5}">
                      <a16:colId xmlns:a16="http://schemas.microsoft.com/office/drawing/2014/main" val="1095840360"/>
                    </a:ext>
                  </a:extLst>
                </a:gridCol>
                <a:gridCol w="710125">
                  <a:extLst>
                    <a:ext uri="{9D8B030D-6E8A-4147-A177-3AD203B41FA5}">
                      <a16:colId xmlns:a16="http://schemas.microsoft.com/office/drawing/2014/main" val="577157394"/>
                    </a:ext>
                  </a:extLst>
                </a:gridCol>
                <a:gridCol w="710125">
                  <a:extLst>
                    <a:ext uri="{9D8B030D-6E8A-4147-A177-3AD203B41FA5}">
                      <a16:colId xmlns:a16="http://schemas.microsoft.com/office/drawing/2014/main" val="2674662988"/>
                    </a:ext>
                  </a:extLst>
                </a:gridCol>
                <a:gridCol w="710125">
                  <a:extLst>
                    <a:ext uri="{9D8B030D-6E8A-4147-A177-3AD203B41FA5}">
                      <a16:colId xmlns:a16="http://schemas.microsoft.com/office/drawing/2014/main" val="2493328639"/>
                    </a:ext>
                  </a:extLst>
                </a:gridCol>
                <a:gridCol w="1116014">
                  <a:extLst>
                    <a:ext uri="{9D8B030D-6E8A-4147-A177-3AD203B41FA5}">
                      <a16:colId xmlns:a16="http://schemas.microsoft.com/office/drawing/2014/main" val="2641644197"/>
                    </a:ext>
                  </a:extLst>
                </a:gridCol>
                <a:gridCol w="1116014">
                  <a:extLst>
                    <a:ext uri="{9D8B030D-6E8A-4147-A177-3AD203B41FA5}">
                      <a16:colId xmlns:a16="http://schemas.microsoft.com/office/drawing/2014/main" val="1814732044"/>
                    </a:ext>
                  </a:extLst>
                </a:gridCol>
                <a:gridCol w="816071">
                  <a:extLst>
                    <a:ext uri="{9D8B030D-6E8A-4147-A177-3AD203B41FA5}">
                      <a16:colId xmlns:a16="http://schemas.microsoft.com/office/drawing/2014/main" val="3056738238"/>
                    </a:ext>
                  </a:extLst>
                </a:gridCol>
                <a:gridCol w="816071">
                  <a:extLst>
                    <a:ext uri="{9D8B030D-6E8A-4147-A177-3AD203B41FA5}">
                      <a16:colId xmlns:a16="http://schemas.microsoft.com/office/drawing/2014/main" val="533772249"/>
                    </a:ext>
                  </a:extLst>
                </a:gridCol>
                <a:gridCol w="853204">
                  <a:extLst>
                    <a:ext uri="{9D8B030D-6E8A-4147-A177-3AD203B41FA5}">
                      <a16:colId xmlns:a16="http://schemas.microsoft.com/office/drawing/2014/main" val="4291802308"/>
                    </a:ext>
                  </a:extLst>
                </a:gridCol>
                <a:gridCol w="770350">
                  <a:extLst>
                    <a:ext uri="{9D8B030D-6E8A-4147-A177-3AD203B41FA5}">
                      <a16:colId xmlns:a16="http://schemas.microsoft.com/office/drawing/2014/main" val="2939222256"/>
                    </a:ext>
                  </a:extLst>
                </a:gridCol>
              </a:tblGrid>
              <a:tr h="488040"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Sensing service category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 cases 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Confidence level [%]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Accuracy of positioning estimate by sensing (for a target confidence level)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Accuracy of velocity estimate by sensing (for a target confidence level)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Sensing resolution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 sensing service latency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GB" sz="105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ms</a:t>
                      </a: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Refreshing rate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[s]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Missed detection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[%]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False alarm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[%]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088170"/>
                  </a:ext>
                </a:extLst>
              </a:tr>
              <a:tr h="58564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Horizontal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[m]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Vertical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Horizontal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[m/s]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Vertical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[m/s]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Range resolution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Velocity resolution (horizontal/ vertical)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[m/s x m/s]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984830"/>
                  </a:ext>
                </a:extLst>
              </a:tr>
              <a:tr h="94575">
                <a:tc rowSpan="6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5.2</a:t>
                      </a:r>
                      <a:endParaRPr lang="zh-CN" altLang="en-US" sz="800" kern="1200" dirty="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95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≤1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N/A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N/A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N/A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N/A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N/A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≤5000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≤ 0.1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≤5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≤5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6763323"/>
                  </a:ext>
                </a:extLst>
              </a:tr>
              <a:tr h="1808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5.7</a:t>
                      </a:r>
                      <a:endParaRPr lang="zh-CN" altLang="en-US" sz="800" kern="1200" dirty="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95</a:t>
                      </a:r>
                      <a:endParaRPr lang="zh-CN" altLang="en-US" sz="800" kern="1200" dirty="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≤1.5</a:t>
                      </a:r>
                      <a:endParaRPr lang="zh-CN" altLang="en-US" sz="800" kern="1200" dirty="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N/A</a:t>
                      </a:r>
                      <a:endParaRPr lang="zh-CN" altLang="en-US" sz="800" kern="1200" dirty="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N/A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N/A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N/A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N/A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˂1500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≤ 0.1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9050282"/>
                  </a:ext>
                </a:extLst>
              </a:tr>
              <a:tr h="180899"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5.10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</a:t>
                      </a:r>
                      <a:r>
                        <a:rPr lang="de-AT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/A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1-2</a:t>
                      </a:r>
                      <a:endParaRPr lang="zh-CN" altLang="en-US" sz="800" kern="1200" dirty="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1-2</a:t>
                      </a:r>
                      <a:endParaRPr lang="zh-CN" altLang="en-US" sz="800" kern="1200" dirty="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1-2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1-2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1m x 1m ~10m x 10m NOTE 2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1m/s x 1m/s ~ 10m/s x 10m/s NOTE 3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100~1000 NOTE 4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1Hz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NOTE 5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5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5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8490494"/>
                  </a:ext>
                </a:extLst>
              </a:tr>
              <a:tr h="180899"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5.11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95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≤1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N/A</a:t>
                      </a:r>
                      <a:endParaRPr lang="zh-CN" altLang="en-US" sz="800" kern="1200" dirty="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N/A</a:t>
                      </a:r>
                      <a:endParaRPr lang="zh-CN" altLang="en-US" sz="800" kern="1200" dirty="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N/A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N/A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N/A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≤100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NOTE 2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≤ 0.1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≤5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≤5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7392245"/>
                  </a:ext>
                </a:extLst>
              </a:tr>
              <a:tr h="180899"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5.12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95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</a:t>
                      </a:r>
                      <a:endParaRPr lang="zh-CN" altLang="en-US" sz="800" kern="1200" dirty="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NOTE </a:t>
                      </a:r>
                      <a:r>
                        <a:rPr lang="en-US" sz="800" kern="1200" dirty="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</a:t>
                      </a:r>
                      <a:endParaRPr lang="zh-CN" altLang="en-US" sz="800" kern="1200" dirty="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 NOTE 2</a:t>
                      </a:r>
                      <a:endParaRPr lang="zh-CN" altLang="en-US" sz="800" kern="1200" dirty="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&lt;1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NOTE </a:t>
                      </a:r>
                      <a:r>
                        <a:rPr lang="en-US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500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0.5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N/A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N/A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6164152"/>
                  </a:ext>
                </a:extLst>
              </a:tr>
              <a:tr h="180899"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5.23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99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≤</a:t>
                      </a:r>
                      <a:r>
                        <a:rPr lang="en-US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N/A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</a:t>
                      </a:r>
                      <a:endParaRPr lang="zh-CN" altLang="en-US" sz="800" kern="120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N/A</a:t>
                      </a:r>
                      <a:endParaRPr lang="zh-CN" altLang="en-US" sz="800" kern="1200" dirty="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</a:t>
                      </a:r>
                      <a:endParaRPr lang="zh-CN" altLang="en-US" sz="800" kern="1200" dirty="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1.5</a:t>
                      </a:r>
                      <a:endParaRPr lang="zh-CN" altLang="en-US" sz="800" kern="1200" dirty="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˂</a:t>
                      </a:r>
                      <a:r>
                        <a:rPr lang="en-US" sz="800" kern="1200" dirty="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500</a:t>
                      </a:r>
                      <a:endParaRPr lang="zh-CN" altLang="en-US" sz="800" kern="1200" dirty="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0.05</a:t>
                      </a:r>
                      <a:endParaRPr lang="zh-CN" altLang="en-US" sz="800" kern="1200" dirty="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N/A</a:t>
                      </a:r>
                      <a:endParaRPr lang="zh-CN" altLang="en-US" sz="800" kern="1200" dirty="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5</a:t>
                      </a:r>
                      <a:endParaRPr lang="zh-CN" altLang="en-US" sz="800" kern="1200" dirty="0">
                        <a:solidFill>
                          <a:srgbClr val="0D0D0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057576"/>
                  </a:ext>
                </a:extLst>
              </a:tr>
            </a:tbl>
          </a:graphicData>
        </a:graphic>
      </p:graphicFrame>
      <p:sp>
        <p:nvSpPr>
          <p:cNvPr id="5" name="标题 1">
            <a:extLst>
              <a:ext uri="{FF2B5EF4-FFF2-40B4-BE49-F238E27FC236}">
                <a16:creationId xmlns:a16="http://schemas.microsoft.com/office/drawing/2014/main" id="{92B9BCCF-2D5E-42CB-B486-18A1EA34AD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228600"/>
            <a:ext cx="9103784" cy="1143000"/>
          </a:xfrm>
        </p:spPr>
        <p:txBody>
          <a:bodyPr/>
          <a:lstStyle/>
          <a:p>
            <a:r>
              <a:rPr lang="en-US" altLang="zh-CN" dirty="0"/>
              <a:t>Analysis:</a:t>
            </a:r>
            <a:r>
              <a:rPr lang="zh-CN" altLang="en-US" dirty="0"/>
              <a:t> </a:t>
            </a:r>
            <a:r>
              <a:rPr lang="en-GB" altLang="zh-CN" dirty="0"/>
              <a:t>sensing service category#3</a:t>
            </a:r>
            <a:endParaRPr lang="zh-CN" alt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C007F858-E573-4D4C-8C0E-17ED832A49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6564989"/>
              </p:ext>
            </p:extLst>
          </p:nvPr>
        </p:nvGraphicFramePr>
        <p:xfrm>
          <a:off x="285786" y="4909167"/>
          <a:ext cx="11513734" cy="17797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88610">
                  <a:extLst>
                    <a:ext uri="{9D8B030D-6E8A-4147-A177-3AD203B41FA5}">
                      <a16:colId xmlns:a16="http://schemas.microsoft.com/office/drawing/2014/main" val="1629845022"/>
                    </a:ext>
                  </a:extLst>
                </a:gridCol>
                <a:gridCol w="774026">
                  <a:extLst>
                    <a:ext uri="{9D8B030D-6E8A-4147-A177-3AD203B41FA5}">
                      <a16:colId xmlns:a16="http://schemas.microsoft.com/office/drawing/2014/main" val="1680182819"/>
                    </a:ext>
                  </a:extLst>
                </a:gridCol>
                <a:gridCol w="888610">
                  <a:extLst>
                    <a:ext uri="{9D8B030D-6E8A-4147-A177-3AD203B41FA5}">
                      <a16:colId xmlns:a16="http://schemas.microsoft.com/office/drawing/2014/main" val="441085883"/>
                    </a:ext>
                  </a:extLst>
                </a:gridCol>
                <a:gridCol w="888610">
                  <a:extLst>
                    <a:ext uri="{9D8B030D-6E8A-4147-A177-3AD203B41FA5}">
                      <a16:colId xmlns:a16="http://schemas.microsoft.com/office/drawing/2014/main" val="2958544737"/>
                    </a:ext>
                  </a:extLst>
                </a:gridCol>
                <a:gridCol w="888610">
                  <a:extLst>
                    <a:ext uri="{9D8B030D-6E8A-4147-A177-3AD203B41FA5}">
                      <a16:colId xmlns:a16="http://schemas.microsoft.com/office/drawing/2014/main" val="3794804584"/>
                    </a:ext>
                  </a:extLst>
                </a:gridCol>
                <a:gridCol w="888610">
                  <a:extLst>
                    <a:ext uri="{9D8B030D-6E8A-4147-A177-3AD203B41FA5}">
                      <a16:colId xmlns:a16="http://schemas.microsoft.com/office/drawing/2014/main" val="4009918413"/>
                    </a:ext>
                  </a:extLst>
                </a:gridCol>
                <a:gridCol w="774026">
                  <a:extLst>
                    <a:ext uri="{9D8B030D-6E8A-4147-A177-3AD203B41FA5}">
                      <a16:colId xmlns:a16="http://schemas.microsoft.com/office/drawing/2014/main" val="3296179090"/>
                    </a:ext>
                  </a:extLst>
                </a:gridCol>
                <a:gridCol w="774026">
                  <a:extLst>
                    <a:ext uri="{9D8B030D-6E8A-4147-A177-3AD203B41FA5}">
                      <a16:colId xmlns:a16="http://schemas.microsoft.com/office/drawing/2014/main" val="19354906"/>
                    </a:ext>
                  </a:extLst>
                </a:gridCol>
                <a:gridCol w="993840">
                  <a:extLst>
                    <a:ext uri="{9D8B030D-6E8A-4147-A177-3AD203B41FA5}">
                      <a16:colId xmlns:a16="http://schemas.microsoft.com/office/drawing/2014/main" val="448883432"/>
                    </a:ext>
                  </a:extLst>
                </a:gridCol>
                <a:gridCol w="774026">
                  <a:extLst>
                    <a:ext uri="{9D8B030D-6E8A-4147-A177-3AD203B41FA5}">
                      <a16:colId xmlns:a16="http://schemas.microsoft.com/office/drawing/2014/main" val="3498841338"/>
                    </a:ext>
                  </a:extLst>
                </a:gridCol>
                <a:gridCol w="662560">
                  <a:extLst>
                    <a:ext uri="{9D8B030D-6E8A-4147-A177-3AD203B41FA5}">
                      <a16:colId xmlns:a16="http://schemas.microsoft.com/office/drawing/2014/main" val="694300576"/>
                    </a:ext>
                  </a:extLst>
                </a:gridCol>
                <a:gridCol w="552653">
                  <a:extLst>
                    <a:ext uri="{9D8B030D-6E8A-4147-A177-3AD203B41FA5}">
                      <a16:colId xmlns:a16="http://schemas.microsoft.com/office/drawing/2014/main" val="2765105955"/>
                    </a:ext>
                  </a:extLst>
                </a:gridCol>
                <a:gridCol w="1765527">
                  <a:extLst>
                    <a:ext uri="{9D8B030D-6E8A-4147-A177-3AD203B41FA5}">
                      <a16:colId xmlns:a16="http://schemas.microsoft.com/office/drawing/2014/main" val="1123027881"/>
                    </a:ext>
                  </a:extLst>
                </a:gridCol>
              </a:tblGrid>
              <a:tr h="50435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Sensing service category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Confidence level [%]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 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Accuracy of positioning estimate by sensing (for a target confidence level)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Accuracy of velocity estimate by sensing (for a target confidence level)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Sensing resolution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Max sensing service latency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</a:t>
                      </a:r>
                      <a:r>
                        <a:rPr lang="en-GB" sz="1050" dirty="0" err="1">
                          <a:effectLst/>
                        </a:rPr>
                        <a:t>ms</a:t>
                      </a:r>
                      <a:r>
                        <a:rPr lang="en-GB" sz="1050" dirty="0">
                          <a:effectLst/>
                        </a:rPr>
                        <a:t>]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 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Refreshing rate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[s]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Missed detection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[%]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False alarm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[%]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Sensing service description in a target sensing service area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559605"/>
                  </a:ext>
                </a:extLst>
              </a:tr>
              <a:tr h="68887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Horizontal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[m]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Vertical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[m]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Horizontal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[m/s]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Vertical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[m/s]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Range resolution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[m]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 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Velocity resolution (horizontal/ vertical)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[m/s x m/s]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 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1290829"/>
                  </a:ext>
                </a:extLst>
              </a:tr>
              <a:tr h="3152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3 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95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N/A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N/A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 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 x 1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100 (NOTE 2), or 1000 (NOTE 3)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0.1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 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2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2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Indoor/outdoor (e.g., detection tracking of human, animal, UAV) 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3659057"/>
                  </a:ext>
                </a:extLst>
              </a:tr>
            </a:tbl>
          </a:graphicData>
        </a:graphic>
      </p:graphicFrame>
      <p:sp>
        <p:nvSpPr>
          <p:cNvPr id="7" name="矩形 6">
            <a:extLst>
              <a:ext uri="{FF2B5EF4-FFF2-40B4-BE49-F238E27FC236}">
                <a16:creationId xmlns:a16="http://schemas.microsoft.com/office/drawing/2014/main" id="{D2F1BCB2-B286-4596-8A22-A8FA5BDDB005}"/>
              </a:ext>
            </a:extLst>
          </p:cNvPr>
          <p:cNvSpPr/>
          <p:nvPr/>
        </p:nvSpPr>
        <p:spPr bwMode="auto">
          <a:xfrm>
            <a:off x="3951962" y="3175403"/>
            <a:ext cx="663879" cy="1228319"/>
          </a:xfrm>
          <a:prstGeom prst="rect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848FE84-EAB8-44ED-A31C-D032409BE21D}"/>
              </a:ext>
            </a:extLst>
          </p:cNvPr>
          <p:cNvSpPr/>
          <p:nvPr/>
        </p:nvSpPr>
        <p:spPr bwMode="auto">
          <a:xfrm>
            <a:off x="2799566" y="6273800"/>
            <a:ext cx="977031" cy="479964"/>
          </a:xfrm>
          <a:prstGeom prst="rect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9" name="连接符: 肘形 8">
            <a:extLst>
              <a:ext uri="{FF2B5EF4-FFF2-40B4-BE49-F238E27FC236}">
                <a16:creationId xmlns:a16="http://schemas.microsoft.com/office/drawing/2014/main" id="{E14ADB33-AF8A-4399-B852-B8596FBE4594}"/>
              </a:ext>
            </a:extLst>
          </p:cNvPr>
          <p:cNvCxnSpPr>
            <a:cxnSpLocks/>
            <a:endCxn id="8" idx="0"/>
          </p:cNvCxnSpPr>
          <p:nvPr/>
        </p:nvCxnSpPr>
        <p:spPr bwMode="auto">
          <a:xfrm rot="5400000">
            <a:off x="2841559" y="4850246"/>
            <a:ext cx="1870078" cy="977031"/>
          </a:xfrm>
          <a:prstGeom prst="bentConnector3">
            <a:avLst>
              <a:gd name="adj1" fmla="val 50000"/>
            </a:avLst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40C530B1-22B7-4A24-8192-C79F3B428A07}"/>
              </a:ext>
            </a:extLst>
          </p:cNvPr>
          <p:cNvSpPr/>
          <p:nvPr/>
        </p:nvSpPr>
        <p:spPr>
          <a:xfrm>
            <a:off x="285785" y="1126133"/>
            <a:ext cx="59170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800" dirty="0">
                <a:solidFill>
                  <a:schemeClr val="dk1"/>
                </a:solidFill>
                <a:latin typeface="+mn-lt"/>
                <a:cs typeface="+mn-cs"/>
              </a:rPr>
              <a:t>Consolidated potential KPIs of sensing results </a:t>
            </a:r>
            <a:r>
              <a:rPr lang="en-US" altLang="zh-CN" sz="1800" dirty="0">
                <a:solidFill>
                  <a:schemeClr val="dk1"/>
                </a:solidFill>
                <a:latin typeface="+mn-lt"/>
                <a:cs typeface="+mn-cs"/>
              </a:rPr>
              <a:t>from TR 22.837</a:t>
            </a:r>
            <a:endParaRPr lang="zh-CN" altLang="en-US" sz="1800" dirty="0">
              <a:solidFill>
                <a:schemeClr val="dk1"/>
              </a:solidFill>
              <a:latin typeface="+mn-lt"/>
              <a:cs typeface="+mn-cs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FD6C6BC-3E81-428F-818C-C51156FA8A02}"/>
              </a:ext>
            </a:extLst>
          </p:cNvPr>
          <p:cNvSpPr/>
          <p:nvPr/>
        </p:nvSpPr>
        <p:spPr>
          <a:xfrm>
            <a:off x="205562" y="4594889"/>
            <a:ext cx="2480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800" dirty="0">
                <a:solidFill>
                  <a:schemeClr val="dk1"/>
                </a:solidFill>
                <a:latin typeface="+mn-lt"/>
                <a:cs typeface="+mn-cs"/>
              </a:rPr>
              <a:t>KPI </a:t>
            </a:r>
            <a:r>
              <a:rPr lang="en-US" altLang="zh-CN" sz="1800" dirty="0">
                <a:solidFill>
                  <a:schemeClr val="dk1"/>
                </a:solidFill>
                <a:latin typeface="+mn-lt"/>
                <a:cs typeface="+mn-cs"/>
              </a:rPr>
              <a:t>table from TS 22.137</a:t>
            </a:r>
            <a:endParaRPr lang="zh-CN" altLang="en-US" sz="1800" dirty="0">
              <a:solidFill>
                <a:schemeClr val="dk1"/>
              </a:solidFill>
              <a:latin typeface="+mn-lt"/>
              <a:cs typeface="+mn-cs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6372461-10A2-4F90-AAA9-A3A46285EBEF}"/>
              </a:ext>
            </a:extLst>
          </p:cNvPr>
          <p:cNvSpPr/>
          <p:nvPr/>
        </p:nvSpPr>
        <p:spPr bwMode="auto">
          <a:xfrm>
            <a:off x="5378774" y="3168052"/>
            <a:ext cx="663879" cy="1228319"/>
          </a:xfrm>
          <a:prstGeom prst="rect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32351E4-FE35-445A-90DE-883B920990EC}"/>
              </a:ext>
            </a:extLst>
          </p:cNvPr>
          <p:cNvSpPr/>
          <p:nvPr/>
        </p:nvSpPr>
        <p:spPr bwMode="auto">
          <a:xfrm>
            <a:off x="4647498" y="6273800"/>
            <a:ext cx="825932" cy="371761"/>
          </a:xfrm>
          <a:prstGeom prst="rect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7" name="连接符: 肘形 16">
            <a:extLst>
              <a:ext uri="{FF2B5EF4-FFF2-40B4-BE49-F238E27FC236}">
                <a16:creationId xmlns:a16="http://schemas.microsoft.com/office/drawing/2014/main" id="{1DA20AC6-10FE-40D5-B43E-D7DEA2971BCA}"/>
              </a:ext>
            </a:extLst>
          </p:cNvPr>
          <p:cNvCxnSpPr>
            <a:cxnSpLocks/>
            <a:endCxn id="16" idx="0"/>
          </p:cNvCxnSpPr>
          <p:nvPr/>
        </p:nvCxnSpPr>
        <p:spPr bwMode="auto">
          <a:xfrm rot="5400000">
            <a:off x="4453200" y="4996337"/>
            <a:ext cx="1884727" cy="670198"/>
          </a:xfrm>
          <a:prstGeom prst="bentConnector3">
            <a:avLst>
              <a:gd name="adj1" fmla="val 50000"/>
            </a:avLst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3CD24C39-987C-4B97-89D0-9D7251E0DDB1}"/>
              </a:ext>
            </a:extLst>
          </p:cNvPr>
          <p:cNvSpPr txBox="1"/>
          <p:nvPr/>
        </p:nvSpPr>
        <p:spPr>
          <a:xfrm>
            <a:off x="2342313" y="5651747"/>
            <a:ext cx="3194191" cy="24622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dirty="0"/>
              <a:t>The minimum value is suggested to be used.</a:t>
            </a:r>
            <a:endParaRPr lang="zh-CN" altLang="en-US" dirty="0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A7D21D3E-A20C-431F-88B2-B8EA3BCC1C74}"/>
              </a:ext>
            </a:extLst>
          </p:cNvPr>
          <p:cNvSpPr/>
          <p:nvPr/>
        </p:nvSpPr>
        <p:spPr bwMode="auto">
          <a:xfrm>
            <a:off x="9094308" y="3160753"/>
            <a:ext cx="838832" cy="1228319"/>
          </a:xfrm>
          <a:prstGeom prst="rect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04D437FB-369C-40B9-83F3-EFF4B068E40E}"/>
              </a:ext>
            </a:extLst>
          </p:cNvPr>
          <p:cNvSpPr/>
          <p:nvPr/>
        </p:nvSpPr>
        <p:spPr bwMode="auto">
          <a:xfrm>
            <a:off x="8034606" y="6273799"/>
            <a:ext cx="825932" cy="371762"/>
          </a:xfrm>
          <a:prstGeom prst="rect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F9791E0B-3C63-4955-8829-64F548D24E3D}"/>
              </a:ext>
            </a:extLst>
          </p:cNvPr>
          <p:cNvCxnSpPr>
            <a:cxnSpLocks/>
            <a:endCxn id="21" idx="0"/>
          </p:cNvCxnSpPr>
          <p:nvPr/>
        </p:nvCxnSpPr>
        <p:spPr bwMode="auto">
          <a:xfrm rot="5400000">
            <a:off x="7999790" y="4844180"/>
            <a:ext cx="1877401" cy="981836"/>
          </a:xfrm>
          <a:prstGeom prst="bentConnector3">
            <a:avLst>
              <a:gd name="adj1" fmla="val 50000"/>
            </a:avLst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id="{CF4A230A-C14E-4429-B7FF-C69FBF8D5CBB}"/>
              </a:ext>
            </a:extLst>
          </p:cNvPr>
          <p:cNvSpPr txBox="1"/>
          <p:nvPr/>
        </p:nvSpPr>
        <p:spPr>
          <a:xfrm>
            <a:off x="7593031" y="5753704"/>
            <a:ext cx="3194191" cy="24622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dirty="0"/>
              <a:t>The minimum value is suggested to be used.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195054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0FC80586-66A0-45D0-8AB6-CEA411D51F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2628438"/>
              </p:ext>
            </p:extLst>
          </p:nvPr>
        </p:nvGraphicFramePr>
        <p:xfrm>
          <a:off x="285786" y="1428265"/>
          <a:ext cx="11513734" cy="30403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40356">
                  <a:extLst>
                    <a:ext uri="{9D8B030D-6E8A-4147-A177-3AD203B41FA5}">
                      <a16:colId xmlns:a16="http://schemas.microsoft.com/office/drawing/2014/main" val="1365857661"/>
                    </a:ext>
                  </a:extLst>
                </a:gridCol>
                <a:gridCol w="1240356">
                  <a:extLst>
                    <a:ext uri="{9D8B030D-6E8A-4147-A177-3AD203B41FA5}">
                      <a16:colId xmlns:a16="http://schemas.microsoft.com/office/drawing/2014/main" val="3398429927"/>
                    </a:ext>
                  </a:extLst>
                </a:gridCol>
                <a:gridCol w="622739">
                  <a:extLst>
                    <a:ext uri="{9D8B030D-6E8A-4147-A177-3AD203B41FA5}">
                      <a16:colId xmlns:a16="http://schemas.microsoft.com/office/drawing/2014/main" val="530958680"/>
                    </a:ext>
                  </a:extLst>
                </a:gridCol>
                <a:gridCol w="622739">
                  <a:extLst>
                    <a:ext uri="{9D8B030D-6E8A-4147-A177-3AD203B41FA5}">
                      <a16:colId xmlns:a16="http://schemas.microsoft.com/office/drawing/2014/main" val="1095840360"/>
                    </a:ext>
                  </a:extLst>
                </a:gridCol>
                <a:gridCol w="725920">
                  <a:extLst>
                    <a:ext uri="{9D8B030D-6E8A-4147-A177-3AD203B41FA5}">
                      <a16:colId xmlns:a16="http://schemas.microsoft.com/office/drawing/2014/main" val="577157394"/>
                    </a:ext>
                  </a:extLst>
                </a:gridCol>
                <a:gridCol w="725920">
                  <a:extLst>
                    <a:ext uri="{9D8B030D-6E8A-4147-A177-3AD203B41FA5}">
                      <a16:colId xmlns:a16="http://schemas.microsoft.com/office/drawing/2014/main" val="2674662988"/>
                    </a:ext>
                  </a:extLst>
                </a:gridCol>
                <a:gridCol w="725920">
                  <a:extLst>
                    <a:ext uri="{9D8B030D-6E8A-4147-A177-3AD203B41FA5}">
                      <a16:colId xmlns:a16="http://schemas.microsoft.com/office/drawing/2014/main" val="2493328639"/>
                    </a:ext>
                  </a:extLst>
                </a:gridCol>
                <a:gridCol w="1140837">
                  <a:extLst>
                    <a:ext uri="{9D8B030D-6E8A-4147-A177-3AD203B41FA5}">
                      <a16:colId xmlns:a16="http://schemas.microsoft.com/office/drawing/2014/main" val="2641644197"/>
                    </a:ext>
                  </a:extLst>
                </a:gridCol>
                <a:gridCol w="1140837">
                  <a:extLst>
                    <a:ext uri="{9D8B030D-6E8A-4147-A177-3AD203B41FA5}">
                      <a16:colId xmlns:a16="http://schemas.microsoft.com/office/drawing/2014/main" val="1814732044"/>
                    </a:ext>
                  </a:extLst>
                </a:gridCol>
                <a:gridCol w="834222">
                  <a:extLst>
                    <a:ext uri="{9D8B030D-6E8A-4147-A177-3AD203B41FA5}">
                      <a16:colId xmlns:a16="http://schemas.microsoft.com/office/drawing/2014/main" val="3056738238"/>
                    </a:ext>
                  </a:extLst>
                </a:gridCol>
                <a:gridCol w="834222">
                  <a:extLst>
                    <a:ext uri="{9D8B030D-6E8A-4147-A177-3AD203B41FA5}">
                      <a16:colId xmlns:a16="http://schemas.microsoft.com/office/drawing/2014/main" val="533772249"/>
                    </a:ext>
                  </a:extLst>
                </a:gridCol>
                <a:gridCol w="518829">
                  <a:extLst>
                    <a:ext uri="{9D8B030D-6E8A-4147-A177-3AD203B41FA5}">
                      <a16:colId xmlns:a16="http://schemas.microsoft.com/office/drawing/2014/main" val="4291802308"/>
                    </a:ext>
                  </a:extLst>
                </a:gridCol>
                <a:gridCol w="1140837">
                  <a:extLst>
                    <a:ext uri="{9D8B030D-6E8A-4147-A177-3AD203B41FA5}">
                      <a16:colId xmlns:a16="http://schemas.microsoft.com/office/drawing/2014/main" val="2939222256"/>
                    </a:ext>
                  </a:extLst>
                </a:gridCol>
              </a:tblGrid>
              <a:tr h="524645"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Sensing service category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 cases 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Confidence level [%]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Accuracy of positioning estimate by sensing (for a target confidence level)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Accuracy of velocity estimate by sensing (for a target confidence level)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Sensing resolution</a:t>
                      </a:r>
                      <a:endParaRPr lang="zh-CN" alt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 sensing service latency</a:t>
                      </a:r>
                      <a:endParaRPr lang="zh-CN" alt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[ms]</a:t>
                      </a:r>
                      <a:endParaRPr lang="zh-CN" alt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Refreshing rate</a:t>
                      </a:r>
                      <a:endParaRPr lang="zh-CN" alt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[s]</a:t>
                      </a:r>
                      <a:endParaRPr lang="zh-CN" alt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Missed detection</a:t>
                      </a:r>
                      <a:endParaRPr lang="zh-CN" alt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[%]</a:t>
                      </a:r>
                      <a:endParaRPr lang="zh-CN" alt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False alarm</a:t>
                      </a:r>
                      <a:endParaRPr lang="zh-CN" alt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[%]</a:t>
                      </a:r>
                      <a:endParaRPr lang="zh-CN" alt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088170"/>
                  </a:ext>
                </a:extLst>
              </a:tr>
              <a:tr h="62957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Horizontal</a:t>
                      </a:r>
                      <a:endParaRPr lang="zh-CN" alt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[m]</a:t>
                      </a:r>
                      <a:endParaRPr lang="zh-CN" alt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Vertical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[m]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Horizontal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[m/s]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Vertical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[m/s]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Range resolution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[m]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Velocity resolution (horizontal/ vertical)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[m/s x m/s]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984830"/>
                  </a:ext>
                </a:extLst>
              </a:tr>
              <a:tr h="319783">
                <a:tc rowSpan="4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5.20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0.1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N/A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2.5m perpendicular to the parking space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5m parallel to the parking space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N/A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6763323"/>
                  </a:ext>
                </a:extLst>
              </a:tr>
              <a:tr h="46968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5.22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≤</a:t>
                      </a: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N/A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UAV: ≤25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Pedestrian: ≤1.5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V</a:t>
                      </a:r>
                      <a:r>
                        <a:rPr lang="en-GB" sz="800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ehicle: ≤15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N/A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N/A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N/A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≤5s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≥10Hz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[≤5]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[≤5]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905028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5.25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0.5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N/A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N/A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250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(granularity of field is 1.5m x 1.5m)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0933862"/>
                  </a:ext>
                </a:extLst>
              </a:tr>
              <a:tr h="194467"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5.32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[</a:t>
                      </a: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≤</a:t>
                      </a: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0.5]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N/A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N/A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[0.5]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[0.5]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≤</a:t>
                      </a: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</a:t>
                      </a: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N/A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N/A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7365179"/>
                  </a:ext>
                </a:extLst>
              </a:tr>
            </a:tbl>
          </a:graphicData>
        </a:graphic>
      </p:graphicFrame>
      <p:sp>
        <p:nvSpPr>
          <p:cNvPr id="5" name="标题 1">
            <a:extLst>
              <a:ext uri="{FF2B5EF4-FFF2-40B4-BE49-F238E27FC236}">
                <a16:creationId xmlns:a16="http://schemas.microsoft.com/office/drawing/2014/main" id="{92B9BCCF-2D5E-42CB-B486-18A1EA34AD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228600"/>
            <a:ext cx="9103784" cy="1143000"/>
          </a:xfrm>
        </p:spPr>
        <p:txBody>
          <a:bodyPr/>
          <a:lstStyle/>
          <a:p>
            <a:r>
              <a:rPr lang="en-US" altLang="zh-CN" dirty="0"/>
              <a:t>Analysis:</a:t>
            </a:r>
            <a:r>
              <a:rPr lang="zh-CN" altLang="en-US" dirty="0"/>
              <a:t> </a:t>
            </a:r>
            <a:r>
              <a:rPr lang="en-GB" altLang="zh-CN" dirty="0"/>
              <a:t>sensing service category#4</a:t>
            </a:r>
            <a:endParaRPr lang="zh-CN" alt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C007F858-E573-4D4C-8C0E-17ED832A49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2110477"/>
              </p:ext>
            </p:extLst>
          </p:nvPr>
        </p:nvGraphicFramePr>
        <p:xfrm>
          <a:off x="285786" y="4761357"/>
          <a:ext cx="11513734" cy="19521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88610">
                  <a:extLst>
                    <a:ext uri="{9D8B030D-6E8A-4147-A177-3AD203B41FA5}">
                      <a16:colId xmlns:a16="http://schemas.microsoft.com/office/drawing/2014/main" val="1629845022"/>
                    </a:ext>
                  </a:extLst>
                </a:gridCol>
                <a:gridCol w="774026">
                  <a:extLst>
                    <a:ext uri="{9D8B030D-6E8A-4147-A177-3AD203B41FA5}">
                      <a16:colId xmlns:a16="http://schemas.microsoft.com/office/drawing/2014/main" val="1680182819"/>
                    </a:ext>
                  </a:extLst>
                </a:gridCol>
                <a:gridCol w="888610">
                  <a:extLst>
                    <a:ext uri="{9D8B030D-6E8A-4147-A177-3AD203B41FA5}">
                      <a16:colId xmlns:a16="http://schemas.microsoft.com/office/drawing/2014/main" val="441085883"/>
                    </a:ext>
                  </a:extLst>
                </a:gridCol>
                <a:gridCol w="888610">
                  <a:extLst>
                    <a:ext uri="{9D8B030D-6E8A-4147-A177-3AD203B41FA5}">
                      <a16:colId xmlns:a16="http://schemas.microsoft.com/office/drawing/2014/main" val="2958544737"/>
                    </a:ext>
                  </a:extLst>
                </a:gridCol>
                <a:gridCol w="888610">
                  <a:extLst>
                    <a:ext uri="{9D8B030D-6E8A-4147-A177-3AD203B41FA5}">
                      <a16:colId xmlns:a16="http://schemas.microsoft.com/office/drawing/2014/main" val="3794804584"/>
                    </a:ext>
                  </a:extLst>
                </a:gridCol>
                <a:gridCol w="888610">
                  <a:extLst>
                    <a:ext uri="{9D8B030D-6E8A-4147-A177-3AD203B41FA5}">
                      <a16:colId xmlns:a16="http://schemas.microsoft.com/office/drawing/2014/main" val="4009918413"/>
                    </a:ext>
                  </a:extLst>
                </a:gridCol>
                <a:gridCol w="774026">
                  <a:extLst>
                    <a:ext uri="{9D8B030D-6E8A-4147-A177-3AD203B41FA5}">
                      <a16:colId xmlns:a16="http://schemas.microsoft.com/office/drawing/2014/main" val="3296179090"/>
                    </a:ext>
                  </a:extLst>
                </a:gridCol>
                <a:gridCol w="774026">
                  <a:extLst>
                    <a:ext uri="{9D8B030D-6E8A-4147-A177-3AD203B41FA5}">
                      <a16:colId xmlns:a16="http://schemas.microsoft.com/office/drawing/2014/main" val="19354906"/>
                    </a:ext>
                  </a:extLst>
                </a:gridCol>
                <a:gridCol w="993840">
                  <a:extLst>
                    <a:ext uri="{9D8B030D-6E8A-4147-A177-3AD203B41FA5}">
                      <a16:colId xmlns:a16="http://schemas.microsoft.com/office/drawing/2014/main" val="448883432"/>
                    </a:ext>
                  </a:extLst>
                </a:gridCol>
                <a:gridCol w="774026">
                  <a:extLst>
                    <a:ext uri="{9D8B030D-6E8A-4147-A177-3AD203B41FA5}">
                      <a16:colId xmlns:a16="http://schemas.microsoft.com/office/drawing/2014/main" val="3498841338"/>
                    </a:ext>
                  </a:extLst>
                </a:gridCol>
                <a:gridCol w="662560">
                  <a:extLst>
                    <a:ext uri="{9D8B030D-6E8A-4147-A177-3AD203B41FA5}">
                      <a16:colId xmlns:a16="http://schemas.microsoft.com/office/drawing/2014/main" val="694300576"/>
                    </a:ext>
                  </a:extLst>
                </a:gridCol>
                <a:gridCol w="552653">
                  <a:extLst>
                    <a:ext uri="{9D8B030D-6E8A-4147-A177-3AD203B41FA5}">
                      <a16:colId xmlns:a16="http://schemas.microsoft.com/office/drawing/2014/main" val="2765105955"/>
                    </a:ext>
                  </a:extLst>
                </a:gridCol>
                <a:gridCol w="1765527">
                  <a:extLst>
                    <a:ext uri="{9D8B030D-6E8A-4147-A177-3AD203B41FA5}">
                      <a16:colId xmlns:a16="http://schemas.microsoft.com/office/drawing/2014/main" val="1123027881"/>
                    </a:ext>
                  </a:extLst>
                </a:gridCol>
              </a:tblGrid>
              <a:tr h="50435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Sensing service category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Confidence level [%]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 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Accuracy of positioning estimate by sensing (for a target confidence level)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Accuracy of velocity estimate by sensing (for a target confidence level)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Sensing resolution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Max sensing service latency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</a:t>
                      </a:r>
                      <a:r>
                        <a:rPr lang="en-GB" sz="1050" dirty="0" err="1">
                          <a:effectLst/>
                        </a:rPr>
                        <a:t>ms</a:t>
                      </a:r>
                      <a:r>
                        <a:rPr lang="en-GB" sz="1050" dirty="0">
                          <a:effectLst/>
                        </a:rPr>
                        <a:t>]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 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Refreshing rate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[s]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Missed detection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[%]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False alarm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[%]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Sensing service description in a target sensing service area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559605"/>
                  </a:ext>
                </a:extLst>
              </a:tr>
              <a:tr h="68887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Horizontal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[m]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Vertical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[m]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Horizontal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[m/s]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Vertical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[m/s]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Range resolution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[m]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 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Velocity resolution (horizontal/ vertical)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[m/s x m/s]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 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1290829"/>
                  </a:ext>
                </a:extLst>
              </a:tr>
              <a:tr h="3152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4 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99 for public safety, otherwise, 95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0.5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0.5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1.5 for pedestrian,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15 for vehicle, otherwise, 0.1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1.5 for pedestrian, otherwise,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N/A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0.5 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 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5 x 5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for factories 0.5 may be needed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250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0.25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5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Indoor/outdoor (e.g., detection tracking of human, animal, UAV, AGV, vehicle) requiring higher performance than category 3 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3659057"/>
                  </a:ext>
                </a:extLst>
              </a:tr>
            </a:tbl>
          </a:graphicData>
        </a:graphic>
      </p:graphicFrame>
      <p:sp>
        <p:nvSpPr>
          <p:cNvPr id="7" name="矩形 6">
            <a:extLst>
              <a:ext uri="{FF2B5EF4-FFF2-40B4-BE49-F238E27FC236}">
                <a16:creationId xmlns:a16="http://schemas.microsoft.com/office/drawing/2014/main" id="{01105B2F-219A-43BF-9D10-66094D21C42A}"/>
              </a:ext>
            </a:extLst>
          </p:cNvPr>
          <p:cNvSpPr/>
          <p:nvPr/>
        </p:nvSpPr>
        <p:spPr bwMode="auto">
          <a:xfrm>
            <a:off x="1922658" y="6203950"/>
            <a:ext cx="8065892" cy="509562"/>
          </a:xfrm>
          <a:prstGeom prst="rect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190C3CA-8092-468B-B2C2-F4CC531F66CE}"/>
              </a:ext>
            </a:extLst>
          </p:cNvPr>
          <p:cNvSpPr/>
          <p:nvPr/>
        </p:nvSpPr>
        <p:spPr bwMode="auto">
          <a:xfrm>
            <a:off x="3390900" y="2581485"/>
            <a:ext cx="8261350" cy="1887106"/>
          </a:xfrm>
          <a:prstGeom prst="rect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9" name="连接符: 肘形 8">
            <a:extLst>
              <a:ext uri="{FF2B5EF4-FFF2-40B4-BE49-F238E27FC236}">
                <a16:creationId xmlns:a16="http://schemas.microsoft.com/office/drawing/2014/main" id="{C7884B91-11B0-4736-9DA3-54974CED318E}"/>
              </a:ext>
            </a:extLst>
          </p:cNvPr>
          <p:cNvCxnSpPr>
            <a:cxnSpLocks/>
            <a:endCxn id="7" idx="0"/>
          </p:cNvCxnSpPr>
          <p:nvPr/>
        </p:nvCxnSpPr>
        <p:spPr bwMode="auto">
          <a:xfrm rot="5400000">
            <a:off x="5891549" y="4532646"/>
            <a:ext cx="1735360" cy="1607249"/>
          </a:xfrm>
          <a:prstGeom prst="bentConnector3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7D7E2907-1D71-448D-A82A-5BB4ED2B5041}"/>
              </a:ext>
            </a:extLst>
          </p:cNvPr>
          <p:cNvSpPr txBox="1"/>
          <p:nvPr/>
        </p:nvSpPr>
        <p:spPr>
          <a:xfrm>
            <a:off x="6102324" y="4509203"/>
            <a:ext cx="3776703" cy="24622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dirty="0"/>
              <a:t>The minimum value is suggested to be used</a:t>
            </a:r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F3AA421-1B60-4208-938A-B3EEBEAB90B2}"/>
              </a:ext>
            </a:extLst>
          </p:cNvPr>
          <p:cNvSpPr/>
          <p:nvPr/>
        </p:nvSpPr>
        <p:spPr>
          <a:xfrm>
            <a:off x="285785" y="1126133"/>
            <a:ext cx="59170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800" dirty="0">
                <a:solidFill>
                  <a:schemeClr val="dk1"/>
                </a:solidFill>
                <a:latin typeface="+mn-lt"/>
                <a:cs typeface="+mn-cs"/>
              </a:rPr>
              <a:t>Consolidated potential KPIs of sensing results </a:t>
            </a:r>
            <a:r>
              <a:rPr lang="en-US" altLang="zh-CN" sz="1800" dirty="0">
                <a:solidFill>
                  <a:schemeClr val="dk1"/>
                </a:solidFill>
                <a:latin typeface="+mn-lt"/>
                <a:cs typeface="+mn-cs"/>
              </a:rPr>
              <a:t>from TR 22.837</a:t>
            </a:r>
            <a:endParaRPr lang="zh-CN" altLang="en-US" sz="1800" dirty="0">
              <a:solidFill>
                <a:schemeClr val="dk1"/>
              </a:solidFill>
              <a:latin typeface="+mn-lt"/>
              <a:cs typeface="+mn-cs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74F0FD5-F158-49A5-806D-87D73059E0BE}"/>
              </a:ext>
            </a:extLst>
          </p:cNvPr>
          <p:cNvSpPr/>
          <p:nvPr/>
        </p:nvSpPr>
        <p:spPr>
          <a:xfrm>
            <a:off x="218401" y="4444031"/>
            <a:ext cx="2480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800" dirty="0">
                <a:solidFill>
                  <a:schemeClr val="dk1"/>
                </a:solidFill>
                <a:latin typeface="+mn-lt"/>
                <a:cs typeface="+mn-cs"/>
              </a:rPr>
              <a:t>KPI </a:t>
            </a:r>
            <a:r>
              <a:rPr lang="en-US" altLang="zh-CN" sz="1800" dirty="0">
                <a:solidFill>
                  <a:schemeClr val="dk1"/>
                </a:solidFill>
                <a:latin typeface="+mn-lt"/>
                <a:cs typeface="+mn-cs"/>
              </a:rPr>
              <a:t>table from TS 22.137</a:t>
            </a:r>
            <a:endParaRPr lang="zh-CN" altLang="en-US" sz="1800" dirty="0">
              <a:solidFill>
                <a:schemeClr val="dk1"/>
              </a:solidFill>
              <a:latin typeface="+mn-lt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277DF61-8596-4723-BE52-628E0A5976E3}"/>
              </a:ext>
            </a:extLst>
          </p:cNvPr>
          <p:cNvSpPr/>
          <p:nvPr/>
        </p:nvSpPr>
        <p:spPr bwMode="auto">
          <a:xfrm>
            <a:off x="10145872" y="6131490"/>
            <a:ext cx="1721034" cy="582022"/>
          </a:xfrm>
          <a:prstGeom prst="rect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E621940-5720-4112-AA0C-14B7C1A738A8}"/>
              </a:ext>
            </a:extLst>
          </p:cNvPr>
          <p:cNvSpPr txBox="1"/>
          <p:nvPr/>
        </p:nvSpPr>
        <p:spPr>
          <a:xfrm>
            <a:off x="9879027" y="5240483"/>
            <a:ext cx="2134557" cy="55399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dirty="0"/>
              <a:t>This sentence needs to be evaluated when the final values are decided.</a:t>
            </a:r>
            <a:endParaRPr lang="zh-CN" altLang="en-US" dirty="0"/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18D94189-D5B6-47DA-87EE-845EF8DFF1F2}"/>
              </a:ext>
            </a:extLst>
          </p:cNvPr>
          <p:cNvCxnSpPr>
            <a:cxnSpLocks/>
            <a:stCxn id="14" idx="2"/>
          </p:cNvCxnSpPr>
          <p:nvPr/>
        </p:nvCxnSpPr>
        <p:spPr bwMode="auto">
          <a:xfrm>
            <a:off x="10946306" y="5794481"/>
            <a:ext cx="0" cy="370970"/>
          </a:xfrm>
          <a:prstGeom prst="straightConnector1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608969168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0FC80586-66A0-45D0-8AB6-CEA411D51F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7722198"/>
              </p:ext>
            </p:extLst>
          </p:nvPr>
        </p:nvGraphicFramePr>
        <p:xfrm>
          <a:off x="285786" y="1428265"/>
          <a:ext cx="11513734" cy="25647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40356">
                  <a:extLst>
                    <a:ext uri="{9D8B030D-6E8A-4147-A177-3AD203B41FA5}">
                      <a16:colId xmlns:a16="http://schemas.microsoft.com/office/drawing/2014/main" val="1365857661"/>
                    </a:ext>
                  </a:extLst>
                </a:gridCol>
                <a:gridCol w="670958">
                  <a:extLst>
                    <a:ext uri="{9D8B030D-6E8A-4147-A177-3AD203B41FA5}">
                      <a16:colId xmlns:a16="http://schemas.microsoft.com/office/drawing/2014/main" val="3398429927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530958680"/>
                    </a:ext>
                  </a:extLst>
                </a:gridCol>
                <a:gridCol w="1003300">
                  <a:extLst>
                    <a:ext uri="{9D8B030D-6E8A-4147-A177-3AD203B41FA5}">
                      <a16:colId xmlns:a16="http://schemas.microsoft.com/office/drawing/2014/main" val="1095840360"/>
                    </a:ext>
                  </a:extLst>
                </a:gridCol>
                <a:gridCol w="934246">
                  <a:extLst>
                    <a:ext uri="{9D8B030D-6E8A-4147-A177-3AD203B41FA5}">
                      <a16:colId xmlns:a16="http://schemas.microsoft.com/office/drawing/2014/main" val="577157394"/>
                    </a:ext>
                  </a:extLst>
                </a:gridCol>
                <a:gridCol w="725920">
                  <a:extLst>
                    <a:ext uri="{9D8B030D-6E8A-4147-A177-3AD203B41FA5}">
                      <a16:colId xmlns:a16="http://schemas.microsoft.com/office/drawing/2014/main" val="2674662988"/>
                    </a:ext>
                  </a:extLst>
                </a:gridCol>
                <a:gridCol w="725920">
                  <a:extLst>
                    <a:ext uri="{9D8B030D-6E8A-4147-A177-3AD203B41FA5}">
                      <a16:colId xmlns:a16="http://schemas.microsoft.com/office/drawing/2014/main" val="2493328639"/>
                    </a:ext>
                  </a:extLst>
                </a:gridCol>
                <a:gridCol w="1140837">
                  <a:extLst>
                    <a:ext uri="{9D8B030D-6E8A-4147-A177-3AD203B41FA5}">
                      <a16:colId xmlns:a16="http://schemas.microsoft.com/office/drawing/2014/main" val="2641644197"/>
                    </a:ext>
                  </a:extLst>
                </a:gridCol>
                <a:gridCol w="1140837">
                  <a:extLst>
                    <a:ext uri="{9D8B030D-6E8A-4147-A177-3AD203B41FA5}">
                      <a16:colId xmlns:a16="http://schemas.microsoft.com/office/drawing/2014/main" val="1814732044"/>
                    </a:ext>
                  </a:extLst>
                </a:gridCol>
                <a:gridCol w="834222">
                  <a:extLst>
                    <a:ext uri="{9D8B030D-6E8A-4147-A177-3AD203B41FA5}">
                      <a16:colId xmlns:a16="http://schemas.microsoft.com/office/drawing/2014/main" val="3056738238"/>
                    </a:ext>
                  </a:extLst>
                </a:gridCol>
                <a:gridCol w="834222">
                  <a:extLst>
                    <a:ext uri="{9D8B030D-6E8A-4147-A177-3AD203B41FA5}">
                      <a16:colId xmlns:a16="http://schemas.microsoft.com/office/drawing/2014/main" val="533772249"/>
                    </a:ext>
                  </a:extLst>
                </a:gridCol>
                <a:gridCol w="518829">
                  <a:extLst>
                    <a:ext uri="{9D8B030D-6E8A-4147-A177-3AD203B41FA5}">
                      <a16:colId xmlns:a16="http://schemas.microsoft.com/office/drawing/2014/main" val="4291802308"/>
                    </a:ext>
                  </a:extLst>
                </a:gridCol>
                <a:gridCol w="1140837">
                  <a:extLst>
                    <a:ext uri="{9D8B030D-6E8A-4147-A177-3AD203B41FA5}">
                      <a16:colId xmlns:a16="http://schemas.microsoft.com/office/drawing/2014/main" val="2939222256"/>
                    </a:ext>
                  </a:extLst>
                </a:gridCol>
              </a:tblGrid>
              <a:tr h="473600"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Sensing service category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 cases 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Confidence level [%]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Accuracy of positioning estimate by sensing (for a target confidence level)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Accuracy of velocity estimate by sensing (for a target confidence level)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Sensing resolution</a:t>
                      </a:r>
                      <a:endParaRPr lang="zh-CN" alt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 sensing service latency</a:t>
                      </a:r>
                      <a:endParaRPr lang="zh-CN" alt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[ms]</a:t>
                      </a:r>
                      <a:endParaRPr lang="zh-CN" alt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Refreshing rate</a:t>
                      </a:r>
                      <a:endParaRPr lang="zh-CN" alt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[s]</a:t>
                      </a:r>
                      <a:endParaRPr lang="zh-CN" alt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Missed detection</a:t>
                      </a:r>
                      <a:endParaRPr lang="zh-CN" alt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[%]</a:t>
                      </a:r>
                      <a:endParaRPr lang="zh-CN" alt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False alarm</a:t>
                      </a:r>
                      <a:endParaRPr lang="zh-CN" alt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[%]</a:t>
                      </a:r>
                      <a:endParaRPr lang="zh-CN" alt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088170"/>
                  </a:ext>
                </a:extLst>
              </a:tr>
              <a:tr h="56832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Horizontal</a:t>
                      </a:r>
                      <a:endParaRPr lang="zh-CN" alt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[m]</a:t>
                      </a:r>
                      <a:endParaRPr lang="zh-CN" alt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Vertical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[m]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Horizontal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[m/s]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Vertical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[m/s]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Range resolution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[m]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Velocity resolution (horizontal/ vertical)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[m/s x m/s]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984830"/>
                  </a:ext>
                </a:extLst>
              </a:tr>
              <a:tr h="373259"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5.27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≤ 0.5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≤ 1.</a:t>
                      </a: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Pedestrian: ≤1.5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Pedestrian: ≤1.5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800" dirty="0" err="1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Horiz</a:t>
                      </a:r>
                      <a:r>
                        <a:rPr lang="en-US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: 5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Vert: 5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≤1s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≥10Hz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[≤3]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[≤3]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6763323"/>
                  </a:ext>
                </a:extLst>
              </a:tr>
              <a:tr h="10427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C0C0C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5.28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[95]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Long range radar:[≤1.3] </a:t>
                      </a:r>
                      <a:endParaRPr lang="zh-CN" altLang="en-US" sz="800" kern="1200" dirty="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NOTE 2</a:t>
                      </a:r>
                      <a:endParaRPr lang="zh-CN" altLang="en-US" sz="800" kern="1200" dirty="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Short range radar:[≤2.6]</a:t>
                      </a:r>
                      <a:endParaRPr lang="zh-CN" altLang="en-US" sz="800" kern="1200" dirty="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en-US" sz="800" kern="1200" dirty="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en-US" sz="800" kern="1200" dirty="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≤0.5</a:t>
                      </a:r>
                      <a:endParaRPr lang="zh-CN" altLang="en-US" sz="800" kern="1200" dirty="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[≤ 0.12]</a:t>
                      </a:r>
                      <a:endParaRPr lang="zh-CN" altLang="en-US" sz="800" kern="1200" dirty="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NOTE 4</a:t>
                      </a:r>
                      <a:endParaRPr lang="zh-CN" altLang="en-US" sz="800" kern="1200" dirty="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N/A</a:t>
                      </a:r>
                      <a:endParaRPr lang="zh-CN" altLang="en-US" sz="800" kern="1200" dirty="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 [0.4]</a:t>
                      </a:r>
                      <a:endParaRPr lang="zh-CN" altLang="en-US" sz="800" kern="1200" dirty="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NOTE 5</a:t>
                      </a:r>
                      <a:endParaRPr lang="zh-CN" altLang="en-US" sz="800" kern="1200" dirty="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[≤ 0.6]</a:t>
                      </a:r>
                      <a:endParaRPr lang="zh-CN" altLang="en-US" sz="800" kern="1200" dirty="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NOTE 4</a:t>
                      </a:r>
                      <a:endParaRPr lang="zh-CN" altLang="en-US" sz="800" kern="1200" dirty="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Long range radar: [50]</a:t>
                      </a:r>
                      <a:endParaRPr lang="zh-CN" altLang="en-US" sz="800" kern="1200" dirty="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Short range radar:20</a:t>
                      </a:r>
                      <a:endParaRPr lang="zh-CN" altLang="en-US" sz="800" kern="1200" dirty="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Long range radar: [≤ 0.2];</a:t>
                      </a:r>
                      <a:endParaRPr lang="zh-CN" altLang="en-US" sz="800" kern="1200" dirty="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Short range radar: [≤ 0.05]</a:t>
                      </a:r>
                      <a:endParaRPr lang="zh-CN" altLang="en-US" sz="800" kern="1200" dirty="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[≤ 10]</a:t>
                      </a:r>
                      <a:endParaRPr lang="zh-CN" altLang="en-US" sz="800" kern="1200" dirty="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[&lt;1]</a:t>
                      </a:r>
                      <a:endParaRPr lang="zh-CN" altLang="en-US" sz="800" kern="1200" dirty="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9050282"/>
                  </a:ext>
                </a:extLst>
              </a:tr>
            </a:tbl>
          </a:graphicData>
        </a:graphic>
      </p:graphicFrame>
      <p:sp>
        <p:nvSpPr>
          <p:cNvPr id="5" name="标题 1">
            <a:extLst>
              <a:ext uri="{FF2B5EF4-FFF2-40B4-BE49-F238E27FC236}">
                <a16:creationId xmlns:a16="http://schemas.microsoft.com/office/drawing/2014/main" id="{92B9BCCF-2D5E-42CB-B486-18A1EA34AD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228600"/>
            <a:ext cx="9103784" cy="1143000"/>
          </a:xfrm>
        </p:spPr>
        <p:txBody>
          <a:bodyPr/>
          <a:lstStyle/>
          <a:p>
            <a:r>
              <a:rPr lang="en-US" altLang="zh-CN" dirty="0"/>
              <a:t>Analysis:</a:t>
            </a:r>
            <a:r>
              <a:rPr lang="zh-CN" altLang="en-US" dirty="0"/>
              <a:t> </a:t>
            </a:r>
            <a:r>
              <a:rPr lang="en-GB" altLang="zh-CN" dirty="0"/>
              <a:t>sensing service category#5</a:t>
            </a:r>
            <a:endParaRPr lang="zh-CN" alt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C007F858-E573-4D4C-8C0E-17ED832A49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3905870"/>
              </p:ext>
            </p:extLst>
          </p:nvPr>
        </p:nvGraphicFramePr>
        <p:xfrm>
          <a:off x="339133" y="4518532"/>
          <a:ext cx="11513734" cy="19521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88610">
                  <a:extLst>
                    <a:ext uri="{9D8B030D-6E8A-4147-A177-3AD203B41FA5}">
                      <a16:colId xmlns:a16="http://schemas.microsoft.com/office/drawing/2014/main" val="1629845022"/>
                    </a:ext>
                  </a:extLst>
                </a:gridCol>
                <a:gridCol w="774026">
                  <a:extLst>
                    <a:ext uri="{9D8B030D-6E8A-4147-A177-3AD203B41FA5}">
                      <a16:colId xmlns:a16="http://schemas.microsoft.com/office/drawing/2014/main" val="1680182819"/>
                    </a:ext>
                  </a:extLst>
                </a:gridCol>
                <a:gridCol w="888610">
                  <a:extLst>
                    <a:ext uri="{9D8B030D-6E8A-4147-A177-3AD203B41FA5}">
                      <a16:colId xmlns:a16="http://schemas.microsoft.com/office/drawing/2014/main" val="441085883"/>
                    </a:ext>
                  </a:extLst>
                </a:gridCol>
                <a:gridCol w="888610">
                  <a:extLst>
                    <a:ext uri="{9D8B030D-6E8A-4147-A177-3AD203B41FA5}">
                      <a16:colId xmlns:a16="http://schemas.microsoft.com/office/drawing/2014/main" val="2958544737"/>
                    </a:ext>
                  </a:extLst>
                </a:gridCol>
                <a:gridCol w="888610">
                  <a:extLst>
                    <a:ext uri="{9D8B030D-6E8A-4147-A177-3AD203B41FA5}">
                      <a16:colId xmlns:a16="http://schemas.microsoft.com/office/drawing/2014/main" val="3794804584"/>
                    </a:ext>
                  </a:extLst>
                </a:gridCol>
                <a:gridCol w="888610">
                  <a:extLst>
                    <a:ext uri="{9D8B030D-6E8A-4147-A177-3AD203B41FA5}">
                      <a16:colId xmlns:a16="http://schemas.microsoft.com/office/drawing/2014/main" val="4009918413"/>
                    </a:ext>
                  </a:extLst>
                </a:gridCol>
                <a:gridCol w="774026">
                  <a:extLst>
                    <a:ext uri="{9D8B030D-6E8A-4147-A177-3AD203B41FA5}">
                      <a16:colId xmlns:a16="http://schemas.microsoft.com/office/drawing/2014/main" val="3296179090"/>
                    </a:ext>
                  </a:extLst>
                </a:gridCol>
                <a:gridCol w="774026">
                  <a:extLst>
                    <a:ext uri="{9D8B030D-6E8A-4147-A177-3AD203B41FA5}">
                      <a16:colId xmlns:a16="http://schemas.microsoft.com/office/drawing/2014/main" val="19354906"/>
                    </a:ext>
                  </a:extLst>
                </a:gridCol>
                <a:gridCol w="993840">
                  <a:extLst>
                    <a:ext uri="{9D8B030D-6E8A-4147-A177-3AD203B41FA5}">
                      <a16:colId xmlns:a16="http://schemas.microsoft.com/office/drawing/2014/main" val="448883432"/>
                    </a:ext>
                  </a:extLst>
                </a:gridCol>
                <a:gridCol w="774026">
                  <a:extLst>
                    <a:ext uri="{9D8B030D-6E8A-4147-A177-3AD203B41FA5}">
                      <a16:colId xmlns:a16="http://schemas.microsoft.com/office/drawing/2014/main" val="3498841338"/>
                    </a:ext>
                  </a:extLst>
                </a:gridCol>
                <a:gridCol w="662560">
                  <a:extLst>
                    <a:ext uri="{9D8B030D-6E8A-4147-A177-3AD203B41FA5}">
                      <a16:colId xmlns:a16="http://schemas.microsoft.com/office/drawing/2014/main" val="694300576"/>
                    </a:ext>
                  </a:extLst>
                </a:gridCol>
                <a:gridCol w="552653">
                  <a:extLst>
                    <a:ext uri="{9D8B030D-6E8A-4147-A177-3AD203B41FA5}">
                      <a16:colId xmlns:a16="http://schemas.microsoft.com/office/drawing/2014/main" val="2765105955"/>
                    </a:ext>
                  </a:extLst>
                </a:gridCol>
                <a:gridCol w="1765527">
                  <a:extLst>
                    <a:ext uri="{9D8B030D-6E8A-4147-A177-3AD203B41FA5}">
                      <a16:colId xmlns:a16="http://schemas.microsoft.com/office/drawing/2014/main" val="1123027881"/>
                    </a:ext>
                  </a:extLst>
                </a:gridCol>
              </a:tblGrid>
              <a:tr h="50435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Sensing service category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Confidence level [%]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 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Accuracy of positioning estimate by sensing (for a target confidence level)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Accuracy of velocity estimate by sensing (for a target confidence level)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Sensing resolution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Max sensing service latency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[ms]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Refreshing rate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[s]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Missed detection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[%]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False alarm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[%]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Sensing service description in a target sensing service area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559605"/>
                  </a:ext>
                </a:extLst>
              </a:tr>
              <a:tr h="68887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Horizontal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[m]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Vertical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[m]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Horizontal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[m/s]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Vertical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[m/s]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Range resolution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[m]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 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Velocity resolution (horizontal/ vertical)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[m/s x m/s]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 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1290829"/>
                  </a:ext>
                </a:extLst>
              </a:tr>
              <a:tr h="3152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5 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95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short range radar; 0.02, otherwise; 0.1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0.5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0.03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N/A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 0.4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0.1 x 0.6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50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0.05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Indoor/outdoor (e.g., detection tracking of human, animal, UAV, AGV, vehicle) requiring higher performance than category 4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3659057"/>
                  </a:ext>
                </a:extLst>
              </a:tr>
            </a:tbl>
          </a:graphicData>
        </a:graphic>
      </p:graphicFrame>
      <p:sp>
        <p:nvSpPr>
          <p:cNvPr id="7" name="矩形 6">
            <a:extLst>
              <a:ext uri="{FF2B5EF4-FFF2-40B4-BE49-F238E27FC236}">
                <a16:creationId xmlns:a16="http://schemas.microsoft.com/office/drawing/2014/main" id="{48C7404B-8FB7-450C-90DC-7876BC51167F}"/>
              </a:ext>
            </a:extLst>
          </p:cNvPr>
          <p:cNvSpPr/>
          <p:nvPr/>
        </p:nvSpPr>
        <p:spPr bwMode="auto">
          <a:xfrm>
            <a:off x="2766272" y="2457561"/>
            <a:ext cx="7893377" cy="1193689"/>
          </a:xfrm>
          <a:prstGeom prst="rect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AACF4AD-4DA5-4527-AA0A-A7FC51BDF9F8}"/>
              </a:ext>
            </a:extLst>
          </p:cNvPr>
          <p:cNvSpPr/>
          <p:nvPr/>
        </p:nvSpPr>
        <p:spPr bwMode="auto">
          <a:xfrm>
            <a:off x="2009707" y="5961125"/>
            <a:ext cx="7491285" cy="509562"/>
          </a:xfrm>
          <a:prstGeom prst="rect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9" name="连接符: 肘形 8">
            <a:extLst>
              <a:ext uri="{FF2B5EF4-FFF2-40B4-BE49-F238E27FC236}">
                <a16:creationId xmlns:a16="http://schemas.microsoft.com/office/drawing/2014/main" id="{A5CFEBA9-6233-4515-ABBB-1A0BF49ECAD6}"/>
              </a:ext>
            </a:extLst>
          </p:cNvPr>
          <p:cNvCxnSpPr>
            <a:cxnSpLocks/>
            <a:stCxn id="7" idx="2"/>
          </p:cNvCxnSpPr>
          <p:nvPr/>
        </p:nvCxnSpPr>
        <p:spPr bwMode="auto">
          <a:xfrm rot="5400000">
            <a:off x="5211444" y="4459607"/>
            <a:ext cx="2309874" cy="693160"/>
          </a:xfrm>
          <a:prstGeom prst="bentConnector3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6B31D603-2175-4641-801F-304C249A8CFC}"/>
              </a:ext>
            </a:extLst>
          </p:cNvPr>
          <p:cNvSpPr txBox="1"/>
          <p:nvPr/>
        </p:nvSpPr>
        <p:spPr>
          <a:xfrm>
            <a:off x="6797953" y="4077405"/>
            <a:ext cx="3776703" cy="24622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dirty="0"/>
              <a:t>The minimum value is suggested to be used</a:t>
            </a:r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BA86074-2085-4D5E-94A8-DE4D77C7AE9C}"/>
              </a:ext>
            </a:extLst>
          </p:cNvPr>
          <p:cNvSpPr/>
          <p:nvPr/>
        </p:nvSpPr>
        <p:spPr>
          <a:xfrm>
            <a:off x="285785" y="1126133"/>
            <a:ext cx="59170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800" dirty="0">
                <a:solidFill>
                  <a:schemeClr val="dk1"/>
                </a:solidFill>
                <a:latin typeface="+mn-lt"/>
                <a:cs typeface="+mn-cs"/>
              </a:rPr>
              <a:t>Consolidated potential KPIs of sensing results </a:t>
            </a:r>
            <a:r>
              <a:rPr lang="en-US" altLang="zh-CN" sz="1800" dirty="0">
                <a:solidFill>
                  <a:schemeClr val="dk1"/>
                </a:solidFill>
                <a:latin typeface="+mn-lt"/>
                <a:cs typeface="+mn-cs"/>
              </a:rPr>
              <a:t>from TR 22.837</a:t>
            </a:r>
            <a:endParaRPr lang="zh-CN" altLang="en-US" sz="1800" dirty="0">
              <a:solidFill>
                <a:schemeClr val="dk1"/>
              </a:solidFill>
              <a:latin typeface="+mn-lt"/>
              <a:cs typeface="+mn-cs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D971117-9BBC-4F09-BB54-DDBB4919140E}"/>
              </a:ext>
            </a:extLst>
          </p:cNvPr>
          <p:cNvSpPr/>
          <p:nvPr/>
        </p:nvSpPr>
        <p:spPr>
          <a:xfrm>
            <a:off x="285785" y="4187907"/>
            <a:ext cx="2480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800" dirty="0">
                <a:solidFill>
                  <a:schemeClr val="dk1"/>
                </a:solidFill>
                <a:latin typeface="+mn-lt"/>
                <a:cs typeface="+mn-cs"/>
              </a:rPr>
              <a:t>KPI </a:t>
            </a:r>
            <a:r>
              <a:rPr lang="en-US" altLang="zh-CN" sz="1800" dirty="0">
                <a:solidFill>
                  <a:schemeClr val="dk1"/>
                </a:solidFill>
                <a:latin typeface="+mn-lt"/>
                <a:cs typeface="+mn-cs"/>
              </a:rPr>
              <a:t>table from TS 22.137</a:t>
            </a:r>
            <a:endParaRPr lang="zh-CN" altLang="en-US" sz="1800" dirty="0">
              <a:solidFill>
                <a:schemeClr val="dk1"/>
              </a:solidFill>
              <a:latin typeface="+mn-lt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FB7888D-080A-4C1B-B395-128480141B7D}"/>
              </a:ext>
            </a:extLst>
          </p:cNvPr>
          <p:cNvSpPr/>
          <p:nvPr/>
        </p:nvSpPr>
        <p:spPr bwMode="auto">
          <a:xfrm>
            <a:off x="10145871" y="5868444"/>
            <a:ext cx="1760344" cy="670142"/>
          </a:xfrm>
          <a:prstGeom prst="rect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A31E2C2-4A09-4C60-A431-16CEB1B944FE}"/>
              </a:ext>
            </a:extLst>
          </p:cNvPr>
          <p:cNvSpPr txBox="1"/>
          <p:nvPr/>
        </p:nvSpPr>
        <p:spPr>
          <a:xfrm>
            <a:off x="9922092" y="4916489"/>
            <a:ext cx="2207902" cy="55399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dirty="0"/>
              <a:t>This sentence needs to be evaluated when the final values are decided.</a:t>
            </a:r>
            <a:endParaRPr lang="zh-CN" altLang="en-US" dirty="0"/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3CBF7A1C-B6AB-4830-8CE0-98FC8DA0200C}"/>
              </a:ext>
            </a:extLst>
          </p:cNvPr>
          <p:cNvCxnSpPr>
            <a:cxnSpLocks/>
            <a:stCxn id="14" idx="2"/>
            <a:endCxn id="13" idx="0"/>
          </p:cNvCxnSpPr>
          <p:nvPr/>
        </p:nvCxnSpPr>
        <p:spPr bwMode="auto">
          <a:xfrm>
            <a:off x="11026043" y="5470487"/>
            <a:ext cx="0" cy="397957"/>
          </a:xfrm>
          <a:prstGeom prst="straightConnector1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272233529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0FC80586-66A0-45D0-8AB6-CEA411D51F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6978134"/>
              </p:ext>
            </p:extLst>
          </p:nvPr>
        </p:nvGraphicFramePr>
        <p:xfrm>
          <a:off x="285786" y="1428265"/>
          <a:ext cx="11400998" cy="242254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8211">
                  <a:extLst>
                    <a:ext uri="{9D8B030D-6E8A-4147-A177-3AD203B41FA5}">
                      <a16:colId xmlns:a16="http://schemas.microsoft.com/office/drawing/2014/main" val="1365857661"/>
                    </a:ext>
                  </a:extLst>
                </a:gridCol>
                <a:gridCol w="1228211">
                  <a:extLst>
                    <a:ext uri="{9D8B030D-6E8A-4147-A177-3AD203B41FA5}">
                      <a16:colId xmlns:a16="http://schemas.microsoft.com/office/drawing/2014/main" val="3398429927"/>
                    </a:ext>
                  </a:extLst>
                </a:gridCol>
                <a:gridCol w="616641">
                  <a:extLst>
                    <a:ext uri="{9D8B030D-6E8A-4147-A177-3AD203B41FA5}">
                      <a16:colId xmlns:a16="http://schemas.microsoft.com/office/drawing/2014/main" val="530958680"/>
                    </a:ext>
                  </a:extLst>
                </a:gridCol>
                <a:gridCol w="616641">
                  <a:extLst>
                    <a:ext uri="{9D8B030D-6E8A-4147-A177-3AD203B41FA5}">
                      <a16:colId xmlns:a16="http://schemas.microsoft.com/office/drawing/2014/main" val="1095840360"/>
                    </a:ext>
                  </a:extLst>
                </a:gridCol>
                <a:gridCol w="718812">
                  <a:extLst>
                    <a:ext uri="{9D8B030D-6E8A-4147-A177-3AD203B41FA5}">
                      <a16:colId xmlns:a16="http://schemas.microsoft.com/office/drawing/2014/main" val="577157394"/>
                    </a:ext>
                  </a:extLst>
                </a:gridCol>
                <a:gridCol w="718812">
                  <a:extLst>
                    <a:ext uri="{9D8B030D-6E8A-4147-A177-3AD203B41FA5}">
                      <a16:colId xmlns:a16="http://schemas.microsoft.com/office/drawing/2014/main" val="2674662988"/>
                    </a:ext>
                  </a:extLst>
                </a:gridCol>
                <a:gridCol w="718812">
                  <a:extLst>
                    <a:ext uri="{9D8B030D-6E8A-4147-A177-3AD203B41FA5}">
                      <a16:colId xmlns:a16="http://schemas.microsoft.com/office/drawing/2014/main" val="2493328639"/>
                    </a:ext>
                  </a:extLst>
                </a:gridCol>
                <a:gridCol w="1129667">
                  <a:extLst>
                    <a:ext uri="{9D8B030D-6E8A-4147-A177-3AD203B41FA5}">
                      <a16:colId xmlns:a16="http://schemas.microsoft.com/office/drawing/2014/main" val="2641644197"/>
                    </a:ext>
                  </a:extLst>
                </a:gridCol>
                <a:gridCol w="1129667">
                  <a:extLst>
                    <a:ext uri="{9D8B030D-6E8A-4147-A177-3AD203B41FA5}">
                      <a16:colId xmlns:a16="http://schemas.microsoft.com/office/drawing/2014/main" val="1814732044"/>
                    </a:ext>
                  </a:extLst>
                </a:gridCol>
                <a:gridCol w="826054">
                  <a:extLst>
                    <a:ext uri="{9D8B030D-6E8A-4147-A177-3AD203B41FA5}">
                      <a16:colId xmlns:a16="http://schemas.microsoft.com/office/drawing/2014/main" val="3056738238"/>
                    </a:ext>
                  </a:extLst>
                </a:gridCol>
                <a:gridCol w="826054">
                  <a:extLst>
                    <a:ext uri="{9D8B030D-6E8A-4147-A177-3AD203B41FA5}">
                      <a16:colId xmlns:a16="http://schemas.microsoft.com/office/drawing/2014/main" val="533772249"/>
                    </a:ext>
                  </a:extLst>
                </a:gridCol>
                <a:gridCol w="513749">
                  <a:extLst>
                    <a:ext uri="{9D8B030D-6E8A-4147-A177-3AD203B41FA5}">
                      <a16:colId xmlns:a16="http://schemas.microsoft.com/office/drawing/2014/main" val="4291802308"/>
                    </a:ext>
                  </a:extLst>
                </a:gridCol>
                <a:gridCol w="1129667">
                  <a:extLst>
                    <a:ext uri="{9D8B030D-6E8A-4147-A177-3AD203B41FA5}">
                      <a16:colId xmlns:a16="http://schemas.microsoft.com/office/drawing/2014/main" val="2939222256"/>
                    </a:ext>
                  </a:extLst>
                </a:gridCol>
              </a:tblGrid>
              <a:tr h="609111"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Sensing service category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 cases 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Confidence level [%]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Accuracy of positioning estimate by sensing (for a target confidence level)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Accuracy of velocity estimate by sensing (for a target confidence level)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Sensing resolution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 sensing service latency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[ms]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Refreshing rate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[s]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Missed detection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[%]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False alarm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[%]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088170"/>
                  </a:ext>
                </a:extLst>
              </a:tr>
              <a:tr h="73093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Horizontal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[m]</a:t>
                      </a:r>
                      <a:endParaRPr lang="zh-CN" altLang="en-US" sz="105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Vertical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Horizontal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[m/s]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Vertical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[m/s]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Range resolution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Velocity resolution (horizontal/ vertical)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[m/s x m/s]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984830"/>
                  </a:ext>
                </a:extLst>
              </a:tr>
              <a:tr h="155047"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800" kern="12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6</a:t>
                      </a:r>
                      <a:endParaRPr lang="zh-CN" altLang="en-US" sz="800" kern="1200" dirty="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5.3</a:t>
                      </a:r>
                      <a:endParaRPr lang="zh-CN" altLang="en-US" sz="800" kern="1200" dirty="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95</a:t>
                      </a:r>
                      <a:endParaRPr lang="zh-CN" altLang="en-US" sz="800" kern="1200" dirty="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N/A</a:t>
                      </a:r>
                      <a:endParaRPr lang="zh-CN" altLang="en-US" sz="800" kern="1200" dirty="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N/A</a:t>
                      </a:r>
                      <a:endParaRPr lang="zh-CN" altLang="en-US" sz="800" kern="1200" dirty="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N/A</a:t>
                      </a:r>
                      <a:endParaRPr lang="zh-CN" altLang="en-US" sz="800" kern="1200" dirty="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N/A</a:t>
                      </a:r>
                      <a:endParaRPr lang="zh-CN" altLang="en-US" sz="800" kern="120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N/A</a:t>
                      </a:r>
                      <a:endParaRPr lang="zh-CN" altLang="en-US" sz="800" kern="120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N/A</a:t>
                      </a:r>
                      <a:endParaRPr lang="zh-CN" altLang="en-US" sz="800" kern="120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 min</a:t>
                      </a:r>
                      <a:endParaRPr lang="zh-CN" altLang="en-US" sz="800" kern="120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10min, application configurable</a:t>
                      </a:r>
                      <a:endParaRPr lang="zh-CN" altLang="en-US" sz="800" kern="120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5</a:t>
                      </a:r>
                      <a:endParaRPr lang="zh-CN" altLang="en-US" sz="800" kern="120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5</a:t>
                      </a:r>
                      <a:endParaRPr lang="zh-CN" altLang="en-US" sz="800" kern="120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6763323"/>
                  </a:ext>
                </a:extLst>
              </a:tr>
              <a:tr h="29656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5.5</a:t>
                      </a:r>
                      <a:endParaRPr lang="zh-CN" altLang="en-US" sz="800" kern="120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95</a:t>
                      </a:r>
                      <a:endParaRPr lang="zh-CN" altLang="en-US" sz="800" kern="120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≤10</a:t>
                      </a:r>
                      <a:endParaRPr lang="zh-CN" altLang="en-US" sz="800" kern="120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[≤</a:t>
                      </a:r>
                      <a:r>
                        <a:rPr lang="en-US" sz="800" kern="12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0.2]</a:t>
                      </a:r>
                      <a:endParaRPr lang="zh-CN" altLang="en-US" sz="800" kern="120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NOTE 2</a:t>
                      </a:r>
                      <a:endParaRPr lang="zh-CN" altLang="en-US" sz="800" kern="120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N/A</a:t>
                      </a:r>
                      <a:endParaRPr lang="zh-CN" altLang="en-US" sz="800" kern="120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N/A</a:t>
                      </a:r>
                      <a:endParaRPr lang="zh-CN" altLang="en-US" sz="800" kern="1200" dirty="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N/A</a:t>
                      </a:r>
                      <a:endParaRPr lang="zh-CN" altLang="en-US" sz="800" kern="1200" dirty="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N/A</a:t>
                      </a:r>
                      <a:endParaRPr lang="zh-CN" altLang="en-US" sz="800" kern="1200" dirty="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≤ 1min</a:t>
                      </a:r>
                      <a:endParaRPr lang="zh-CN" altLang="en-US" sz="800" kern="1200" dirty="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NOTE 3</a:t>
                      </a:r>
                      <a:endParaRPr lang="zh-CN" altLang="en-US" sz="800" kern="1200" dirty="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&lt; 1min</a:t>
                      </a:r>
                      <a:endParaRPr lang="zh-CN" altLang="en-US" sz="800" kern="1200" dirty="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NOTE 3</a:t>
                      </a:r>
                      <a:endParaRPr lang="zh-CN" altLang="en-US" sz="800" kern="1200" dirty="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&lt; 0.1</a:t>
                      </a:r>
                      <a:endParaRPr lang="zh-CN" altLang="en-US" sz="800" kern="1200" dirty="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&lt; 3</a:t>
                      </a:r>
                      <a:endParaRPr lang="zh-CN" altLang="en-US" sz="800" kern="1200" dirty="0">
                        <a:solidFill>
                          <a:srgbClr val="0C0C0C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9050282"/>
                  </a:ext>
                </a:extLst>
              </a:tr>
            </a:tbl>
          </a:graphicData>
        </a:graphic>
      </p:graphicFrame>
      <p:sp>
        <p:nvSpPr>
          <p:cNvPr id="5" name="标题 1">
            <a:extLst>
              <a:ext uri="{FF2B5EF4-FFF2-40B4-BE49-F238E27FC236}">
                <a16:creationId xmlns:a16="http://schemas.microsoft.com/office/drawing/2014/main" id="{92B9BCCF-2D5E-42CB-B486-18A1EA34AD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228600"/>
            <a:ext cx="9103784" cy="1143000"/>
          </a:xfrm>
        </p:spPr>
        <p:txBody>
          <a:bodyPr/>
          <a:lstStyle/>
          <a:p>
            <a:r>
              <a:rPr lang="en-US" altLang="zh-CN" dirty="0"/>
              <a:t>Analysis:</a:t>
            </a:r>
            <a:r>
              <a:rPr lang="zh-CN" altLang="en-US" dirty="0"/>
              <a:t> </a:t>
            </a:r>
            <a:r>
              <a:rPr lang="en-GB" altLang="zh-CN" dirty="0"/>
              <a:t>sensing service category#6</a:t>
            </a:r>
            <a:endParaRPr lang="zh-CN" alt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C007F858-E573-4D4C-8C0E-17ED832A49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3926201"/>
              </p:ext>
            </p:extLst>
          </p:nvPr>
        </p:nvGraphicFramePr>
        <p:xfrm>
          <a:off x="285786" y="4372482"/>
          <a:ext cx="11513734" cy="17797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88610">
                  <a:extLst>
                    <a:ext uri="{9D8B030D-6E8A-4147-A177-3AD203B41FA5}">
                      <a16:colId xmlns:a16="http://schemas.microsoft.com/office/drawing/2014/main" val="1629845022"/>
                    </a:ext>
                  </a:extLst>
                </a:gridCol>
                <a:gridCol w="774026">
                  <a:extLst>
                    <a:ext uri="{9D8B030D-6E8A-4147-A177-3AD203B41FA5}">
                      <a16:colId xmlns:a16="http://schemas.microsoft.com/office/drawing/2014/main" val="1680182819"/>
                    </a:ext>
                  </a:extLst>
                </a:gridCol>
                <a:gridCol w="888610">
                  <a:extLst>
                    <a:ext uri="{9D8B030D-6E8A-4147-A177-3AD203B41FA5}">
                      <a16:colId xmlns:a16="http://schemas.microsoft.com/office/drawing/2014/main" val="441085883"/>
                    </a:ext>
                  </a:extLst>
                </a:gridCol>
                <a:gridCol w="888610">
                  <a:extLst>
                    <a:ext uri="{9D8B030D-6E8A-4147-A177-3AD203B41FA5}">
                      <a16:colId xmlns:a16="http://schemas.microsoft.com/office/drawing/2014/main" val="2958544737"/>
                    </a:ext>
                  </a:extLst>
                </a:gridCol>
                <a:gridCol w="888610">
                  <a:extLst>
                    <a:ext uri="{9D8B030D-6E8A-4147-A177-3AD203B41FA5}">
                      <a16:colId xmlns:a16="http://schemas.microsoft.com/office/drawing/2014/main" val="3794804584"/>
                    </a:ext>
                  </a:extLst>
                </a:gridCol>
                <a:gridCol w="888610">
                  <a:extLst>
                    <a:ext uri="{9D8B030D-6E8A-4147-A177-3AD203B41FA5}">
                      <a16:colId xmlns:a16="http://schemas.microsoft.com/office/drawing/2014/main" val="4009918413"/>
                    </a:ext>
                  </a:extLst>
                </a:gridCol>
                <a:gridCol w="774026">
                  <a:extLst>
                    <a:ext uri="{9D8B030D-6E8A-4147-A177-3AD203B41FA5}">
                      <a16:colId xmlns:a16="http://schemas.microsoft.com/office/drawing/2014/main" val="3296179090"/>
                    </a:ext>
                  </a:extLst>
                </a:gridCol>
                <a:gridCol w="774026">
                  <a:extLst>
                    <a:ext uri="{9D8B030D-6E8A-4147-A177-3AD203B41FA5}">
                      <a16:colId xmlns:a16="http://schemas.microsoft.com/office/drawing/2014/main" val="19354906"/>
                    </a:ext>
                  </a:extLst>
                </a:gridCol>
                <a:gridCol w="993840">
                  <a:extLst>
                    <a:ext uri="{9D8B030D-6E8A-4147-A177-3AD203B41FA5}">
                      <a16:colId xmlns:a16="http://schemas.microsoft.com/office/drawing/2014/main" val="448883432"/>
                    </a:ext>
                  </a:extLst>
                </a:gridCol>
                <a:gridCol w="774026">
                  <a:extLst>
                    <a:ext uri="{9D8B030D-6E8A-4147-A177-3AD203B41FA5}">
                      <a16:colId xmlns:a16="http://schemas.microsoft.com/office/drawing/2014/main" val="3498841338"/>
                    </a:ext>
                  </a:extLst>
                </a:gridCol>
                <a:gridCol w="662560">
                  <a:extLst>
                    <a:ext uri="{9D8B030D-6E8A-4147-A177-3AD203B41FA5}">
                      <a16:colId xmlns:a16="http://schemas.microsoft.com/office/drawing/2014/main" val="694300576"/>
                    </a:ext>
                  </a:extLst>
                </a:gridCol>
                <a:gridCol w="552653">
                  <a:extLst>
                    <a:ext uri="{9D8B030D-6E8A-4147-A177-3AD203B41FA5}">
                      <a16:colId xmlns:a16="http://schemas.microsoft.com/office/drawing/2014/main" val="2765105955"/>
                    </a:ext>
                  </a:extLst>
                </a:gridCol>
                <a:gridCol w="1765527">
                  <a:extLst>
                    <a:ext uri="{9D8B030D-6E8A-4147-A177-3AD203B41FA5}">
                      <a16:colId xmlns:a16="http://schemas.microsoft.com/office/drawing/2014/main" val="1123027881"/>
                    </a:ext>
                  </a:extLst>
                </a:gridCol>
              </a:tblGrid>
              <a:tr h="50435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Sensing service category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Confidence level [%]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 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Accuracy of positioning estimate by sensing (for a target confidence level)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Accuracy of velocity estimate by sensing (for a target confidence level)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Sensing resolution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Max sensing service latency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</a:t>
                      </a:r>
                      <a:r>
                        <a:rPr lang="en-GB" sz="1050" dirty="0" err="1">
                          <a:effectLst/>
                        </a:rPr>
                        <a:t>ms</a:t>
                      </a:r>
                      <a:r>
                        <a:rPr lang="en-GB" sz="1050" dirty="0">
                          <a:effectLst/>
                        </a:rPr>
                        <a:t>]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 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Refreshing rate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[s]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Missed detection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[%]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False alarm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[%]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Sensing service description in a target sensing service area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559605"/>
                  </a:ext>
                </a:extLst>
              </a:tr>
              <a:tr h="68887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Horizontal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[m]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Vertical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[m]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Horizontal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[m/s]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Vertical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[m/s]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Range resolution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[m]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 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Velocity resolution (horizontal/ vertical)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[m/s x m/s]</a:t>
                      </a:r>
                      <a:endParaRPr lang="zh-CN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 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1290829"/>
                  </a:ext>
                </a:extLst>
              </a:tr>
              <a:tr h="3152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6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95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0.2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N/A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N/A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N/A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N/A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6000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60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3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C0C0C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Nature of environments monitored by sensing. 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3659057"/>
                  </a:ext>
                </a:extLst>
              </a:tr>
            </a:tbl>
          </a:graphicData>
        </a:graphic>
      </p:graphicFrame>
      <p:sp>
        <p:nvSpPr>
          <p:cNvPr id="7" name="矩形 6">
            <a:extLst>
              <a:ext uri="{FF2B5EF4-FFF2-40B4-BE49-F238E27FC236}">
                <a16:creationId xmlns:a16="http://schemas.microsoft.com/office/drawing/2014/main" id="{9E6A340A-3599-4718-9B67-93764DF3C0CC}"/>
              </a:ext>
            </a:extLst>
          </p:cNvPr>
          <p:cNvSpPr/>
          <p:nvPr/>
        </p:nvSpPr>
        <p:spPr>
          <a:xfrm>
            <a:off x="285785" y="1126133"/>
            <a:ext cx="59170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800" dirty="0">
                <a:solidFill>
                  <a:schemeClr val="dk1"/>
                </a:solidFill>
                <a:latin typeface="+mn-lt"/>
                <a:cs typeface="+mn-cs"/>
              </a:rPr>
              <a:t>Consolidated potential KPIs of sensing results </a:t>
            </a:r>
            <a:r>
              <a:rPr lang="en-US" altLang="zh-CN" sz="1800" dirty="0">
                <a:solidFill>
                  <a:schemeClr val="dk1"/>
                </a:solidFill>
                <a:latin typeface="+mn-lt"/>
                <a:cs typeface="+mn-cs"/>
              </a:rPr>
              <a:t>from TR 22.837</a:t>
            </a:r>
            <a:endParaRPr lang="zh-CN" altLang="en-US" sz="1800" dirty="0">
              <a:solidFill>
                <a:schemeClr val="dk1"/>
              </a:solidFill>
              <a:latin typeface="+mn-lt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0AD6FFC-80F4-459F-833C-C4091375BF4E}"/>
              </a:ext>
            </a:extLst>
          </p:cNvPr>
          <p:cNvSpPr/>
          <p:nvPr/>
        </p:nvSpPr>
        <p:spPr>
          <a:xfrm>
            <a:off x="195895" y="4063952"/>
            <a:ext cx="2480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800" dirty="0">
                <a:solidFill>
                  <a:schemeClr val="dk1"/>
                </a:solidFill>
                <a:latin typeface="+mn-lt"/>
                <a:cs typeface="+mn-cs"/>
              </a:rPr>
              <a:t>KPI </a:t>
            </a:r>
            <a:r>
              <a:rPr lang="en-US" altLang="zh-CN" sz="1800" dirty="0">
                <a:solidFill>
                  <a:schemeClr val="dk1"/>
                </a:solidFill>
                <a:latin typeface="+mn-lt"/>
                <a:cs typeface="+mn-cs"/>
              </a:rPr>
              <a:t>table from TS 22.137</a:t>
            </a:r>
            <a:endParaRPr lang="zh-CN" altLang="en-US" sz="1800" dirty="0">
              <a:solidFill>
                <a:schemeClr val="dk1"/>
              </a:solidFill>
              <a:latin typeface="+mn-lt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9021A8D-B94E-4E65-9477-CF904FEFBA80}"/>
              </a:ext>
            </a:extLst>
          </p:cNvPr>
          <p:cNvSpPr/>
          <p:nvPr/>
        </p:nvSpPr>
        <p:spPr bwMode="auto">
          <a:xfrm>
            <a:off x="10033348" y="3110725"/>
            <a:ext cx="544882" cy="779931"/>
          </a:xfrm>
          <a:prstGeom prst="rect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622F87A-8CF0-4F84-A429-2B832D19A117}"/>
              </a:ext>
            </a:extLst>
          </p:cNvPr>
          <p:cNvSpPr/>
          <p:nvPr/>
        </p:nvSpPr>
        <p:spPr bwMode="auto">
          <a:xfrm>
            <a:off x="8789432" y="5766705"/>
            <a:ext cx="680245" cy="468995"/>
          </a:xfrm>
          <a:prstGeom prst="rect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5" name="连接符: 肘形 14">
            <a:extLst>
              <a:ext uri="{FF2B5EF4-FFF2-40B4-BE49-F238E27FC236}">
                <a16:creationId xmlns:a16="http://schemas.microsoft.com/office/drawing/2014/main" id="{325D9512-FA16-4663-A749-6D9F6A408778}"/>
              </a:ext>
            </a:extLst>
          </p:cNvPr>
          <p:cNvCxnSpPr>
            <a:cxnSpLocks/>
            <a:endCxn id="12" idx="0"/>
          </p:cNvCxnSpPr>
          <p:nvPr/>
        </p:nvCxnSpPr>
        <p:spPr bwMode="auto">
          <a:xfrm rot="5400000">
            <a:off x="8747609" y="4268192"/>
            <a:ext cx="1880460" cy="1116567"/>
          </a:xfrm>
          <a:prstGeom prst="bentConnector3">
            <a:avLst/>
          </a:prstGeom>
          <a:noFill/>
          <a:ln w="28575" cap="flat" cmpd="sng" algn="ctr">
            <a:solidFill>
              <a:srgbClr val="FF6699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9D658316-E306-4AB0-A79D-1725C7F313EC}"/>
              </a:ext>
            </a:extLst>
          </p:cNvPr>
          <p:cNvSpPr txBox="1"/>
          <p:nvPr/>
        </p:nvSpPr>
        <p:spPr>
          <a:xfrm>
            <a:off x="8492593" y="4008936"/>
            <a:ext cx="3194191" cy="24622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dirty="0"/>
              <a:t>The minimum value is suggested to be used.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897615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openxmlformats.org/package/2006/metadata/core-properties"/>
    <ds:schemaRef ds:uri="http://schemas.microsoft.com/office/2006/documentManagement/types"/>
    <ds:schemaRef ds:uri="dcc30912-d230-4cc2-b11f-bb5ca2a6b6f5"/>
    <ds:schemaRef ds:uri="http://www.w3.org/XML/1998/namespace"/>
    <ds:schemaRef ds:uri="http://purl.org/dc/elements/1.1/"/>
    <ds:schemaRef ds:uri="http://purl.org/dc/dcmitype/"/>
    <ds:schemaRef ds:uri="09cef1fd-e61b-4dbf-b745-21988b13f978"/>
    <ds:schemaRef ds:uri="http://schemas.microsoft.com/office/infopath/2007/PartnerControls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65724</TotalTime>
  <Words>3316</Words>
  <Application>Microsoft Office PowerPoint</Application>
  <PresentationFormat>宽屏</PresentationFormat>
  <Paragraphs>1005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MS Mincho</vt:lpstr>
      <vt:lpstr>等线</vt:lpstr>
      <vt:lpstr>宋体</vt:lpstr>
      <vt:lpstr>Arial</vt:lpstr>
      <vt:lpstr>Calibri</vt:lpstr>
      <vt:lpstr>Calibri Light</vt:lpstr>
      <vt:lpstr>Times New Roman</vt:lpstr>
      <vt:lpstr>Office Theme</vt:lpstr>
      <vt:lpstr>自定义设计方案</vt:lpstr>
      <vt:lpstr>Discussion on sensing KPI table</vt:lpstr>
      <vt:lpstr>Background</vt:lpstr>
      <vt:lpstr>Proposal and way forward</vt:lpstr>
      <vt:lpstr>Analysis: sensing service category#1</vt:lpstr>
      <vt:lpstr>Analysis: sensing service category#2</vt:lpstr>
      <vt:lpstr>Analysis: sensing service category#3</vt:lpstr>
      <vt:lpstr>Analysis: sensing service category#4</vt:lpstr>
      <vt:lpstr>Analysis: sensing service category#5</vt:lpstr>
      <vt:lpstr>Analysis: sensing service category#6</vt:lpstr>
      <vt:lpstr>Analysis: sensing service category#7</vt:lpstr>
      <vt:lpstr>Analysis: sensing service category#8</vt:lpstr>
      <vt:lpstr>PowerPoint 演示文稿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</cp:lastModifiedBy>
  <cp:revision>3002</cp:revision>
  <dcterms:created xsi:type="dcterms:W3CDTF">2008-08-30T09:32:10Z</dcterms:created>
  <dcterms:modified xsi:type="dcterms:W3CDTF">2023-11-03T12:08:43Z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0x0101003A08C6E7E0CB5C40B3C0F55B9E8294C3</vt:lpwstr>
  </property>
  <property fmtid="{D5CDD505-2E9C-101B-9397-08002B2CF9AE}" pid="9" name="CWM2b1af9d7d32943b4a6156c93e97c7caf">
    <vt:lpwstr>CWMsGmh1IMWLHZz1Unugf6WAQJcmS+M21KyAfhWuiS0qp/i2XDl7aTGb+OOvZJkAzcbZlrBBoav5GyF7OnjPjLt2g==</vt:lpwstr>
  </property>
  <property fmtid="{D5CDD505-2E9C-101B-9397-08002B2CF9AE}" pid="10" name="_2015_ms_pID_725343">
    <vt:lpwstr>(3)vOdB1fnjr7pLOWYWNb2irFmsU5v1+YjCUrFfXkdv+7c8EiVJZUHO1efhEI2kOm4S2gj+4Fi1
lKd/gU5SgljlyOx/qKtkkHjPKNo9XvTwqTTpk3gfx+KvKXru0G6oyWt07FQup0XKKIssVGQI
70JHug9+KWJrJJzogWOPYcNIoMEUlHU6r9giA+TEFudb/86Huv7IXM8Uxj3TrGYDDqZObQMC
qEW0kTXzg+lJeXNABj</vt:lpwstr>
  </property>
  <property fmtid="{D5CDD505-2E9C-101B-9397-08002B2CF9AE}" pid="11" name="_2015_ms_pID_7253431">
    <vt:lpwstr>yhlUHGopVLmPWI6morjD9BAcLdCkOFtAlFmm0UHQ6GS4mWNyi+NgXz
IG6RLXii909HPXpfTBQKUQk8nEkY4hhnwcUwHApyKiiv0LJWIo7eSrissNvgdLih2Fn14uhw
8jleQxUQnQJ1LDI6t04ChBhQaxB7QRsLDNBEfWrNHZ5pNNP1hrhyiVmZcXMifhtvEu06FrnR
vDxvRd3SQwpkbf+Yd7E2Y6zdyKpEb9v+10hz</vt:lpwstr>
  </property>
  <property fmtid="{D5CDD505-2E9C-101B-9397-08002B2CF9AE}" pid="12" name="_2015_ms_pID_7253432">
    <vt:lpwstr>vA==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1691485780</vt:lpwstr>
  </property>
</Properties>
</file>