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2" r:id="rId6"/>
    <p:sldId id="794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39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WG1 </a:t>
            </a: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104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13 - 17 September, 2023,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Chicago, US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S1-233136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WG1 Meeting #104, </a:t>
            </a:r>
            <a:r>
              <a:rPr lang="en-US" altLang="de-DE" sz="1200" dirty="0" smtClean="0">
                <a:solidFill>
                  <a:schemeClr val="bg1"/>
                </a:solidFill>
              </a:rPr>
              <a:t>13 - 17 September, 2023, Chicago, US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Study on enhancements to Network Automation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smtClean="0">
                <a:latin typeface="Arial" panose="020B0604020202020204" pitchFamily="34" charset="0"/>
              </a:rPr>
              <a:t>China Telecom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157530"/>
            <a:ext cx="7086194" cy="675167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Motivation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41429" y="691520"/>
            <a:ext cx="8654788" cy="51643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AI can assist some </a:t>
            </a:r>
            <a:r>
              <a:rPr lang="de-DE" altLang="de-DE" sz="1800" b="1" kern="0" dirty="0" smtClean="0">
                <a:solidFill>
                  <a:srgbClr val="FF0000"/>
                </a:solidFill>
              </a:rPr>
              <a:t>existing services </a:t>
            </a:r>
            <a:r>
              <a:rPr lang="de-DE" altLang="de-DE" sz="1800" b="1" kern="0" dirty="0" smtClean="0"/>
              <a:t>to provide better user experience</a:t>
            </a:r>
            <a:endParaRPr lang="de-DE" altLang="de-DE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 smtClean="0"/>
              <a:t>Integrate Sensing and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kern="0" dirty="0" smtClean="0"/>
              <a:t>AI assisted object identification and trajectory tacking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kern="0" dirty="0" smtClean="0"/>
              <a:t>New KPIs, e.g. higher identification accuracy and lower sensing service latency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 smtClean="0"/>
              <a:t>Energy saving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kern="0" dirty="0" smtClean="0"/>
              <a:t>AI assisted dynamic energy saving policies configuration and energy states changing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New KPIs, e.g. higher energy saving efficiency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Support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New</a:t>
            </a:r>
            <a:r>
              <a:rPr lang="en-US" altLang="zh-CN" sz="1800" b="1" dirty="0" smtClean="0"/>
              <a:t>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AI based services </a:t>
            </a:r>
            <a:r>
              <a:rPr lang="en-US" altLang="zh-CN" sz="1800" b="1" dirty="0" smtClean="0"/>
              <a:t>to provide better user experience: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Intent-driven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Automatically provides </a:t>
            </a:r>
            <a:r>
              <a:rPr lang="en-US" altLang="zh-CN" sz="1400" dirty="0"/>
              <a:t>instructions to other NFs to fulfil the intent of the </a:t>
            </a:r>
            <a:r>
              <a:rPr lang="en-US" altLang="zh-CN" sz="1400" dirty="0" smtClean="0"/>
              <a:t>user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The use </a:t>
            </a:r>
            <a:r>
              <a:rPr lang="en-US" altLang="zh-CN" sz="1400" dirty="0"/>
              <a:t>cases and KPIs for AI assisted intent-driven capabilities should be studied in SA1.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Large model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Beneficial to network </a:t>
            </a:r>
            <a:r>
              <a:rPr lang="en-US" altLang="zh-CN" sz="1400" dirty="0"/>
              <a:t>operators in network </a:t>
            </a:r>
            <a:r>
              <a:rPr lang="en-US" altLang="zh-CN" sz="1400" dirty="0" err="1"/>
              <a:t>optimisation</a:t>
            </a:r>
            <a:r>
              <a:rPr lang="en-US" altLang="zh-CN" sz="1400" dirty="0"/>
              <a:t> and related operations </a:t>
            </a:r>
            <a:endParaRPr lang="en-US" altLang="zh-CN" sz="1400" dirty="0" smtClean="0"/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use </a:t>
            </a:r>
            <a:r>
              <a:rPr lang="en-US" altLang="zh-CN" sz="1400" dirty="0" smtClean="0"/>
              <a:t>cases </a:t>
            </a:r>
            <a:r>
              <a:rPr lang="en-US" altLang="zh-CN" sz="1400" dirty="0"/>
              <a:t>and requirements need to be studied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Introduce new </a:t>
            </a:r>
            <a:r>
              <a:rPr lang="de-DE" altLang="zh-CN" sz="1600" b="1" dirty="0" smtClean="0">
                <a:solidFill>
                  <a:srgbClr val="FF0000"/>
                </a:solidFill>
              </a:rPr>
              <a:t>AI capabilities </a:t>
            </a:r>
            <a:r>
              <a:rPr lang="de-DE" altLang="zh-CN" sz="1600" b="1" dirty="0" smtClean="0"/>
              <a:t>to support network automation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Large volume data transfer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Critical </a:t>
            </a:r>
            <a:r>
              <a:rPr lang="en-US" altLang="zh-CN" sz="1400" dirty="0"/>
              <a:t>for some network services and functionalities, </a:t>
            </a:r>
            <a:r>
              <a:rPr lang="en-US" altLang="zh-CN" sz="1400" dirty="0" smtClean="0"/>
              <a:t>e.g. training data transfer </a:t>
            </a:r>
            <a:r>
              <a:rPr lang="en-US" altLang="zh-CN" sz="1400" dirty="0"/>
              <a:t>for complex </a:t>
            </a:r>
            <a:r>
              <a:rPr lang="en-US" altLang="zh-CN" sz="1400" dirty="0" smtClean="0"/>
              <a:t>model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kern="0" dirty="0" smtClean="0"/>
              <a:t>The amount of data required for model training is proportional to the size of the model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 smtClean="0"/>
              <a:t>Transfer learning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kern="0" dirty="0" smtClean="0"/>
              <a:t>Faster and more efficient model training and deployment by transfer learning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544944" y="5865092"/>
            <a:ext cx="1339273" cy="4895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+mn-lt"/>
              </a:rPr>
              <a:t>AI assisted existing services</a:t>
            </a:r>
            <a:endParaRPr kumimoji="0" lang="zh-CN" altLang="en-US" sz="120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434418" y="5855852"/>
            <a:ext cx="1339273" cy="4895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+mn-lt"/>
              </a:rPr>
              <a:t>AI based new services</a:t>
            </a:r>
            <a:endParaRPr kumimoji="0" lang="zh-CN" altLang="en-US" sz="120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4323892" y="5855851"/>
            <a:ext cx="1339273" cy="4895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+mn-lt"/>
              </a:rPr>
              <a:t>AI based new capabilities</a:t>
            </a:r>
            <a:endParaRPr kumimoji="0" lang="zh-CN" altLang="en-US" sz="120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29449" y="5993255"/>
            <a:ext cx="247794" cy="233197"/>
            <a:chOff x="7316788" y="3275356"/>
            <a:chExt cx="1106776" cy="1041578"/>
          </a:xfrm>
        </p:grpSpPr>
        <p:sp>
          <p:nvSpPr>
            <p:cNvPr id="9" name="矩形 8"/>
            <p:cNvSpPr/>
            <p:nvPr/>
          </p:nvSpPr>
          <p:spPr bwMode="auto">
            <a:xfrm>
              <a:off x="7316788" y="3694545"/>
              <a:ext cx="1106776" cy="203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7736249" y="3275356"/>
              <a:ext cx="267854" cy="104157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Arial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24894" y="5995887"/>
            <a:ext cx="247794" cy="233197"/>
            <a:chOff x="7316788" y="3275356"/>
            <a:chExt cx="1106776" cy="1041578"/>
          </a:xfrm>
        </p:grpSpPr>
        <p:sp>
          <p:nvSpPr>
            <p:cNvPr id="13" name="矩形 12"/>
            <p:cNvSpPr/>
            <p:nvPr/>
          </p:nvSpPr>
          <p:spPr bwMode="auto">
            <a:xfrm>
              <a:off x="7316788" y="3694545"/>
              <a:ext cx="1106776" cy="203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7736249" y="3275356"/>
              <a:ext cx="267854" cy="104157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5" name="圆角矩形 14"/>
          <p:cNvSpPr/>
          <p:nvPr/>
        </p:nvSpPr>
        <p:spPr bwMode="auto">
          <a:xfrm>
            <a:off x="6428862" y="5865092"/>
            <a:ext cx="1438127" cy="4895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+mn-lt"/>
              </a:rPr>
              <a:t>Integrated AI with</a:t>
            </a:r>
            <a:r>
              <a:rPr kumimoji="0" lang="en-US" altLang="zh-CN" sz="1200" strike="noStrike" cap="none" normalizeH="0" dirty="0" smtClean="0">
                <a:ln>
                  <a:noFill/>
                </a:ln>
                <a:solidFill>
                  <a:schemeClr val="tx1"/>
                </a:solidFill>
                <a:latin typeface="+mn-lt"/>
              </a:rPr>
              <a:t> communication</a:t>
            </a:r>
            <a:endParaRPr kumimoji="0" lang="zh-CN" altLang="en-US" sz="120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右箭头 20"/>
          <p:cNvSpPr/>
          <p:nvPr/>
        </p:nvSpPr>
        <p:spPr bwMode="auto">
          <a:xfrm>
            <a:off x="5871816" y="6040180"/>
            <a:ext cx="360218" cy="13934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Gap Analysis</a:t>
            </a:r>
            <a:endParaRPr lang="en-US" dirty="0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/>
          </p:cNvSpPr>
          <p:nvPr/>
        </p:nvSpPr>
        <p:spPr bwMode="auto">
          <a:xfrm>
            <a:off x="1241693" y="1345156"/>
            <a:ext cx="79002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1800" b="1" kern="0" dirty="0" smtClean="0">
                <a:solidFill>
                  <a:schemeClr val="tx1"/>
                </a:solidFill>
              </a:rPr>
              <a:t>Now</a:t>
            </a:r>
            <a:endParaRPr lang="en-US" sz="1800" kern="0" dirty="0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/>
          </p:cNvSpPr>
          <p:nvPr/>
        </p:nvSpPr>
        <p:spPr bwMode="auto">
          <a:xfrm>
            <a:off x="6996873" y="1332978"/>
            <a:ext cx="639830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1800" b="1" kern="0" dirty="0" smtClean="0">
                <a:solidFill>
                  <a:schemeClr val="tx1"/>
                </a:solidFill>
              </a:rPr>
              <a:t>R20</a:t>
            </a:r>
            <a:endParaRPr lang="en-US" sz="1800" kern="0" dirty="0">
              <a:solidFill>
                <a:schemeClr val="tx1"/>
              </a:solidFill>
            </a:endParaRPr>
          </a:p>
        </p:txBody>
      </p:sp>
      <p:pic>
        <p:nvPicPr>
          <p:cNvPr id="50" name="图片 49" descr="Rockefeller Institute: Déjà Vu Artificial Intelligence – What Can We Learn from the Digital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8" r="21815" b="14576"/>
          <a:stretch>
            <a:fillRect/>
          </a:stretch>
        </p:blipFill>
        <p:spPr>
          <a:xfrm>
            <a:off x="3268297" y="2451491"/>
            <a:ext cx="2165942" cy="2074328"/>
          </a:xfrm>
          <a:custGeom>
            <a:avLst/>
            <a:gdLst>
              <a:gd name="connsiteX0" fmla="*/ 1119614 w 2239228"/>
              <a:gd name="connsiteY0" fmla="*/ 0 h 2144514"/>
              <a:gd name="connsiteX1" fmla="*/ 2239228 w 2239228"/>
              <a:gd name="connsiteY1" fmla="*/ 1072257 h 2144514"/>
              <a:gd name="connsiteX2" fmla="*/ 1119614 w 2239228"/>
              <a:gd name="connsiteY2" fmla="*/ 2144514 h 2144514"/>
              <a:gd name="connsiteX3" fmla="*/ 0 w 2239228"/>
              <a:gd name="connsiteY3" fmla="*/ 1072257 h 2144514"/>
              <a:gd name="connsiteX4" fmla="*/ 1119614 w 2239228"/>
              <a:gd name="connsiteY4" fmla="*/ 0 h 214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9228" h="2144514">
                <a:moveTo>
                  <a:pt x="1119614" y="0"/>
                </a:moveTo>
                <a:cubicBezTo>
                  <a:pt x="1737960" y="0"/>
                  <a:pt x="2239228" y="480066"/>
                  <a:pt x="2239228" y="1072257"/>
                </a:cubicBezTo>
                <a:cubicBezTo>
                  <a:pt x="2239228" y="1664448"/>
                  <a:pt x="1737960" y="2144514"/>
                  <a:pt x="1119614" y="2144514"/>
                </a:cubicBezTo>
                <a:cubicBezTo>
                  <a:pt x="501268" y="2144514"/>
                  <a:pt x="0" y="1664448"/>
                  <a:pt x="0" y="1072257"/>
                </a:cubicBezTo>
                <a:cubicBezTo>
                  <a:pt x="0" y="480066"/>
                  <a:pt x="501268" y="0"/>
                  <a:pt x="1119614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127000"/>
          </a:effectLst>
          <a:scene3d>
            <a:camera prst="perspectiveFront"/>
            <a:lightRig rig="threePt" dir="t"/>
          </a:scene3d>
        </p:spPr>
      </p:pic>
      <p:sp>
        <p:nvSpPr>
          <p:cNvPr id="53" name="右箭头 52"/>
          <p:cNvSpPr/>
          <p:nvPr/>
        </p:nvSpPr>
        <p:spPr bwMode="auto">
          <a:xfrm>
            <a:off x="2847677" y="3336255"/>
            <a:ext cx="466801" cy="30480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右箭头 53"/>
          <p:cNvSpPr/>
          <p:nvPr/>
        </p:nvSpPr>
        <p:spPr bwMode="auto">
          <a:xfrm>
            <a:off x="5461016" y="3336255"/>
            <a:ext cx="466801" cy="30480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593" y="1888072"/>
            <a:ext cx="27712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Sensing signals processing and analyzing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 smtClean="0">
                <a:latin typeface="+mn-lt"/>
              </a:rPr>
              <a:t>Statically or pre-configured </a:t>
            </a:r>
            <a:r>
              <a:rPr lang="en-US" altLang="de-DE" sz="1600" kern="0" dirty="0">
                <a:latin typeface="+mn-lt"/>
              </a:rPr>
              <a:t>energy saving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Feature and event driven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Regression and prediction </a:t>
            </a:r>
            <a:r>
              <a:rPr lang="en-US" altLang="de-DE" sz="1600" kern="0" dirty="0" smtClean="0">
                <a:latin typeface="+mn-lt"/>
              </a:rPr>
              <a:t>model for data analytics</a:t>
            </a:r>
            <a:endParaRPr lang="en-US" altLang="de-DE" sz="1600" kern="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Small volume </a:t>
            </a:r>
            <a:r>
              <a:rPr lang="en-US" altLang="de-DE" sz="1600" kern="0" dirty="0" smtClean="0">
                <a:latin typeface="+mn-lt"/>
              </a:rPr>
              <a:t>training data collection</a:t>
            </a:r>
            <a:endParaRPr lang="en-US" altLang="de-DE" sz="1600" kern="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Data-driven machine learning</a:t>
            </a:r>
          </a:p>
          <a:p>
            <a:endParaRPr lang="zh-CN" altLang="en-US" sz="1600" dirty="0">
              <a:latin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6618" y="1891926"/>
            <a:ext cx="32973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AI enabled </a:t>
            </a:r>
            <a:r>
              <a:rPr lang="en-US" altLang="de-DE" sz="1600" kern="0" dirty="0" smtClean="0">
                <a:latin typeface="+mn-lt"/>
              </a:rPr>
              <a:t>integrated sensing and communication</a:t>
            </a:r>
            <a:endParaRPr lang="en-US" altLang="de-DE" sz="1600" kern="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 smtClean="0">
                <a:latin typeface="+mn-lt"/>
              </a:rPr>
              <a:t>AI enabled dynamically energy saving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 smtClean="0">
                <a:latin typeface="+mn-lt"/>
              </a:rPr>
              <a:t>Intent-driven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 smtClean="0">
                <a:latin typeface="+mn-lt"/>
              </a:rPr>
              <a:t>Large model (e.g. generative model)</a:t>
            </a:r>
            <a:endParaRPr lang="en-US" altLang="de-DE" sz="1600" kern="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Large </a:t>
            </a:r>
            <a:r>
              <a:rPr lang="en-US" altLang="de-DE" sz="1600" kern="0" dirty="0" smtClean="0">
                <a:latin typeface="+mn-lt"/>
              </a:rPr>
              <a:t>volume training </a:t>
            </a:r>
            <a:r>
              <a:rPr lang="en-US" altLang="de-DE" sz="1600" kern="0" dirty="0">
                <a:latin typeface="+mn-lt"/>
              </a:rPr>
              <a:t>data transfer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de-DE" sz="1600" kern="0" dirty="0">
                <a:latin typeface="+mn-lt"/>
              </a:rPr>
              <a:t>Transfer </a:t>
            </a:r>
            <a:r>
              <a:rPr lang="en-US" altLang="de-DE" sz="1600" kern="0" dirty="0" smtClean="0">
                <a:latin typeface="+mn-lt"/>
              </a:rPr>
              <a:t>learning between different network entities</a:t>
            </a:r>
            <a:endParaRPr lang="en-US" altLang="de-DE" sz="1600" kern="0" dirty="0">
              <a:latin typeface="+mn-lt"/>
            </a:endParaRPr>
          </a:p>
          <a:p>
            <a:endParaRPr lang="zh-CN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05532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Objective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95748"/>
            <a:ext cx="8695692" cy="519581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200" b="1" kern="0" dirty="0" smtClean="0"/>
              <a:t>Study </a:t>
            </a:r>
            <a:r>
              <a:rPr lang="en-US" altLang="de-DE" sz="2200" b="1" kern="0" dirty="0"/>
              <a:t>the </a:t>
            </a:r>
            <a:r>
              <a:rPr lang="en-US" altLang="de-DE" sz="2200" b="1" kern="0" dirty="0">
                <a:solidFill>
                  <a:srgbClr val="FF0000"/>
                </a:solidFill>
              </a:rPr>
              <a:t>use cases</a:t>
            </a:r>
            <a:r>
              <a:rPr lang="en-US" altLang="de-DE" sz="2200" b="1" kern="0" dirty="0"/>
              <a:t> and potential service </a:t>
            </a:r>
            <a:r>
              <a:rPr lang="en-US" altLang="de-DE" sz="2200" b="1" kern="0" dirty="0">
                <a:solidFill>
                  <a:srgbClr val="FF0000"/>
                </a:solidFill>
              </a:rPr>
              <a:t>requirements</a:t>
            </a:r>
            <a:r>
              <a:rPr lang="en-US" altLang="de-DE" sz="2200" b="1" kern="0" dirty="0"/>
              <a:t> for enhancements to network automation, including:</a:t>
            </a:r>
            <a:endParaRPr lang="de-DE" altLang="de-DE" sz="2200" b="1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applying </a:t>
            </a:r>
            <a:r>
              <a:rPr lang="en-US" altLang="de-DE" sz="1800" kern="0" dirty="0"/>
              <a:t>AI to assist </a:t>
            </a:r>
            <a:r>
              <a:rPr lang="en-US" altLang="de-DE" sz="1800" kern="0" dirty="0">
                <a:solidFill>
                  <a:srgbClr val="FF0000"/>
                </a:solidFill>
              </a:rPr>
              <a:t>sensing</a:t>
            </a:r>
            <a:r>
              <a:rPr lang="en-US" altLang="de-DE" sz="1800" kern="0" dirty="0"/>
              <a:t> </a:t>
            </a:r>
            <a:r>
              <a:rPr lang="en-US" altLang="de-DE" sz="1800" kern="0" dirty="0" smtClean="0"/>
              <a:t>including </a:t>
            </a:r>
            <a:r>
              <a:rPr lang="en-US" altLang="de-DE" sz="1800" kern="0" dirty="0"/>
              <a:t>identify the object and track the trajectory.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applying </a:t>
            </a:r>
            <a:r>
              <a:rPr lang="en-US" altLang="de-DE" sz="1800" kern="0" dirty="0"/>
              <a:t>AI to assist </a:t>
            </a:r>
            <a:r>
              <a:rPr lang="en-US" altLang="de-DE" sz="1800" kern="0" dirty="0">
                <a:solidFill>
                  <a:srgbClr val="FF0000"/>
                </a:solidFill>
              </a:rPr>
              <a:t>energy saving</a:t>
            </a:r>
            <a:r>
              <a:rPr lang="en-US" altLang="de-DE" sz="1800" kern="0" dirty="0"/>
              <a:t> and efficiency.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supporting </a:t>
            </a:r>
            <a:r>
              <a:rPr lang="en-US" altLang="de-DE" sz="1800" kern="0" dirty="0">
                <a:solidFill>
                  <a:srgbClr val="FF0000"/>
                </a:solidFill>
              </a:rPr>
              <a:t>intent-driven</a:t>
            </a:r>
            <a:r>
              <a:rPr lang="en-US" altLang="de-DE" sz="1800" kern="0" dirty="0"/>
              <a:t> based network automation, such as network rate acceleration and </a:t>
            </a:r>
            <a:r>
              <a:rPr lang="en-US" altLang="de-DE" sz="1800" kern="0" dirty="0" err="1"/>
              <a:t>QoS</a:t>
            </a:r>
            <a:r>
              <a:rPr lang="en-US" altLang="de-DE" sz="1800" kern="0" dirty="0"/>
              <a:t> resource adjustment based on the intent input to optimize the user experience.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applying </a:t>
            </a:r>
            <a:r>
              <a:rPr lang="en-US" altLang="de-DE" sz="1800" kern="0" dirty="0">
                <a:solidFill>
                  <a:srgbClr val="FF0000"/>
                </a:solidFill>
              </a:rPr>
              <a:t>large models </a:t>
            </a:r>
            <a:r>
              <a:rPr lang="en-US" altLang="de-DE" sz="1800" kern="0" dirty="0"/>
              <a:t>to support automation.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supporting </a:t>
            </a:r>
            <a:r>
              <a:rPr lang="en-US" altLang="de-DE" sz="1800" kern="0" dirty="0"/>
              <a:t>network </a:t>
            </a:r>
            <a:r>
              <a:rPr lang="en-US" altLang="de-DE" sz="1800" kern="0" dirty="0">
                <a:solidFill>
                  <a:srgbClr val="FF0000"/>
                </a:solidFill>
              </a:rPr>
              <a:t>big data transfer </a:t>
            </a:r>
            <a:r>
              <a:rPr lang="en-US" altLang="de-DE" sz="1800" kern="0" dirty="0"/>
              <a:t>between different network entities.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kern="0" dirty="0" smtClean="0"/>
              <a:t>applying </a:t>
            </a:r>
            <a:r>
              <a:rPr lang="en-US" altLang="de-DE" sz="1800" kern="0" dirty="0">
                <a:solidFill>
                  <a:srgbClr val="FF0000"/>
                </a:solidFill>
              </a:rPr>
              <a:t>transfer learning </a:t>
            </a:r>
            <a:r>
              <a:rPr lang="en-US" altLang="de-DE" sz="1800" kern="0" dirty="0"/>
              <a:t>between different network entities to expedite model training</a:t>
            </a:r>
            <a:r>
              <a:rPr lang="en-US" altLang="de-DE" sz="1800" kern="0" dirty="0" smtClean="0"/>
              <a:t>.</a:t>
            </a:r>
            <a:endParaRPr lang="en-US" altLang="de-DE" sz="2200" b="1" kern="0" dirty="0"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2200" b="1" kern="0" dirty="0">
                <a:cs typeface="+mn-cs"/>
              </a:rPr>
              <a:t> Identify </a:t>
            </a:r>
            <a:r>
              <a:rPr lang="en-US" altLang="zh-CN" sz="2200" b="1" kern="0" dirty="0">
                <a:solidFill>
                  <a:srgbClr val="FF0000"/>
                </a:solidFill>
                <a:cs typeface="+mn-cs"/>
              </a:rPr>
              <a:t>KPIs</a:t>
            </a:r>
            <a:r>
              <a:rPr lang="en-US" altLang="zh-CN" sz="2200" b="1" kern="0" dirty="0">
                <a:cs typeface="+mn-cs"/>
              </a:rPr>
              <a:t> related to enhancements to network automation.</a:t>
            </a:r>
            <a:endParaRPr lang="de-DE" altLang="zh-CN" sz="2200" b="1" kern="0" dirty="0"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2200" b="1" kern="0" dirty="0">
                <a:solidFill>
                  <a:srgbClr val="FF0000"/>
                </a:solidFill>
              </a:rPr>
              <a:t>Gap analysis </a:t>
            </a:r>
            <a:r>
              <a:rPr lang="en-US" altLang="zh-CN" sz="2200" b="1" kern="0" dirty="0"/>
              <a:t>between the identified potential requirements and existing 5GS requirements or functionalities.</a:t>
            </a:r>
          </a:p>
        </p:txBody>
      </p:sp>
    </p:spTree>
    <p:extLst>
      <p:ext uri="{BB962C8B-B14F-4D97-AF65-F5344CB8AC3E}">
        <p14:creationId xmlns:p14="http://schemas.microsoft.com/office/powerpoint/2010/main" val="40151388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09cef1fd-e61b-4dbf-b745-21988b13f978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44476</TotalTime>
  <Words>386</Words>
  <Application>Microsoft Office PowerPoint</Application>
  <PresentationFormat>全屏显示(4:3)</PresentationFormat>
  <Paragraphs>53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Study on enhancements to Network Automation</vt:lpstr>
      <vt:lpstr>Motivation</vt:lpstr>
      <vt:lpstr>Gap Analysis</vt:lpstr>
      <vt:lpstr>Objective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Menghan Yu</cp:lastModifiedBy>
  <cp:revision>2018</cp:revision>
  <dcterms:created xsi:type="dcterms:W3CDTF">2008-08-30T09:32:10Z</dcterms:created>
  <dcterms:modified xsi:type="dcterms:W3CDTF">2023-11-03T08:56:17Z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