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4" r:id="rId2"/>
    <p:sldMasterId id="2147483666" r:id="rId3"/>
  </p:sldMasterIdLst>
  <p:notesMasterIdLst>
    <p:notesMasterId r:id="rId12"/>
  </p:notesMasterIdLst>
  <p:handoutMasterIdLst>
    <p:handoutMasterId r:id="rId13"/>
  </p:handoutMasterIdLst>
  <p:sldIdLst>
    <p:sldId id="303" r:id="rId4"/>
    <p:sldId id="830" r:id="rId5"/>
    <p:sldId id="836" r:id="rId6"/>
    <p:sldId id="839" r:id="rId7"/>
    <p:sldId id="831" r:id="rId8"/>
    <p:sldId id="835" r:id="rId9"/>
    <p:sldId id="837" r:id="rId10"/>
    <p:sldId id="838" r:id="rId11"/>
  </p:sldIdLst>
  <p:sldSz cx="9144000" cy="6858000" type="screen4x3"/>
  <p:notesSz cx="6797675" cy="9928225"/>
  <p:defaultTextStyle>
    <a:defPPr>
      <a:defRPr lang="en-GB"/>
    </a:defPPr>
    <a:lvl1pPr marL="0" lvl="0"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364">
          <p15:clr>
            <a:srgbClr val="A4A3A4"/>
          </p15:clr>
        </p15:guide>
        <p15:guide id="2" pos="290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李爱华" initials="c" lastIdx="4" clrIdx="0"/>
  <p:cmAuthor id="1" name="liaihua" initials="C" lastIdx="8" clrIdx="1"/>
  <p:cmAuthor id="2" name="赵际洲" initials="zjz" lastIdx="3" clrIdx="2"/>
  <p:cmAuthor id="3" name="zhouxinyjy@hq.cmcc" initials="zx" lastIdx="12"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FF3300"/>
    <a:srgbClr val="00B0F0"/>
    <a:srgbClr val="4F81BD"/>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12"/>
    <p:restoredTop sz="94268"/>
  </p:normalViewPr>
  <p:slideViewPr>
    <p:cSldViewPr snapToGrid="0" showGuides="1">
      <p:cViewPr varScale="1">
        <p:scale>
          <a:sx n="88" d="100"/>
          <a:sy n="88" d="100"/>
        </p:scale>
        <p:origin x="1425" y="57"/>
      </p:cViewPr>
      <p:guideLst>
        <p:guide orient="horz" pos="2364"/>
        <p:guide pos="290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2FF80950-9DBE-41EF-9166-4F4E8045B8E1}"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11/3/2023</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US" altLang="en-US" sz="1200" dirty="0">
                <a:latin typeface="Times New Roman" panose="02020603050405020304" pitchFamily="18" charset="0"/>
              </a:rPr>
              <a:t>‹#›</a:t>
            </a:fld>
            <a:endParaRPr lang="en-US" altLang="en-US" sz="1200" dirty="0">
              <a:latin typeface="Times New Roman" panose="02020603050405020304" pitchFamily="18"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9A16C714-6B1E-4BF7-8022-0B8A9B6F21AB}"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11/3/2023</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512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hangingPunct="1">
              <a:buNone/>
            </a:pPr>
            <a:fld id="{9A0DB2DC-4C9A-4742-B13C-FB6460FD3503}" type="slidenum">
              <a:rPr lang="en-US" altLang="en-US" sz="1200" dirty="0">
                <a:latin typeface="Times New Roman" panose="02020603050405020304" pitchFamily="18" charset="0"/>
              </a:rPr>
              <a:t>‹#›</a:t>
            </a:fld>
            <a:endParaRPr lang="en-US" altLang="en-US"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txBox="1">
            <a:spLocks noGrp="1"/>
          </p:cNvSpPr>
          <p:nvPr>
            <p:ph type="sldNum" sz="quarter"/>
          </p:nvPr>
        </p:nvSpPr>
        <p:spPr>
          <a:xfrm>
            <a:off x="3851275" y="9431338"/>
            <a:ext cx="2946400" cy="496887"/>
          </a:xfrm>
          <a:prstGeom prst="rect">
            <a:avLst/>
          </a:prstGeom>
          <a:noFill/>
          <a:ln w="9525">
            <a:noFill/>
          </a:ln>
        </p:spPr>
        <p:txBody>
          <a:bodyPr lIns="92859" tIns="46430" rIns="92859" bIns="46430" anchor="b" anchorCtr="0"/>
          <a:lstStyle/>
          <a:p>
            <a:pPr lvl="0" algn="r" defTabSz="930275" eaLnBrk="1" hangingPunct="1">
              <a:buNone/>
            </a:pPr>
            <a:fld id="{9A0DB2DC-4C9A-4742-B13C-FB6460FD3503}" type="slidenum">
              <a:rPr lang="en-US" altLang="en-US" sz="1200" dirty="0">
                <a:latin typeface="Times New Roman" panose="02020603050405020304" pitchFamily="18" charset="0"/>
              </a:rPr>
              <a:t>1</a:t>
            </a:fld>
            <a:endParaRPr lang="en-US" altLang="en-US" sz="1200" dirty="0">
              <a:latin typeface="Times New Roman" panose="02020603050405020304" pitchFamily="18" charset="0"/>
              <a:ea typeface="宋体" panose="02010600030101010101" pitchFamily="2" charset="-122"/>
            </a:endParaRPr>
          </a:p>
        </p:txBody>
      </p:sp>
      <p:sp>
        <p:nvSpPr>
          <p:cNvPr id="8195" name="Rectangle 2"/>
          <p:cNvSpPr>
            <a:spLocks noGrp="1" noRot="1" noChangeAspect="1" noTextEdit="1"/>
          </p:cNvSpPr>
          <p:nvPr>
            <p:ph type="sldImg"/>
          </p:nvPr>
        </p:nvSpPr>
        <p:spPr>
          <a:xfrm>
            <a:off x="915988" y="742950"/>
            <a:ext cx="4967287" cy="3725863"/>
          </a:xfrm>
        </p:spPr>
      </p:sp>
      <p:sp>
        <p:nvSpPr>
          <p:cNvPr id="8196" name="Rectangle 3"/>
          <p:cNvSpPr>
            <a:spLocks noGrp="1"/>
          </p:cNvSpPr>
          <p:nvPr>
            <p:ph type="body"/>
          </p:nvPr>
        </p:nvSpPr>
        <p:spPr>
          <a:xfrm>
            <a:off x="904875" y="4718050"/>
            <a:ext cx="4987925" cy="4467225"/>
          </a:xfrm>
        </p:spPr>
        <p:txBody>
          <a:bodyPr wrap="square" lIns="92859" tIns="46430" rIns="92859" bIns="46430" anchor="t" anchorCtr="0"/>
          <a:lstStyle/>
          <a:p>
            <a:pPr lvl="0" eaLnBrk="1" hangingPunct="1"/>
            <a:r>
              <a:rPr lang="en-US" altLang="zh-CN" sz="1000" dirty="0">
                <a:latin typeface="Calibri" panose="020F0502020204030204" pitchFamily="34" charset="0"/>
                <a:ea typeface="宋体" panose="02010600030101010101" pitchFamily="2" charset="-122"/>
              </a:rPr>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TextEdit="1"/>
          </p:cNvSpPr>
          <p:nvPr>
            <p:ph type="sldImg"/>
          </p:nvPr>
        </p:nvSpPr>
        <p:spPr/>
      </p:sp>
      <p:sp>
        <p:nvSpPr>
          <p:cNvPr id="16387" name="文本占位符 2"/>
          <p:cNvSpPr>
            <a:spLocks noGrp="1"/>
          </p:cNvSpPr>
          <p:nvPr>
            <p:ph type="body"/>
          </p:nvPr>
        </p:nvSpPr>
        <p:spPr>
          <a:xfrm>
            <a:off x="906463" y="4716463"/>
            <a:ext cx="4984750" cy="4468812"/>
          </a:xfrm>
        </p:spPr>
        <p:txBody>
          <a:bodyPr wrap="square" lIns="92859" tIns="46430" rIns="92859" bIns="46430" anchor="t" anchorCtr="0"/>
          <a:lstStyle/>
          <a:p>
            <a:pPr lvl="0"/>
            <a:endParaRPr lang="zh-CN" altLang="en-US" sz="1000" dirty="0">
              <a:latin typeface="Calibri" panose="020F050202020403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p:sp>
      <p:sp>
        <p:nvSpPr>
          <p:cNvPr id="14339" name="文本占位符 2"/>
          <p:cNvSpPr>
            <a:spLocks noGrp="1"/>
          </p:cNvSpPr>
          <p:nvPr>
            <p:ph type="body"/>
          </p:nvPr>
        </p:nvSpPr>
        <p:spPr>
          <a:xfrm>
            <a:off x="906463" y="4716463"/>
            <a:ext cx="4984750" cy="4468812"/>
          </a:xfrm>
        </p:spPr>
        <p:txBody>
          <a:bodyPr wrap="square" lIns="92859" tIns="46430" rIns="92859" bIns="46430" anchor="t" anchorCtr="0"/>
          <a:lstStyle/>
          <a:p>
            <a:pPr lvl="0"/>
            <a:endParaRPr lang="en-US" altLang="zh-CN" sz="1000" dirty="0">
              <a:latin typeface="Calibri" panose="020F0502020204030204" pitchFamily="34" charset="0"/>
              <a:ea typeface="宋体" panose="02010600030101010101" pitchFamily="2" charset="-122"/>
              <a:sym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230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eaLnBrk="1" hangingPunct="1"/>
            <a:r>
              <a:rPr lang="sv-SE" altLang="en-US" sz="1200" b="1" dirty="0">
                <a:sym typeface="+mn-ea"/>
              </a:rPr>
              <a:t>3GPP SA WG1 Meeting #9</a:t>
            </a:r>
            <a:r>
              <a:rPr lang="en-US" altLang="sv-SE" sz="1200" b="1" dirty="0">
                <a:sym typeface="+mn-ea"/>
              </a:rPr>
              <a:t>7</a:t>
            </a:r>
            <a:r>
              <a:rPr lang="sv-SE" altLang="en-US" sz="1200" b="1" dirty="0">
                <a:sym typeface="+mn-ea"/>
              </a:rPr>
              <a:t>e</a:t>
            </a:r>
            <a:endParaRPr lang="sv-SE" altLang="en-US" sz="1200" b="1" dirty="0">
              <a:latin typeface="Arial" panose="020B0604020202020204" pitchFamily="34" charset="0"/>
            </a:endParaRPr>
          </a:p>
          <a:p>
            <a:pPr lvl="0" eaLnBrk="1" hangingPunct="1"/>
            <a:r>
              <a:rPr lang="sv-SE" altLang="en-US" sz="1200" b="1" dirty="0">
                <a:sym typeface="+mn-ea"/>
              </a:rPr>
              <a:t>Electronic Meeting, </a:t>
            </a:r>
            <a:r>
              <a:rPr lang="en-US" altLang="sv-SE" sz="1200" b="1" dirty="0">
                <a:sym typeface="+mn-ea"/>
              </a:rPr>
              <a:t>14</a:t>
            </a:r>
            <a:r>
              <a:rPr lang="sv-SE" altLang="en-US" sz="1200" b="1" dirty="0">
                <a:sym typeface="+mn-ea"/>
              </a:rPr>
              <a:t> </a:t>
            </a:r>
            <a:r>
              <a:rPr lang="en-US" altLang="sv-SE" sz="1200" b="1" dirty="0">
                <a:sym typeface="+mn-ea"/>
              </a:rPr>
              <a:t>Feb</a:t>
            </a:r>
            <a:r>
              <a:rPr lang="sv-SE" altLang="en-US" sz="1200" b="1" dirty="0">
                <a:sym typeface="+mn-ea"/>
              </a:rPr>
              <a:t> –2</a:t>
            </a:r>
            <a:r>
              <a:rPr lang="en-US" altLang="sv-SE" sz="1200" b="1" dirty="0">
                <a:sym typeface="+mn-ea"/>
              </a:rPr>
              <a:t>4</a:t>
            </a:r>
            <a:r>
              <a:rPr lang="sv-SE" altLang="en-US" sz="1200" b="1" dirty="0">
                <a:sym typeface="+mn-ea"/>
              </a:rPr>
              <a:t> </a:t>
            </a:r>
            <a:r>
              <a:rPr lang="en-US" altLang="sv-SE" sz="1200" b="1" dirty="0">
                <a:sym typeface="+mn-ea"/>
              </a:rPr>
              <a:t>Feb</a:t>
            </a:r>
            <a:r>
              <a:rPr lang="sv-SE" altLang="en-US" sz="1200" b="1" dirty="0">
                <a:sym typeface="+mn-ea"/>
              </a:rPr>
              <a:t> 202</a:t>
            </a:r>
            <a:r>
              <a:rPr lang="en-US" altLang="sv-SE" sz="1200" b="1" dirty="0">
                <a:sym typeface="+mn-ea"/>
              </a:rPr>
              <a:t>2</a:t>
            </a:r>
            <a:endParaRPr lang="sv-SE" altLang="en-US" sz="1200" b="1" dirty="0">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noProof="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noProof="1"/>
              <a:t>Click to edit Master title style</a:t>
            </a:r>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noProof="1"/>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9" name="Text Box 14"/>
          <p:cNvSpPr txBox="1">
            <a:spLocks noChangeArrowheads="1"/>
          </p:cNvSpPr>
          <p:nvPr/>
        </p:nvSpPr>
        <p:spPr bwMode="auto">
          <a:xfrm>
            <a:off x="367665" y="134620"/>
            <a:ext cx="3092450" cy="275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eaLnBrk="1" hangingPunct="1"/>
            <a:r>
              <a:rPr lang="sv-SE" altLang="en-US" sz="1200" b="1" dirty="0">
                <a:latin typeface="Arial" panose="020B0604020202020204" pitchFamily="34" charset="0"/>
              </a:rPr>
              <a:t>3GPP SA WG1 Meeting</a:t>
            </a:r>
          </a:p>
        </p:txBody>
      </p:sp>
      <p:sp>
        <p:nvSpPr>
          <p:cNvPr id="2" name="Title 1"/>
          <p:cNvSpPr>
            <a:spLocks noGrp="1"/>
          </p:cNvSpPr>
          <p:nvPr>
            <p:ph type="ctrTitle"/>
          </p:nvPr>
        </p:nvSpPr>
        <p:spPr>
          <a:xfrm>
            <a:off x="685800" y="2130426"/>
            <a:ext cx="7772400" cy="1470025"/>
          </a:xfrm>
        </p:spPr>
        <p:txBody>
          <a:bodyPr/>
          <a:lstStyle/>
          <a:p>
            <a:r>
              <a:rPr lang="en-US" noProof="1"/>
              <a:t>Click to edit Master title style</a:t>
            </a:r>
            <a:endParaRPr lang="en-GB"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noProof="1"/>
              <a:t>Click to edit Master subtitle style</a:t>
            </a:r>
            <a:endParaRPr lang="en-GB" noProof="1"/>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t>‹#›</a:t>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endParaRPr lang="en-GB" noProof="1"/>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08255" y="297728"/>
            <a:ext cx="7851317" cy="786809"/>
          </a:xfrm>
          <a:prstGeom prst="rect">
            <a:avLst/>
          </a:prstGeom>
        </p:spPr>
        <p:txBody>
          <a:bodyPr anchor="ctr"/>
          <a:lstStyle>
            <a:lvl1pPr marL="0" marR="0" indent="0" algn="l" defTabSz="913130" rtl="0" eaLnBrk="1" fontAlgn="base" latinLnBrk="0" hangingPunct="1">
              <a:lnSpc>
                <a:spcPct val="100000"/>
              </a:lnSpc>
              <a:spcBef>
                <a:spcPct val="0"/>
              </a:spcBef>
              <a:spcAft>
                <a:spcPct val="0"/>
              </a:spcAft>
              <a:buClrTx/>
              <a:buSzTx/>
              <a:buFontTx/>
              <a:buNone/>
              <a:defRPr sz="2695" b="1" baseline="0">
                <a:solidFill>
                  <a:srgbClr val="C00000"/>
                </a:solidFill>
                <a:latin typeface="微软雅黑" panose="020B0503020204020204" pitchFamily="34" charset="-122"/>
                <a:ea typeface="微软雅黑" panose="020B0503020204020204" pitchFamily="34" charset="-122"/>
              </a:defRPr>
            </a:lvl1pPr>
          </a:lstStyle>
          <a:p>
            <a:r>
              <a:rPr lang="en-US" altLang="zh-CN" dirty="0"/>
              <a:t>Content</a:t>
            </a:r>
            <a:endParaRPr lang="zh-CN" altLang="en-US" dirty="0"/>
          </a:p>
        </p:txBody>
      </p:sp>
      <p:sp>
        <p:nvSpPr>
          <p:cNvPr id="4" name="文本占位符 3"/>
          <p:cNvSpPr>
            <a:spLocks noGrp="1"/>
          </p:cNvSpPr>
          <p:nvPr>
            <p:ph type="body" sz="quarter" idx="10" hasCustomPrompt="1"/>
          </p:nvPr>
        </p:nvSpPr>
        <p:spPr>
          <a:xfrm>
            <a:off x="608251" y="1400686"/>
            <a:ext cx="7851318" cy="4649240"/>
          </a:xfrm>
          <a:prstGeom prst="rect">
            <a:avLst/>
          </a:prstGeom>
        </p:spPr>
        <p:txBody>
          <a:bodyPr/>
          <a:lstStyle>
            <a:lvl1pPr>
              <a:buFont typeface="Arial" panose="020B0604020202020204" pitchFamily="34" charset="0"/>
              <a:buChar char="•"/>
              <a:defRPr sz="2095" baseline="0">
                <a:solidFill>
                  <a:schemeClr val="tx1"/>
                </a:solidFill>
                <a:latin typeface="微软雅黑" panose="020B0503020204020204" pitchFamily="34" charset="-122"/>
                <a:ea typeface="微软雅黑" panose="020B0503020204020204" pitchFamily="34" charset="-122"/>
              </a:defRPr>
            </a:lvl1pPr>
            <a:lvl2pPr>
              <a:buFont typeface="Wingdings" panose="05000000000000000000" pitchFamily="2" charset="2"/>
              <a:buChar char="Ø"/>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zh-CN" altLang="en-US" dirty="0"/>
              <a:t>击此处编辑目录文本样式</a:t>
            </a:r>
            <a:endParaRPr lang="en-US" altLang="zh-CN" dirty="0"/>
          </a:p>
          <a:p>
            <a:pPr lvl="1"/>
            <a:endParaRPr lang="zh-CN" altLang="en-US" dirty="0"/>
          </a:p>
        </p:txBody>
      </p:sp>
    </p:spTree>
    <p:extLst>
      <p:ext uri="{BB962C8B-B14F-4D97-AF65-F5344CB8AC3E}">
        <p14:creationId xmlns:p14="http://schemas.microsoft.com/office/powerpoint/2010/main" val="3934314349"/>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endParaRPr lang="en-GB" noProof="1"/>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lvl1pPr eaLnBrk="1" hangingPunct="1">
              <a:defRPr noProof="1"/>
            </a:lvl1pPr>
          </a:lstStyle>
          <a:p>
            <a:pPr marL="0" marR="0" lvl="0" indent="0" algn="l" defTabSz="914400" rtl="0" eaLnBrk="1" fontAlgn="base" latinLnBrk="0" hangingPunct="1">
              <a:lnSpc>
                <a:spcPct val="100000"/>
              </a:lnSpc>
              <a:spcBef>
                <a:spcPct val="0"/>
              </a:spcBef>
              <a:spcAft>
                <a:spcPct val="0"/>
              </a:spcAft>
              <a:buClrTx/>
              <a:buSzTx/>
              <a:buFontTx/>
              <a:buNone/>
              <a:defRPr/>
            </a:pPr>
            <a:fld id="{64E0C7A5-DED6-43FD-90C1-300B8D763F05}" type="slidenum">
              <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rPr>
              <a:t>‹#›</a:t>
            </a:fld>
            <a:endParaRPr kumimoji="0" lang="zh-CN" altLang="en-US" sz="10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noProof="1"/>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1"/>
              <a:t>Click to edit Master subtitle style</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noProof="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noProof="1"/>
              <a:t>Click to edit Master text styles</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noProof="1"/>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18.xml"/><Relationship Id="rId7" Type="http://schemas.openxmlformats.org/officeDocument/2006/relationships/image" Target="../media/image1.jpe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3.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t>‹#›</a:t>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p:txBody>
      </p:sp>
      <p:pic>
        <p:nvPicPr>
          <p:cNvPr id="1032" name="Picture 10"/>
          <p:cNvPicPr>
            <a:picLocks noChangeAspect="1"/>
          </p:cNvPicPr>
          <p:nvPr userDrawn="1"/>
        </p:nvPicPr>
        <p:blipFill>
          <a:blip r:embed="rId6"/>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nchorCtr="0"/>
          <a:lstStyle/>
          <a:p>
            <a:pPr lvl="0"/>
            <a:r>
              <a:rPr lang="en-US" altLang="en-US" dirty="0"/>
              <a:t>Click to edit Master title style</a:t>
            </a:r>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1517BCFE-3B98-4442-B1F7-14E488C8CE3F}"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11/3/2023</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buNone/>
            </a:pPr>
            <a:fld id="{9A0DB2DC-4C9A-4742-B13C-FB6460FD3503}" type="slidenum">
              <a:rPr lang="en-US" altLang="en-US" dirty="0">
                <a:latin typeface="Arial" panose="020B0604020202020204" pitchFamily="34" charset="0"/>
              </a:rPr>
              <a:t>‹#›</a:t>
            </a:fld>
            <a:endParaRPr lang="en-US"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590550" y="6373813"/>
            <a:ext cx="6169025" cy="323850"/>
          </a:xfrm>
          <a:prstGeom prst="homePlate">
            <a:avLst>
              <a:gd name="adj" fmla="val 89954"/>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vl="0"/>
            <a:endParaRPr lang="en-US" altLang="en-US" dirty="0">
              <a:latin typeface="Arial" panose="020B0604020202020204" pitchFamily="34" charset="0"/>
            </a:endParaRPr>
          </a:p>
        </p:txBody>
      </p:sp>
      <p:sp>
        <p:nvSpPr>
          <p:cNvPr id="1027" name="Title Placeholder 1"/>
          <p:cNvSpPr>
            <a:spLocks noGrp="1"/>
          </p:cNvSpPr>
          <p:nvPr>
            <p:ph type="title"/>
          </p:nvPr>
        </p:nvSpPr>
        <p:spPr>
          <a:xfrm>
            <a:off x="488950" y="228600"/>
            <a:ext cx="6827838" cy="1143000"/>
          </a:xfrm>
          <a:prstGeom prst="rect">
            <a:avLst/>
          </a:prstGeom>
          <a:noFill/>
          <a:ln w="9525">
            <a:noFill/>
          </a:ln>
        </p:spPr>
        <p:txBody>
          <a:bodyPr anchor="ctr" anchorCtr="0"/>
          <a:lstStyle/>
          <a:p>
            <a:pPr lvl="0"/>
            <a:r>
              <a:rPr lang="en-US" altLang="en-US" dirty="0"/>
              <a:t>Click to edit Master title style</a:t>
            </a:r>
            <a:endParaRPr lang="en-GB" altLang="en-US" dirty="0"/>
          </a:p>
        </p:txBody>
      </p:sp>
      <p:sp>
        <p:nvSpPr>
          <p:cNvPr id="1028" name="Text Placeholder 2"/>
          <p:cNvSpPr>
            <a:spLocks noGrp="1"/>
          </p:cNvSpPr>
          <p:nvPr>
            <p:ph type="body"/>
          </p:nvPr>
        </p:nvSpPr>
        <p:spPr>
          <a:xfrm>
            <a:off x="485775" y="1454150"/>
            <a:ext cx="8388350" cy="4830763"/>
          </a:xfrm>
          <a:prstGeom prst="rect">
            <a:avLst/>
          </a:prstGeom>
          <a:noFill/>
          <a:ln w="9525">
            <a:noFill/>
          </a:ln>
        </p:spPr>
        <p:txBody>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29" name="Oval 11"/>
          <p:cNvSpPr>
            <a:spLocks noChangeArrowheads="1"/>
          </p:cNvSpPr>
          <p:nvPr/>
        </p:nvSpPr>
        <p:spPr bwMode="auto">
          <a:xfrm>
            <a:off x="8318500" y="6383338"/>
            <a:ext cx="511175" cy="296863"/>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14:hiddenLine>
            </a:ext>
          </a:extLst>
        </p:spPr>
        <p:txBody>
          <a:bodyPr/>
          <a:lstStyle/>
          <a:p>
            <a:pPr lvl="0" algn="ctr"/>
            <a:fld id="{9A0DB2DC-4C9A-4742-B13C-FB6460FD3503}" type="slidenum">
              <a:rPr lang="en-GB" altLang="en-US" b="1" dirty="0">
                <a:latin typeface="Arial" panose="020B0604020202020204" pitchFamily="34" charset="0"/>
              </a:rPr>
              <a:t>‹#›</a:t>
            </a:fld>
            <a:endParaRPr lang="en-GB" altLang="en-US" b="1" dirty="0">
              <a:latin typeface="Arial" panose="020B0604020202020204" pitchFamily="34" charset="0"/>
            </a:endParaRPr>
          </a:p>
          <a:p>
            <a:pPr lvl="0"/>
            <a:endParaRPr lang="en-GB" altLang="en-US" dirty="0">
              <a:latin typeface="Arial" panose="020B0604020202020204" pitchFamily="34" charset="0"/>
            </a:endParaRPr>
          </a:p>
        </p:txBody>
      </p:sp>
      <p:sp>
        <p:nvSpPr>
          <p:cNvPr id="1030" name="Rectangle 15"/>
          <p:cNvSpPr>
            <a:spLocks noChangeArrowheads="1"/>
          </p:cNvSpPr>
          <p:nvPr/>
        </p:nvSpPr>
        <p:spPr bwMode="auto">
          <a:xfrm>
            <a:off x="4086225" y="3303588"/>
            <a:ext cx="9715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eaLnBrk="1" hangingPunct="1"/>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10895" cy="213995"/>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a:t>
            </a:r>
            <a:r>
              <a:rPr kumimoji="0" lang="en-US" alt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3</a:t>
            </a:r>
          </a:p>
        </p:txBody>
      </p:sp>
      <p:pic>
        <p:nvPicPr>
          <p:cNvPr id="1032" name="Picture 10"/>
          <p:cNvPicPr>
            <a:picLocks noChangeAspect="1"/>
          </p:cNvPicPr>
          <p:nvPr userDrawn="1"/>
        </p:nvPicPr>
        <p:blipFill>
          <a:blip r:embed="rId7"/>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emf"/><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7.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20.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34963" y="1614488"/>
            <a:ext cx="8702675" cy="185102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lang="en-US" altLang="zh-CN" sz="2400" b="1" dirty="0">
                <a:sym typeface="宋体" panose="02010600030101010101" pitchFamily="2" charset="-122"/>
              </a:rPr>
              <a:t>Motivation </a:t>
            </a:r>
            <a:r>
              <a:rPr lang="en-US" altLang="zh-CN" sz="2400" b="1" dirty="0"/>
              <a:t>on integrated Sensing and Communication phase2</a:t>
            </a:r>
            <a:endParaRPr kumimoji="0" lang="en-US" altLang="zh-CN" sz="2400" b="1" i="1" u="none" strike="noStrike" kern="0" cap="none" spc="0" normalizeH="0" baseline="0" noProof="0" dirty="0">
              <a:ln>
                <a:noFill/>
              </a:ln>
              <a:solidFill>
                <a:srgbClr val="FF0000"/>
              </a:solidFill>
              <a:effectLst>
                <a:outerShdw blurRad="38100" dist="38100" dir="2700000" algn="tl">
                  <a:srgbClr val="C0C0C0"/>
                </a:outerShdw>
              </a:effectLst>
              <a:uLnTx/>
              <a:uFillTx/>
              <a:latin typeface="+mj-lt"/>
              <a:ea typeface="+mj-ea"/>
              <a:cs typeface="+mj-cs"/>
              <a:sym typeface="宋体" panose="02010600030101010101" pitchFamily="2" charset="-122"/>
            </a:endParaRPr>
          </a:p>
        </p:txBody>
      </p:sp>
      <p:sp>
        <p:nvSpPr>
          <p:cNvPr id="7171" name="Subtitle 6"/>
          <p:cNvSpPr>
            <a:spLocks noGrp="1"/>
          </p:cNvSpPr>
          <p:nvPr>
            <p:ph type="subTitle" idx="1"/>
          </p:nvPr>
        </p:nvSpPr>
        <p:spPr/>
        <p:txBody>
          <a:bodyPr vert="horz" wrap="square" lIns="91440" tIns="45720" rIns="91440" bIns="45720" anchor="t" anchorCtr="0"/>
          <a:lstStyle/>
          <a:p>
            <a:pPr>
              <a:lnSpc>
                <a:spcPct val="80000"/>
              </a:lnSpc>
              <a:buClrTx/>
              <a:buSzTx/>
              <a:buFontTx/>
              <a:buNone/>
            </a:pPr>
            <a:br>
              <a:rPr lang="en-US" altLang="en-US" sz="2000" dirty="0">
                <a:latin typeface="+mn-lt"/>
                <a:ea typeface="+mn-ea"/>
                <a:cs typeface="+mn-cs"/>
              </a:rPr>
            </a:br>
            <a:r>
              <a:rPr lang="en-US" altLang="en-US" sz="2400" dirty="0">
                <a:latin typeface="Arial" panose="020B0604020202020204" pitchFamily="34" charset="0"/>
                <a:ea typeface="+mn-ea"/>
                <a:cs typeface="+mn-cs"/>
              </a:rPr>
              <a:t>China Mobile</a:t>
            </a:r>
          </a:p>
          <a:p>
            <a:pPr>
              <a:lnSpc>
                <a:spcPct val="80000"/>
              </a:lnSpc>
              <a:buClrTx/>
              <a:buSzTx/>
              <a:buFontTx/>
              <a:buNone/>
            </a:pPr>
            <a:endParaRPr lang="en-US" altLang="en-US" sz="2400" dirty="0">
              <a:latin typeface="Arial" panose="020B0604020202020204" pitchFamily="34" charset="0"/>
              <a:ea typeface="+mn-ea"/>
              <a:cs typeface="+mn-cs"/>
            </a:endParaRPr>
          </a:p>
        </p:txBody>
      </p:sp>
      <p:sp>
        <p:nvSpPr>
          <p:cNvPr id="7172" name="文本框 1"/>
          <p:cNvSpPr txBox="1"/>
          <p:nvPr/>
        </p:nvSpPr>
        <p:spPr>
          <a:xfrm>
            <a:off x="5526088" y="196850"/>
            <a:ext cx="1411287" cy="337185"/>
          </a:xfrm>
          <a:prstGeom prst="rect">
            <a:avLst/>
          </a:prstGeom>
          <a:noFill/>
          <a:ln w="9525">
            <a:noFill/>
          </a:ln>
        </p:spPr>
        <p:txBody>
          <a:bodyPr>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stStyle>
          <a:p>
            <a:pPr marL="0" lvl="0" indent="0">
              <a:spcBef>
                <a:spcPct val="0"/>
              </a:spcBef>
              <a:buNone/>
            </a:pPr>
            <a:r>
              <a:rPr lang="en-US" altLang="zh-CN" sz="1600" dirty="0">
                <a:latin typeface="Arial" panose="020B0604020202020204" pitchFamily="34" charset="0"/>
                <a:ea typeface="宋体" panose="02010600030101010101" pitchFamily="2" charset="-122"/>
              </a:rPr>
              <a:t>S1-233109</a:t>
            </a:r>
          </a:p>
        </p:txBody>
      </p:sp>
      <p:sp>
        <p:nvSpPr>
          <p:cNvPr id="2" name="Rectangle 1"/>
          <p:cNvSpPr/>
          <p:nvPr/>
        </p:nvSpPr>
        <p:spPr bwMode="auto">
          <a:xfrm>
            <a:off x="198891" y="121444"/>
            <a:ext cx="3322637" cy="575242"/>
          </a:xfrm>
          <a:prstGeom prst="rect">
            <a:avLst/>
          </a:prstGeom>
          <a:solidFill>
            <a:schemeClr val="bg1"/>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3" name="TextBox 2"/>
          <p:cNvSpPr txBox="1"/>
          <p:nvPr/>
        </p:nvSpPr>
        <p:spPr>
          <a:xfrm>
            <a:off x="402772" y="147455"/>
            <a:ext cx="3956276" cy="523220"/>
          </a:xfrm>
          <a:prstGeom prst="rect">
            <a:avLst/>
          </a:prstGeom>
          <a:noFill/>
        </p:spPr>
        <p:txBody>
          <a:bodyPr wrap="none" rtlCol="0">
            <a:spAutoFit/>
          </a:bodyPr>
          <a:lstStyle/>
          <a:p>
            <a:r>
              <a:rPr lang="en-US" sz="1400" b="1" dirty="0"/>
              <a:t>3GPP SA WG1 Meeting #104</a:t>
            </a:r>
          </a:p>
          <a:p>
            <a:r>
              <a:rPr lang="en-US" sz="1400" b="1" dirty="0"/>
              <a:t>USA Chicago Meeting, 13 Nov – 17 Nov 2023</a:t>
            </a: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299242" y="2748648"/>
            <a:ext cx="8539957" cy="2846609"/>
          </a:xfrm>
          <a:prstGeom prst="rect">
            <a:avLst/>
          </a:prstGeom>
          <a:solidFill>
            <a:schemeClr val="tx2">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2" name="标题 1"/>
          <p:cNvSpPr>
            <a:spLocks noGrp="1"/>
          </p:cNvSpPr>
          <p:nvPr>
            <p:ph type="title"/>
          </p:nvPr>
        </p:nvSpPr>
        <p:spPr>
          <a:xfrm>
            <a:off x="815520" y="87086"/>
            <a:ext cx="6827838" cy="1143000"/>
          </a:xfrm>
        </p:spPr>
        <p:txBody>
          <a:bodyPr/>
          <a:lstStyle/>
          <a:p>
            <a:r>
              <a:rPr lang="en-GB" altLang="en-US" noProof="1"/>
              <a:t>Motivation</a:t>
            </a:r>
            <a:r>
              <a:rPr lang="en-US" altLang="zh-CN" noProof="1"/>
              <a:t>s</a:t>
            </a:r>
            <a:endParaRPr lang="zh-CN" altLang="en-US" dirty="0"/>
          </a:p>
        </p:txBody>
      </p:sp>
      <p:sp>
        <p:nvSpPr>
          <p:cNvPr id="4" name="内容占位符 2"/>
          <p:cNvSpPr>
            <a:spLocks noGrp="1"/>
          </p:cNvSpPr>
          <p:nvPr>
            <p:ph idx="1"/>
          </p:nvPr>
        </p:nvSpPr>
        <p:spPr>
          <a:xfrm>
            <a:off x="201158" y="1050474"/>
            <a:ext cx="8774113" cy="4088437"/>
          </a:xfrm>
        </p:spPr>
        <p:txBody>
          <a:bodyPr/>
          <a:lstStyle/>
          <a:p>
            <a:pPr marL="0" indent="0">
              <a:buNone/>
            </a:pPr>
            <a:r>
              <a:rPr lang="en-US" altLang="zh-CN" sz="1600" b="1" kern="1200" dirty="0">
                <a:latin typeface="Times New Roman" panose="02020603050405020304" pitchFamily="18" charset="0"/>
              </a:rPr>
              <a:t>Integrated Sensing and Communication </a:t>
            </a:r>
            <a:r>
              <a:rPr lang="en-US" altLang="zh-CN" sz="1600" kern="1200" dirty="0">
                <a:latin typeface="Times New Roman" panose="02020603050405020304" pitchFamily="18" charset="0"/>
              </a:rPr>
              <a:t>for Rel-19 SA1 have already been discussed and more than 30 use cases have been captured in the TR 22.837 so far covering broad applications at V2X, smart home, industry and city. </a:t>
            </a:r>
          </a:p>
          <a:p>
            <a:pPr marL="0" indent="0">
              <a:buNone/>
            </a:pPr>
            <a:endParaRPr lang="en-US" altLang="zh-CN" sz="1600" dirty="0">
              <a:latin typeface="Times New Roman" panose="02020603050405020304" pitchFamily="18" charset="0"/>
            </a:endParaRPr>
          </a:p>
          <a:p>
            <a:pPr marL="0" indent="0">
              <a:buNone/>
            </a:pPr>
            <a:r>
              <a:rPr lang="en-US" altLang="zh-CN" sz="1600" dirty="0">
                <a:latin typeface="Times New Roman" panose="02020603050405020304" pitchFamily="18" charset="0"/>
              </a:rPr>
              <a:t>However, there are still sensing scenarios or features missed in Rel-19 ISAC. It is worthing to do further study in ISAC phase 2 in Rel-20:</a:t>
            </a:r>
          </a:p>
          <a:p>
            <a:pPr marL="0" indent="0">
              <a:buNone/>
            </a:pPr>
            <a:endParaRPr lang="en-US" altLang="zh-CN" sz="1400" dirty="0">
              <a:latin typeface="Times New Roman" panose="02020603050405020304" pitchFamily="18" charset="0"/>
            </a:endParaRPr>
          </a:p>
          <a:p>
            <a:pPr>
              <a:buFont typeface="Wingdings" panose="05000000000000000000" pitchFamily="2" charset="2"/>
              <a:buChar char="q"/>
            </a:pPr>
            <a:r>
              <a:rPr lang="en-US" sz="1400" dirty="0">
                <a:latin typeface="Times New Roman" panose="02020603050405020304" pitchFamily="18" charset="0"/>
              </a:rPr>
              <a:t>Sensing service quality is not static.  Sensing service quality is dynamic in terms of factors of the surrounding environment, weather, and so on. 5GS should have the capability to collect dynamic sensing service quality information and expose it to the third AS  in sensing operations;</a:t>
            </a:r>
          </a:p>
          <a:p>
            <a:pPr>
              <a:buFont typeface="Wingdings" panose="05000000000000000000" pitchFamily="2" charset="2"/>
              <a:buChar char="q"/>
            </a:pPr>
            <a:r>
              <a:rPr lang="en-GB" altLang="zh-CN" sz="1400" dirty="0"/>
              <a:t>Indoor Precision sensing-related use cases have been discussed in Rel-19. However, Precision Sensing services could be used outdoors</a:t>
            </a:r>
            <a:r>
              <a:rPr lang="en-US" altLang="zh-CN" sz="1400" dirty="0">
                <a:solidFill>
                  <a:schemeClr val="tx1">
                    <a:lumMod val="95000"/>
                    <a:lumOff val="5000"/>
                  </a:schemeClr>
                </a:solidFill>
              </a:rPr>
              <a:t> too, such as Bridge/Building/Tunnel Deformation Monitoring, smart ocean monitoring and so on</a:t>
            </a:r>
          </a:p>
          <a:p>
            <a:pPr>
              <a:buFont typeface="Wingdings" panose="05000000000000000000" pitchFamily="2" charset="2"/>
              <a:buChar char="q"/>
            </a:pPr>
            <a:r>
              <a:rPr lang="en-US" altLang="zh-CN" sz="1400" dirty="0">
                <a:solidFill>
                  <a:schemeClr val="tx1">
                    <a:lumMod val="95000"/>
                    <a:lumOff val="5000"/>
                  </a:schemeClr>
                </a:solidFill>
              </a:rPr>
              <a:t>It is beneficial to study how the information obtained through sensing can be used in communication, such as communication</a:t>
            </a:r>
            <a:r>
              <a:rPr lang="zh-CN" altLang="en-US" sz="1400" dirty="0">
                <a:solidFill>
                  <a:schemeClr val="tx1">
                    <a:lumMod val="95000"/>
                    <a:lumOff val="5000"/>
                  </a:schemeClr>
                </a:solidFill>
              </a:rPr>
              <a:t> </a:t>
            </a:r>
            <a:r>
              <a:rPr lang="en-US" altLang="zh-CN" sz="1400" dirty="0">
                <a:solidFill>
                  <a:schemeClr val="tx1">
                    <a:lumMod val="95000"/>
                    <a:lumOff val="5000"/>
                  </a:schemeClr>
                </a:solidFill>
              </a:rPr>
              <a:t>QoS adjustment, positioning service, energy efficiency, and so on;</a:t>
            </a:r>
          </a:p>
          <a:p>
            <a:pPr>
              <a:buFont typeface="Wingdings" panose="05000000000000000000" pitchFamily="2" charset="2"/>
              <a:buChar char="q"/>
            </a:pPr>
            <a:r>
              <a:rPr lang="en-US" altLang="zh-CN" sz="1400" dirty="0">
                <a:latin typeface="Times New Roman" panose="02020603050405020304" pitchFamily="18" charset="0"/>
              </a:rPr>
              <a:t>There are lots of sensing scenarios without signal coverage. N</a:t>
            </a:r>
            <a:r>
              <a:rPr lang="en-US" sz="1400" dirty="0">
                <a:latin typeface="Times New Roman" panose="02020603050405020304" pitchFamily="18" charset="0"/>
              </a:rPr>
              <a:t>on-real-time </a:t>
            </a:r>
            <a:r>
              <a:rPr lang="en-GB" sz="1400" dirty="0">
                <a:latin typeface="Times New Roman" panose="02020603050405020304" pitchFamily="18" charset="0"/>
              </a:rPr>
              <a:t>sensing </a:t>
            </a:r>
            <a:r>
              <a:rPr lang="en-US" sz="1400" dirty="0">
                <a:latin typeface="Times New Roman" panose="02020603050405020304" pitchFamily="18" charset="0"/>
              </a:rPr>
              <a:t>service could be considered ;</a:t>
            </a:r>
            <a:endParaRPr lang="en-US" altLang="zh-CN" sz="1400" dirty="0">
              <a:solidFill>
                <a:schemeClr val="tx1">
                  <a:lumMod val="95000"/>
                  <a:lumOff val="5000"/>
                </a:schemeClr>
              </a:solidFill>
            </a:endParaRPr>
          </a:p>
          <a:p>
            <a:pPr>
              <a:buFont typeface="Wingdings" panose="05000000000000000000" pitchFamily="2" charset="2"/>
              <a:buChar char="q"/>
            </a:pPr>
            <a:r>
              <a:rPr lang="en-US" altLang="zh-CN" sz="1400" dirty="0">
                <a:solidFill>
                  <a:schemeClr val="tx1">
                    <a:lumMod val="95000"/>
                    <a:lumOff val="5000"/>
                  </a:schemeClr>
                </a:solidFill>
              </a:rPr>
              <a:t>Leverage powerful AI capability to realize AI-assisted sensing result calculation to improve sensing performance ;</a:t>
            </a:r>
          </a:p>
          <a:p>
            <a:pPr marL="0" indent="0">
              <a:buNone/>
            </a:pPr>
            <a:endParaRPr lang="en-US" altLang="zh-CN" sz="1400" dirty="0">
              <a:solidFill>
                <a:schemeClr val="tx1">
                  <a:lumMod val="95000"/>
                  <a:lumOff val="5000"/>
                </a:schemeClr>
              </a:solidFill>
            </a:endParaRPr>
          </a:p>
          <a:p>
            <a:pPr marL="0" indent="0">
              <a:buNone/>
            </a:pPr>
            <a:endParaRPr lang="en-US" altLang="zh-CN" sz="1400" dirty="0">
              <a:solidFill>
                <a:schemeClr val="tx1">
                  <a:lumMod val="95000"/>
                  <a:lumOff val="5000"/>
                </a:schemeClr>
              </a:solidFill>
              <a:latin typeface="Times New Roman" panose="02020603050405020304" pitchFamily="18" charset="0"/>
            </a:endParaRPr>
          </a:p>
          <a:p>
            <a:pPr marL="0" indent="0">
              <a:buNone/>
            </a:pPr>
            <a:endParaRPr lang="en-US" altLang="zh-CN" sz="1400" dirty="0">
              <a:latin typeface="Times New Roman" panose="02020603050405020304" pitchFamily="18" charset="0"/>
            </a:endParaRPr>
          </a:p>
          <a:p>
            <a:pPr marL="0" indent="0">
              <a:buNone/>
            </a:pPr>
            <a:r>
              <a:rPr lang="en-US" altLang="zh-CN" sz="1400" dirty="0">
                <a:latin typeface="Times New Roman" panose="02020603050405020304" pitchFamily="18" charset="0"/>
              </a:rPr>
              <a:t> </a:t>
            </a:r>
          </a:p>
          <a:p>
            <a:pPr marL="0" indent="0">
              <a:buNone/>
            </a:pPr>
            <a:endParaRPr lang="en-US" altLang="zh-CN" sz="1400" dirty="0">
              <a:latin typeface="Times New Roman" panose="02020603050405020304" pitchFamily="18" charset="0"/>
            </a:endParaRPr>
          </a:p>
          <a:p>
            <a:pPr marL="0" indent="0">
              <a:buNone/>
            </a:pPr>
            <a:r>
              <a:rPr lang="en-US" altLang="zh-CN" sz="1400" dirty="0">
                <a:latin typeface="Times New Roman" panose="02020603050405020304" pitchFamily="18" charset="0"/>
              </a:rPr>
              <a:t> </a:t>
            </a:r>
          </a:p>
          <a:p>
            <a:pPr marL="0" indent="0">
              <a:buNone/>
            </a:pPr>
            <a:endParaRPr lang="zh-CN" altLang="zh-CN" sz="1400" kern="1200" dirty="0">
              <a:latin typeface="Times New Roman" panose="02020603050405020304" pitchFamily="18" charset="0"/>
            </a:endParaRPr>
          </a:p>
          <a:p>
            <a:pPr marL="0" indent="0">
              <a:buNone/>
            </a:pPr>
            <a:endParaRPr lang="en-US" altLang="zh-CN" sz="1400" kern="1200" dirty="0">
              <a:latin typeface="Times New Roman" panose="02020603050405020304" pitchFamily="18" charset="0"/>
            </a:endParaRPr>
          </a:p>
          <a:p>
            <a:pPr marL="0" indent="0">
              <a:buNone/>
            </a:pPr>
            <a:endParaRPr lang="en-US" altLang="zh-CN" sz="1400" kern="1200" dirty="0">
              <a:latin typeface="Times New Roman" panose="02020603050405020304" pitchFamily="18" charset="0"/>
              <a:ea typeface="+mn-ea"/>
              <a:cs typeface="+mn-cs"/>
            </a:endParaRPr>
          </a:p>
          <a:p>
            <a:pPr marL="685800" lvl="3" indent="0">
              <a:buNone/>
            </a:pPr>
            <a:r>
              <a:rPr lang="en-US" altLang="zh-CN" sz="1200" dirty="0">
                <a:ea typeface="+mn-ea"/>
                <a:cs typeface="+mn-cs"/>
              </a:rPr>
              <a:t>,</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017106" y="212418"/>
            <a:ext cx="6827838" cy="1143000"/>
          </a:xfrm>
        </p:spPr>
        <p:txBody>
          <a:bodyPr/>
          <a:lstStyle/>
          <a:p>
            <a:pPr algn="ctr" defTabSz="913130" eaLnBrk="1" hangingPunct="1">
              <a:buClrTx/>
              <a:buSzTx/>
              <a:buFontTx/>
              <a:defRPr/>
            </a:pPr>
            <a:r>
              <a:rPr lang="en-US" sz="2400" b="1" dirty="0">
                <a:latin typeface="Times New Roman" panose="02020603050405020304" pitchFamily="18" charset="0"/>
                <a:ea typeface="宋体" panose="02010600030101010101" pitchFamily="2" charset="-122"/>
              </a:rPr>
              <a:t>dynamic sensing service quality information</a:t>
            </a:r>
            <a:endParaRPr lang="en-US" altLang="en-US" sz="2400" b="1" dirty="0">
              <a:latin typeface="Times New Roman" panose="02020603050405020304" pitchFamily="18" charset="0"/>
              <a:ea typeface="宋体" panose="02010600030101010101" pitchFamily="2" charset="-122"/>
            </a:endParaRPr>
          </a:p>
        </p:txBody>
      </p:sp>
      <p:sp>
        <p:nvSpPr>
          <p:cNvPr id="5" name="TextBox 4"/>
          <p:cNvSpPr txBox="1"/>
          <p:nvPr/>
        </p:nvSpPr>
        <p:spPr>
          <a:xfrm>
            <a:off x="402771" y="4554920"/>
            <a:ext cx="8436428" cy="1733698"/>
          </a:xfrm>
          <a:prstGeom prst="rect">
            <a:avLst/>
          </a:prstGeom>
          <a:solidFill>
            <a:schemeClr val="accent1">
              <a:lumMod val="20000"/>
              <a:lumOff val="80000"/>
            </a:schemeClr>
          </a:solidFill>
        </p:spPr>
        <p:txBody>
          <a:bodyPr wrap="square" rtlCol="0">
            <a:noAutofit/>
          </a:bodyPr>
          <a:lstStyle/>
          <a:p>
            <a:r>
              <a:rPr lang="en-US" sz="1600" dirty="0">
                <a:solidFill>
                  <a:srgbClr val="FF0000"/>
                </a:solidFill>
                <a:latin typeface="Times New Roman" panose="02020603050405020304" pitchFamily="18" charset="0"/>
              </a:rPr>
              <a:t>Sensing service quality is not static.   Sensing service quality is dynamic in terms of factors of the surrounding environment, weather, and so on.  </a:t>
            </a:r>
            <a:r>
              <a:rPr lang="en-US" sz="1600" dirty="0">
                <a:latin typeface="Times New Roman" panose="02020603050405020304" pitchFamily="18" charset="0"/>
              </a:rPr>
              <a:t>In order to provide subscribed sensing service quality in sensing activities, the 5GS can acquire the dynamic sensing service quality, and take appropriate actions to ensure subscribed sensing service quality,</a:t>
            </a:r>
            <a:r>
              <a:rPr lang="en-US" sz="1600" dirty="0"/>
              <a:t> </a:t>
            </a:r>
            <a:r>
              <a:rPr lang="en-US" sz="1600" dirty="0">
                <a:latin typeface="Times New Roman" panose="02020603050405020304" pitchFamily="18" charset="0"/>
              </a:rPr>
              <a:t>such as transmitter/receiver re-selection.  In case, 5GS can’t provide the subscribed sensing service quality, it may notify event to the third AS and the third AS could make the decision based on sensing service quality feedback from 5GS to guide ongoing sensing service.</a:t>
            </a:r>
          </a:p>
        </p:txBody>
      </p:sp>
      <p:grpSp>
        <p:nvGrpSpPr>
          <p:cNvPr id="144" name="Group 143"/>
          <p:cNvGrpSpPr/>
          <p:nvPr/>
        </p:nvGrpSpPr>
        <p:grpSpPr>
          <a:xfrm>
            <a:off x="402771" y="1219200"/>
            <a:ext cx="8436428" cy="3200400"/>
            <a:chOff x="615039" y="3156857"/>
            <a:chExt cx="8218714" cy="2911929"/>
          </a:xfrm>
        </p:grpSpPr>
        <p:sp>
          <p:nvSpPr>
            <p:cNvPr id="143" name="Rectangle 142"/>
            <p:cNvSpPr/>
            <p:nvPr/>
          </p:nvSpPr>
          <p:spPr bwMode="auto">
            <a:xfrm>
              <a:off x="615039" y="3156857"/>
              <a:ext cx="8218714" cy="2911929"/>
            </a:xfrm>
            <a:prstGeom prst="rect">
              <a:avLst/>
            </a:prstGeom>
            <a:solidFill>
              <a:schemeClr val="bg1">
                <a:lumMod val="95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123" name="Cloud 122"/>
            <p:cNvSpPr/>
            <p:nvPr/>
          </p:nvSpPr>
          <p:spPr bwMode="auto">
            <a:xfrm>
              <a:off x="1948538" y="3970580"/>
              <a:ext cx="3537859" cy="1384995"/>
            </a:xfrm>
            <a:prstGeom prst="cloud">
              <a:avLst/>
            </a:prstGeom>
            <a:solidFill>
              <a:schemeClr val="bg1">
                <a:lumMod val="85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dirty="0">
                <a:ln>
                  <a:noFill/>
                </a:ln>
                <a:solidFill>
                  <a:schemeClr val="tx1"/>
                </a:solidFill>
                <a:effectLst/>
                <a:latin typeface="Arial" panose="020B0604020202020204" pitchFamily="34" charset="0"/>
              </a:endParaRPr>
            </a:p>
          </p:txBody>
        </p:sp>
        <p:pic>
          <p:nvPicPr>
            <p:cNvPr id="125" name="Picture 124"/>
            <p:cNvPicPr>
              <a:picLocks noChangeAspect="1"/>
            </p:cNvPicPr>
            <p:nvPr/>
          </p:nvPicPr>
          <p:blipFill>
            <a:blip r:embed="rId3"/>
            <a:stretch>
              <a:fillRect/>
            </a:stretch>
          </p:blipFill>
          <p:spPr>
            <a:xfrm>
              <a:off x="3854651" y="4151254"/>
              <a:ext cx="684688" cy="850192"/>
            </a:xfrm>
            <a:prstGeom prst="rect">
              <a:avLst/>
            </a:prstGeom>
          </p:spPr>
        </p:pic>
        <p:sp>
          <p:nvSpPr>
            <p:cNvPr id="126" name="Arrow: Left-Right 125"/>
            <p:cNvSpPr/>
            <p:nvPr/>
          </p:nvSpPr>
          <p:spPr bwMode="auto">
            <a:xfrm>
              <a:off x="2540613" y="4107874"/>
              <a:ext cx="1216152" cy="224826"/>
            </a:xfrm>
            <a:prstGeom prst="leftRightArrow">
              <a:avLst/>
            </a:prstGeom>
            <a:solidFill>
              <a:schemeClr val="accent4">
                <a:lumMod val="20000"/>
                <a:lumOff val="80000"/>
              </a:schemeClr>
            </a:solidFill>
            <a:ln w="9525" cap="flat" cmpd="sng" algn="ctr">
              <a:solidFill>
                <a:schemeClr val="tx1"/>
              </a:solidFill>
              <a:prstDash val="solid"/>
              <a:round/>
              <a:headEnd type="none" w="med" len="med"/>
              <a:tailEnd type="none" w="med" len="med"/>
            </a:ln>
            <a:scene3d>
              <a:camera prst="orthographicFront">
                <a:rot lat="0" lon="0" rev="21299999"/>
              </a:camera>
              <a:lightRig rig="threePt" dir="t"/>
            </a:scene3d>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127" name="Arrow: Left-Right 126"/>
            <p:cNvSpPr/>
            <p:nvPr/>
          </p:nvSpPr>
          <p:spPr bwMode="auto">
            <a:xfrm flipV="1">
              <a:off x="2588402" y="4769347"/>
              <a:ext cx="1216152" cy="224826"/>
            </a:xfrm>
            <a:prstGeom prst="leftRightArrow">
              <a:avLst/>
            </a:prstGeom>
            <a:solidFill>
              <a:schemeClr val="accent4">
                <a:lumMod val="20000"/>
                <a:lumOff val="80000"/>
              </a:schemeClr>
            </a:solidFill>
            <a:ln w="9525" cap="flat" cmpd="sng" algn="ctr">
              <a:solidFill>
                <a:schemeClr val="tx1"/>
              </a:solidFill>
              <a:prstDash val="solid"/>
              <a:round/>
              <a:headEnd type="none" w="med" len="med"/>
              <a:tailEnd type="none" w="med" len="med"/>
            </a:ln>
            <a:scene3d>
              <a:camera prst="orthographicFront">
                <a:rot lat="0" lon="0" rev="600000"/>
              </a:camera>
              <a:lightRig rig="threePt" dir="t"/>
            </a:scene3d>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128" name="TextBox 127"/>
            <p:cNvSpPr txBox="1"/>
            <p:nvPr/>
          </p:nvSpPr>
          <p:spPr>
            <a:xfrm>
              <a:off x="3926102" y="5003088"/>
              <a:ext cx="568578" cy="246221"/>
            </a:xfrm>
            <a:prstGeom prst="rect">
              <a:avLst/>
            </a:prstGeom>
            <a:noFill/>
          </p:spPr>
          <p:txBody>
            <a:bodyPr wrap="square" rtlCol="0">
              <a:spAutoFit/>
            </a:bodyPr>
            <a:lstStyle/>
            <a:p>
              <a:r>
                <a:rPr lang="en-US" dirty="0"/>
                <a:t>5GC</a:t>
              </a:r>
            </a:p>
          </p:txBody>
        </p:sp>
        <p:pic>
          <p:nvPicPr>
            <p:cNvPr id="130" name="Picture 129"/>
            <p:cNvPicPr>
              <a:picLocks noChangeAspect="1"/>
            </p:cNvPicPr>
            <p:nvPr/>
          </p:nvPicPr>
          <p:blipFill>
            <a:blip r:embed="rId4"/>
            <a:stretch>
              <a:fillRect/>
            </a:stretch>
          </p:blipFill>
          <p:spPr>
            <a:xfrm>
              <a:off x="5904908" y="4151253"/>
              <a:ext cx="876657" cy="850193"/>
            </a:xfrm>
            <a:prstGeom prst="rect">
              <a:avLst/>
            </a:prstGeom>
          </p:spPr>
        </p:pic>
        <p:sp>
          <p:nvSpPr>
            <p:cNvPr id="133" name="TextBox 132"/>
            <p:cNvSpPr txBox="1"/>
            <p:nvPr/>
          </p:nvSpPr>
          <p:spPr>
            <a:xfrm>
              <a:off x="5958599" y="5014107"/>
              <a:ext cx="936475" cy="246221"/>
            </a:xfrm>
            <a:prstGeom prst="rect">
              <a:avLst/>
            </a:prstGeom>
            <a:noFill/>
          </p:spPr>
          <p:txBody>
            <a:bodyPr wrap="none" rtlCol="0">
              <a:spAutoFit/>
            </a:bodyPr>
            <a:lstStyle/>
            <a:p>
              <a:r>
                <a:rPr lang="en-US" dirty="0"/>
                <a:t>The Third AS</a:t>
              </a:r>
            </a:p>
          </p:txBody>
        </p:sp>
        <p:sp>
          <p:nvSpPr>
            <p:cNvPr id="134" name="Arrow: Left-Right 133"/>
            <p:cNvSpPr/>
            <p:nvPr/>
          </p:nvSpPr>
          <p:spPr bwMode="auto">
            <a:xfrm flipV="1">
              <a:off x="4728655" y="4428817"/>
              <a:ext cx="1105593" cy="224826"/>
            </a:xfrm>
            <a:prstGeom prst="leftRightArrow">
              <a:avLst/>
            </a:prstGeom>
            <a:solidFill>
              <a:schemeClr val="accent4">
                <a:lumMod val="20000"/>
                <a:lumOff val="80000"/>
              </a:schemeClr>
            </a:solidFill>
            <a:ln w="9525" cap="flat" cmpd="sng" algn="ctr">
              <a:solidFill>
                <a:schemeClr val="tx1"/>
              </a:solidFill>
              <a:prstDash val="solid"/>
              <a:round/>
              <a:headEnd type="none" w="med" len="med"/>
              <a:tailEnd type="none" w="med" len="med"/>
            </a:ln>
            <a:scene3d>
              <a:camera prst="orthographicFront">
                <a:rot lat="0" lon="0" rev="0"/>
              </a:camera>
              <a:lightRig rig="threePt" dir="t"/>
            </a:scene3d>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135" name="Speech Bubble: Rectangle 134"/>
            <p:cNvSpPr/>
            <p:nvPr/>
          </p:nvSpPr>
          <p:spPr bwMode="auto">
            <a:xfrm>
              <a:off x="4367052" y="3312842"/>
              <a:ext cx="914400" cy="612648"/>
            </a:xfrm>
            <a:prstGeom prst="wedgeRectCallout">
              <a:avLst>
                <a:gd name="adj1" fmla="val -216071"/>
                <a:gd name="adj2" fmla="val 80268"/>
              </a:avLst>
            </a:prstGeom>
            <a:solidFill>
              <a:schemeClr val="accent1">
                <a:lumMod val="40000"/>
                <a:lumOff val="6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136" name="Speech Bubble: Rectangle 135"/>
            <p:cNvSpPr/>
            <p:nvPr/>
          </p:nvSpPr>
          <p:spPr bwMode="auto">
            <a:xfrm>
              <a:off x="4341373" y="3296417"/>
              <a:ext cx="914400" cy="612648"/>
            </a:xfrm>
            <a:prstGeom prst="wedgeRectCallout">
              <a:avLst>
                <a:gd name="adj1" fmla="val -202380"/>
                <a:gd name="adj2" fmla="val 205534"/>
              </a:avLst>
            </a:prstGeom>
            <a:solidFill>
              <a:schemeClr val="accent1">
                <a:lumMod val="40000"/>
                <a:lumOff val="6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137" name="Speech Bubble: Rectangle 136"/>
            <p:cNvSpPr/>
            <p:nvPr/>
          </p:nvSpPr>
          <p:spPr bwMode="auto">
            <a:xfrm>
              <a:off x="4313676" y="3295156"/>
              <a:ext cx="1612617" cy="654942"/>
            </a:xfrm>
            <a:prstGeom prst="wedgeRectCallout">
              <a:avLst>
                <a:gd name="adj1" fmla="val -37116"/>
                <a:gd name="adj2" fmla="val 107809"/>
              </a:avLst>
            </a:prstGeom>
            <a:solidFill>
              <a:schemeClr val="accent1">
                <a:lumMod val="40000"/>
                <a:lumOff val="6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138" name="TextBox 137"/>
            <p:cNvSpPr txBox="1"/>
            <p:nvPr/>
          </p:nvSpPr>
          <p:spPr>
            <a:xfrm>
              <a:off x="4292387" y="3412782"/>
              <a:ext cx="1732850" cy="400110"/>
            </a:xfrm>
            <a:prstGeom prst="rect">
              <a:avLst/>
            </a:prstGeom>
            <a:noFill/>
          </p:spPr>
          <p:txBody>
            <a:bodyPr wrap="square" rtlCol="0">
              <a:spAutoFit/>
            </a:bodyPr>
            <a:lstStyle/>
            <a:p>
              <a:r>
                <a:rPr lang="en-US" dirty="0"/>
                <a:t>5GS collect dynamic Sensing service quality info</a:t>
              </a:r>
            </a:p>
          </p:txBody>
        </p:sp>
        <p:sp>
          <p:nvSpPr>
            <p:cNvPr id="140" name="Speech Bubble: Rectangle 139"/>
            <p:cNvSpPr/>
            <p:nvPr/>
          </p:nvSpPr>
          <p:spPr bwMode="auto">
            <a:xfrm>
              <a:off x="4353200" y="5129408"/>
              <a:ext cx="1573093" cy="814191"/>
            </a:xfrm>
            <a:prstGeom prst="wedgeRectCallout">
              <a:avLst>
                <a:gd name="adj1" fmla="val 28691"/>
                <a:gd name="adj2" fmla="val -112237"/>
              </a:avLst>
            </a:prstGeom>
            <a:solidFill>
              <a:schemeClr val="accent1">
                <a:lumMod val="40000"/>
                <a:lumOff val="6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139" name="TextBox 138"/>
            <p:cNvSpPr txBox="1"/>
            <p:nvPr/>
          </p:nvSpPr>
          <p:spPr>
            <a:xfrm>
              <a:off x="4440289" y="5166789"/>
              <a:ext cx="1600789" cy="553998"/>
            </a:xfrm>
            <a:prstGeom prst="rect">
              <a:avLst/>
            </a:prstGeom>
            <a:noFill/>
          </p:spPr>
          <p:txBody>
            <a:bodyPr wrap="square" rtlCol="0">
              <a:spAutoFit/>
            </a:bodyPr>
            <a:lstStyle/>
            <a:p>
              <a:r>
                <a:rPr lang="en-US" dirty="0"/>
                <a:t>5GS expose dynamic sensing service quality info to the third AS</a:t>
              </a:r>
            </a:p>
          </p:txBody>
        </p:sp>
        <p:sp>
          <p:nvSpPr>
            <p:cNvPr id="141" name="Speech Bubble: Rectangle 140"/>
            <p:cNvSpPr/>
            <p:nvPr/>
          </p:nvSpPr>
          <p:spPr bwMode="auto">
            <a:xfrm>
              <a:off x="7167165" y="4056553"/>
              <a:ext cx="1573093" cy="1072855"/>
            </a:xfrm>
            <a:prstGeom prst="wedgeRectCallout">
              <a:avLst>
                <a:gd name="adj1" fmla="val -72686"/>
                <a:gd name="adj2" fmla="val 16185"/>
              </a:avLst>
            </a:prstGeom>
            <a:solidFill>
              <a:schemeClr val="accent1">
                <a:lumMod val="40000"/>
                <a:lumOff val="6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142" name="TextBox 141"/>
            <p:cNvSpPr txBox="1"/>
            <p:nvPr/>
          </p:nvSpPr>
          <p:spPr>
            <a:xfrm>
              <a:off x="7129416" y="4151253"/>
              <a:ext cx="1648589" cy="861774"/>
            </a:xfrm>
            <a:prstGeom prst="rect">
              <a:avLst/>
            </a:prstGeom>
            <a:noFill/>
          </p:spPr>
          <p:txBody>
            <a:bodyPr wrap="square" rtlCol="0">
              <a:spAutoFit/>
            </a:bodyPr>
            <a:lstStyle/>
            <a:p>
              <a:r>
                <a:rPr lang="en-US" dirty="0"/>
                <a:t>AS guide sensing service quality adjustment to 5GS based on dynamic sensing service quality feedback </a:t>
              </a:r>
            </a:p>
          </p:txBody>
        </p:sp>
      </p:grpSp>
      <p:pic>
        <p:nvPicPr>
          <p:cNvPr id="3" name="Picture 2">
            <a:extLst>
              <a:ext uri="{FF2B5EF4-FFF2-40B4-BE49-F238E27FC236}">
                <a16:creationId xmlns:a16="http://schemas.microsoft.com/office/drawing/2014/main" id="{62155BDD-0F51-47E7-35FC-A81C98A80E45}"/>
              </a:ext>
            </a:extLst>
          </p:cNvPr>
          <p:cNvPicPr>
            <a:picLocks noChangeAspect="1"/>
          </p:cNvPicPr>
          <p:nvPr/>
        </p:nvPicPr>
        <p:blipFill>
          <a:blip r:embed="rId5"/>
          <a:stretch>
            <a:fillRect/>
          </a:stretch>
        </p:blipFill>
        <p:spPr>
          <a:xfrm>
            <a:off x="648886" y="2950029"/>
            <a:ext cx="1614764" cy="1331982"/>
          </a:xfrm>
          <a:prstGeom prst="rect">
            <a:avLst/>
          </a:prstGeom>
        </p:spPr>
      </p:pic>
      <p:pic>
        <p:nvPicPr>
          <p:cNvPr id="7" name="Picture 6">
            <a:extLst>
              <a:ext uri="{FF2B5EF4-FFF2-40B4-BE49-F238E27FC236}">
                <a16:creationId xmlns:a16="http://schemas.microsoft.com/office/drawing/2014/main" id="{05929431-8146-9360-B768-F46F29772DFA}"/>
              </a:ext>
            </a:extLst>
          </p:cNvPr>
          <p:cNvPicPr>
            <a:picLocks noChangeAspect="1"/>
          </p:cNvPicPr>
          <p:nvPr/>
        </p:nvPicPr>
        <p:blipFill>
          <a:blip r:embed="rId6"/>
          <a:stretch>
            <a:fillRect/>
          </a:stretch>
        </p:blipFill>
        <p:spPr>
          <a:xfrm>
            <a:off x="676598" y="1371199"/>
            <a:ext cx="1587052" cy="1441241"/>
          </a:xfrm>
          <a:prstGeom prst="rect">
            <a:avLst/>
          </a:prstGeom>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标题 1"/>
          <p:cNvSpPr>
            <a:spLocks noGrp="1"/>
          </p:cNvSpPr>
          <p:nvPr>
            <p:ph type="title"/>
          </p:nvPr>
        </p:nvSpPr>
        <p:spPr>
          <a:xfrm>
            <a:off x="629697" y="254867"/>
            <a:ext cx="7184683" cy="857250"/>
          </a:xfrm>
        </p:spPr>
        <p:txBody>
          <a:bodyPr/>
          <a:lstStyle/>
          <a:p>
            <a:r>
              <a:rPr lang="en-US" altLang="zh-CN" sz="2400" b="1" dirty="0">
                <a:latin typeface="Times New Roman" panose="02020603050405020304" pitchFamily="18" charset="0"/>
                <a:ea typeface="宋体" panose="02010600030101010101" pitchFamily="2" charset="-122"/>
              </a:rPr>
              <a:t>Outdoor precision sensing</a:t>
            </a:r>
            <a:endParaRPr lang="zh-CN" altLang="en-US" sz="2400" b="1" dirty="0">
              <a:latin typeface="Times New Roman" panose="02020603050405020304" pitchFamily="18" charset="0"/>
              <a:ea typeface="宋体" panose="02010600030101010101" pitchFamily="2" charset="-122"/>
            </a:endParaRPr>
          </a:p>
        </p:txBody>
      </p:sp>
      <p:sp>
        <p:nvSpPr>
          <p:cNvPr id="1024" name="矩形 1023"/>
          <p:cNvSpPr/>
          <p:nvPr/>
        </p:nvSpPr>
        <p:spPr>
          <a:xfrm>
            <a:off x="306327" y="986253"/>
            <a:ext cx="8562100" cy="1027291"/>
          </a:xfrm>
          <a:prstGeom prst="rect">
            <a:avLst/>
          </a:prstGeom>
          <a:solidFill>
            <a:schemeClr val="accent1">
              <a:lumMod val="20000"/>
              <a:lumOff val="80000"/>
            </a:schemeClr>
          </a:solidFill>
        </p:spPr>
        <p:txBody>
          <a:bodyPr wrap="square">
            <a:noAutofit/>
          </a:bodyPr>
          <a:lstStyle/>
          <a:p>
            <a:r>
              <a:rPr lang="en-GB" altLang="zh-CN" sz="1400" dirty="0"/>
              <a:t>The 5G wireless sensing service provides new possibilities for </a:t>
            </a:r>
            <a:r>
              <a:rPr lang="zh-CN" altLang="en-US" sz="1400" dirty="0"/>
              <a:t>distinguishing the deformation state of infrastructure</a:t>
            </a:r>
            <a:r>
              <a:rPr lang="en-US" altLang="zh-CN" sz="1400" dirty="0"/>
              <a:t>s </a:t>
            </a:r>
            <a:r>
              <a:rPr lang="zh-CN" altLang="en-US" sz="1400" dirty="0"/>
              <a:t>such as </a:t>
            </a:r>
            <a:r>
              <a:rPr lang="en-US" altLang="zh-CN" sz="1400" dirty="0"/>
              <a:t>bridge</a:t>
            </a:r>
            <a:r>
              <a:rPr lang="zh-CN" altLang="en-US" sz="1400" dirty="0"/>
              <a:t> and building</a:t>
            </a:r>
            <a:r>
              <a:rPr lang="en-US" altLang="zh-CN" sz="1400" dirty="0"/>
              <a:t>, which requires that the micro-movement caused by </a:t>
            </a:r>
            <a:r>
              <a:rPr lang="zh-CN" altLang="en-US" sz="1400" dirty="0"/>
              <a:t>deformation </a:t>
            </a:r>
            <a:r>
              <a:rPr lang="en-US" altLang="zh-CN" sz="1400" dirty="0"/>
              <a:t>can be sensed by the 5G system</a:t>
            </a:r>
            <a:r>
              <a:rPr lang="zh-CN" altLang="en-US" sz="1400" dirty="0"/>
              <a:t>. </a:t>
            </a:r>
            <a:r>
              <a:rPr lang="en-US" altLang="zh-CN" sz="1400" dirty="0"/>
              <a:t>The </a:t>
            </a:r>
            <a:r>
              <a:rPr lang="zh-CN" altLang="en-US" sz="1400" dirty="0"/>
              <a:t>potential risks and safety hazards </a:t>
            </a:r>
            <a:r>
              <a:rPr lang="en-US" altLang="zh-CN" sz="1400" dirty="0"/>
              <a:t>can be identified </a:t>
            </a:r>
            <a:r>
              <a:rPr lang="zh-CN" altLang="en-US" sz="1400" dirty="0"/>
              <a:t>in advance.</a:t>
            </a:r>
            <a:endParaRPr lang="en-US" altLang="zh-CN" sz="1400" dirty="0"/>
          </a:p>
        </p:txBody>
      </p:sp>
      <p:grpSp>
        <p:nvGrpSpPr>
          <p:cNvPr id="146" name="组合 145">
            <a:extLst>
              <a:ext uri="{FF2B5EF4-FFF2-40B4-BE49-F238E27FC236}">
                <a16:creationId xmlns:a16="http://schemas.microsoft.com/office/drawing/2014/main" id="{0BAEAA7F-72C5-4CDF-8C5C-EACBD99E7604}"/>
              </a:ext>
            </a:extLst>
          </p:cNvPr>
          <p:cNvGrpSpPr/>
          <p:nvPr/>
        </p:nvGrpSpPr>
        <p:grpSpPr>
          <a:xfrm>
            <a:off x="322359" y="2196791"/>
            <a:ext cx="2442663" cy="1529947"/>
            <a:chOff x="145695" y="2766255"/>
            <a:chExt cx="3010167" cy="1862590"/>
          </a:xfrm>
        </p:grpSpPr>
        <p:sp>
          <p:nvSpPr>
            <p:cNvPr id="147" name="矩形 146">
              <a:extLst>
                <a:ext uri="{FF2B5EF4-FFF2-40B4-BE49-F238E27FC236}">
                  <a16:creationId xmlns:a16="http://schemas.microsoft.com/office/drawing/2014/main" id="{75840237-F024-4E1B-B01D-F6076B8DA595}"/>
                </a:ext>
              </a:extLst>
            </p:cNvPr>
            <p:cNvSpPr/>
            <p:nvPr/>
          </p:nvSpPr>
          <p:spPr bwMode="auto">
            <a:xfrm>
              <a:off x="145695" y="2766255"/>
              <a:ext cx="2816292" cy="1831931"/>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a:endParaRPr lang="zh-CN" altLang="en-US" sz="500">
                <a:latin typeface="Arial" charset="0"/>
              </a:endParaRPr>
            </a:p>
          </p:txBody>
        </p:sp>
        <p:grpSp>
          <p:nvGrpSpPr>
            <p:cNvPr id="148" name="组合 311">
              <a:extLst>
                <a:ext uri="{FF2B5EF4-FFF2-40B4-BE49-F238E27FC236}">
                  <a16:creationId xmlns:a16="http://schemas.microsoft.com/office/drawing/2014/main" id="{B73F18CC-6353-452F-8FC5-7F47BCD656A4}"/>
                </a:ext>
              </a:extLst>
            </p:cNvPr>
            <p:cNvGrpSpPr>
              <a:grpSpLocks/>
            </p:cNvGrpSpPr>
            <p:nvPr/>
          </p:nvGrpSpPr>
          <p:grpSpPr bwMode="auto">
            <a:xfrm>
              <a:off x="400956" y="2968808"/>
              <a:ext cx="2226455" cy="1219734"/>
              <a:chOff x="6798448" y="2347913"/>
              <a:chExt cx="1291650" cy="663576"/>
            </a:xfrm>
          </p:grpSpPr>
          <p:sp>
            <p:nvSpPr>
              <p:cNvPr id="171" name="Freeform 576">
                <a:extLst>
                  <a:ext uri="{FF2B5EF4-FFF2-40B4-BE49-F238E27FC236}">
                    <a16:creationId xmlns:a16="http://schemas.microsoft.com/office/drawing/2014/main" id="{28269FCE-E138-4AA4-AAB3-279B8AA0AA40}"/>
                  </a:ext>
                </a:extLst>
              </p:cNvPr>
              <p:cNvSpPr>
                <a:spLocks/>
              </p:cNvSpPr>
              <p:nvPr/>
            </p:nvSpPr>
            <p:spPr bwMode="auto">
              <a:xfrm>
                <a:off x="7445375" y="2347913"/>
                <a:ext cx="109538" cy="565150"/>
              </a:xfrm>
              <a:custGeom>
                <a:avLst/>
                <a:gdLst>
                  <a:gd name="T0" fmla="*/ 153731027 w 69"/>
                  <a:gd name="T1" fmla="*/ 897175625 h 356"/>
                  <a:gd name="T2" fmla="*/ 133569685 w 69"/>
                  <a:gd name="T3" fmla="*/ 877014375 h 356"/>
                  <a:gd name="T4" fmla="*/ 95766375 w 69"/>
                  <a:gd name="T5" fmla="*/ 40322500 h 356"/>
                  <a:gd name="T6" fmla="*/ 78125994 w 69"/>
                  <a:gd name="T7" fmla="*/ 40322500 h 356"/>
                  <a:gd name="T8" fmla="*/ 40322684 w 69"/>
                  <a:gd name="T9" fmla="*/ 877014375 h 356"/>
                  <a:gd name="T10" fmla="*/ 17641968 w 69"/>
                  <a:gd name="T11" fmla="*/ 897175625 h 356"/>
                  <a:gd name="T12" fmla="*/ 0 w 69"/>
                  <a:gd name="T13" fmla="*/ 874495013 h 356"/>
                  <a:gd name="T14" fmla="*/ 40322684 w 69"/>
                  <a:gd name="T15" fmla="*/ 0 h 356"/>
                  <a:gd name="T16" fmla="*/ 133569685 w 69"/>
                  <a:gd name="T17" fmla="*/ 0 h 356"/>
                  <a:gd name="T18" fmla="*/ 173892369 w 69"/>
                  <a:gd name="T19" fmla="*/ 877014375 h 356"/>
                  <a:gd name="T20" fmla="*/ 153731027 w 69"/>
                  <a:gd name="T21" fmla="*/ 897175625 h 356"/>
                  <a:gd name="T22" fmla="*/ 153731027 w 69"/>
                  <a:gd name="T23" fmla="*/ 897175625 h 3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9" h="356">
                    <a:moveTo>
                      <a:pt x="61" y="356"/>
                    </a:moveTo>
                    <a:cubicBezTo>
                      <a:pt x="57" y="356"/>
                      <a:pt x="53" y="353"/>
                      <a:pt x="53" y="348"/>
                    </a:cubicBezTo>
                    <a:cubicBezTo>
                      <a:pt x="38" y="16"/>
                      <a:pt x="38" y="16"/>
                      <a:pt x="38" y="16"/>
                    </a:cubicBezTo>
                    <a:cubicBezTo>
                      <a:pt x="31" y="16"/>
                      <a:pt x="31" y="16"/>
                      <a:pt x="31" y="16"/>
                    </a:cubicBezTo>
                    <a:cubicBezTo>
                      <a:pt x="16" y="348"/>
                      <a:pt x="16" y="348"/>
                      <a:pt x="16" y="348"/>
                    </a:cubicBezTo>
                    <a:cubicBezTo>
                      <a:pt x="15" y="352"/>
                      <a:pt x="12" y="356"/>
                      <a:pt x="7" y="356"/>
                    </a:cubicBezTo>
                    <a:cubicBezTo>
                      <a:pt x="3" y="355"/>
                      <a:pt x="0" y="352"/>
                      <a:pt x="0" y="347"/>
                    </a:cubicBezTo>
                    <a:cubicBezTo>
                      <a:pt x="16" y="0"/>
                      <a:pt x="16" y="0"/>
                      <a:pt x="16" y="0"/>
                    </a:cubicBezTo>
                    <a:cubicBezTo>
                      <a:pt x="53" y="0"/>
                      <a:pt x="53" y="0"/>
                      <a:pt x="53" y="0"/>
                    </a:cubicBezTo>
                    <a:cubicBezTo>
                      <a:pt x="69" y="348"/>
                      <a:pt x="69" y="348"/>
                      <a:pt x="69" y="348"/>
                    </a:cubicBezTo>
                    <a:cubicBezTo>
                      <a:pt x="69" y="352"/>
                      <a:pt x="66" y="356"/>
                      <a:pt x="61" y="356"/>
                    </a:cubicBezTo>
                    <a:cubicBezTo>
                      <a:pt x="61" y="356"/>
                      <a:pt x="61" y="356"/>
                      <a:pt x="61" y="35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172" name="Rectangle 577">
                <a:extLst>
                  <a:ext uri="{FF2B5EF4-FFF2-40B4-BE49-F238E27FC236}">
                    <a16:creationId xmlns:a16="http://schemas.microsoft.com/office/drawing/2014/main" id="{7C45DA52-296F-470B-AA55-C5B1C98567FA}"/>
                  </a:ext>
                </a:extLst>
              </p:cNvPr>
              <p:cNvSpPr>
                <a:spLocks noChangeArrowheads="1"/>
              </p:cNvSpPr>
              <p:nvPr/>
            </p:nvSpPr>
            <p:spPr bwMode="auto">
              <a:xfrm>
                <a:off x="6798448" y="2651135"/>
                <a:ext cx="1291650" cy="18654"/>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173" name="Freeform 578">
                <a:extLst>
                  <a:ext uri="{FF2B5EF4-FFF2-40B4-BE49-F238E27FC236}">
                    <a16:creationId xmlns:a16="http://schemas.microsoft.com/office/drawing/2014/main" id="{68B5CB1D-58F0-4B14-B299-956F5B9D7A0C}"/>
                  </a:ext>
                </a:extLst>
              </p:cNvPr>
              <p:cNvSpPr>
                <a:spLocks/>
              </p:cNvSpPr>
              <p:nvPr/>
            </p:nvSpPr>
            <p:spPr bwMode="auto">
              <a:xfrm>
                <a:off x="6798448" y="2728912"/>
                <a:ext cx="1291650" cy="18654"/>
              </a:xfrm>
              <a:custGeom>
                <a:avLst/>
                <a:gdLst>
                  <a:gd name="T0" fmla="*/ 1507053438 w 606"/>
                  <a:gd name="T1" fmla="*/ 40322500 h 16"/>
                  <a:gd name="T2" fmla="*/ 20161250 w 606"/>
                  <a:gd name="T3" fmla="*/ 40322500 h 16"/>
                  <a:gd name="T4" fmla="*/ 0 w 606"/>
                  <a:gd name="T5" fmla="*/ 20161250 h 16"/>
                  <a:gd name="T6" fmla="*/ 20161250 w 606"/>
                  <a:gd name="T7" fmla="*/ 0 h 16"/>
                  <a:gd name="T8" fmla="*/ 1507053438 w 606"/>
                  <a:gd name="T9" fmla="*/ 0 h 16"/>
                  <a:gd name="T10" fmla="*/ 1527214688 w 606"/>
                  <a:gd name="T11" fmla="*/ 20161250 h 16"/>
                  <a:gd name="T12" fmla="*/ 1507053438 w 606"/>
                  <a:gd name="T13" fmla="*/ 40322500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06" h="16">
                    <a:moveTo>
                      <a:pt x="598" y="16"/>
                    </a:moveTo>
                    <a:cubicBezTo>
                      <a:pt x="8" y="16"/>
                      <a:pt x="8" y="16"/>
                      <a:pt x="8" y="16"/>
                    </a:cubicBezTo>
                    <a:cubicBezTo>
                      <a:pt x="4" y="16"/>
                      <a:pt x="0" y="12"/>
                      <a:pt x="0" y="8"/>
                    </a:cubicBezTo>
                    <a:cubicBezTo>
                      <a:pt x="0" y="3"/>
                      <a:pt x="4" y="0"/>
                      <a:pt x="8" y="0"/>
                    </a:cubicBezTo>
                    <a:cubicBezTo>
                      <a:pt x="598" y="0"/>
                      <a:pt x="598" y="0"/>
                      <a:pt x="598" y="0"/>
                    </a:cubicBezTo>
                    <a:cubicBezTo>
                      <a:pt x="602" y="0"/>
                      <a:pt x="606" y="3"/>
                      <a:pt x="606" y="8"/>
                    </a:cubicBezTo>
                    <a:cubicBezTo>
                      <a:pt x="606" y="12"/>
                      <a:pt x="602" y="16"/>
                      <a:pt x="598" y="16"/>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174" name="Freeform 579">
                <a:extLst>
                  <a:ext uri="{FF2B5EF4-FFF2-40B4-BE49-F238E27FC236}">
                    <a16:creationId xmlns:a16="http://schemas.microsoft.com/office/drawing/2014/main" id="{85FCC0DC-5A8A-4AD3-984C-A004114650D9}"/>
                  </a:ext>
                </a:extLst>
              </p:cNvPr>
              <p:cNvSpPr>
                <a:spLocks/>
              </p:cNvSpPr>
              <p:nvPr/>
            </p:nvSpPr>
            <p:spPr bwMode="auto">
              <a:xfrm>
                <a:off x="7112000" y="2414588"/>
                <a:ext cx="371475" cy="250825"/>
              </a:xfrm>
              <a:custGeom>
                <a:avLst/>
                <a:gdLst>
                  <a:gd name="T0" fmla="*/ 10080625 w 234"/>
                  <a:gd name="T1" fmla="*/ 398184688 h 158"/>
                  <a:gd name="T2" fmla="*/ 0 w 234"/>
                  <a:gd name="T3" fmla="*/ 383063750 h 158"/>
                  <a:gd name="T4" fmla="*/ 577116575 w 234"/>
                  <a:gd name="T5" fmla="*/ 0 h 158"/>
                  <a:gd name="T6" fmla="*/ 589716563 w 234"/>
                  <a:gd name="T7" fmla="*/ 17641888 h 158"/>
                  <a:gd name="T8" fmla="*/ 10080625 w 234"/>
                  <a:gd name="T9" fmla="*/ 398184688 h 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4" h="158">
                    <a:moveTo>
                      <a:pt x="4" y="158"/>
                    </a:moveTo>
                    <a:lnTo>
                      <a:pt x="0" y="152"/>
                    </a:lnTo>
                    <a:lnTo>
                      <a:pt x="229" y="0"/>
                    </a:lnTo>
                    <a:lnTo>
                      <a:pt x="234" y="7"/>
                    </a:lnTo>
                    <a:lnTo>
                      <a:pt x="4" y="158"/>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175" name="Freeform 580">
                <a:extLst>
                  <a:ext uri="{FF2B5EF4-FFF2-40B4-BE49-F238E27FC236}">
                    <a16:creationId xmlns:a16="http://schemas.microsoft.com/office/drawing/2014/main" id="{5BAD5C9A-E774-4878-85CF-F6C5B655B5E2}"/>
                  </a:ext>
                </a:extLst>
              </p:cNvPr>
              <p:cNvSpPr>
                <a:spLocks/>
              </p:cNvSpPr>
              <p:nvPr/>
            </p:nvSpPr>
            <p:spPr bwMode="auto">
              <a:xfrm>
                <a:off x="7196137" y="2471738"/>
                <a:ext cx="287338" cy="195263"/>
              </a:xfrm>
              <a:custGeom>
                <a:avLst/>
                <a:gdLst>
                  <a:gd name="T0" fmla="*/ 10080643 w 181"/>
                  <a:gd name="T1" fmla="*/ 309980806 h 123"/>
                  <a:gd name="T2" fmla="*/ 0 w 181"/>
                  <a:gd name="T3" fmla="*/ 294859830 h 123"/>
                  <a:gd name="T4" fmla="*/ 443548272 w 181"/>
                  <a:gd name="T5" fmla="*/ 0 h 123"/>
                  <a:gd name="T6" fmla="*/ 456149869 w 181"/>
                  <a:gd name="T7" fmla="*/ 17641933 h 123"/>
                  <a:gd name="T8" fmla="*/ 10080643 w 181"/>
                  <a:gd name="T9" fmla="*/ 309980806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1" h="123">
                    <a:moveTo>
                      <a:pt x="4" y="123"/>
                    </a:moveTo>
                    <a:lnTo>
                      <a:pt x="0" y="117"/>
                    </a:lnTo>
                    <a:lnTo>
                      <a:pt x="176" y="0"/>
                    </a:lnTo>
                    <a:lnTo>
                      <a:pt x="181" y="7"/>
                    </a:lnTo>
                    <a:lnTo>
                      <a:pt x="4" y="123"/>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176" name="Freeform 581">
                <a:extLst>
                  <a:ext uri="{FF2B5EF4-FFF2-40B4-BE49-F238E27FC236}">
                    <a16:creationId xmlns:a16="http://schemas.microsoft.com/office/drawing/2014/main" id="{4FB3B56C-94B2-4389-8C2D-351FEB15D5AB}"/>
                  </a:ext>
                </a:extLst>
              </p:cNvPr>
              <p:cNvSpPr>
                <a:spLocks/>
              </p:cNvSpPr>
              <p:nvPr/>
            </p:nvSpPr>
            <p:spPr bwMode="auto">
              <a:xfrm>
                <a:off x="7283450" y="2528888"/>
                <a:ext cx="198438" cy="136525"/>
              </a:xfrm>
              <a:custGeom>
                <a:avLst/>
                <a:gdLst>
                  <a:gd name="T0" fmla="*/ 12601607 w 125"/>
                  <a:gd name="T1" fmla="*/ 216733438 h 86"/>
                  <a:gd name="T2" fmla="*/ 0 w 125"/>
                  <a:gd name="T3" fmla="*/ 201612500 h 86"/>
                  <a:gd name="T4" fmla="*/ 304940468 w 125"/>
                  <a:gd name="T5" fmla="*/ 0 h 86"/>
                  <a:gd name="T6" fmla="*/ 315021119 w 125"/>
                  <a:gd name="T7" fmla="*/ 17641888 h 86"/>
                  <a:gd name="T8" fmla="*/ 12601607 w 125"/>
                  <a:gd name="T9" fmla="*/ 216733438 h 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5" h="86">
                    <a:moveTo>
                      <a:pt x="5" y="86"/>
                    </a:moveTo>
                    <a:lnTo>
                      <a:pt x="0" y="80"/>
                    </a:lnTo>
                    <a:lnTo>
                      <a:pt x="121" y="0"/>
                    </a:lnTo>
                    <a:lnTo>
                      <a:pt x="125" y="7"/>
                    </a:lnTo>
                    <a:lnTo>
                      <a:pt x="5" y="8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177" name="Freeform 582">
                <a:extLst>
                  <a:ext uri="{FF2B5EF4-FFF2-40B4-BE49-F238E27FC236}">
                    <a16:creationId xmlns:a16="http://schemas.microsoft.com/office/drawing/2014/main" id="{B674CA4F-E4DC-4CD4-9B59-0A8EBA4A1F43}"/>
                  </a:ext>
                </a:extLst>
              </p:cNvPr>
              <p:cNvSpPr>
                <a:spLocks/>
              </p:cNvSpPr>
              <p:nvPr/>
            </p:nvSpPr>
            <p:spPr bwMode="auto">
              <a:xfrm>
                <a:off x="7367587" y="2589213"/>
                <a:ext cx="109538" cy="77788"/>
              </a:xfrm>
              <a:custGeom>
                <a:avLst/>
                <a:gdLst>
                  <a:gd name="T0" fmla="*/ 10080671 w 69"/>
                  <a:gd name="T1" fmla="*/ 123489244 h 49"/>
                  <a:gd name="T2" fmla="*/ 0 w 69"/>
                  <a:gd name="T3" fmla="*/ 108368209 h 49"/>
                  <a:gd name="T4" fmla="*/ 161290736 w 69"/>
                  <a:gd name="T5" fmla="*/ 0 h 49"/>
                  <a:gd name="T6" fmla="*/ 173892369 w 69"/>
                  <a:gd name="T7" fmla="*/ 17642001 h 49"/>
                  <a:gd name="T8" fmla="*/ 10080671 w 69"/>
                  <a:gd name="T9" fmla="*/ 123489244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49">
                    <a:moveTo>
                      <a:pt x="4" y="49"/>
                    </a:moveTo>
                    <a:lnTo>
                      <a:pt x="0" y="43"/>
                    </a:lnTo>
                    <a:lnTo>
                      <a:pt x="64" y="0"/>
                    </a:lnTo>
                    <a:lnTo>
                      <a:pt x="69" y="7"/>
                    </a:lnTo>
                    <a:lnTo>
                      <a:pt x="4" y="49"/>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178" name="Freeform 583">
                <a:extLst>
                  <a:ext uri="{FF2B5EF4-FFF2-40B4-BE49-F238E27FC236}">
                    <a16:creationId xmlns:a16="http://schemas.microsoft.com/office/drawing/2014/main" id="{82709CFB-5119-48F3-9ABA-11A4434288CF}"/>
                  </a:ext>
                </a:extLst>
              </p:cNvPr>
              <p:cNvSpPr>
                <a:spLocks/>
              </p:cNvSpPr>
              <p:nvPr/>
            </p:nvSpPr>
            <p:spPr bwMode="auto">
              <a:xfrm>
                <a:off x="7518400" y="2414588"/>
                <a:ext cx="371475" cy="250825"/>
              </a:xfrm>
              <a:custGeom>
                <a:avLst/>
                <a:gdLst>
                  <a:gd name="T0" fmla="*/ 577116575 w 234"/>
                  <a:gd name="T1" fmla="*/ 398184688 h 158"/>
                  <a:gd name="T2" fmla="*/ 0 w 234"/>
                  <a:gd name="T3" fmla="*/ 17641888 h 158"/>
                  <a:gd name="T4" fmla="*/ 10080625 w 234"/>
                  <a:gd name="T5" fmla="*/ 0 h 158"/>
                  <a:gd name="T6" fmla="*/ 589716563 w 234"/>
                  <a:gd name="T7" fmla="*/ 383063750 h 158"/>
                  <a:gd name="T8" fmla="*/ 577116575 w 234"/>
                  <a:gd name="T9" fmla="*/ 398184688 h 1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4" h="158">
                    <a:moveTo>
                      <a:pt x="229" y="158"/>
                    </a:moveTo>
                    <a:lnTo>
                      <a:pt x="0" y="7"/>
                    </a:lnTo>
                    <a:lnTo>
                      <a:pt x="4" y="0"/>
                    </a:lnTo>
                    <a:lnTo>
                      <a:pt x="234" y="152"/>
                    </a:lnTo>
                    <a:lnTo>
                      <a:pt x="229" y="158"/>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179" name="Freeform 584">
                <a:extLst>
                  <a:ext uri="{FF2B5EF4-FFF2-40B4-BE49-F238E27FC236}">
                    <a16:creationId xmlns:a16="http://schemas.microsoft.com/office/drawing/2014/main" id="{8525205B-2858-49C9-A300-06C7788C1164}"/>
                  </a:ext>
                </a:extLst>
              </p:cNvPr>
              <p:cNvSpPr>
                <a:spLocks/>
              </p:cNvSpPr>
              <p:nvPr/>
            </p:nvSpPr>
            <p:spPr bwMode="auto">
              <a:xfrm>
                <a:off x="7518400" y="2471738"/>
                <a:ext cx="287338" cy="195263"/>
              </a:xfrm>
              <a:custGeom>
                <a:avLst/>
                <a:gdLst>
                  <a:gd name="T0" fmla="*/ 446069226 w 181"/>
                  <a:gd name="T1" fmla="*/ 309980806 h 123"/>
                  <a:gd name="T2" fmla="*/ 0 w 181"/>
                  <a:gd name="T3" fmla="*/ 17641933 h 123"/>
                  <a:gd name="T4" fmla="*/ 10080643 w 181"/>
                  <a:gd name="T5" fmla="*/ 0 h 123"/>
                  <a:gd name="T6" fmla="*/ 456149869 w 181"/>
                  <a:gd name="T7" fmla="*/ 294859830 h 123"/>
                  <a:gd name="T8" fmla="*/ 446069226 w 181"/>
                  <a:gd name="T9" fmla="*/ 309980806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1" h="123">
                    <a:moveTo>
                      <a:pt x="177" y="123"/>
                    </a:moveTo>
                    <a:lnTo>
                      <a:pt x="0" y="7"/>
                    </a:lnTo>
                    <a:lnTo>
                      <a:pt x="4" y="0"/>
                    </a:lnTo>
                    <a:lnTo>
                      <a:pt x="181" y="117"/>
                    </a:lnTo>
                    <a:lnTo>
                      <a:pt x="177" y="123"/>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180" name="Freeform 585">
                <a:extLst>
                  <a:ext uri="{FF2B5EF4-FFF2-40B4-BE49-F238E27FC236}">
                    <a16:creationId xmlns:a16="http://schemas.microsoft.com/office/drawing/2014/main" id="{A3AA5F25-0AB5-4215-9F5C-3A0A96E5F887}"/>
                  </a:ext>
                </a:extLst>
              </p:cNvPr>
              <p:cNvSpPr>
                <a:spLocks/>
              </p:cNvSpPr>
              <p:nvPr/>
            </p:nvSpPr>
            <p:spPr bwMode="auto">
              <a:xfrm>
                <a:off x="7519987" y="2528888"/>
                <a:ext cx="198438" cy="136525"/>
              </a:xfrm>
              <a:custGeom>
                <a:avLst/>
                <a:gdLst>
                  <a:gd name="T0" fmla="*/ 302419512 w 125"/>
                  <a:gd name="T1" fmla="*/ 216733438 h 86"/>
                  <a:gd name="T2" fmla="*/ 0 w 125"/>
                  <a:gd name="T3" fmla="*/ 17641888 h 86"/>
                  <a:gd name="T4" fmla="*/ 10080650 w 125"/>
                  <a:gd name="T5" fmla="*/ 0 h 86"/>
                  <a:gd name="T6" fmla="*/ 315021119 w 125"/>
                  <a:gd name="T7" fmla="*/ 201612500 h 86"/>
                  <a:gd name="T8" fmla="*/ 302419512 w 125"/>
                  <a:gd name="T9" fmla="*/ 216733438 h 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5" h="86">
                    <a:moveTo>
                      <a:pt x="120" y="86"/>
                    </a:moveTo>
                    <a:lnTo>
                      <a:pt x="0" y="7"/>
                    </a:lnTo>
                    <a:lnTo>
                      <a:pt x="4" y="0"/>
                    </a:lnTo>
                    <a:lnTo>
                      <a:pt x="125" y="80"/>
                    </a:lnTo>
                    <a:lnTo>
                      <a:pt x="120" y="86"/>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181" name="Freeform 586">
                <a:extLst>
                  <a:ext uri="{FF2B5EF4-FFF2-40B4-BE49-F238E27FC236}">
                    <a16:creationId xmlns:a16="http://schemas.microsoft.com/office/drawing/2014/main" id="{93476D05-0E1E-47B3-B55E-E01910670614}"/>
                  </a:ext>
                </a:extLst>
              </p:cNvPr>
              <p:cNvSpPr>
                <a:spLocks/>
              </p:cNvSpPr>
              <p:nvPr/>
            </p:nvSpPr>
            <p:spPr bwMode="auto">
              <a:xfrm>
                <a:off x="7524750" y="2589213"/>
                <a:ext cx="109538" cy="77788"/>
              </a:xfrm>
              <a:custGeom>
                <a:avLst/>
                <a:gdLst>
                  <a:gd name="T0" fmla="*/ 163811698 w 69"/>
                  <a:gd name="T1" fmla="*/ 123489244 h 49"/>
                  <a:gd name="T2" fmla="*/ 0 w 69"/>
                  <a:gd name="T3" fmla="*/ 17642001 h 49"/>
                  <a:gd name="T4" fmla="*/ 10080671 w 69"/>
                  <a:gd name="T5" fmla="*/ 0 h 49"/>
                  <a:gd name="T6" fmla="*/ 173892369 w 69"/>
                  <a:gd name="T7" fmla="*/ 108368209 h 49"/>
                  <a:gd name="T8" fmla="*/ 163811698 w 69"/>
                  <a:gd name="T9" fmla="*/ 123489244 h 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 h="49">
                    <a:moveTo>
                      <a:pt x="65" y="49"/>
                    </a:moveTo>
                    <a:lnTo>
                      <a:pt x="0" y="7"/>
                    </a:lnTo>
                    <a:lnTo>
                      <a:pt x="4" y="0"/>
                    </a:lnTo>
                    <a:lnTo>
                      <a:pt x="69" y="43"/>
                    </a:lnTo>
                    <a:lnTo>
                      <a:pt x="65" y="49"/>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182" name="Rectangle 587">
                <a:extLst>
                  <a:ext uri="{FF2B5EF4-FFF2-40B4-BE49-F238E27FC236}">
                    <a16:creationId xmlns:a16="http://schemas.microsoft.com/office/drawing/2014/main" id="{78320767-379C-4A50-9E18-DF111A9C3EFB}"/>
                  </a:ext>
                </a:extLst>
              </p:cNvPr>
              <p:cNvSpPr>
                <a:spLocks noChangeArrowheads="1"/>
              </p:cNvSpPr>
              <p:nvPr/>
            </p:nvSpPr>
            <p:spPr bwMode="auto">
              <a:xfrm>
                <a:off x="7489825" y="2692401"/>
                <a:ext cx="19050"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183" name="Rectangle 588">
                <a:extLst>
                  <a:ext uri="{FF2B5EF4-FFF2-40B4-BE49-F238E27FC236}">
                    <a16:creationId xmlns:a16="http://schemas.microsoft.com/office/drawing/2014/main" id="{47F81E2B-9E46-4D90-BE22-EE6762516092}"/>
                  </a:ext>
                </a:extLst>
              </p:cNvPr>
              <p:cNvSpPr>
                <a:spLocks noChangeArrowheads="1"/>
              </p:cNvSpPr>
              <p:nvPr/>
            </p:nvSpPr>
            <p:spPr bwMode="auto">
              <a:xfrm>
                <a:off x="7372350" y="2692401"/>
                <a:ext cx="19050"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184" name="Rectangle 589">
                <a:extLst>
                  <a:ext uri="{FF2B5EF4-FFF2-40B4-BE49-F238E27FC236}">
                    <a16:creationId xmlns:a16="http://schemas.microsoft.com/office/drawing/2014/main" id="{6383B333-0C8B-46BD-90B1-1EB97E5D3A5F}"/>
                  </a:ext>
                </a:extLst>
              </p:cNvPr>
              <p:cNvSpPr>
                <a:spLocks noChangeArrowheads="1"/>
              </p:cNvSpPr>
              <p:nvPr/>
            </p:nvSpPr>
            <p:spPr bwMode="auto">
              <a:xfrm>
                <a:off x="7254875" y="2692401"/>
                <a:ext cx="17463"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185" name="Rectangle 590">
                <a:extLst>
                  <a:ext uri="{FF2B5EF4-FFF2-40B4-BE49-F238E27FC236}">
                    <a16:creationId xmlns:a16="http://schemas.microsoft.com/office/drawing/2014/main" id="{7AB6E8AD-F49E-4F8D-8651-21E7564884FF}"/>
                  </a:ext>
                </a:extLst>
              </p:cNvPr>
              <p:cNvSpPr>
                <a:spLocks noChangeArrowheads="1"/>
              </p:cNvSpPr>
              <p:nvPr/>
            </p:nvSpPr>
            <p:spPr bwMode="auto">
              <a:xfrm>
                <a:off x="7135812" y="2692401"/>
                <a:ext cx="19050"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186" name="Rectangle 591">
                <a:extLst>
                  <a:ext uri="{FF2B5EF4-FFF2-40B4-BE49-F238E27FC236}">
                    <a16:creationId xmlns:a16="http://schemas.microsoft.com/office/drawing/2014/main" id="{117C6A63-1410-48ED-9FE9-7500F3D2A2B7}"/>
                  </a:ext>
                </a:extLst>
              </p:cNvPr>
              <p:cNvSpPr>
                <a:spLocks noChangeArrowheads="1"/>
              </p:cNvSpPr>
              <p:nvPr/>
            </p:nvSpPr>
            <p:spPr bwMode="auto">
              <a:xfrm>
                <a:off x="7845425" y="2692401"/>
                <a:ext cx="17463"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230" name="Rectangle 592">
                <a:extLst>
                  <a:ext uri="{FF2B5EF4-FFF2-40B4-BE49-F238E27FC236}">
                    <a16:creationId xmlns:a16="http://schemas.microsoft.com/office/drawing/2014/main" id="{E164CC29-10E1-46AC-81FF-C85A617D49F6}"/>
                  </a:ext>
                </a:extLst>
              </p:cNvPr>
              <p:cNvSpPr>
                <a:spLocks noChangeArrowheads="1"/>
              </p:cNvSpPr>
              <p:nvPr/>
            </p:nvSpPr>
            <p:spPr bwMode="auto">
              <a:xfrm>
                <a:off x="7726362" y="2692401"/>
                <a:ext cx="19050"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231" name="Rectangle 593">
                <a:extLst>
                  <a:ext uri="{FF2B5EF4-FFF2-40B4-BE49-F238E27FC236}">
                    <a16:creationId xmlns:a16="http://schemas.microsoft.com/office/drawing/2014/main" id="{783FBF9B-1789-4D6B-8558-0D6A19FBE7A8}"/>
                  </a:ext>
                </a:extLst>
              </p:cNvPr>
              <p:cNvSpPr>
                <a:spLocks noChangeArrowheads="1"/>
              </p:cNvSpPr>
              <p:nvPr/>
            </p:nvSpPr>
            <p:spPr bwMode="auto">
              <a:xfrm>
                <a:off x="7608887" y="2692401"/>
                <a:ext cx="19050" cy="1905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232" name="Rectangle 594">
                <a:extLst>
                  <a:ext uri="{FF2B5EF4-FFF2-40B4-BE49-F238E27FC236}">
                    <a16:creationId xmlns:a16="http://schemas.microsoft.com/office/drawing/2014/main" id="{57CC6F62-5105-4BF8-9441-8B960971E04E}"/>
                  </a:ext>
                </a:extLst>
              </p:cNvPr>
              <p:cNvSpPr>
                <a:spLocks noChangeArrowheads="1"/>
              </p:cNvSpPr>
              <p:nvPr/>
            </p:nvSpPr>
            <p:spPr bwMode="auto">
              <a:xfrm>
                <a:off x="7431087" y="2892426"/>
                <a:ext cx="136525"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233" name="Freeform 595">
                <a:extLst>
                  <a:ext uri="{FF2B5EF4-FFF2-40B4-BE49-F238E27FC236}">
                    <a16:creationId xmlns:a16="http://schemas.microsoft.com/office/drawing/2014/main" id="{09395A59-9E2C-4E48-9E47-B5BFB429813A}"/>
                  </a:ext>
                </a:extLst>
              </p:cNvPr>
              <p:cNvSpPr>
                <a:spLocks/>
              </p:cNvSpPr>
              <p:nvPr/>
            </p:nvSpPr>
            <p:spPr bwMode="auto">
              <a:xfrm>
                <a:off x="7434262" y="2898776"/>
                <a:ext cx="12700" cy="112713"/>
              </a:xfrm>
              <a:custGeom>
                <a:avLst/>
                <a:gdLst>
                  <a:gd name="T0" fmla="*/ 10080625 w 8"/>
                  <a:gd name="T1" fmla="*/ 178932681 h 71"/>
                  <a:gd name="T2" fmla="*/ 0 w 8"/>
                  <a:gd name="T3" fmla="*/ 168852012 h 71"/>
                  <a:gd name="T4" fmla="*/ 0 w 8"/>
                  <a:gd name="T5" fmla="*/ 10080670 h 71"/>
                  <a:gd name="T6" fmla="*/ 10080625 w 8"/>
                  <a:gd name="T7" fmla="*/ 0 h 71"/>
                  <a:gd name="T8" fmla="*/ 20161250 w 8"/>
                  <a:gd name="T9" fmla="*/ 10080670 h 71"/>
                  <a:gd name="T10" fmla="*/ 20161250 w 8"/>
                  <a:gd name="T11" fmla="*/ 168852012 h 71"/>
                  <a:gd name="T12" fmla="*/ 10080625 w 8"/>
                  <a:gd name="T13" fmla="*/ 178932681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71">
                    <a:moveTo>
                      <a:pt x="4" y="71"/>
                    </a:moveTo>
                    <a:cubicBezTo>
                      <a:pt x="2" y="71"/>
                      <a:pt x="0" y="70"/>
                      <a:pt x="0" y="67"/>
                    </a:cubicBezTo>
                    <a:cubicBezTo>
                      <a:pt x="0" y="4"/>
                      <a:pt x="0" y="4"/>
                      <a:pt x="0" y="4"/>
                    </a:cubicBezTo>
                    <a:cubicBezTo>
                      <a:pt x="0" y="1"/>
                      <a:pt x="2" y="0"/>
                      <a:pt x="4" y="0"/>
                    </a:cubicBezTo>
                    <a:cubicBezTo>
                      <a:pt x="7" y="0"/>
                      <a:pt x="8" y="1"/>
                      <a:pt x="8" y="4"/>
                    </a:cubicBezTo>
                    <a:cubicBezTo>
                      <a:pt x="8" y="67"/>
                      <a:pt x="8" y="67"/>
                      <a:pt x="8" y="67"/>
                    </a:cubicBezTo>
                    <a:cubicBezTo>
                      <a:pt x="8" y="70"/>
                      <a:pt x="7" y="71"/>
                      <a:pt x="4" y="7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34" name="Freeform 596">
                <a:extLst>
                  <a:ext uri="{FF2B5EF4-FFF2-40B4-BE49-F238E27FC236}">
                    <a16:creationId xmlns:a16="http://schemas.microsoft.com/office/drawing/2014/main" id="{3D6E95B4-62BE-436C-82D9-61E6C3AD57FC}"/>
                  </a:ext>
                </a:extLst>
              </p:cNvPr>
              <p:cNvSpPr>
                <a:spLocks/>
              </p:cNvSpPr>
              <p:nvPr/>
            </p:nvSpPr>
            <p:spPr bwMode="auto">
              <a:xfrm>
                <a:off x="7458075" y="2898776"/>
                <a:ext cx="12700" cy="112713"/>
              </a:xfrm>
              <a:custGeom>
                <a:avLst/>
                <a:gdLst>
                  <a:gd name="T0" fmla="*/ 10080625 w 8"/>
                  <a:gd name="T1" fmla="*/ 178932681 h 71"/>
                  <a:gd name="T2" fmla="*/ 0 w 8"/>
                  <a:gd name="T3" fmla="*/ 168852012 h 71"/>
                  <a:gd name="T4" fmla="*/ 0 w 8"/>
                  <a:gd name="T5" fmla="*/ 10080670 h 71"/>
                  <a:gd name="T6" fmla="*/ 10080625 w 8"/>
                  <a:gd name="T7" fmla="*/ 0 h 71"/>
                  <a:gd name="T8" fmla="*/ 20161250 w 8"/>
                  <a:gd name="T9" fmla="*/ 10080670 h 71"/>
                  <a:gd name="T10" fmla="*/ 20161250 w 8"/>
                  <a:gd name="T11" fmla="*/ 168852012 h 71"/>
                  <a:gd name="T12" fmla="*/ 10080625 w 8"/>
                  <a:gd name="T13" fmla="*/ 178932681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71">
                    <a:moveTo>
                      <a:pt x="4" y="71"/>
                    </a:moveTo>
                    <a:cubicBezTo>
                      <a:pt x="2" y="71"/>
                      <a:pt x="0" y="70"/>
                      <a:pt x="0" y="67"/>
                    </a:cubicBezTo>
                    <a:cubicBezTo>
                      <a:pt x="0" y="4"/>
                      <a:pt x="0" y="4"/>
                      <a:pt x="0" y="4"/>
                    </a:cubicBezTo>
                    <a:cubicBezTo>
                      <a:pt x="0" y="1"/>
                      <a:pt x="2" y="0"/>
                      <a:pt x="4" y="0"/>
                    </a:cubicBezTo>
                    <a:cubicBezTo>
                      <a:pt x="6" y="0"/>
                      <a:pt x="8" y="1"/>
                      <a:pt x="8" y="4"/>
                    </a:cubicBezTo>
                    <a:cubicBezTo>
                      <a:pt x="8" y="67"/>
                      <a:pt x="8" y="67"/>
                      <a:pt x="8" y="67"/>
                    </a:cubicBezTo>
                    <a:cubicBezTo>
                      <a:pt x="8" y="70"/>
                      <a:pt x="6" y="71"/>
                      <a:pt x="4" y="7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35" name="Freeform 597">
                <a:extLst>
                  <a:ext uri="{FF2B5EF4-FFF2-40B4-BE49-F238E27FC236}">
                    <a16:creationId xmlns:a16="http://schemas.microsoft.com/office/drawing/2014/main" id="{A8393C6D-6337-48B4-AC9B-7DCED5860D0F}"/>
                  </a:ext>
                </a:extLst>
              </p:cNvPr>
              <p:cNvSpPr>
                <a:spLocks/>
              </p:cNvSpPr>
              <p:nvPr/>
            </p:nvSpPr>
            <p:spPr bwMode="auto">
              <a:xfrm>
                <a:off x="7065962" y="2898776"/>
                <a:ext cx="12700" cy="103188"/>
              </a:xfrm>
              <a:custGeom>
                <a:avLst/>
                <a:gdLst>
                  <a:gd name="T0" fmla="*/ 10080625 w 8"/>
                  <a:gd name="T1" fmla="*/ 163811744 h 65"/>
                  <a:gd name="T2" fmla="*/ 0 w 8"/>
                  <a:gd name="T3" fmla="*/ 153731070 h 65"/>
                  <a:gd name="T4" fmla="*/ 0 w 8"/>
                  <a:gd name="T5" fmla="*/ 10080674 h 65"/>
                  <a:gd name="T6" fmla="*/ 10080625 w 8"/>
                  <a:gd name="T7" fmla="*/ 0 h 65"/>
                  <a:gd name="T8" fmla="*/ 20161250 w 8"/>
                  <a:gd name="T9" fmla="*/ 10080674 h 65"/>
                  <a:gd name="T10" fmla="*/ 20161250 w 8"/>
                  <a:gd name="T11" fmla="*/ 153731070 h 65"/>
                  <a:gd name="T12" fmla="*/ 10080625 w 8"/>
                  <a:gd name="T13" fmla="*/ 163811744 h 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65">
                    <a:moveTo>
                      <a:pt x="4" y="65"/>
                    </a:moveTo>
                    <a:cubicBezTo>
                      <a:pt x="2" y="65"/>
                      <a:pt x="0" y="63"/>
                      <a:pt x="0" y="61"/>
                    </a:cubicBezTo>
                    <a:cubicBezTo>
                      <a:pt x="0" y="4"/>
                      <a:pt x="0" y="4"/>
                      <a:pt x="0" y="4"/>
                    </a:cubicBezTo>
                    <a:cubicBezTo>
                      <a:pt x="0" y="1"/>
                      <a:pt x="2" y="0"/>
                      <a:pt x="4" y="0"/>
                    </a:cubicBezTo>
                    <a:cubicBezTo>
                      <a:pt x="6" y="0"/>
                      <a:pt x="8" y="1"/>
                      <a:pt x="8" y="4"/>
                    </a:cubicBezTo>
                    <a:cubicBezTo>
                      <a:pt x="8" y="61"/>
                      <a:pt x="8" y="61"/>
                      <a:pt x="8" y="61"/>
                    </a:cubicBezTo>
                    <a:cubicBezTo>
                      <a:pt x="8" y="63"/>
                      <a:pt x="6" y="65"/>
                      <a:pt x="4" y="6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36" name="Freeform 598">
                <a:extLst>
                  <a:ext uri="{FF2B5EF4-FFF2-40B4-BE49-F238E27FC236}">
                    <a16:creationId xmlns:a16="http://schemas.microsoft.com/office/drawing/2014/main" id="{A2EA233F-A819-496A-8A92-D32066DA091E}"/>
                  </a:ext>
                </a:extLst>
              </p:cNvPr>
              <p:cNvSpPr>
                <a:spLocks/>
              </p:cNvSpPr>
              <p:nvPr/>
            </p:nvSpPr>
            <p:spPr bwMode="auto">
              <a:xfrm>
                <a:off x="7088187" y="2898776"/>
                <a:ext cx="12700" cy="103188"/>
              </a:xfrm>
              <a:custGeom>
                <a:avLst/>
                <a:gdLst>
                  <a:gd name="T0" fmla="*/ 10080625 w 8"/>
                  <a:gd name="T1" fmla="*/ 163811744 h 65"/>
                  <a:gd name="T2" fmla="*/ 0 w 8"/>
                  <a:gd name="T3" fmla="*/ 153731070 h 65"/>
                  <a:gd name="T4" fmla="*/ 0 w 8"/>
                  <a:gd name="T5" fmla="*/ 10080674 h 65"/>
                  <a:gd name="T6" fmla="*/ 10080625 w 8"/>
                  <a:gd name="T7" fmla="*/ 0 h 65"/>
                  <a:gd name="T8" fmla="*/ 20161250 w 8"/>
                  <a:gd name="T9" fmla="*/ 10080674 h 65"/>
                  <a:gd name="T10" fmla="*/ 20161250 w 8"/>
                  <a:gd name="T11" fmla="*/ 153731070 h 65"/>
                  <a:gd name="T12" fmla="*/ 10080625 w 8"/>
                  <a:gd name="T13" fmla="*/ 163811744 h 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65">
                    <a:moveTo>
                      <a:pt x="4" y="65"/>
                    </a:moveTo>
                    <a:cubicBezTo>
                      <a:pt x="2" y="65"/>
                      <a:pt x="0" y="63"/>
                      <a:pt x="0" y="61"/>
                    </a:cubicBezTo>
                    <a:cubicBezTo>
                      <a:pt x="0" y="4"/>
                      <a:pt x="0" y="4"/>
                      <a:pt x="0" y="4"/>
                    </a:cubicBezTo>
                    <a:cubicBezTo>
                      <a:pt x="0" y="1"/>
                      <a:pt x="2" y="0"/>
                      <a:pt x="4" y="0"/>
                    </a:cubicBezTo>
                    <a:cubicBezTo>
                      <a:pt x="7" y="0"/>
                      <a:pt x="8" y="1"/>
                      <a:pt x="8" y="4"/>
                    </a:cubicBezTo>
                    <a:cubicBezTo>
                      <a:pt x="8" y="61"/>
                      <a:pt x="8" y="61"/>
                      <a:pt x="8" y="61"/>
                    </a:cubicBezTo>
                    <a:cubicBezTo>
                      <a:pt x="8" y="63"/>
                      <a:pt x="7" y="65"/>
                      <a:pt x="4" y="6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37" name="Freeform 599">
                <a:extLst>
                  <a:ext uri="{FF2B5EF4-FFF2-40B4-BE49-F238E27FC236}">
                    <a16:creationId xmlns:a16="http://schemas.microsoft.com/office/drawing/2014/main" id="{B172CB4C-9986-4DFF-BD64-D94576DD5B3F}"/>
                  </a:ext>
                </a:extLst>
              </p:cNvPr>
              <p:cNvSpPr>
                <a:spLocks/>
              </p:cNvSpPr>
              <p:nvPr/>
            </p:nvSpPr>
            <p:spPr bwMode="auto">
              <a:xfrm>
                <a:off x="7481887" y="2898776"/>
                <a:ext cx="12700" cy="112713"/>
              </a:xfrm>
              <a:custGeom>
                <a:avLst/>
                <a:gdLst>
                  <a:gd name="T0" fmla="*/ 10080625 w 8"/>
                  <a:gd name="T1" fmla="*/ 178932681 h 71"/>
                  <a:gd name="T2" fmla="*/ 0 w 8"/>
                  <a:gd name="T3" fmla="*/ 168852012 h 71"/>
                  <a:gd name="T4" fmla="*/ 0 w 8"/>
                  <a:gd name="T5" fmla="*/ 10080670 h 71"/>
                  <a:gd name="T6" fmla="*/ 10080625 w 8"/>
                  <a:gd name="T7" fmla="*/ 0 h 71"/>
                  <a:gd name="T8" fmla="*/ 20161250 w 8"/>
                  <a:gd name="T9" fmla="*/ 10080670 h 71"/>
                  <a:gd name="T10" fmla="*/ 20161250 w 8"/>
                  <a:gd name="T11" fmla="*/ 168852012 h 71"/>
                  <a:gd name="T12" fmla="*/ 10080625 w 8"/>
                  <a:gd name="T13" fmla="*/ 178932681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71">
                    <a:moveTo>
                      <a:pt x="4" y="71"/>
                    </a:moveTo>
                    <a:cubicBezTo>
                      <a:pt x="2" y="71"/>
                      <a:pt x="0" y="70"/>
                      <a:pt x="0" y="67"/>
                    </a:cubicBezTo>
                    <a:cubicBezTo>
                      <a:pt x="0" y="4"/>
                      <a:pt x="0" y="4"/>
                      <a:pt x="0" y="4"/>
                    </a:cubicBezTo>
                    <a:cubicBezTo>
                      <a:pt x="0" y="1"/>
                      <a:pt x="2" y="0"/>
                      <a:pt x="4" y="0"/>
                    </a:cubicBezTo>
                    <a:cubicBezTo>
                      <a:pt x="6" y="0"/>
                      <a:pt x="8" y="1"/>
                      <a:pt x="8" y="4"/>
                    </a:cubicBezTo>
                    <a:cubicBezTo>
                      <a:pt x="8" y="67"/>
                      <a:pt x="8" y="67"/>
                      <a:pt x="8" y="67"/>
                    </a:cubicBezTo>
                    <a:cubicBezTo>
                      <a:pt x="8" y="70"/>
                      <a:pt x="6" y="71"/>
                      <a:pt x="4" y="7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38" name="Freeform 600">
                <a:extLst>
                  <a:ext uri="{FF2B5EF4-FFF2-40B4-BE49-F238E27FC236}">
                    <a16:creationId xmlns:a16="http://schemas.microsoft.com/office/drawing/2014/main" id="{CE9B8F1B-E61E-4DB6-B2DB-F8B514E087AB}"/>
                  </a:ext>
                </a:extLst>
              </p:cNvPr>
              <p:cNvSpPr>
                <a:spLocks/>
              </p:cNvSpPr>
              <p:nvPr/>
            </p:nvSpPr>
            <p:spPr bwMode="auto">
              <a:xfrm>
                <a:off x="7505700" y="2898776"/>
                <a:ext cx="12700" cy="112713"/>
              </a:xfrm>
              <a:custGeom>
                <a:avLst/>
                <a:gdLst>
                  <a:gd name="T0" fmla="*/ 10080625 w 8"/>
                  <a:gd name="T1" fmla="*/ 178932681 h 71"/>
                  <a:gd name="T2" fmla="*/ 0 w 8"/>
                  <a:gd name="T3" fmla="*/ 168852012 h 71"/>
                  <a:gd name="T4" fmla="*/ 0 w 8"/>
                  <a:gd name="T5" fmla="*/ 10080670 h 71"/>
                  <a:gd name="T6" fmla="*/ 10080625 w 8"/>
                  <a:gd name="T7" fmla="*/ 0 h 71"/>
                  <a:gd name="T8" fmla="*/ 20161250 w 8"/>
                  <a:gd name="T9" fmla="*/ 10080670 h 71"/>
                  <a:gd name="T10" fmla="*/ 20161250 w 8"/>
                  <a:gd name="T11" fmla="*/ 168852012 h 71"/>
                  <a:gd name="T12" fmla="*/ 10080625 w 8"/>
                  <a:gd name="T13" fmla="*/ 178932681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71">
                    <a:moveTo>
                      <a:pt x="4" y="71"/>
                    </a:moveTo>
                    <a:cubicBezTo>
                      <a:pt x="2" y="71"/>
                      <a:pt x="0" y="70"/>
                      <a:pt x="0" y="67"/>
                    </a:cubicBezTo>
                    <a:cubicBezTo>
                      <a:pt x="0" y="4"/>
                      <a:pt x="0" y="4"/>
                      <a:pt x="0" y="4"/>
                    </a:cubicBezTo>
                    <a:cubicBezTo>
                      <a:pt x="0" y="1"/>
                      <a:pt x="2" y="0"/>
                      <a:pt x="4" y="0"/>
                    </a:cubicBezTo>
                    <a:cubicBezTo>
                      <a:pt x="6" y="0"/>
                      <a:pt x="8" y="1"/>
                      <a:pt x="8" y="4"/>
                    </a:cubicBezTo>
                    <a:cubicBezTo>
                      <a:pt x="8" y="67"/>
                      <a:pt x="8" y="67"/>
                      <a:pt x="8" y="67"/>
                    </a:cubicBezTo>
                    <a:cubicBezTo>
                      <a:pt x="8" y="70"/>
                      <a:pt x="6" y="71"/>
                      <a:pt x="4" y="7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39" name="Freeform 601">
                <a:extLst>
                  <a:ext uri="{FF2B5EF4-FFF2-40B4-BE49-F238E27FC236}">
                    <a16:creationId xmlns:a16="http://schemas.microsoft.com/office/drawing/2014/main" id="{02BE9911-0D12-4F7B-80F5-4F01FD4D0EEB}"/>
                  </a:ext>
                </a:extLst>
              </p:cNvPr>
              <p:cNvSpPr>
                <a:spLocks/>
              </p:cNvSpPr>
              <p:nvPr/>
            </p:nvSpPr>
            <p:spPr bwMode="auto">
              <a:xfrm>
                <a:off x="7527925" y="2898776"/>
                <a:ext cx="12700" cy="112713"/>
              </a:xfrm>
              <a:custGeom>
                <a:avLst/>
                <a:gdLst>
                  <a:gd name="T0" fmla="*/ 10080625 w 8"/>
                  <a:gd name="T1" fmla="*/ 178932681 h 71"/>
                  <a:gd name="T2" fmla="*/ 0 w 8"/>
                  <a:gd name="T3" fmla="*/ 168852012 h 71"/>
                  <a:gd name="T4" fmla="*/ 0 w 8"/>
                  <a:gd name="T5" fmla="*/ 10080670 h 71"/>
                  <a:gd name="T6" fmla="*/ 10080625 w 8"/>
                  <a:gd name="T7" fmla="*/ 0 h 71"/>
                  <a:gd name="T8" fmla="*/ 20161250 w 8"/>
                  <a:gd name="T9" fmla="*/ 10080670 h 71"/>
                  <a:gd name="T10" fmla="*/ 20161250 w 8"/>
                  <a:gd name="T11" fmla="*/ 168852012 h 71"/>
                  <a:gd name="T12" fmla="*/ 10080625 w 8"/>
                  <a:gd name="T13" fmla="*/ 178932681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71">
                    <a:moveTo>
                      <a:pt x="4" y="71"/>
                    </a:moveTo>
                    <a:cubicBezTo>
                      <a:pt x="2" y="71"/>
                      <a:pt x="0" y="70"/>
                      <a:pt x="0" y="67"/>
                    </a:cubicBezTo>
                    <a:cubicBezTo>
                      <a:pt x="0" y="4"/>
                      <a:pt x="0" y="4"/>
                      <a:pt x="0" y="4"/>
                    </a:cubicBezTo>
                    <a:cubicBezTo>
                      <a:pt x="0" y="1"/>
                      <a:pt x="2" y="0"/>
                      <a:pt x="4" y="0"/>
                    </a:cubicBezTo>
                    <a:cubicBezTo>
                      <a:pt x="7" y="0"/>
                      <a:pt x="8" y="1"/>
                      <a:pt x="8" y="4"/>
                    </a:cubicBezTo>
                    <a:cubicBezTo>
                      <a:pt x="8" y="67"/>
                      <a:pt x="8" y="67"/>
                      <a:pt x="8" y="67"/>
                    </a:cubicBezTo>
                    <a:cubicBezTo>
                      <a:pt x="8" y="70"/>
                      <a:pt x="7" y="71"/>
                      <a:pt x="4" y="7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40" name="Freeform 602">
                <a:extLst>
                  <a:ext uri="{FF2B5EF4-FFF2-40B4-BE49-F238E27FC236}">
                    <a16:creationId xmlns:a16="http://schemas.microsoft.com/office/drawing/2014/main" id="{B4073845-235E-4212-95DD-A384E2C7335B}"/>
                  </a:ext>
                </a:extLst>
              </p:cNvPr>
              <p:cNvSpPr>
                <a:spLocks/>
              </p:cNvSpPr>
              <p:nvPr/>
            </p:nvSpPr>
            <p:spPr bwMode="auto">
              <a:xfrm>
                <a:off x="7551737" y="2898776"/>
                <a:ext cx="12700" cy="112713"/>
              </a:xfrm>
              <a:custGeom>
                <a:avLst/>
                <a:gdLst>
                  <a:gd name="T0" fmla="*/ 10080625 w 8"/>
                  <a:gd name="T1" fmla="*/ 178932681 h 71"/>
                  <a:gd name="T2" fmla="*/ 0 w 8"/>
                  <a:gd name="T3" fmla="*/ 168852012 h 71"/>
                  <a:gd name="T4" fmla="*/ 0 w 8"/>
                  <a:gd name="T5" fmla="*/ 10080670 h 71"/>
                  <a:gd name="T6" fmla="*/ 10080625 w 8"/>
                  <a:gd name="T7" fmla="*/ 0 h 71"/>
                  <a:gd name="T8" fmla="*/ 20161250 w 8"/>
                  <a:gd name="T9" fmla="*/ 10080670 h 71"/>
                  <a:gd name="T10" fmla="*/ 20161250 w 8"/>
                  <a:gd name="T11" fmla="*/ 168852012 h 71"/>
                  <a:gd name="T12" fmla="*/ 10080625 w 8"/>
                  <a:gd name="T13" fmla="*/ 178932681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71">
                    <a:moveTo>
                      <a:pt x="4" y="71"/>
                    </a:moveTo>
                    <a:cubicBezTo>
                      <a:pt x="2" y="71"/>
                      <a:pt x="0" y="70"/>
                      <a:pt x="0" y="67"/>
                    </a:cubicBezTo>
                    <a:cubicBezTo>
                      <a:pt x="0" y="4"/>
                      <a:pt x="0" y="4"/>
                      <a:pt x="0" y="4"/>
                    </a:cubicBezTo>
                    <a:cubicBezTo>
                      <a:pt x="0" y="1"/>
                      <a:pt x="2" y="0"/>
                      <a:pt x="4" y="0"/>
                    </a:cubicBezTo>
                    <a:cubicBezTo>
                      <a:pt x="6" y="0"/>
                      <a:pt x="8" y="1"/>
                      <a:pt x="8" y="4"/>
                    </a:cubicBezTo>
                    <a:cubicBezTo>
                      <a:pt x="8" y="67"/>
                      <a:pt x="8" y="67"/>
                      <a:pt x="8" y="67"/>
                    </a:cubicBezTo>
                    <a:cubicBezTo>
                      <a:pt x="8" y="70"/>
                      <a:pt x="6" y="71"/>
                      <a:pt x="4" y="71"/>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41" name="Rectangle 603">
                <a:extLst>
                  <a:ext uri="{FF2B5EF4-FFF2-40B4-BE49-F238E27FC236}">
                    <a16:creationId xmlns:a16="http://schemas.microsoft.com/office/drawing/2014/main" id="{0F83BE0B-A115-4179-96E8-F5952A91997B}"/>
                  </a:ext>
                </a:extLst>
              </p:cNvPr>
              <p:cNvSpPr>
                <a:spLocks noChangeArrowheads="1"/>
              </p:cNvSpPr>
              <p:nvPr/>
            </p:nvSpPr>
            <p:spPr bwMode="auto">
              <a:xfrm>
                <a:off x="7077075" y="2741613"/>
                <a:ext cx="12700" cy="147638"/>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242" name="Rectangle 604">
                <a:extLst>
                  <a:ext uri="{FF2B5EF4-FFF2-40B4-BE49-F238E27FC236}">
                    <a16:creationId xmlns:a16="http://schemas.microsoft.com/office/drawing/2014/main" id="{0544ECB1-09C2-4559-9AAC-0E159DAF08EF}"/>
                  </a:ext>
                </a:extLst>
              </p:cNvPr>
              <p:cNvSpPr>
                <a:spLocks noChangeArrowheads="1"/>
              </p:cNvSpPr>
              <p:nvPr/>
            </p:nvSpPr>
            <p:spPr bwMode="auto">
              <a:xfrm>
                <a:off x="7061200" y="2889251"/>
                <a:ext cx="44450"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243" name="Freeform 605">
                <a:extLst>
                  <a:ext uri="{FF2B5EF4-FFF2-40B4-BE49-F238E27FC236}">
                    <a16:creationId xmlns:a16="http://schemas.microsoft.com/office/drawing/2014/main" id="{A79F2CAA-FD80-460F-9362-32032044B512}"/>
                  </a:ext>
                </a:extLst>
              </p:cNvPr>
              <p:cNvSpPr>
                <a:spLocks/>
              </p:cNvSpPr>
              <p:nvPr/>
            </p:nvSpPr>
            <p:spPr bwMode="auto">
              <a:xfrm>
                <a:off x="7897812" y="2898776"/>
                <a:ext cx="12700" cy="103188"/>
              </a:xfrm>
              <a:custGeom>
                <a:avLst/>
                <a:gdLst>
                  <a:gd name="T0" fmla="*/ 10080625 w 8"/>
                  <a:gd name="T1" fmla="*/ 163811744 h 65"/>
                  <a:gd name="T2" fmla="*/ 0 w 8"/>
                  <a:gd name="T3" fmla="*/ 153731070 h 65"/>
                  <a:gd name="T4" fmla="*/ 0 w 8"/>
                  <a:gd name="T5" fmla="*/ 10080674 h 65"/>
                  <a:gd name="T6" fmla="*/ 10080625 w 8"/>
                  <a:gd name="T7" fmla="*/ 0 h 65"/>
                  <a:gd name="T8" fmla="*/ 20161250 w 8"/>
                  <a:gd name="T9" fmla="*/ 10080674 h 65"/>
                  <a:gd name="T10" fmla="*/ 20161250 w 8"/>
                  <a:gd name="T11" fmla="*/ 153731070 h 65"/>
                  <a:gd name="T12" fmla="*/ 10080625 w 8"/>
                  <a:gd name="T13" fmla="*/ 163811744 h 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65">
                    <a:moveTo>
                      <a:pt x="4" y="65"/>
                    </a:moveTo>
                    <a:cubicBezTo>
                      <a:pt x="2" y="65"/>
                      <a:pt x="0" y="63"/>
                      <a:pt x="0" y="61"/>
                    </a:cubicBezTo>
                    <a:cubicBezTo>
                      <a:pt x="0" y="4"/>
                      <a:pt x="0" y="4"/>
                      <a:pt x="0" y="4"/>
                    </a:cubicBezTo>
                    <a:cubicBezTo>
                      <a:pt x="0" y="1"/>
                      <a:pt x="2" y="0"/>
                      <a:pt x="4" y="0"/>
                    </a:cubicBezTo>
                    <a:cubicBezTo>
                      <a:pt x="6" y="0"/>
                      <a:pt x="8" y="1"/>
                      <a:pt x="8" y="4"/>
                    </a:cubicBezTo>
                    <a:cubicBezTo>
                      <a:pt x="8" y="61"/>
                      <a:pt x="8" y="61"/>
                      <a:pt x="8" y="61"/>
                    </a:cubicBezTo>
                    <a:cubicBezTo>
                      <a:pt x="8" y="63"/>
                      <a:pt x="6" y="65"/>
                      <a:pt x="4" y="6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44" name="Freeform 606">
                <a:extLst>
                  <a:ext uri="{FF2B5EF4-FFF2-40B4-BE49-F238E27FC236}">
                    <a16:creationId xmlns:a16="http://schemas.microsoft.com/office/drawing/2014/main" id="{737ABFFA-74C4-4FC5-9D87-A732805A7EC5}"/>
                  </a:ext>
                </a:extLst>
              </p:cNvPr>
              <p:cNvSpPr>
                <a:spLocks/>
              </p:cNvSpPr>
              <p:nvPr/>
            </p:nvSpPr>
            <p:spPr bwMode="auto">
              <a:xfrm>
                <a:off x="7921625" y="2898776"/>
                <a:ext cx="12700" cy="103188"/>
              </a:xfrm>
              <a:custGeom>
                <a:avLst/>
                <a:gdLst>
                  <a:gd name="T0" fmla="*/ 10080625 w 8"/>
                  <a:gd name="T1" fmla="*/ 163811744 h 65"/>
                  <a:gd name="T2" fmla="*/ 0 w 8"/>
                  <a:gd name="T3" fmla="*/ 153731070 h 65"/>
                  <a:gd name="T4" fmla="*/ 0 w 8"/>
                  <a:gd name="T5" fmla="*/ 10080674 h 65"/>
                  <a:gd name="T6" fmla="*/ 10080625 w 8"/>
                  <a:gd name="T7" fmla="*/ 0 h 65"/>
                  <a:gd name="T8" fmla="*/ 20161250 w 8"/>
                  <a:gd name="T9" fmla="*/ 10080674 h 65"/>
                  <a:gd name="T10" fmla="*/ 20161250 w 8"/>
                  <a:gd name="T11" fmla="*/ 153731070 h 65"/>
                  <a:gd name="T12" fmla="*/ 10080625 w 8"/>
                  <a:gd name="T13" fmla="*/ 163811744 h 6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65">
                    <a:moveTo>
                      <a:pt x="4" y="65"/>
                    </a:moveTo>
                    <a:cubicBezTo>
                      <a:pt x="2" y="65"/>
                      <a:pt x="0" y="63"/>
                      <a:pt x="0" y="61"/>
                    </a:cubicBezTo>
                    <a:cubicBezTo>
                      <a:pt x="0" y="4"/>
                      <a:pt x="0" y="4"/>
                      <a:pt x="0" y="4"/>
                    </a:cubicBezTo>
                    <a:cubicBezTo>
                      <a:pt x="0" y="1"/>
                      <a:pt x="2" y="0"/>
                      <a:pt x="4" y="0"/>
                    </a:cubicBezTo>
                    <a:cubicBezTo>
                      <a:pt x="6" y="0"/>
                      <a:pt x="8" y="1"/>
                      <a:pt x="8" y="4"/>
                    </a:cubicBezTo>
                    <a:cubicBezTo>
                      <a:pt x="8" y="61"/>
                      <a:pt x="8" y="61"/>
                      <a:pt x="8" y="61"/>
                    </a:cubicBezTo>
                    <a:cubicBezTo>
                      <a:pt x="8" y="63"/>
                      <a:pt x="6" y="65"/>
                      <a:pt x="4" y="65"/>
                    </a:cubicBez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45" name="Rectangle 607">
                <a:extLst>
                  <a:ext uri="{FF2B5EF4-FFF2-40B4-BE49-F238E27FC236}">
                    <a16:creationId xmlns:a16="http://schemas.microsoft.com/office/drawing/2014/main" id="{3D41B146-73E2-485E-BBF3-32BA4E73CF2B}"/>
                  </a:ext>
                </a:extLst>
              </p:cNvPr>
              <p:cNvSpPr>
                <a:spLocks noChangeArrowheads="1"/>
              </p:cNvSpPr>
              <p:nvPr/>
            </p:nvSpPr>
            <p:spPr bwMode="auto">
              <a:xfrm>
                <a:off x="7910512" y="2741613"/>
                <a:ext cx="12700" cy="147638"/>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246" name="Rectangle 608">
                <a:extLst>
                  <a:ext uri="{FF2B5EF4-FFF2-40B4-BE49-F238E27FC236}">
                    <a16:creationId xmlns:a16="http://schemas.microsoft.com/office/drawing/2014/main" id="{A38D7EB2-BA9F-49DC-9C18-DF9AFA027BE4}"/>
                  </a:ext>
                </a:extLst>
              </p:cNvPr>
              <p:cNvSpPr>
                <a:spLocks noChangeArrowheads="1"/>
              </p:cNvSpPr>
              <p:nvPr/>
            </p:nvSpPr>
            <p:spPr bwMode="auto">
              <a:xfrm>
                <a:off x="7894637" y="2889251"/>
                <a:ext cx="42863" cy="25400"/>
              </a:xfrm>
              <a:prstGeom prst="rect">
                <a:avLst/>
              </a:prstGeom>
              <a:solidFill>
                <a:srgbClr val="5A58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dirty="0"/>
              </a:p>
            </p:txBody>
          </p:sp>
          <p:sp>
            <p:nvSpPr>
              <p:cNvPr id="247" name="Freeform 609">
                <a:extLst>
                  <a:ext uri="{FF2B5EF4-FFF2-40B4-BE49-F238E27FC236}">
                    <a16:creationId xmlns:a16="http://schemas.microsoft.com/office/drawing/2014/main" id="{F59CCC77-CBF5-46D1-9150-80CDB5D6FE59}"/>
                  </a:ext>
                </a:extLst>
              </p:cNvPr>
              <p:cNvSpPr>
                <a:spLocks/>
              </p:cNvSpPr>
              <p:nvPr/>
            </p:nvSpPr>
            <p:spPr bwMode="auto">
              <a:xfrm>
                <a:off x="7105650" y="2860676"/>
                <a:ext cx="352425" cy="36513"/>
              </a:xfrm>
              <a:custGeom>
                <a:avLst/>
                <a:gdLst>
                  <a:gd name="T0" fmla="*/ 0 w 222"/>
                  <a:gd name="T1" fmla="*/ 57965181 h 23"/>
                  <a:gd name="T2" fmla="*/ 0 w 222"/>
                  <a:gd name="T3" fmla="*/ 47884418 h 23"/>
                  <a:gd name="T4" fmla="*/ 294859075 w 222"/>
                  <a:gd name="T5" fmla="*/ 0 h 23"/>
                  <a:gd name="T6" fmla="*/ 559474688 w 222"/>
                  <a:gd name="T7" fmla="*/ 7561366 h 23"/>
                  <a:gd name="T8" fmla="*/ 559474688 w 222"/>
                  <a:gd name="T9" fmla="*/ 17642129 h 23"/>
                  <a:gd name="T10" fmla="*/ 294859075 w 222"/>
                  <a:gd name="T11" fmla="*/ 10080763 h 23"/>
                  <a:gd name="T12" fmla="*/ 0 w 222"/>
                  <a:gd name="T13" fmla="*/ 57965181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2" h="23">
                    <a:moveTo>
                      <a:pt x="0" y="23"/>
                    </a:moveTo>
                    <a:lnTo>
                      <a:pt x="0" y="19"/>
                    </a:lnTo>
                    <a:lnTo>
                      <a:pt x="117" y="0"/>
                    </a:lnTo>
                    <a:lnTo>
                      <a:pt x="222" y="3"/>
                    </a:lnTo>
                    <a:lnTo>
                      <a:pt x="222" y="7"/>
                    </a:lnTo>
                    <a:lnTo>
                      <a:pt x="117" y="4"/>
                    </a:lnTo>
                    <a:lnTo>
                      <a:pt x="0" y="23"/>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48" name="Freeform 610">
                <a:extLst>
                  <a:ext uri="{FF2B5EF4-FFF2-40B4-BE49-F238E27FC236}">
                    <a16:creationId xmlns:a16="http://schemas.microsoft.com/office/drawing/2014/main" id="{C0D983FC-92C7-40BA-8464-78CB3C4E1095}"/>
                  </a:ext>
                </a:extLst>
              </p:cNvPr>
              <p:cNvSpPr>
                <a:spLocks/>
              </p:cNvSpPr>
              <p:nvPr/>
            </p:nvSpPr>
            <p:spPr bwMode="auto">
              <a:xfrm>
                <a:off x="7542212" y="2870201"/>
                <a:ext cx="363538" cy="133350"/>
              </a:xfrm>
              <a:custGeom>
                <a:avLst/>
                <a:gdLst>
                  <a:gd name="T0" fmla="*/ 501512577 w 229"/>
                  <a:gd name="T1" fmla="*/ 211693125 h 84"/>
                  <a:gd name="T2" fmla="*/ 337701402 w 229"/>
                  <a:gd name="T3" fmla="*/ 204133450 h 84"/>
                  <a:gd name="T4" fmla="*/ 98287023 w 229"/>
                  <a:gd name="T5" fmla="*/ 20161250 h 84"/>
                  <a:gd name="T6" fmla="*/ 0 w 229"/>
                  <a:gd name="T7" fmla="*/ 10080625 h 84"/>
                  <a:gd name="T8" fmla="*/ 0 w 229"/>
                  <a:gd name="T9" fmla="*/ 0 h 84"/>
                  <a:gd name="T10" fmla="*/ 103327342 w 229"/>
                  <a:gd name="T11" fmla="*/ 10080625 h 84"/>
                  <a:gd name="T12" fmla="*/ 103327342 w 229"/>
                  <a:gd name="T13" fmla="*/ 10080625 h 84"/>
                  <a:gd name="T14" fmla="*/ 340222355 w 229"/>
                  <a:gd name="T15" fmla="*/ 194052825 h 84"/>
                  <a:gd name="T16" fmla="*/ 498991624 w 229"/>
                  <a:gd name="T17" fmla="*/ 201612500 h 84"/>
                  <a:gd name="T18" fmla="*/ 572077049 w 229"/>
                  <a:gd name="T19" fmla="*/ 168851263 h 84"/>
                  <a:gd name="T20" fmla="*/ 577117369 w 229"/>
                  <a:gd name="T21" fmla="*/ 178931888 h 84"/>
                  <a:gd name="T22" fmla="*/ 501512577 w 229"/>
                  <a:gd name="T23" fmla="*/ 211693125 h 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29" h="84">
                    <a:moveTo>
                      <a:pt x="199" y="84"/>
                    </a:moveTo>
                    <a:lnTo>
                      <a:pt x="134" y="81"/>
                    </a:lnTo>
                    <a:lnTo>
                      <a:pt x="39" y="8"/>
                    </a:lnTo>
                    <a:lnTo>
                      <a:pt x="0" y="4"/>
                    </a:lnTo>
                    <a:lnTo>
                      <a:pt x="0" y="0"/>
                    </a:lnTo>
                    <a:lnTo>
                      <a:pt x="41" y="4"/>
                    </a:lnTo>
                    <a:lnTo>
                      <a:pt x="135" y="77"/>
                    </a:lnTo>
                    <a:lnTo>
                      <a:pt x="198" y="80"/>
                    </a:lnTo>
                    <a:lnTo>
                      <a:pt x="227" y="67"/>
                    </a:lnTo>
                    <a:lnTo>
                      <a:pt x="229" y="71"/>
                    </a:lnTo>
                    <a:lnTo>
                      <a:pt x="199" y="84"/>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49" name="Freeform 611">
                <a:extLst>
                  <a:ext uri="{FF2B5EF4-FFF2-40B4-BE49-F238E27FC236}">
                    <a16:creationId xmlns:a16="http://schemas.microsoft.com/office/drawing/2014/main" id="{74F550D3-B862-4B3A-ACF8-A68C3BDE4B4F}"/>
                  </a:ext>
                </a:extLst>
              </p:cNvPr>
              <p:cNvSpPr>
                <a:spLocks/>
              </p:cNvSpPr>
              <p:nvPr/>
            </p:nvSpPr>
            <p:spPr bwMode="auto">
              <a:xfrm>
                <a:off x="7094537" y="2890838"/>
                <a:ext cx="342900" cy="12700"/>
              </a:xfrm>
              <a:custGeom>
                <a:avLst/>
                <a:gdLst>
                  <a:gd name="T0" fmla="*/ 544353750 w 216"/>
                  <a:gd name="T1" fmla="*/ 20161250 h 8"/>
                  <a:gd name="T2" fmla="*/ 0 w 216"/>
                  <a:gd name="T3" fmla="*/ 10080625 h 8"/>
                  <a:gd name="T4" fmla="*/ 2520950 w 216"/>
                  <a:gd name="T5" fmla="*/ 0 h 8"/>
                  <a:gd name="T6" fmla="*/ 544353750 w 216"/>
                  <a:gd name="T7" fmla="*/ 10080625 h 8"/>
                  <a:gd name="T8" fmla="*/ 544353750 w 216"/>
                  <a:gd name="T9" fmla="*/ 2016125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 h="8">
                    <a:moveTo>
                      <a:pt x="216" y="8"/>
                    </a:moveTo>
                    <a:lnTo>
                      <a:pt x="0" y="4"/>
                    </a:lnTo>
                    <a:lnTo>
                      <a:pt x="1" y="0"/>
                    </a:lnTo>
                    <a:lnTo>
                      <a:pt x="216" y="4"/>
                    </a:lnTo>
                    <a:lnTo>
                      <a:pt x="216" y="8"/>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50" name="Freeform 612">
                <a:extLst>
                  <a:ext uri="{FF2B5EF4-FFF2-40B4-BE49-F238E27FC236}">
                    <a16:creationId xmlns:a16="http://schemas.microsoft.com/office/drawing/2014/main" id="{9488552F-7A39-44D4-8B22-08A8EC1DAD2A}"/>
                  </a:ext>
                </a:extLst>
              </p:cNvPr>
              <p:cNvSpPr>
                <a:spLocks/>
              </p:cNvSpPr>
              <p:nvPr/>
            </p:nvSpPr>
            <p:spPr bwMode="auto">
              <a:xfrm>
                <a:off x="7561262" y="2913063"/>
                <a:ext cx="342900" cy="31750"/>
              </a:xfrm>
              <a:custGeom>
                <a:avLst/>
                <a:gdLst>
                  <a:gd name="T0" fmla="*/ 63004700 w 216"/>
                  <a:gd name="T1" fmla="*/ 50403125 h 20"/>
                  <a:gd name="T2" fmla="*/ 0 w 216"/>
                  <a:gd name="T3" fmla="*/ 7561263 h 20"/>
                  <a:gd name="T4" fmla="*/ 5040313 w 216"/>
                  <a:gd name="T5" fmla="*/ 0 h 20"/>
                  <a:gd name="T6" fmla="*/ 65524063 w 216"/>
                  <a:gd name="T7" fmla="*/ 40322500 h 20"/>
                  <a:gd name="T8" fmla="*/ 544353750 w 216"/>
                  <a:gd name="T9" fmla="*/ 32762825 h 20"/>
                  <a:gd name="T10" fmla="*/ 544353750 w 216"/>
                  <a:gd name="T11" fmla="*/ 42843450 h 20"/>
                  <a:gd name="T12" fmla="*/ 63004700 w 216"/>
                  <a:gd name="T13" fmla="*/ 50403125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 h="20">
                    <a:moveTo>
                      <a:pt x="25" y="20"/>
                    </a:moveTo>
                    <a:lnTo>
                      <a:pt x="0" y="3"/>
                    </a:lnTo>
                    <a:lnTo>
                      <a:pt x="2" y="0"/>
                    </a:lnTo>
                    <a:lnTo>
                      <a:pt x="26" y="16"/>
                    </a:lnTo>
                    <a:lnTo>
                      <a:pt x="216" y="13"/>
                    </a:lnTo>
                    <a:lnTo>
                      <a:pt x="216" y="17"/>
                    </a:lnTo>
                    <a:lnTo>
                      <a:pt x="25" y="20"/>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51" name="Freeform 613">
                <a:extLst>
                  <a:ext uri="{FF2B5EF4-FFF2-40B4-BE49-F238E27FC236}">
                    <a16:creationId xmlns:a16="http://schemas.microsoft.com/office/drawing/2014/main" id="{05C386E2-15C2-440C-A3EE-9D23C1FDEBC8}"/>
                  </a:ext>
                </a:extLst>
              </p:cNvPr>
              <p:cNvSpPr>
                <a:spLocks/>
              </p:cNvSpPr>
              <p:nvPr/>
            </p:nvSpPr>
            <p:spPr bwMode="auto">
              <a:xfrm>
                <a:off x="7556500" y="2897188"/>
                <a:ext cx="349250" cy="93663"/>
              </a:xfrm>
              <a:custGeom>
                <a:avLst/>
                <a:gdLst>
                  <a:gd name="T0" fmla="*/ 551915013 w 220"/>
                  <a:gd name="T1" fmla="*/ 148690806 h 59"/>
                  <a:gd name="T2" fmla="*/ 143649700 w 220"/>
                  <a:gd name="T3" fmla="*/ 83166394 h 59"/>
                  <a:gd name="T4" fmla="*/ 0 w 220"/>
                  <a:gd name="T5" fmla="*/ 10080679 h 59"/>
                  <a:gd name="T6" fmla="*/ 5040313 w 220"/>
                  <a:gd name="T7" fmla="*/ 0 h 59"/>
                  <a:gd name="T8" fmla="*/ 148690013 w 220"/>
                  <a:gd name="T9" fmla="*/ 73085715 h 59"/>
                  <a:gd name="T10" fmla="*/ 554434375 w 220"/>
                  <a:gd name="T11" fmla="*/ 138610127 h 59"/>
                  <a:gd name="T12" fmla="*/ 551915013 w 220"/>
                  <a:gd name="T13" fmla="*/ 148690806 h 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0" h="59">
                    <a:moveTo>
                      <a:pt x="219" y="59"/>
                    </a:moveTo>
                    <a:lnTo>
                      <a:pt x="57" y="33"/>
                    </a:lnTo>
                    <a:lnTo>
                      <a:pt x="0" y="4"/>
                    </a:lnTo>
                    <a:lnTo>
                      <a:pt x="2" y="0"/>
                    </a:lnTo>
                    <a:lnTo>
                      <a:pt x="59" y="29"/>
                    </a:lnTo>
                    <a:lnTo>
                      <a:pt x="220" y="55"/>
                    </a:lnTo>
                    <a:lnTo>
                      <a:pt x="219" y="59"/>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sp>
            <p:nvSpPr>
              <p:cNvPr id="252" name="Freeform 614">
                <a:extLst>
                  <a:ext uri="{FF2B5EF4-FFF2-40B4-BE49-F238E27FC236}">
                    <a16:creationId xmlns:a16="http://schemas.microsoft.com/office/drawing/2014/main" id="{97D8C8F6-8011-4DCF-A108-61D98BFD2393}"/>
                  </a:ext>
                </a:extLst>
              </p:cNvPr>
              <p:cNvSpPr>
                <a:spLocks/>
              </p:cNvSpPr>
              <p:nvPr/>
            </p:nvSpPr>
            <p:spPr bwMode="auto">
              <a:xfrm>
                <a:off x="7119937" y="2860676"/>
                <a:ext cx="317500" cy="36513"/>
              </a:xfrm>
              <a:custGeom>
                <a:avLst/>
                <a:gdLst>
                  <a:gd name="T0" fmla="*/ 0 w 200"/>
                  <a:gd name="T1" fmla="*/ 57965181 h 23"/>
                  <a:gd name="T2" fmla="*/ 0 w 200"/>
                  <a:gd name="T3" fmla="*/ 47884418 h 23"/>
                  <a:gd name="T4" fmla="*/ 189012513 w 200"/>
                  <a:gd name="T5" fmla="*/ 40323052 h 23"/>
                  <a:gd name="T6" fmla="*/ 201612500 w 200"/>
                  <a:gd name="T7" fmla="*/ 0 h 23"/>
                  <a:gd name="T8" fmla="*/ 284778450 w 200"/>
                  <a:gd name="T9" fmla="*/ 0 h 23"/>
                  <a:gd name="T10" fmla="*/ 304939700 w 200"/>
                  <a:gd name="T11" fmla="*/ 25201908 h 23"/>
                  <a:gd name="T12" fmla="*/ 504031250 w 200"/>
                  <a:gd name="T13" fmla="*/ 47884418 h 23"/>
                  <a:gd name="T14" fmla="*/ 501511888 w 200"/>
                  <a:gd name="T15" fmla="*/ 57965181 h 23"/>
                  <a:gd name="T16" fmla="*/ 297378438 w 200"/>
                  <a:gd name="T17" fmla="*/ 32763274 h 23"/>
                  <a:gd name="T18" fmla="*/ 279738138 w 200"/>
                  <a:gd name="T19" fmla="*/ 10080763 h 23"/>
                  <a:gd name="T20" fmla="*/ 209173763 w 200"/>
                  <a:gd name="T21" fmla="*/ 10080763 h 23"/>
                  <a:gd name="T22" fmla="*/ 199093138 w 200"/>
                  <a:gd name="T23" fmla="*/ 50403815 h 23"/>
                  <a:gd name="T24" fmla="*/ 0 w 200"/>
                  <a:gd name="T25" fmla="*/ 57965181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0" h="23">
                    <a:moveTo>
                      <a:pt x="0" y="23"/>
                    </a:moveTo>
                    <a:lnTo>
                      <a:pt x="0" y="19"/>
                    </a:lnTo>
                    <a:lnTo>
                      <a:pt x="75" y="16"/>
                    </a:lnTo>
                    <a:lnTo>
                      <a:pt x="80" y="0"/>
                    </a:lnTo>
                    <a:lnTo>
                      <a:pt x="113" y="0"/>
                    </a:lnTo>
                    <a:lnTo>
                      <a:pt x="121" y="10"/>
                    </a:lnTo>
                    <a:lnTo>
                      <a:pt x="200" y="19"/>
                    </a:lnTo>
                    <a:lnTo>
                      <a:pt x="199" y="23"/>
                    </a:lnTo>
                    <a:lnTo>
                      <a:pt x="118" y="13"/>
                    </a:lnTo>
                    <a:lnTo>
                      <a:pt x="111" y="4"/>
                    </a:lnTo>
                    <a:lnTo>
                      <a:pt x="83" y="4"/>
                    </a:lnTo>
                    <a:lnTo>
                      <a:pt x="79" y="20"/>
                    </a:lnTo>
                    <a:lnTo>
                      <a:pt x="0" y="23"/>
                    </a:lnTo>
                    <a:close/>
                  </a:path>
                </a:pathLst>
              </a:custGeom>
              <a:solidFill>
                <a:srgbClr val="5A585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200" dirty="0"/>
              </a:p>
            </p:txBody>
          </p:sp>
        </p:grpSp>
        <p:pic>
          <p:nvPicPr>
            <p:cNvPr id="149" name="图片 148">
              <a:extLst>
                <a:ext uri="{FF2B5EF4-FFF2-40B4-BE49-F238E27FC236}">
                  <a16:creationId xmlns:a16="http://schemas.microsoft.com/office/drawing/2014/main" id="{37726321-038B-4947-B7C7-E0907E040F6D}"/>
                </a:ext>
              </a:extLst>
            </p:cNvPr>
            <p:cNvPicPr>
              <a:picLocks noChangeAspect="1"/>
            </p:cNvPicPr>
            <p:nvPr/>
          </p:nvPicPr>
          <p:blipFill>
            <a:blip r:embed="rId2"/>
            <a:stretch>
              <a:fillRect/>
            </a:stretch>
          </p:blipFill>
          <p:spPr>
            <a:xfrm>
              <a:off x="415984" y="3188019"/>
              <a:ext cx="268120" cy="313394"/>
            </a:xfrm>
            <a:prstGeom prst="rect">
              <a:avLst/>
            </a:prstGeom>
          </p:spPr>
        </p:pic>
        <p:pic>
          <p:nvPicPr>
            <p:cNvPr id="150" name="图片 149">
              <a:extLst>
                <a:ext uri="{FF2B5EF4-FFF2-40B4-BE49-F238E27FC236}">
                  <a16:creationId xmlns:a16="http://schemas.microsoft.com/office/drawing/2014/main" id="{9D358A95-EFFF-4E23-A12B-5B23EE54DC99}"/>
                </a:ext>
              </a:extLst>
            </p:cNvPr>
            <p:cNvPicPr>
              <a:picLocks noChangeAspect="1"/>
            </p:cNvPicPr>
            <p:nvPr/>
          </p:nvPicPr>
          <p:blipFill>
            <a:blip r:embed="rId2"/>
            <a:stretch>
              <a:fillRect/>
            </a:stretch>
          </p:blipFill>
          <p:spPr>
            <a:xfrm>
              <a:off x="2297357" y="3168519"/>
              <a:ext cx="268120" cy="313394"/>
            </a:xfrm>
            <a:prstGeom prst="rect">
              <a:avLst/>
            </a:prstGeom>
          </p:spPr>
        </p:pic>
        <p:grpSp>
          <p:nvGrpSpPr>
            <p:cNvPr id="156" name="组合 155">
              <a:extLst>
                <a:ext uri="{FF2B5EF4-FFF2-40B4-BE49-F238E27FC236}">
                  <a16:creationId xmlns:a16="http://schemas.microsoft.com/office/drawing/2014/main" id="{A45A67E6-225C-4F47-B7FD-50486AEC1339}"/>
                </a:ext>
              </a:extLst>
            </p:cNvPr>
            <p:cNvGrpSpPr/>
            <p:nvPr/>
          </p:nvGrpSpPr>
          <p:grpSpPr>
            <a:xfrm rot="2022890">
              <a:off x="989880" y="3053808"/>
              <a:ext cx="349326" cy="479953"/>
              <a:chOff x="8034352" y="4506190"/>
              <a:chExt cx="461183" cy="563001"/>
            </a:xfrm>
            <a:solidFill>
              <a:schemeClr val="accent2">
                <a:lumMod val="60000"/>
                <a:lumOff val="40000"/>
              </a:schemeClr>
            </a:solidFill>
          </p:grpSpPr>
          <p:sp>
            <p:nvSpPr>
              <p:cNvPr id="167" name="Freeform 526">
                <a:extLst>
                  <a:ext uri="{FF2B5EF4-FFF2-40B4-BE49-F238E27FC236}">
                    <a16:creationId xmlns:a16="http://schemas.microsoft.com/office/drawing/2014/main" id="{264E9BCB-74AD-4568-9228-7169E2EEB315}"/>
                  </a:ext>
                </a:extLst>
              </p:cNvPr>
              <p:cNvSpPr>
                <a:spLocks noEditPoints="1" noChangeArrowheads="1"/>
              </p:cNvSpPr>
              <p:nvPr/>
            </p:nvSpPr>
            <p:spPr bwMode="auto">
              <a:xfrm>
                <a:off x="8036213" y="4769048"/>
                <a:ext cx="396097" cy="300143"/>
              </a:xfrm>
              <a:custGeom>
                <a:avLst/>
                <a:gdLst>
                  <a:gd name="T0" fmla="*/ 232 w 255"/>
                  <a:gd name="T1" fmla="*/ 192 h 192"/>
                  <a:gd name="T2" fmla="*/ 112 w 255"/>
                  <a:gd name="T3" fmla="*/ 124 h 192"/>
                  <a:gd name="T4" fmla="*/ 15 w 255"/>
                  <a:gd name="T5" fmla="*/ 20 h 192"/>
                  <a:gd name="T6" fmla="*/ 142 w 255"/>
                  <a:gd name="T7" fmla="*/ 84 h 192"/>
                  <a:gd name="T8" fmla="*/ 240 w 255"/>
                  <a:gd name="T9" fmla="*/ 189 h 192"/>
                  <a:gd name="T10" fmla="*/ 240 w 255"/>
                  <a:gd name="T11" fmla="*/ 189 h 192"/>
                  <a:gd name="T12" fmla="*/ 232 w 255"/>
                  <a:gd name="T13" fmla="*/ 192 h 192"/>
                  <a:gd name="T14" fmla="*/ 237 w 255"/>
                  <a:gd name="T15" fmla="*/ 187 h 192"/>
                  <a:gd name="T16" fmla="*/ 237 w 255"/>
                  <a:gd name="T17" fmla="*/ 187 h 192"/>
                  <a:gd name="T18" fmla="*/ 23 w 255"/>
                  <a:gd name="T19" fmla="*/ 24 h 192"/>
                  <a:gd name="T20" fmla="*/ 21 w 255"/>
                  <a:gd name="T21" fmla="*/ 25 h 192"/>
                  <a:gd name="T22" fmla="*/ 117 w 255"/>
                  <a:gd name="T23" fmla="*/ 118 h 192"/>
                  <a:gd name="T24" fmla="*/ 233 w 255"/>
                  <a:gd name="T25" fmla="*/ 184 h 192"/>
                  <a:gd name="T26" fmla="*/ 137 w 255"/>
                  <a:gd name="T27" fmla="*/ 91 h 192"/>
                  <a:gd name="T28" fmla="*/ 23 w 255"/>
                  <a:gd name="T29" fmla="*/ 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192">
                    <a:moveTo>
                      <a:pt x="232" y="192"/>
                    </a:moveTo>
                    <a:cubicBezTo>
                      <a:pt x="203" y="192"/>
                      <a:pt x="116" y="127"/>
                      <a:pt x="112" y="124"/>
                    </a:cubicBezTo>
                    <a:cubicBezTo>
                      <a:pt x="108" y="121"/>
                      <a:pt x="0" y="39"/>
                      <a:pt x="15" y="20"/>
                    </a:cubicBezTo>
                    <a:cubicBezTo>
                      <a:pt x="29" y="0"/>
                      <a:pt x="138" y="81"/>
                      <a:pt x="142" y="84"/>
                    </a:cubicBezTo>
                    <a:cubicBezTo>
                      <a:pt x="147" y="88"/>
                      <a:pt x="255" y="169"/>
                      <a:pt x="240" y="189"/>
                    </a:cubicBezTo>
                    <a:cubicBezTo>
                      <a:pt x="240" y="189"/>
                      <a:pt x="240" y="189"/>
                      <a:pt x="240" y="189"/>
                    </a:cubicBezTo>
                    <a:cubicBezTo>
                      <a:pt x="238" y="191"/>
                      <a:pt x="236" y="192"/>
                      <a:pt x="232" y="192"/>
                    </a:cubicBezTo>
                    <a:close/>
                    <a:moveTo>
                      <a:pt x="237" y="187"/>
                    </a:moveTo>
                    <a:cubicBezTo>
                      <a:pt x="237" y="187"/>
                      <a:pt x="237" y="187"/>
                      <a:pt x="237" y="187"/>
                    </a:cubicBezTo>
                    <a:close/>
                    <a:moveTo>
                      <a:pt x="23" y="24"/>
                    </a:moveTo>
                    <a:cubicBezTo>
                      <a:pt x="22" y="24"/>
                      <a:pt x="21" y="24"/>
                      <a:pt x="21" y="25"/>
                    </a:cubicBezTo>
                    <a:cubicBezTo>
                      <a:pt x="19" y="31"/>
                      <a:pt x="50" y="67"/>
                      <a:pt x="117" y="118"/>
                    </a:cubicBezTo>
                    <a:cubicBezTo>
                      <a:pt x="184" y="168"/>
                      <a:pt x="227" y="187"/>
                      <a:pt x="233" y="184"/>
                    </a:cubicBezTo>
                    <a:cubicBezTo>
                      <a:pt x="235" y="177"/>
                      <a:pt x="204" y="141"/>
                      <a:pt x="137" y="91"/>
                    </a:cubicBezTo>
                    <a:cubicBezTo>
                      <a:pt x="75" y="44"/>
                      <a:pt x="33"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00"/>
              </a:p>
            </p:txBody>
          </p:sp>
          <p:sp>
            <p:nvSpPr>
              <p:cNvPr id="168" name="Freeform 527">
                <a:extLst>
                  <a:ext uri="{FF2B5EF4-FFF2-40B4-BE49-F238E27FC236}">
                    <a16:creationId xmlns:a16="http://schemas.microsoft.com/office/drawing/2014/main" id="{65D2D7CD-B700-408C-ABF4-614EC390D13A}"/>
                  </a:ext>
                </a:extLst>
              </p:cNvPr>
              <p:cNvSpPr>
                <a:spLocks noEditPoints="1" noChangeArrowheads="1"/>
              </p:cNvSpPr>
              <p:nvPr/>
            </p:nvSpPr>
            <p:spPr bwMode="auto">
              <a:xfrm>
                <a:off x="8049229" y="4765319"/>
                <a:ext cx="446306" cy="143546"/>
              </a:xfrm>
              <a:custGeom>
                <a:avLst/>
                <a:gdLst>
                  <a:gd name="T0" fmla="*/ 249 w 286"/>
                  <a:gd name="T1" fmla="*/ 92 h 92"/>
                  <a:gd name="T2" fmla="*/ 234 w 286"/>
                  <a:gd name="T3" fmla="*/ 92 h 92"/>
                  <a:gd name="T4" fmla="*/ 138 w 286"/>
                  <a:gd name="T5" fmla="*/ 78 h 92"/>
                  <a:gd name="T6" fmla="*/ 5 w 286"/>
                  <a:gd name="T7" fmla="*/ 24 h 92"/>
                  <a:gd name="T8" fmla="*/ 148 w 286"/>
                  <a:gd name="T9" fmla="*/ 29 h 92"/>
                  <a:gd name="T10" fmla="*/ 281 w 286"/>
                  <a:gd name="T11" fmla="*/ 83 h 92"/>
                  <a:gd name="T12" fmla="*/ 281 w 286"/>
                  <a:gd name="T13" fmla="*/ 83 h 92"/>
                  <a:gd name="T14" fmla="*/ 249 w 286"/>
                  <a:gd name="T15" fmla="*/ 92 h 92"/>
                  <a:gd name="T16" fmla="*/ 36 w 286"/>
                  <a:gd name="T17" fmla="*/ 23 h 92"/>
                  <a:gd name="T18" fmla="*/ 13 w 286"/>
                  <a:gd name="T19" fmla="*/ 26 h 92"/>
                  <a:gd name="T20" fmla="*/ 139 w 286"/>
                  <a:gd name="T21" fmla="*/ 70 h 92"/>
                  <a:gd name="T22" fmla="*/ 273 w 286"/>
                  <a:gd name="T23" fmla="*/ 81 h 92"/>
                  <a:gd name="T24" fmla="*/ 146 w 286"/>
                  <a:gd name="T25" fmla="*/ 37 h 92"/>
                  <a:gd name="T26" fmla="*/ 36 w 286"/>
                  <a:gd name="T27" fmla="*/ 23 h 92"/>
                  <a:gd name="T28" fmla="*/ 277 w 286"/>
                  <a:gd name="T29" fmla="*/ 82 h 92"/>
                  <a:gd name="T30" fmla="*/ 277 w 286"/>
                  <a:gd name="T31"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92">
                    <a:moveTo>
                      <a:pt x="249" y="92"/>
                    </a:moveTo>
                    <a:cubicBezTo>
                      <a:pt x="245" y="92"/>
                      <a:pt x="240" y="92"/>
                      <a:pt x="234" y="92"/>
                    </a:cubicBezTo>
                    <a:cubicBezTo>
                      <a:pt x="208" y="90"/>
                      <a:pt x="174" y="85"/>
                      <a:pt x="138" y="78"/>
                    </a:cubicBezTo>
                    <a:cubicBezTo>
                      <a:pt x="132" y="77"/>
                      <a:pt x="0" y="48"/>
                      <a:pt x="5" y="24"/>
                    </a:cubicBezTo>
                    <a:cubicBezTo>
                      <a:pt x="10" y="0"/>
                      <a:pt x="142" y="28"/>
                      <a:pt x="148" y="29"/>
                    </a:cubicBezTo>
                    <a:cubicBezTo>
                      <a:pt x="154" y="30"/>
                      <a:pt x="286" y="58"/>
                      <a:pt x="281" y="83"/>
                    </a:cubicBezTo>
                    <a:cubicBezTo>
                      <a:pt x="281" y="83"/>
                      <a:pt x="281" y="83"/>
                      <a:pt x="281" y="83"/>
                    </a:cubicBezTo>
                    <a:cubicBezTo>
                      <a:pt x="280" y="87"/>
                      <a:pt x="275" y="92"/>
                      <a:pt x="249" y="92"/>
                    </a:cubicBezTo>
                    <a:close/>
                    <a:moveTo>
                      <a:pt x="36" y="23"/>
                    </a:moveTo>
                    <a:cubicBezTo>
                      <a:pt x="22" y="23"/>
                      <a:pt x="14" y="24"/>
                      <a:pt x="13" y="26"/>
                    </a:cubicBezTo>
                    <a:cubicBezTo>
                      <a:pt x="14" y="32"/>
                      <a:pt x="57" y="53"/>
                      <a:pt x="139" y="70"/>
                    </a:cubicBezTo>
                    <a:cubicBezTo>
                      <a:pt x="221" y="87"/>
                      <a:pt x="268" y="86"/>
                      <a:pt x="273" y="81"/>
                    </a:cubicBezTo>
                    <a:cubicBezTo>
                      <a:pt x="271" y="74"/>
                      <a:pt x="228" y="54"/>
                      <a:pt x="146" y="37"/>
                    </a:cubicBezTo>
                    <a:cubicBezTo>
                      <a:pt x="96" y="26"/>
                      <a:pt x="58" y="23"/>
                      <a:pt x="36" y="23"/>
                    </a:cubicBezTo>
                    <a:close/>
                    <a:moveTo>
                      <a:pt x="277" y="82"/>
                    </a:moveTo>
                    <a:cubicBezTo>
                      <a:pt x="277" y="82"/>
                      <a:pt x="277" y="82"/>
                      <a:pt x="277"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00"/>
              </a:p>
            </p:txBody>
          </p:sp>
          <p:sp>
            <p:nvSpPr>
              <p:cNvPr id="169" name="Freeform 528">
                <a:extLst>
                  <a:ext uri="{FF2B5EF4-FFF2-40B4-BE49-F238E27FC236}">
                    <a16:creationId xmlns:a16="http://schemas.microsoft.com/office/drawing/2014/main" id="{325B3C68-8656-4C10-8C6D-652C44304886}"/>
                  </a:ext>
                </a:extLst>
              </p:cNvPr>
              <p:cNvSpPr>
                <a:spLocks noEditPoints="1" noChangeArrowheads="1"/>
              </p:cNvSpPr>
              <p:nvPr/>
            </p:nvSpPr>
            <p:spPr bwMode="auto">
              <a:xfrm>
                <a:off x="8054808" y="4668378"/>
                <a:ext cx="438868" cy="151004"/>
              </a:xfrm>
              <a:custGeom>
                <a:avLst/>
                <a:gdLst>
                  <a:gd name="T0" fmla="*/ 30 w 281"/>
                  <a:gd name="T1" fmla="*/ 97 h 97"/>
                  <a:gd name="T2" fmla="*/ 1 w 281"/>
                  <a:gd name="T3" fmla="*/ 88 h 97"/>
                  <a:gd name="T4" fmla="*/ 39 w 281"/>
                  <a:gd name="T5" fmla="*/ 60 h 97"/>
                  <a:gd name="T6" fmla="*/ 132 w 281"/>
                  <a:gd name="T7" fmla="*/ 32 h 97"/>
                  <a:gd name="T8" fmla="*/ 275 w 281"/>
                  <a:gd name="T9" fmla="*/ 24 h 97"/>
                  <a:gd name="T10" fmla="*/ 275 w 281"/>
                  <a:gd name="T11" fmla="*/ 24 h 97"/>
                  <a:gd name="T12" fmla="*/ 144 w 281"/>
                  <a:gd name="T13" fmla="*/ 80 h 97"/>
                  <a:gd name="T14" fmla="*/ 30 w 281"/>
                  <a:gd name="T15" fmla="*/ 97 h 97"/>
                  <a:gd name="T16" fmla="*/ 248 w 281"/>
                  <a:gd name="T17" fmla="*/ 23 h 97"/>
                  <a:gd name="T18" fmla="*/ 134 w 281"/>
                  <a:gd name="T19" fmla="*/ 40 h 97"/>
                  <a:gd name="T20" fmla="*/ 9 w 281"/>
                  <a:gd name="T21" fmla="*/ 86 h 97"/>
                  <a:gd name="T22" fmla="*/ 142 w 281"/>
                  <a:gd name="T23" fmla="*/ 73 h 97"/>
                  <a:gd name="T24" fmla="*/ 268 w 281"/>
                  <a:gd name="T25" fmla="*/ 26 h 97"/>
                  <a:gd name="T26" fmla="*/ 248 w 281"/>
                  <a:gd name="T27" fmla="*/ 23 h 97"/>
                  <a:gd name="T28" fmla="*/ 268 w 281"/>
                  <a:gd name="T29" fmla="*/ 26 h 97"/>
                  <a:gd name="T30" fmla="*/ 268 w 281"/>
                  <a:gd name="T31"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1" h="97">
                    <a:moveTo>
                      <a:pt x="30" y="97"/>
                    </a:moveTo>
                    <a:cubicBezTo>
                      <a:pt x="14" y="97"/>
                      <a:pt x="2" y="95"/>
                      <a:pt x="1" y="88"/>
                    </a:cubicBezTo>
                    <a:cubicBezTo>
                      <a:pt x="0" y="83"/>
                      <a:pt x="3" y="74"/>
                      <a:pt x="39" y="60"/>
                    </a:cubicBezTo>
                    <a:cubicBezTo>
                      <a:pt x="63" y="50"/>
                      <a:pt x="97" y="40"/>
                      <a:pt x="132" y="32"/>
                    </a:cubicBezTo>
                    <a:cubicBezTo>
                      <a:pt x="138" y="31"/>
                      <a:pt x="270" y="0"/>
                      <a:pt x="275" y="24"/>
                    </a:cubicBezTo>
                    <a:cubicBezTo>
                      <a:pt x="275" y="24"/>
                      <a:pt x="275" y="24"/>
                      <a:pt x="275" y="24"/>
                    </a:cubicBezTo>
                    <a:cubicBezTo>
                      <a:pt x="281" y="48"/>
                      <a:pt x="149" y="79"/>
                      <a:pt x="144" y="80"/>
                    </a:cubicBezTo>
                    <a:cubicBezTo>
                      <a:pt x="140" y="81"/>
                      <a:pt x="71" y="97"/>
                      <a:pt x="30" y="97"/>
                    </a:cubicBezTo>
                    <a:close/>
                    <a:moveTo>
                      <a:pt x="248" y="23"/>
                    </a:moveTo>
                    <a:cubicBezTo>
                      <a:pt x="226" y="23"/>
                      <a:pt x="187" y="27"/>
                      <a:pt x="134" y="40"/>
                    </a:cubicBezTo>
                    <a:cubicBezTo>
                      <a:pt x="52" y="59"/>
                      <a:pt x="10" y="80"/>
                      <a:pt x="9" y="86"/>
                    </a:cubicBezTo>
                    <a:cubicBezTo>
                      <a:pt x="12" y="92"/>
                      <a:pt x="60" y="92"/>
                      <a:pt x="142" y="73"/>
                    </a:cubicBezTo>
                    <a:cubicBezTo>
                      <a:pt x="223" y="54"/>
                      <a:pt x="266" y="33"/>
                      <a:pt x="268" y="26"/>
                    </a:cubicBezTo>
                    <a:cubicBezTo>
                      <a:pt x="266" y="24"/>
                      <a:pt x="259" y="23"/>
                      <a:pt x="248" y="23"/>
                    </a:cubicBezTo>
                    <a:close/>
                    <a:moveTo>
                      <a:pt x="268" y="26"/>
                    </a:moveTo>
                    <a:cubicBezTo>
                      <a:pt x="268" y="26"/>
                      <a:pt x="268" y="26"/>
                      <a:pt x="26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00"/>
              </a:p>
            </p:txBody>
          </p:sp>
          <p:sp>
            <p:nvSpPr>
              <p:cNvPr id="170" name="Freeform 529">
                <a:extLst>
                  <a:ext uri="{FF2B5EF4-FFF2-40B4-BE49-F238E27FC236}">
                    <a16:creationId xmlns:a16="http://schemas.microsoft.com/office/drawing/2014/main" id="{2FA38CAE-58CF-4EBE-B8A3-950B563D3D1B}"/>
                  </a:ext>
                </a:extLst>
              </p:cNvPr>
              <p:cNvSpPr>
                <a:spLocks noEditPoints="1" noChangeArrowheads="1"/>
              </p:cNvSpPr>
              <p:nvPr/>
            </p:nvSpPr>
            <p:spPr bwMode="auto">
              <a:xfrm>
                <a:off x="8034352" y="4506190"/>
                <a:ext cx="375641" cy="307599"/>
              </a:xfrm>
              <a:custGeom>
                <a:avLst/>
                <a:gdLst>
                  <a:gd name="T0" fmla="*/ 23 w 241"/>
                  <a:gd name="T1" fmla="*/ 197 h 197"/>
                  <a:gd name="T2" fmla="*/ 16 w 241"/>
                  <a:gd name="T3" fmla="*/ 194 h 197"/>
                  <a:gd name="T4" fmla="*/ 111 w 241"/>
                  <a:gd name="T5" fmla="*/ 87 h 197"/>
                  <a:gd name="T6" fmla="*/ 237 w 241"/>
                  <a:gd name="T7" fmla="*/ 20 h 197"/>
                  <a:gd name="T8" fmla="*/ 215 w 241"/>
                  <a:gd name="T9" fmla="*/ 61 h 197"/>
                  <a:gd name="T10" fmla="*/ 142 w 241"/>
                  <a:gd name="T11" fmla="*/ 126 h 197"/>
                  <a:gd name="T12" fmla="*/ 23 w 241"/>
                  <a:gd name="T13" fmla="*/ 197 h 197"/>
                  <a:gd name="T14" fmla="*/ 230 w 241"/>
                  <a:gd name="T15" fmla="*/ 24 h 197"/>
                  <a:gd name="T16" fmla="*/ 116 w 241"/>
                  <a:gd name="T17" fmla="*/ 93 h 197"/>
                  <a:gd name="T18" fmla="*/ 22 w 241"/>
                  <a:gd name="T19" fmla="*/ 189 h 197"/>
                  <a:gd name="T20" fmla="*/ 137 w 241"/>
                  <a:gd name="T21" fmla="*/ 120 h 197"/>
                  <a:gd name="T22" fmla="*/ 231 w 241"/>
                  <a:gd name="T23" fmla="*/ 25 h 197"/>
                  <a:gd name="T24" fmla="*/ 230 w 241"/>
                  <a:gd name="T25" fmla="*/ 24 h 197"/>
                  <a:gd name="T26" fmla="*/ 231 w 241"/>
                  <a:gd name="T27" fmla="*/ 25 h 197"/>
                  <a:gd name="T28" fmla="*/ 231 w 241"/>
                  <a:gd name="T29" fmla="*/ 2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1" h="197">
                    <a:moveTo>
                      <a:pt x="23" y="197"/>
                    </a:moveTo>
                    <a:cubicBezTo>
                      <a:pt x="20" y="197"/>
                      <a:pt x="17" y="196"/>
                      <a:pt x="16" y="194"/>
                    </a:cubicBezTo>
                    <a:cubicBezTo>
                      <a:pt x="0" y="174"/>
                      <a:pt x="107" y="91"/>
                      <a:pt x="111" y="87"/>
                    </a:cubicBezTo>
                    <a:cubicBezTo>
                      <a:pt x="116" y="84"/>
                      <a:pt x="222" y="0"/>
                      <a:pt x="237" y="20"/>
                    </a:cubicBezTo>
                    <a:cubicBezTo>
                      <a:pt x="241" y="24"/>
                      <a:pt x="241" y="33"/>
                      <a:pt x="215" y="61"/>
                    </a:cubicBezTo>
                    <a:cubicBezTo>
                      <a:pt x="197" y="81"/>
                      <a:pt x="171" y="104"/>
                      <a:pt x="142" y="126"/>
                    </a:cubicBezTo>
                    <a:cubicBezTo>
                      <a:pt x="138" y="130"/>
                      <a:pt x="52" y="197"/>
                      <a:pt x="23" y="197"/>
                    </a:cubicBezTo>
                    <a:close/>
                    <a:moveTo>
                      <a:pt x="230" y="24"/>
                    </a:moveTo>
                    <a:cubicBezTo>
                      <a:pt x="219" y="24"/>
                      <a:pt x="178" y="45"/>
                      <a:pt x="116" y="93"/>
                    </a:cubicBezTo>
                    <a:cubicBezTo>
                      <a:pt x="50" y="145"/>
                      <a:pt x="20" y="183"/>
                      <a:pt x="22" y="189"/>
                    </a:cubicBezTo>
                    <a:cubicBezTo>
                      <a:pt x="27" y="192"/>
                      <a:pt x="71" y="172"/>
                      <a:pt x="137" y="120"/>
                    </a:cubicBezTo>
                    <a:cubicBezTo>
                      <a:pt x="202" y="69"/>
                      <a:pt x="232" y="32"/>
                      <a:pt x="231" y="25"/>
                    </a:cubicBezTo>
                    <a:cubicBezTo>
                      <a:pt x="231" y="25"/>
                      <a:pt x="230" y="24"/>
                      <a:pt x="230" y="24"/>
                    </a:cubicBezTo>
                    <a:close/>
                    <a:moveTo>
                      <a:pt x="231" y="25"/>
                    </a:moveTo>
                    <a:cubicBezTo>
                      <a:pt x="231" y="25"/>
                      <a:pt x="231" y="25"/>
                      <a:pt x="2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00"/>
              </a:p>
            </p:txBody>
          </p:sp>
        </p:grpSp>
        <p:grpSp>
          <p:nvGrpSpPr>
            <p:cNvPr id="157" name="组合 156">
              <a:extLst>
                <a:ext uri="{FF2B5EF4-FFF2-40B4-BE49-F238E27FC236}">
                  <a16:creationId xmlns:a16="http://schemas.microsoft.com/office/drawing/2014/main" id="{ADED9478-F42E-4DF7-96A5-3395972AFB0E}"/>
                </a:ext>
              </a:extLst>
            </p:cNvPr>
            <p:cNvGrpSpPr/>
            <p:nvPr/>
          </p:nvGrpSpPr>
          <p:grpSpPr>
            <a:xfrm rot="18265730" flipH="1">
              <a:off x="1901087" y="3196029"/>
              <a:ext cx="410612" cy="427448"/>
              <a:chOff x="8034352" y="4506190"/>
              <a:chExt cx="461183" cy="563001"/>
            </a:xfrm>
            <a:solidFill>
              <a:schemeClr val="accent2">
                <a:lumMod val="60000"/>
                <a:lumOff val="40000"/>
              </a:schemeClr>
            </a:solidFill>
          </p:grpSpPr>
          <p:sp>
            <p:nvSpPr>
              <p:cNvPr id="161" name="Freeform 526">
                <a:extLst>
                  <a:ext uri="{FF2B5EF4-FFF2-40B4-BE49-F238E27FC236}">
                    <a16:creationId xmlns:a16="http://schemas.microsoft.com/office/drawing/2014/main" id="{9227CB7D-7489-421D-910A-3B2D6381B51F}"/>
                  </a:ext>
                </a:extLst>
              </p:cNvPr>
              <p:cNvSpPr>
                <a:spLocks noEditPoints="1" noChangeArrowheads="1"/>
              </p:cNvSpPr>
              <p:nvPr/>
            </p:nvSpPr>
            <p:spPr bwMode="auto">
              <a:xfrm>
                <a:off x="8036213" y="4769048"/>
                <a:ext cx="396097" cy="300143"/>
              </a:xfrm>
              <a:custGeom>
                <a:avLst/>
                <a:gdLst>
                  <a:gd name="T0" fmla="*/ 232 w 255"/>
                  <a:gd name="T1" fmla="*/ 192 h 192"/>
                  <a:gd name="T2" fmla="*/ 112 w 255"/>
                  <a:gd name="T3" fmla="*/ 124 h 192"/>
                  <a:gd name="T4" fmla="*/ 15 w 255"/>
                  <a:gd name="T5" fmla="*/ 20 h 192"/>
                  <a:gd name="T6" fmla="*/ 142 w 255"/>
                  <a:gd name="T7" fmla="*/ 84 h 192"/>
                  <a:gd name="T8" fmla="*/ 240 w 255"/>
                  <a:gd name="T9" fmla="*/ 189 h 192"/>
                  <a:gd name="T10" fmla="*/ 240 w 255"/>
                  <a:gd name="T11" fmla="*/ 189 h 192"/>
                  <a:gd name="T12" fmla="*/ 232 w 255"/>
                  <a:gd name="T13" fmla="*/ 192 h 192"/>
                  <a:gd name="T14" fmla="*/ 237 w 255"/>
                  <a:gd name="T15" fmla="*/ 187 h 192"/>
                  <a:gd name="T16" fmla="*/ 237 w 255"/>
                  <a:gd name="T17" fmla="*/ 187 h 192"/>
                  <a:gd name="T18" fmla="*/ 23 w 255"/>
                  <a:gd name="T19" fmla="*/ 24 h 192"/>
                  <a:gd name="T20" fmla="*/ 21 w 255"/>
                  <a:gd name="T21" fmla="*/ 25 h 192"/>
                  <a:gd name="T22" fmla="*/ 117 w 255"/>
                  <a:gd name="T23" fmla="*/ 118 h 192"/>
                  <a:gd name="T24" fmla="*/ 233 w 255"/>
                  <a:gd name="T25" fmla="*/ 184 h 192"/>
                  <a:gd name="T26" fmla="*/ 137 w 255"/>
                  <a:gd name="T27" fmla="*/ 91 h 192"/>
                  <a:gd name="T28" fmla="*/ 23 w 255"/>
                  <a:gd name="T29" fmla="*/ 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192">
                    <a:moveTo>
                      <a:pt x="232" y="192"/>
                    </a:moveTo>
                    <a:cubicBezTo>
                      <a:pt x="203" y="192"/>
                      <a:pt x="116" y="127"/>
                      <a:pt x="112" y="124"/>
                    </a:cubicBezTo>
                    <a:cubicBezTo>
                      <a:pt x="108" y="121"/>
                      <a:pt x="0" y="39"/>
                      <a:pt x="15" y="20"/>
                    </a:cubicBezTo>
                    <a:cubicBezTo>
                      <a:pt x="29" y="0"/>
                      <a:pt x="138" y="81"/>
                      <a:pt x="142" y="84"/>
                    </a:cubicBezTo>
                    <a:cubicBezTo>
                      <a:pt x="147" y="88"/>
                      <a:pt x="255" y="169"/>
                      <a:pt x="240" y="189"/>
                    </a:cubicBezTo>
                    <a:cubicBezTo>
                      <a:pt x="240" y="189"/>
                      <a:pt x="240" y="189"/>
                      <a:pt x="240" y="189"/>
                    </a:cubicBezTo>
                    <a:cubicBezTo>
                      <a:pt x="238" y="191"/>
                      <a:pt x="236" y="192"/>
                      <a:pt x="232" y="192"/>
                    </a:cubicBezTo>
                    <a:close/>
                    <a:moveTo>
                      <a:pt x="237" y="187"/>
                    </a:moveTo>
                    <a:cubicBezTo>
                      <a:pt x="237" y="187"/>
                      <a:pt x="237" y="187"/>
                      <a:pt x="237" y="187"/>
                    </a:cubicBezTo>
                    <a:close/>
                    <a:moveTo>
                      <a:pt x="23" y="24"/>
                    </a:moveTo>
                    <a:cubicBezTo>
                      <a:pt x="22" y="24"/>
                      <a:pt x="21" y="24"/>
                      <a:pt x="21" y="25"/>
                    </a:cubicBezTo>
                    <a:cubicBezTo>
                      <a:pt x="19" y="31"/>
                      <a:pt x="50" y="67"/>
                      <a:pt x="117" y="118"/>
                    </a:cubicBezTo>
                    <a:cubicBezTo>
                      <a:pt x="184" y="168"/>
                      <a:pt x="227" y="187"/>
                      <a:pt x="233" y="184"/>
                    </a:cubicBezTo>
                    <a:cubicBezTo>
                      <a:pt x="235" y="177"/>
                      <a:pt x="204" y="141"/>
                      <a:pt x="137" y="91"/>
                    </a:cubicBezTo>
                    <a:cubicBezTo>
                      <a:pt x="75" y="44"/>
                      <a:pt x="33"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00"/>
              </a:p>
            </p:txBody>
          </p:sp>
          <p:sp>
            <p:nvSpPr>
              <p:cNvPr id="162" name="Freeform 527">
                <a:extLst>
                  <a:ext uri="{FF2B5EF4-FFF2-40B4-BE49-F238E27FC236}">
                    <a16:creationId xmlns:a16="http://schemas.microsoft.com/office/drawing/2014/main" id="{6E50832D-A88A-457F-8B5C-C1EFEAC792AA}"/>
                  </a:ext>
                </a:extLst>
              </p:cNvPr>
              <p:cNvSpPr>
                <a:spLocks noEditPoints="1" noChangeArrowheads="1"/>
              </p:cNvSpPr>
              <p:nvPr/>
            </p:nvSpPr>
            <p:spPr bwMode="auto">
              <a:xfrm>
                <a:off x="8049229" y="4765319"/>
                <a:ext cx="446306" cy="143546"/>
              </a:xfrm>
              <a:custGeom>
                <a:avLst/>
                <a:gdLst>
                  <a:gd name="T0" fmla="*/ 249 w 286"/>
                  <a:gd name="T1" fmla="*/ 92 h 92"/>
                  <a:gd name="T2" fmla="*/ 234 w 286"/>
                  <a:gd name="T3" fmla="*/ 92 h 92"/>
                  <a:gd name="T4" fmla="*/ 138 w 286"/>
                  <a:gd name="T5" fmla="*/ 78 h 92"/>
                  <a:gd name="T6" fmla="*/ 5 w 286"/>
                  <a:gd name="T7" fmla="*/ 24 h 92"/>
                  <a:gd name="T8" fmla="*/ 148 w 286"/>
                  <a:gd name="T9" fmla="*/ 29 h 92"/>
                  <a:gd name="T10" fmla="*/ 281 w 286"/>
                  <a:gd name="T11" fmla="*/ 83 h 92"/>
                  <a:gd name="T12" fmla="*/ 281 w 286"/>
                  <a:gd name="T13" fmla="*/ 83 h 92"/>
                  <a:gd name="T14" fmla="*/ 249 w 286"/>
                  <a:gd name="T15" fmla="*/ 92 h 92"/>
                  <a:gd name="T16" fmla="*/ 36 w 286"/>
                  <a:gd name="T17" fmla="*/ 23 h 92"/>
                  <a:gd name="T18" fmla="*/ 13 w 286"/>
                  <a:gd name="T19" fmla="*/ 26 h 92"/>
                  <a:gd name="T20" fmla="*/ 139 w 286"/>
                  <a:gd name="T21" fmla="*/ 70 h 92"/>
                  <a:gd name="T22" fmla="*/ 273 w 286"/>
                  <a:gd name="T23" fmla="*/ 81 h 92"/>
                  <a:gd name="T24" fmla="*/ 146 w 286"/>
                  <a:gd name="T25" fmla="*/ 37 h 92"/>
                  <a:gd name="T26" fmla="*/ 36 w 286"/>
                  <a:gd name="T27" fmla="*/ 23 h 92"/>
                  <a:gd name="T28" fmla="*/ 277 w 286"/>
                  <a:gd name="T29" fmla="*/ 82 h 92"/>
                  <a:gd name="T30" fmla="*/ 277 w 286"/>
                  <a:gd name="T31"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92">
                    <a:moveTo>
                      <a:pt x="249" y="92"/>
                    </a:moveTo>
                    <a:cubicBezTo>
                      <a:pt x="245" y="92"/>
                      <a:pt x="240" y="92"/>
                      <a:pt x="234" y="92"/>
                    </a:cubicBezTo>
                    <a:cubicBezTo>
                      <a:pt x="208" y="90"/>
                      <a:pt x="174" y="85"/>
                      <a:pt x="138" y="78"/>
                    </a:cubicBezTo>
                    <a:cubicBezTo>
                      <a:pt x="132" y="77"/>
                      <a:pt x="0" y="48"/>
                      <a:pt x="5" y="24"/>
                    </a:cubicBezTo>
                    <a:cubicBezTo>
                      <a:pt x="10" y="0"/>
                      <a:pt x="142" y="28"/>
                      <a:pt x="148" y="29"/>
                    </a:cubicBezTo>
                    <a:cubicBezTo>
                      <a:pt x="154" y="30"/>
                      <a:pt x="286" y="58"/>
                      <a:pt x="281" y="83"/>
                    </a:cubicBezTo>
                    <a:cubicBezTo>
                      <a:pt x="281" y="83"/>
                      <a:pt x="281" y="83"/>
                      <a:pt x="281" y="83"/>
                    </a:cubicBezTo>
                    <a:cubicBezTo>
                      <a:pt x="280" y="87"/>
                      <a:pt x="275" y="92"/>
                      <a:pt x="249" y="92"/>
                    </a:cubicBezTo>
                    <a:close/>
                    <a:moveTo>
                      <a:pt x="36" y="23"/>
                    </a:moveTo>
                    <a:cubicBezTo>
                      <a:pt x="22" y="23"/>
                      <a:pt x="14" y="24"/>
                      <a:pt x="13" y="26"/>
                    </a:cubicBezTo>
                    <a:cubicBezTo>
                      <a:pt x="14" y="32"/>
                      <a:pt x="57" y="53"/>
                      <a:pt x="139" y="70"/>
                    </a:cubicBezTo>
                    <a:cubicBezTo>
                      <a:pt x="221" y="87"/>
                      <a:pt x="268" y="86"/>
                      <a:pt x="273" y="81"/>
                    </a:cubicBezTo>
                    <a:cubicBezTo>
                      <a:pt x="271" y="74"/>
                      <a:pt x="228" y="54"/>
                      <a:pt x="146" y="37"/>
                    </a:cubicBezTo>
                    <a:cubicBezTo>
                      <a:pt x="96" y="26"/>
                      <a:pt x="58" y="23"/>
                      <a:pt x="36" y="23"/>
                    </a:cubicBezTo>
                    <a:close/>
                    <a:moveTo>
                      <a:pt x="277" y="82"/>
                    </a:moveTo>
                    <a:cubicBezTo>
                      <a:pt x="277" y="82"/>
                      <a:pt x="277" y="82"/>
                      <a:pt x="277"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00"/>
              </a:p>
            </p:txBody>
          </p:sp>
          <p:sp>
            <p:nvSpPr>
              <p:cNvPr id="163" name="Freeform 528">
                <a:extLst>
                  <a:ext uri="{FF2B5EF4-FFF2-40B4-BE49-F238E27FC236}">
                    <a16:creationId xmlns:a16="http://schemas.microsoft.com/office/drawing/2014/main" id="{C4A9672D-DDEF-4685-AD3A-7A87D576DD5D}"/>
                  </a:ext>
                </a:extLst>
              </p:cNvPr>
              <p:cNvSpPr>
                <a:spLocks noEditPoints="1" noChangeArrowheads="1"/>
              </p:cNvSpPr>
              <p:nvPr/>
            </p:nvSpPr>
            <p:spPr bwMode="auto">
              <a:xfrm>
                <a:off x="8054808" y="4668378"/>
                <a:ext cx="438868" cy="151004"/>
              </a:xfrm>
              <a:custGeom>
                <a:avLst/>
                <a:gdLst>
                  <a:gd name="T0" fmla="*/ 30 w 281"/>
                  <a:gd name="T1" fmla="*/ 97 h 97"/>
                  <a:gd name="T2" fmla="*/ 1 w 281"/>
                  <a:gd name="T3" fmla="*/ 88 h 97"/>
                  <a:gd name="T4" fmla="*/ 39 w 281"/>
                  <a:gd name="T5" fmla="*/ 60 h 97"/>
                  <a:gd name="T6" fmla="*/ 132 w 281"/>
                  <a:gd name="T7" fmla="*/ 32 h 97"/>
                  <a:gd name="T8" fmla="*/ 275 w 281"/>
                  <a:gd name="T9" fmla="*/ 24 h 97"/>
                  <a:gd name="T10" fmla="*/ 275 w 281"/>
                  <a:gd name="T11" fmla="*/ 24 h 97"/>
                  <a:gd name="T12" fmla="*/ 144 w 281"/>
                  <a:gd name="T13" fmla="*/ 80 h 97"/>
                  <a:gd name="T14" fmla="*/ 30 w 281"/>
                  <a:gd name="T15" fmla="*/ 97 h 97"/>
                  <a:gd name="T16" fmla="*/ 248 w 281"/>
                  <a:gd name="T17" fmla="*/ 23 h 97"/>
                  <a:gd name="T18" fmla="*/ 134 w 281"/>
                  <a:gd name="T19" fmla="*/ 40 h 97"/>
                  <a:gd name="T20" fmla="*/ 9 w 281"/>
                  <a:gd name="T21" fmla="*/ 86 h 97"/>
                  <a:gd name="T22" fmla="*/ 142 w 281"/>
                  <a:gd name="T23" fmla="*/ 73 h 97"/>
                  <a:gd name="T24" fmla="*/ 268 w 281"/>
                  <a:gd name="T25" fmla="*/ 26 h 97"/>
                  <a:gd name="T26" fmla="*/ 248 w 281"/>
                  <a:gd name="T27" fmla="*/ 23 h 97"/>
                  <a:gd name="T28" fmla="*/ 268 w 281"/>
                  <a:gd name="T29" fmla="*/ 26 h 97"/>
                  <a:gd name="T30" fmla="*/ 268 w 281"/>
                  <a:gd name="T31"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1" h="97">
                    <a:moveTo>
                      <a:pt x="30" y="97"/>
                    </a:moveTo>
                    <a:cubicBezTo>
                      <a:pt x="14" y="97"/>
                      <a:pt x="2" y="95"/>
                      <a:pt x="1" y="88"/>
                    </a:cubicBezTo>
                    <a:cubicBezTo>
                      <a:pt x="0" y="83"/>
                      <a:pt x="3" y="74"/>
                      <a:pt x="39" y="60"/>
                    </a:cubicBezTo>
                    <a:cubicBezTo>
                      <a:pt x="63" y="50"/>
                      <a:pt x="97" y="40"/>
                      <a:pt x="132" y="32"/>
                    </a:cubicBezTo>
                    <a:cubicBezTo>
                      <a:pt x="138" y="31"/>
                      <a:pt x="270" y="0"/>
                      <a:pt x="275" y="24"/>
                    </a:cubicBezTo>
                    <a:cubicBezTo>
                      <a:pt x="275" y="24"/>
                      <a:pt x="275" y="24"/>
                      <a:pt x="275" y="24"/>
                    </a:cubicBezTo>
                    <a:cubicBezTo>
                      <a:pt x="281" y="48"/>
                      <a:pt x="149" y="79"/>
                      <a:pt x="144" y="80"/>
                    </a:cubicBezTo>
                    <a:cubicBezTo>
                      <a:pt x="140" y="81"/>
                      <a:pt x="71" y="97"/>
                      <a:pt x="30" y="97"/>
                    </a:cubicBezTo>
                    <a:close/>
                    <a:moveTo>
                      <a:pt x="248" y="23"/>
                    </a:moveTo>
                    <a:cubicBezTo>
                      <a:pt x="226" y="23"/>
                      <a:pt x="187" y="27"/>
                      <a:pt x="134" y="40"/>
                    </a:cubicBezTo>
                    <a:cubicBezTo>
                      <a:pt x="52" y="59"/>
                      <a:pt x="10" y="80"/>
                      <a:pt x="9" y="86"/>
                    </a:cubicBezTo>
                    <a:cubicBezTo>
                      <a:pt x="12" y="92"/>
                      <a:pt x="60" y="92"/>
                      <a:pt x="142" y="73"/>
                    </a:cubicBezTo>
                    <a:cubicBezTo>
                      <a:pt x="223" y="54"/>
                      <a:pt x="266" y="33"/>
                      <a:pt x="268" y="26"/>
                    </a:cubicBezTo>
                    <a:cubicBezTo>
                      <a:pt x="266" y="24"/>
                      <a:pt x="259" y="23"/>
                      <a:pt x="248" y="23"/>
                    </a:cubicBezTo>
                    <a:close/>
                    <a:moveTo>
                      <a:pt x="268" y="26"/>
                    </a:moveTo>
                    <a:cubicBezTo>
                      <a:pt x="268" y="26"/>
                      <a:pt x="268" y="26"/>
                      <a:pt x="26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00"/>
              </a:p>
            </p:txBody>
          </p:sp>
          <p:sp>
            <p:nvSpPr>
              <p:cNvPr id="166" name="Freeform 529">
                <a:extLst>
                  <a:ext uri="{FF2B5EF4-FFF2-40B4-BE49-F238E27FC236}">
                    <a16:creationId xmlns:a16="http://schemas.microsoft.com/office/drawing/2014/main" id="{BCFE1AB4-31DD-442A-9271-BE52D4279E45}"/>
                  </a:ext>
                </a:extLst>
              </p:cNvPr>
              <p:cNvSpPr>
                <a:spLocks noEditPoints="1" noChangeArrowheads="1"/>
              </p:cNvSpPr>
              <p:nvPr/>
            </p:nvSpPr>
            <p:spPr bwMode="auto">
              <a:xfrm>
                <a:off x="8034352" y="4506190"/>
                <a:ext cx="375641" cy="307599"/>
              </a:xfrm>
              <a:custGeom>
                <a:avLst/>
                <a:gdLst>
                  <a:gd name="T0" fmla="*/ 23 w 241"/>
                  <a:gd name="T1" fmla="*/ 197 h 197"/>
                  <a:gd name="T2" fmla="*/ 16 w 241"/>
                  <a:gd name="T3" fmla="*/ 194 h 197"/>
                  <a:gd name="T4" fmla="*/ 111 w 241"/>
                  <a:gd name="T5" fmla="*/ 87 h 197"/>
                  <a:gd name="T6" fmla="*/ 237 w 241"/>
                  <a:gd name="T7" fmla="*/ 20 h 197"/>
                  <a:gd name="T8" fmla="*/ 215 w 241"/>
                  <a:gd name="T9" fmla="*/ 61 h 197"/>
                  <a:gd name="T10" fmla="*/ 142 w 241"/>
                  <a:gd name="T11" fmla="*/ 126 h 197"/>
                  <a:gd name="T12" fmla="*/ 23 w 241"/>
                  <a:gd name="T13" fmla="*/ 197 h 197"/>
                  <a:gd name="T14" fmla="*/ 230 w 241"/>
                  <a:gd name="T15" fmla="*/ 24 h 197"/>
                  <a:gd name="T16" fmla="*/ 116 w 241"/>
                  <a:gd name="T17" fmla="*/ 93 h 197"/>
                  <a:gd name="T18" fmla="*/ 22 w 241"/>
                  <a:gd name="T19" fmla="*/ 189 h 197"/>
                  <a:gd name="T20" fmla="*/ 137 w 241"/>
                  <a:gd name="T21" fmla="*/ 120 h 197"/>
                  <a:gd name="T22" fmla="*/ 231 w 241"/>
                  <a:gd name="T23" fmla="*/ 25 h 197"/>
                  <a:gd name="T24" fmla="*/ 230 w 241"/>
                  <a:gd name="T25" fmla="*/ 24 h 197"/>
                  <a:gd name="T26" fmla="*/ 231 w 241"/>
                  <a:gd name="T27" fmla="*/ 25 h 197"/>
                  <a:gd name="T28" fmla="*/ 231 w 241"/>
                  <a:gd name="T29" fmla="*/ 2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1" h="197">
                    <a:moveTo>
                      <a:pt x="23" y="197"/>
                    </a:moveTo>
                    <a:cubicBezTo>
                      <a:pt x="20" y="197"/>
                      <a:pt x="17" y="196"/>
                      <a:pt x="16" y="194"/>
                    </a:cubicBezTo>
                    <a:cubicBezTo>
                      <a:pt x="0" y="174"/>
                      <a:pt x="107" y="91"/>
                      <a:pt x="111" y="87"/>
                    </a:cubicBezTo>
                    <a:cubicBezTo>
                      <a:pt x="116" y="84"/>
                      <a:pt x="222" y="0"/>
                      <a:pt x="237" y="20"/>
                    </a:cubicBezTo>
                    <a:cubicBezTo>
                      <a:pt x="241" y="24"/>
                      <a:pt x="241" y="33"/>
                      <a:pt x="215" y="61"/>
                    </a:cubicBezTo>
                    <a:cubicBezTo>
                      <a:pt x="197" y="81"/>
                      <a:pt x="171" y="104"/>
                      <a:pt x="142" y="126"/>
                    </a:cubicBezTo>
                    <a:cubicBezTo>
                      <a:pt x="138" y="130"/>
                      <a:pt x="52" y="197"/>
                      <a:pt x="23" y="197"/>
                    </a:cubicBezTo>
                    <a:close/>
                    <a:moveTo>
                      <a:pt x="230" y="24"/>
                    </a:moveTo>
                    <a:cubicBezTo>
                      <a:pt x="219" y="24"/>
                      <a:pt x="178" y="45"/>
                      <a:pt x="116" y="93"/>
                    </a:cubicBezTo>
                    <a:cubicBezTo>
                      <a:pt x="50" y="145"/>
                      <a:pt x="20" y="183"/>
                      <a:pt x="22" y="189"/>
                    </a:cubicBezTo>
                    <a:cubicBezTo>
                      <a:pt x="27" y="192"/>
                      <a:pt x="71" y="172"/>
                      <a:pt x="137" y="120"/>
                    </a:cubicBezTo>
                    <a:cubicBezTo>
                      <a:pt x="202" y="69"/>
                      <a:pt x="232" y="32"/>
                      <a:pt x="231" y="25"/>
                    </a:cubicBezTo>
                    <a:cubicBezTo>
                      <a:pt x="231" y="25"/>
                      <a:pt x="230" y="24"/>
                      <a:pt x="230" y="24"/>
                    </a:cubicBezTo>
                    <a:close/>
                    <a:moveTo>
                      <a:pt x="231" y="25"/>
                    </a:moveTo>
                    <a:cubicBezTo>
                      <a:pt x="231" y="25"/>
                      <a:pt x="231" y="25"/>
                      <a:pt x="2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200"/>
              </a:p>
            </p:txBody>
          </p:sp>
        </p:grpSp>
        <p:sp>
          <p:nvSpPr>
            <p:cNvPr id="158" name="文本框 157">
              <a:extLst>
                <a:ext uri="{FF2B5EF4-FFF2-40B4-BE49-F238E27FC236}">
                  <a16:creationId xmlns:a16="http://schemas.microsoft.com/office/drawing/2014/main" id="{186C4793-8531-4A45-85F7-D8FF4A8C942A}"/>
                </a:ext>
              </a:extLst>
            </p:cNvPr>
            <p:cNvSpPr txBox="1"/>
            <p:nvPr/>
          </p:nvSpPr>
          <p:spPr>
            <a:xfrm>
              <a:off x="215166" y="4319722"/>
              <a:ext cx="2675126" cy="309123"/>
            </a:xfrm>
            <a:prstGeom prst="rect">
              <a:avLst/>
            </a:prstGeom>
            <a:noFill/>
          </p:spPr>
          <p:txBody>
            <a:bodyPr wrap="none" rtlCol="0">
              <a:spAutoFit/>
            </a:bodyPr>
            <a:lstStyle/>
            <a:p>
              <a:r>
                <a:rPr lang="en-US" altLang="zh-CN" sz="1050" b="1" dirty="0"/>
                <a:t>Bridge Deformation Monitoring</a:t>
              </a:r>
            </a:p>
          </p:txBody>
        </p:sp>
        <p:sp>
          <p:nvSpPr>
            <p:cNvPr id="159" name="文本框 158">
              <a:extLst>
                <a:ext uri="{FF2B5EF4-FFF2-40B4-BE49-F238E27FC236}">
                  <a16:creationId xmlns:a16="http://schemas.microsoft.com/office/drawing/2014/main" id="{D6AB084A-6B25-4025-B716-533EF0111EFE}"/>
                </a:ext>
              </a:extLst>
            </p:cNvPr>
            <p:cNvSpPr txBox="1"/>
            <p:nvPr/>
          </p:nvSpPr>
          <p:spPr>
            <a:xfrm>
              <a:off x="152298" y="2920357"/>
              <a:ext cx="1284518" cy="262286"/>
            </a:xfrm>
            <a:prstGeom prst="rect">
              <a:avLst/>
            </a:prstGeom>
            <a:noFill/>
          </p:spPr>
          <p:txBody>
            <a:bodyPr wrap="square" rtlCol="0">
              <a:spAutoFit/>
            </a:bodyPr>
            <a:lstStyle/>
            <a:p>
              <a:r>
                <a:rPr lang="en-US" altLang="zh-CN" sz="800" dirty="0"/>
                <a:t>Sensing Tx/Rx</a:t>
              </a:r>
              <a:endParaRPr lang="zh-CN" altLang="en-US" sz="800" dirty="0"/>
            </a:p>
          </p:txBody>
        </p:sp>
        <p:sp>
          <p:nvSpPr>
            <p:cNvPr id="160" name="文本框 159">
              <a:extLst>
                <a:ext uri="{FF2B5EF4-FFF2-40B4-BE49-F238E27FC236}">
                  <a16:creationId xmlns:a16="http://schemas.microsoft.com/office/drawing/2014/main" id="{E1EB811D-2916-4889-9C66-E2B51389A7B7}"/>
                </a:ext>
              </a:extLst>
            </p:cNvPr>
            <p:cNvSpPr txBox="1"/>
            <p:nvPr/>
          </p:nvSpPr>
          <p:spPr>
            <a:xfrm>
              <a:off x="1944304" y="2917764"/>
              <a:ext cx="1211558" cy="262286"/>
            </a:xfrm>
            <a:prstGeom prst="rect">
              <a:avLst/>
            </a:prstGeom>
            <a:noFill/>
          </p:spPr>
          <p:txBody>
            <a:bodyPr wrap="square" rtlCol="0">
              <a:spAutoFit/>
            </a:bodyPr>
            <a:lstStyle>
              <a:defPPr>
                <a:defRPr lang="en-GB"/>
              </a:defPPr>
              <a:lvl1pPr>
                <a:defRPr sz="800"/>
              </a:lvl1pPr>
            </a:lstStyle>
            <a:p>
              <a:r>
                <a:rPr lang="en-US" altLang="zh-CN" dirty="0"/>
                <a:t>Sensing Tx/Rx</a:t>
              </a:r>
              <a:endParaRPr lang="zh-CN" altLang="en-US" dirty="0"/>
            </a:p>
          </p:txBody>
        </p:sp>
      </p:grpSp>
      <p:grpSp>
        <p:nvGrpSpPr>
          <p:cNvPr id="253" name="组合 252">
            <a:extLst>
              <a:ext uri="{FF2B5EF4-FFF2-40B4-BE49-F238E27FC236}">
                <a16:creationId xmlns:a16="http://schemas.microsoft.com/office/drawing/2014/main" id="{14CE9F52-991C-4E2D-B543-CB95FED0DF3B}"/>
              </a:ext>
            </a:extLst>
          </p:cNvPr>
          <p:cNvGrpSpPr/>
          <p:nvPr/>
        </p:nvGrpSpPr>
        <p:grpSpPr>
          <a:xfrm>
            <a:off x="3530254" y="2196789"/>
            <a:ext cx="2445848" cy="1537305"/>
            <a:chOff x="3070647" y="2793859"/>
            <a:chExt cx="3120245" cy="1871547"/>
          </a:xfrm>
        </p:grpSpPr>
        <p:sp>
          <p:nvSpPr>
            <p:cNvPr id="254" name="矩形 253">
              <a:extLst>
                <a:ext uri="{FF2B5EF4-FFF2-40B4-BE49-F238E27FC236}">
                  <a16:creationId xmlns:a16="http://schemas.microsoft.com/office/drawing/2014/main" id="{2B8E97B2-58DB-4B83-89F6-5E36E0CA7394}"/>
                </a:ext>
              </a:extLst>
            </p:cNvPr>
            <p:cNvSpPr/>
            <p:nvPr/>
          </p:nvSpPr>
          <p:spPr bwMode="auto">
            <a:xfrm>
              <a:off x="3138855" y="2793859"/>
              <a:ext cx="2816292" cy="1831931"/>
            </a:xfrm>
            <a:prstGeom prst="rect">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a:endParaRPr lang="zh-CN" altLang="en-US" sz="750">
                <a:latin typeface="Arial" charset="0"/>
              </a:endParaRPr>
            </a:p>
          </p:txBody>
        </p:sp>
        <p:grpSp>
          <p:nvGrpSpPr>
            <p:cNvPr id="255" name="组合 463">
              <a:extLst>
                <a:ext uri="{FF2B5EF4-FFF2-40B4-BE49-F238E27FC236}">
                  <a16:creationId xmlns:a16="http://schemas.microsoft.com/office/drawing/2014/main" id="{074F4BE6-D3CF-4CBF-B1F7-23BAA5539396}"/>
                </a:ext>
              </a:extLst>
            </p:cNvPr>
            <p:cNvGrpSpPr>
              <a:grpSpLocks/>
            </p:cNvGrpSpPr>
            <p:nvPr/>
          </p:nvGrpSpPr>
          <p:grpSpPr bwMode="auto">
            <a:xfrm>
              <a:off x="3831322" y="3199200"/>
              <a:ext cx="874702" cy="1098247"/>
              <a:chOff x="3144839" y="585788"/>
              <a:chExt cx="561975" cy="593726"/>
            </a:xfrm>
          </p:grpSpPr>
          <p:sp>
            <p:nvSpPr>
              <p:cNvPr id="291" name="Oval 538">
                <a:extLst>
                  <a:ext uri="{FF2B5EF4-FFF2-40B4-BE49-F238E27FC236}">
                    <a16:creationId xmlns:a16="http://schemas.microsoft.com/office/drawing/2014/main" id="{FA61C0D9-757C-4EBF-A7A5-7276BC5141EF}"/>
                  </a:ext>
                </a:extLst>
              </p:cNvPr>
              <p:cNvSpPr>
                <a:spLocks noChangeArrowheads="1"/>
              </p:cNvSpPr>
              <p:nvPr/>
            </p:nvSpPr>
            <p:spPr bwMode="auto">
              <a:xfrm>
                <a:off x="3221039" y="1123951"/>
                <a:ext cx="55563"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endParaRPr lang="zh-CN" altLang="en-US" sz="1604"/>
              </a:p>
            </p:txBody>
          </p:sp>
          <p:sp>
            <p:nvSpPr>
              <p:cNvPr id="292" name="Oval 539">
                <a:extLst>
                  <a:ext uri="{FF2B5EF4-FFF2-40B4-BE49-F238E27FC236}">
                    <a16:creationId xmlns:a16="http://schemas.microsoft.com/office/drawing/2014/main" id="{8B62CEDC-3A6D-4CB6-AEC3-63158995D938}"/>
                  </a:ext>
                </a:extLst>
              </p:cNvPr>
              <p:cNvSpPr>
                <a:spLocks noChangeArrowheads="1"/>
              </p:cNvSpPr>
              <p:nvPr/>
            </p:nvSpPr>
            <p:spPr bwMode="auto">
              <a:xfrm>
                <a:off x="3303589" y="1123951"/>
                <a:ext cx="53975" cy="55563"/>
              </a:xfrm>
              <a:prstGeom prst="ellipse">
                <a:avLst/>
              </a:pr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lvl1pPr>
                  <a:defRPr kumimoji="1">
                    <a:solidFill>
                      <a:schemeClr val="tx1"/>
                    </a:solidFill>
                    <a:latin typeface="Calibri" panose="020F0502020204030204" pitchFamily="34" charset="0"/>
                    <a:ea typeface="宋体" panose="02010600030101010101" pitchFamily="2" charset="-122"/>
                  </a:defRPr>
                </a:lvl1pPr>
                <a:lvl2pPr marL="742950" indent="-285750">
                  <a:defRPr kumimoji="1">
                    <a:solidFill>
                      <a:schemeClr val="tx1"/>
                    </a:solidFill>
                    <a:latin typeface="Calibri" panose="020F0502020204030204" pitchFamily="34" charset="0"/>
                    <a:ea typeface="宋体" panose="02010600030101010101" pitchFamily="2" charset="-122"/>
                  </a:defRPr>
                </a:lvl2pPr>
                <a:lvl3pPr marL="1143000" indent="-228600">
                  <a:defRPr kumimoji="1">
                    <a:solidFill>
                      <a:schemeClr val="tx1"/>
                    </a:solidFill>
                    <a:latin typeface="Calibri" panose="020F0502020204030204" pitchFamily="34" charset="0"/>
                    <a:ea typeface="宋体" panose="02010600030101010101" pitchFamily="2" charset="-122"/>
                  </a:defRPr>
                </a:lvl3pPr>
                <a:lvl4pPr marL="1600200" indent="-228600">
                  <a:defRPr kumimoji="1">
                    <a:solidFill>
                      <a:schemeClr val="tx1"/>
                    </a:solidFill>
                    <a:latin typeface="Calibri" panose="020F0502020204030204" pitchFamily="34" charset="0"/>
                    <a:ea typeface="宋体" panose="02010600030101010101" pitchFamily="2" charset="-122"/>
                  </a:defRPr>
                </a:lvl4pPr>
                <a:lvl5pPr marL="2057400" indent="-228600">
                  <a:defRPr kumimoji="1">
                    <a:solidFill>
                      <a:schemeClr val="tx1"/>
                    </a:solidFill>
                    <a:latin typeface="Calibri" panose="020F0502020204030204" pitchFamily="34" charset="0"/>
                    <a:ea typeface="宋体" panose="02010600030101010101" pitchFamily="2" charset="-122"/>
                  </a:defRPr>
                </a:lvl5pPr>
                <a:lvl6pPr marL="25146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6pPr>
                <a:lvl7pPr marL="29718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7pPr>
                <a:lvl8pPr marL="34290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8pPr>
                <a:lvl9pPr marL="3886200" indent="-228600" defTabSz="454025" eaLnBrk="0" fontAlgn="base" hangingPunct="0">
                  <a:spcBef>
                    <a:spcPct val="0"/>
                  </a:spcBef>
                  <a:spcAft>
                    <a:spcPct val="0"/>
                  </a:spcAft>
                  <a:defRPr kumimoji="1">
                    <a:solidFill>
                      <a:schemeClr val="tx1"/>
                    </a:solidFill>
                    <a:latin typeface="Calibri" panose="020F0502020204030204" pitchFamily="34" charset="0"/>
                    <a:ea typeface="宋体" panose="02010600030101010101" pitchFamily="2" charset="-122"/>
                  </a:defRPr>
                </a:lvl9pPr>
              </a:lstStyle>
              <a:p>
                <a:endParaRPr lang="zh-CN" altLang="en-US" sz="1604"/>
              </a:p>
            </p:txBody>
          </p:sp>
          <p:sp>
            <p:nvSpPr>
              <p:cNvPr id="293" name="Freeform 549">
                <a:extLst>
                  <a:ext uri="{FF2B5EF4-FFF2-40B4-BE49-F238E27FC236}">
                    <a16:creationId xmlns:a16="http://schemas.microsoft.com/office/drawing/2014/main" id="{20D7129F-2F80-4AD8-AB8D-B5B2CB519A34}"/>
                  </a:ext>
                </a:extLst>
              </p:cNvPr>
              <p:cNvSpPr>
                <a:spLocks/>
              </p:cNvSpPr>
              <p:nvPr/>
            </p:nvSpPr>
            <p:spPr bwMode="auto">
              <a:xfrm>
                <a:off x="3144839" y="585788"/>
                <a:ext cx="385763" cy="579438"/>
              </a:xfrm>
              <a:custGeom>
                <a:avLst/>
                <a:gdLst>
                  <a:gd name="T0" fmla="*/ 2147483646 w 286"/>
                  <a:gd name="T1" fmla="*/ 2147483646 h 430"/>
                  <a:gd name="T2" fmla="*/ 2147483646 w 286"/>
                  <a:gd name="T3" fmla="*/ 2147483646 h 430"/>
                  <a:gd name="T4" fmla="*/ 0 w 286"/>
                  <a:gd name="T5" fmla="*/ 2147483646 h 430"/>
                  <a:gd name="T6" fmla="*/ 0 w 286"/>
                  <a:gd name="T7" fmla="*/ 2147483646 h 430"/>
                  <a:gd name="T8" fmla="*/ 2147483646 w 286"/>
                  <a:gd name="T9" fmla="*/ 0 h 430"/>
                  <a:gd name="T10" fmla="*/ 2147483646 w 286"/>
                  <a:gd name="T11" fmla="*/ 0 h 430"/>
                  <a:gd name="T12" fmla="*/ 2147483646 w 286"/>
                  <a:gd name="T13" fmla="*/ 2147483646 h 430"/>
                  <a:gd name="T14" fmla="*/ 2147483646 w 286"/>
                  <a:gd name="T15" fmla="*/ 2147483646 h 430"/>
                  <a:gd name="T16" fmla="*/ 2147483646 w 286"/>
                  <a:gd name="T17" fmla="*/ 2147483646 h 430"/>
                  <a:gd name="T18" fmla="*/ 2147483646 w 286"/>
                  <a:gd name="T19" fmla="*/ 2147483646 h 430"/>
                  <a:gd name="T20" fmla="*/ 2147483646 w 286"/>
                  <a:gd name="T21" fmla="*/ 2147483646 h 430"/>
                  <a:gd name="T22" fmla="*/ 2147483646 w 286"/>
                  <a:gd name="T23" fmla="*/ 2147483646 h 430"/>
                  <a:gd name="T24" fmla="*/ 2147483646 w 286"/>
                  <a:gd name="T25" fmla="*/ 2147483646 h 430"/>
                  <a:gd name="T26" fmla="*/ 2147483646 w 286"/>
                  <a:gd name="T27" fmla="*/ 2147483646 h 430"/>
                  <a:gd name="T28" fmla="*/ 2147483646 w 286"/>
                  <a:gd name="T29" fmla="*/ 2147483646 h 430"/>
                  <a:gd name="T30" fmla="*/ 2147483646 w 286"/>
                  <a:gd name="T31" fmla="*/ 2147483646 h 4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6"/>
                  <a:gd name="T49" fmla="*/ 0 h 430"/>
                  <a:gd name="T50" fmla="*/ 286 w 286"/>
                  <a:gd name="T51" fmla="*/ 430 h 4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6" h="430">
                    <a:moveTo>
                      <a:pt x="74" y="430"/>
                    </a:moveTo>
                    <a:cubicBezTo>
                      <a:pt x="9" y="430"/>
                      <a:pt x="9" y="430"/>
                      <a:pt x="9" y="430"/>
                    </a:cubicBezTo>
                    <a:cubicBezTo>
                      <a:pt x="4" y="430"/>
                      <a:pt x="0" y="426"/>
                      <a:pt x="0" y="421"/>
                    </a:cubicBezTo>
                    <a:cubicBezTo>
                      <a:pt x="0" y="9"/>
                      <a:pt x="0" y="9"/>
                      <a:pt x="0" y="9"/>
                    </a:cubicBezTo>
                    <a:cubicBezTo>
                      <a:pt x="0" y="4"/>
                      <a:pt x="4" y="0"/>
                      <a:pt x="9" y="0"/>
                    </a:cubicBezTo>
                    <a:cubicBezTo>
                      <a:pt x="277" y="0"/>
                      <a:pt x="277" y="0"/>
                      <a:pt x="277" y="0"/>
                    </a:cubicBezTo>
                    <a:cubicBezTo>
                      <a:pt x="282" y="0"/>
                      <a:pt x="286" y="4"/>
                      <a:pt x="286" y="9"/>
                    </a:cubicBezTo>
                    <a:cubicBezTo>
                      <a:pt x="286" y="219"/>
                      <a:pt x="286" y="219"/>
                      <a:pt x="286" y="219"/>
                    </a:cubicBezTo>
                    <a:cubicBezTo>
                      <a:pt x="286" y="224"/>
                      <a:pt x="282" y="228"/>
                      <a:pt x="277" y="228"/>
                    </a:cubicBezTo>
                    <a:cubicBezTo>
                      <a:pt x="272" y="228"/>
                      <a:pt x="268" y="224"/>
                      <a:pt x="268" y="219"/>
                    </a:cubicBezTo>
                    <a:cubicBezTo>
                      <a:pt x="268" y="18"/>
                      <a:pt x="268" y="18"/>
                      <a:pt x="268" y="18"/>
                    </a:cubicBezTo>
                    <a:cubicBezTo>
                      <a:pt x="18" y="18"/>
                      <a:pt x="18" y="18"/>
                      <a:pt x="18" y="18"/>
                    </a:cubicBezTo>
                    <a:cubicBezTo>
                      <a:pt x="18" y="412"/>
                      <a:pt x="18" y="412"/>
                      <a:pt x="18" y="412"/>
                    </a:cubicBezTo>
                    <a:cubicBezTo>
                      <a:pt x="74" y="412"/>
                      <a:pt x="74" y="412"/>
                      <a:pt x="74" y="412"/>
                    </a:cubicBezTo>
                    <a:cubicBezTo>
                      <a:pt x="79" y="412"/>
                      <a:pt x="83" y="416"/>
                      <a:pt x="83" y="421"/>
                    </a:cubicBezTo>
                    <a:cubicBezTo>
                      <a:pt x="83" y="426"/>
                      <a:pt x="79" y="430"/>
                      <a:pt x="74" y="43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94" name="Freeform 550">
                <a:extLst>
                  <a:ext uri="{FF2B5EF4-FFF2-40B4-BE49-F238E27FC236}">
                    <a16:creationId xmlns:a16="http://schemas.microsoft.com/office/drawing/2014/main" id="{659E8747-3AEE-404F-946E-32929EBD7553}"/>
                  </a:ext>
                </a:extLst>
              </p:cNvPr>
              <p:cNvSpPr>
                <a:spLocks/>
              </p:cNvSpPr>
              <p:nvPr/>
            </p:nvSpPr>
            <p:spPr bwMode="auto">
              <a:xfrm>
                <a:off x="3319464" y="1139826"/>
                <a:ext cx="125413" cy="25400"/>
              </a:xfrm>
              <a:custGeom>
                <a:avLst/>
                <a:gdLst>
                  <a:gd name="T0" fmla="*/ 2147483646 w 94"/>
                  <a:gd name="T1" fmla="*/ 2147483646 h 18"/>
                  <a:gd name="T2" fmla="*/ 2147483646 w 94"/>
                  <a:gd name="T3" fmla="*/ 2147483646 h 18"/>
                  <a:gd name="T4" fmla="*/ 0 w 94"/>
                  <a:gd name="T5" fmla="*/ 2147483646 h 18"/>
                  <a:gd name="T6" fmla="*/ 2147483646 w 94"/>
                  <a:gd name="T7" fmla="*/ 0 h 18"/>
                  <a:gd name="T8" fmla="*/ 2147483646 w 94"/>
                  <a:gd name="T9" fmla="*/ 0 h 18"/>
                  <a:gd name="T10" fmla="*/ 2147483646 w 94"/>
                  <a:gd name="T11" fmla="*/ 2147483646 h 18"/>
                  <a:gd name="T12" fmla="*/ 2147483646 w 94"/>
                  <a:gd name="T13" fmla="*/ 2147483646 h 18"/>
                  <a:gd name="T14" fmla="*/ 0 60000 65536"/>
                  <a:gd name="T15" fmla="*/ 0 60000 65536"/>
                  <a:gd name="T16" fmla="*/ 0 60000 65536"/>
                  <a:gd name="T17" fmla="*/ 0 60000 65536"/>
                  <a:gd name="T18" fmla="*/ 0 60000 65536"/>
                  <a:gd name="T19" fmla="*/ 0 60000 65536"/>
                  <a:gd name="T20" fmla="*/ 0 60000 65536"/>
                  <a:gd name="T21" fmla="*/ 0 w 94"/>
                  <a:gd name="T22" fmla="*/ 0 h 18"/>
                  <a:gd name="T23" fmla="*/ 94 w 9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18">
                    <a:moveTo>
                      <a:pt x="85" y="18"/>
                    </a:moveTo>
                    <a:cubicBezTo>
                      <a:pt x="9" y="18"/>
                      <a:pt x="9" y="18"/>
                      <a:pt x="9" y="18"/>
                    </a:cubicBezTo>
                    <a:cubicBezTo>
                      <a:pt x="4" y="18"/>
                      <a:pt x="0" y="14"/>
                      <a:pt x="0" y="9"/>
                    </a:cubicBezTo>
                    <a:cubicBezTo>
                      <a:pt x="0" y="4"/>
                      <a:pt x="4" y="0"/>
                      <a:pt x="9" y="0"/>
                    </a:cubicBezTo>
                    <a:cubicBezTo>
                      <a:pt x="85" y="0"/>
                      <a:pt x="85" y="0"/>
                      <a:pt x="85" y="0"/>
                    </a:cubicBezTo>
                    <a:cubicBezTo>
                      <a:pt x="90" y="0"/>
                      <a:pt x="94" y="4"/>
                      <a:pt x="94" y="9"/>
                    </a:cubicBezTo>
                    <a:cubicBezTo>
                      <a:pt x="94" y="14"/>
                      <a:pt x="90" y="18"/>
                      <a:pt x="85"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95" name="Freeform 551">
                <a:extLst>
                  <a:ext uri="{FF2B5EF4-FFF2-40B4-BE49-F238E27FC236}">
                    <a16:creationId xmlns:a16="http://schemas.microsoft.com/office/drawing/2014/main" id="{40320A66-D471-4744-A100-C9208BB53A3F}"/>
                  </a:ext>
                </a:extLst>
              </p:cNvPr>
              <p:cNvSpPr>
                <a:spLocks noEditPoints="1"/>
              </p:cNvSpPr>
              <p:nvPr/>
            </p:nvSpPr>
            <p:spPr bwMode="auto">
              <a:xfrm>
                <a:off x="3213101" y="831851"/>
                <a:ext cx="63500" cy="65088"/>
              </a:xfrm>
              <a:custGeom>
                <a:avLst/>
                <a:gdLst>
                  <a:gd name="T0" fmla="*/ 2147483646 w 48"/>
                  <a:gd name="T1" fmla="*/ 2147483646 h 48"/>
                  <a:gd name="T2" fmla="*/ 2147483646 w 48"/>
                  <a:gd name="T3" fmla="*/ 2147483646 h 48"/>
                  <a:gd name="T4" fmla="*/ 0 w 48"/>
                  <a:gd name="T5" fmla="*/ 2147483646 h 48"/>
                  <a:gd name="T6" fmla="*/ 0 w 48"/>
                  <a:gd name="T7" fmla="*/ 2147483646 h 48"/>
                  <a:gd name="T8" fmla="*/ 2147483646 w 48"/>
                  <a:gd name="T9" fmla="*/ 0 h 48"/>
                  <a:gd name="T10" fmla="*/ 2147483646 w 48"/>
                  <a:gd name="T11" fmla="*/ 0 h 48"/>
                  <a:gd name="T12" fmla="*/ 2147483646 w 48"/>
                  <a:gd name="T13" fmla="*/ 2147483646 h 48"/>
                  <a:gd name="T14" fmla="*/ 2147483646 w 48"/>
                  <a:gd name="T15" fmla="*/ 2147483646 h 48"/>
                  <a:gd name="T16" fmla="*/ 2147483646 w 48"/>
                  <a:gd name="T17" fmla="*/ 2147483646 h 48"/>
                  <a:gd name="T18" fmla="*/ 2147483646 w 48"/>
                  <a:gd name="T19" fmla="*/ 2147483646 h 48"/>
                  <a:gd name="T20" fmla="*/ 2147483646 w 48"/>
                  <a:gd name="T21" fmla="*/ 2147483646 h 48"/>
                  <a:gd name="T22" fmla="*/ 2147483646 w 48"/>
                  <a:gd name="T23" fmla="*/ 2147483646 h 48"/>
                  <a:gd name="T24" fmla="*/ 2147483646 w 48"/>
                  <a:gd name="T25" fmla="*/ 2147483646 h 48"/>
                  <a:gd name="T26" fmla="*/ 2147483646 w 48"/>
                  <a:gd name="T27" fmla="*/ 2147483646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48"/>
                  <a:gd name="T44" fmla="*/ 48 w 48"/>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48">
                    <a:moveTo>
                      <a:pt x="42" y="48"/>
                    </a:moveTo>
                    <a:cubicBezTo>
                      <a:pt x="6" y="48"/>
                      <a:pt x="6" y="48"/>
                      <a:pt x="6" y="48"/>
                    </a:cubicBezTo>
                    <a:cubicBezTo>
                      <a:pt x="3" y="48"/>
                      <a:pt x="0" y="45"/>
                      <a:pt x="0" y="42"/>
                    </a:cubicBezTo>
                    <a:cubicBezTo>
                      <a:pt x="0" y="6"/>
                      <a:pt x="0" y="6"/>
                      <a:pt x="0" y="6"/>
                    </a:cubicBezTo>
                    <a:cubicBezTo>
                      <a:pt x="0" y="3"/>
                      <a:pt x="3" y="0"/>
                      <a:pt x="6" y="0"/>
                    </a:cubicBezTo>
                    <a:cubicBezTo>
                      <a:pt x="42" y="0"/>
                      <a:pt x="42" y="0"/>
                      <a:pt x="42" y="0"/>
                    </a:cubicBezTo>
                    <a:cubicBezTo>
                      <a:pt x="45" y="0"/>
                      <a:pt x="48" y="3"/>
                      <a:pt x="48" y="6"/>
                    </a:cubicBezTo>
                    <a:cubicBezTo>
                      <a:pt x="48" y="42"/>
                      <a:pt x="48" y="42"/>
                      <a:pt x="48" y="42"/>
                    </a:cubicBezTo>
                    <a:cubicBezTo>
                      <a:pt x="48" y="45"/>
                      <a:pt x="45" y="48"/>
                      <a:pt x="42" y="48"/>
                    </a:cubicBezTo>
                    <a:close/>
                    <a:moveTo>
                      <a:pt x="12" y="36"/>
                    </a:moveTo>
                    <a:cubicBezTo>
                      <a:pt x="36" y="36"/>
                      <a:pt x="36" y="36"/>
                      <a:pt x="36" y="36"/>
                    </a:cubicBezTo>
                    <a:cubicBezTo>
                      <a:pt x="36" y="12"/>
                      <a:pt x="36" y="12"/>
                      <a:pt x="36" y="12"/>
                    </a:cubicBezTo>
                    <a:cubicBezTo>
                      <a:pt x="12" y="12"/>
                      <a:pt x="12" y="12"/>
                      <a:pt x="12" y="12"/>
                    </a:cubicBezTo>
                    <a:lnTo>
                      <a:pt x="12" y="3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96" name="Freeform 552">
                <a:extLst>
                  <a:ext uri="{FF2B5EF4-FFF2-40B4-BE49-F238E27FC236}">
                    <a16:creationId xmlns:a16="http://schemas.microsoft.com/office/drawing/2014/main" id="{7257C410-824F-449E-AEDA-2FA4D22ECC17}"/>
                  </a:ext>
                </a:extLst>
              </p:cNvPr>
              <p:cNvSpPr>
                <a:spLocks noEditPoints="1"/>
              </p:cNvSpPr>
              <p:nvPr/>
            </p:nvSpPr>
            <p:spPr bwMode="auto">
              <a:xfrm>
                <a:off x="3300414" y="831851"/>
                <a:ext cx="65088" cy="65088"/>
              </a:xfrm>
              <a:custGeom>
                <a:avLst/>
                <a:gdLst>
                  <a:gd name="T0" fmla="*/ 2147483646 w 48"/>
                  <a:gd name="T1" fmla="*/ 2147483646 h 48"/>
                  <a:gd name="T2" fmla="*/ 2147483646 w 48"/>
                  <a:gd name="T3" fmla="*/ 2147483646 h 48"/>
                  <a:gd name="T4" fmla="*/ 0 w 48"/>
                  <a:gd name="T5" fmla="*/ 2147483646 h 48"/>
                  <a:gd name="T6" fmla="*/ 0 w 48"/>
                  <a:gd name="T7" fmla="*/ 2147483646 h 48"/>
                  <a:gd name="T8" fmla="*/ 2147483646 w 48"/>
                  <a:gd name="T9" fmla="*/ 0 h 48"/>
                  <a:gd name="T10" fmla="*/ 2147483646 w 48"/>
                  <a:gd name="T11" fmla="*/ 0 h 48"/>
                  <a:gd name="T12" fmla="*/ 2147483646 w 48"/>
                  <a:gd name="T13" fmla="*/ 2147483646 h 48"/>
                  <a:gd name="T14" fmla="*/ 2147483646 w 48"/>
                  <a:gd name="T15" fmla="*/ 2147483646 h 48"/>
                  <a:gd name="T16" fmla="*/ 2147483646 w 48"/>
                  <a:gd name="T17" fmla="*/ 2147483646 h 48"/>
                  <a:gd name="T18" fmla="*/ 2147483646 w 48"/>
                  <a:gd name="T19" fmla="*/ 2147483646 h 48"/>
                  <a:gd name="T20" fmla="*/ 2147483646 w 48"/>
                  <a:gd name="T21" fmla="*/ 2147483646 h 48"/>
                  <a:gd name="T22" fmla="*/ 2147483646 w 48"/>
                  <a:gd name="T23" fmla="*/ 2147483646 h 48"/>
                  <a:gd name="T24" fmla="*/ 2147483646 w 48"/>
                  <a:gd name="T25" fmla="*/ 2147483646 h 48"/>
                  <a:gd name="T26" fmla="*/ 2147483646 w 48"/>
                  <a:gd name="T27" fmla="*/ 2147483646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48"/>
                  <a:gd name="T44" fmla="*/ 48 w 48"/>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48">
                    <a:moveTo>
                      <a:pt x="42" y="48"/>
                    </a:moveTo>
                    <a:cubicBezTo>
                      <a:pt x="6" y="48"/>
                      <a:pt x="6" y="48"/>
                      <a:pt x="6" y="48"/>
                    </a:cubicBezTo>
                    <a:cubicBezTo>
                      <a:pt x="3" y="48"/>
                      <a:pt x="0" y="45"/>
                      <a:pt x="0" y="42"/>
                    </a:cubicBezTo>
                    <a:cubicBezTo>
                      <a:pt x="0" y="6"/>
                      <a:pt x="0" y="6"/>
                      <a:pt x="0" y="6"/>
                    </a:cubicBezTo>
                    <a:cubicBezTo>
                      <a:pt x="0" y="3"/>
                      <a:pt x="3" y="0"/>
                      <a:pt x="6" y="0"/>
                    </a:cubicBezTo>
                    <a:cubicBezTo>
                      <a:pt x="42" y="0"/>
                      <a:pt x="42" y="0"/>
                      <a:pt x="42" y="0"/>
                    </a:cubicBezTo>
                    <a:cubicBezTo>
                      <a:pt x="45" y="0"/>
                      <a:pt x="48" y="3"/>
                      <a:pt x="48" y="6"/>
                    </a:cubicBezTo>
                    <a:cubicBezTo>
                      <a:pt x="48" y="42"/>
                      <a:pt x="48" y="42"/>
                      <a:pt x="48" y="42"/>
                    </a:cubicBezTo>
                    <a:cubicBezTo>
                      <a:pt x="48" y="45"/>
                      <a:pt x="45" y="48"/>
                      <a:pt x="42" y="48"/>
                    </a:cubicBezTo>
                    <a:close/>
                    <a:moveTo>
                      <a:pt x="12" y="36"/>
                    </a:moveTo>
                    <a:cubicBezTo>
                      <a:pt x="36" y="36"/>
                      <a:pt x="36" y="36"/>
                      <a:pt x="36" y="36"/>
                    </a:cubicBezTo>
                    <a:cubicBezTo>
                      <a:pt x="36" y="12"/>
                      <a:pt x="36" y="12"/>
                      <a:pt x="36" y="12"/>
                    </a:cubicBezTo>
                    <a:cubicBezTo>
                      <a:pt x="12" y="12"/>
                      <a:pt x="12" y="12"/>
                      <a:pt x="12" y="12"/>
                    </a:cubicBezTo>
                    <a:lnTo>
                      <a:pt x="12" y="3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97" name="Freeform 553">
                <a:extLst>
                  <a:ext uri="{FF2B5EF4-FFF2-40B4-BE49-F238E27FC236}">
                    <a16:creationId xmlns:a16="http://schemas.microsoft.com/office/drawing/2014/main" id="{CE66A506-8F51-47FB-8E6A-436A6E2D3663}"/>
                  </a:ext>
                </a:extLst>
              </p:cNvPr>
              <p:cNvSpPr>
                <a:spLocks noEditPoints="1"/>
              </p:cNvSpPr>
              <p:nvPr/>
            </p:nvSpPr>
            <p:spPr bwMode="auto">
              <a:xfrm>
                <a:off x="3389314" y="831851"/>
                <a:ext cx="63500" cy="65088"/>
              </a:xfrm>
              <a:custGeom>
                <a:avLst/>
                <a:gdLst>
                  <a:gd name="T0" fmla="*/ 2147483646 w 47"/>
                  <a:gd name="T1" fmla="*/ 2147483646 h 48"/>
                  <a:gd name="T2" fmla="*/ 2147483646 w 47"/>
                  <a:gd name="T3" fmla="*/ 2147483646 h 48"/>
                  <a:gd name="T4" fmla="*/ 0 w 47"/>
                  <a:gd name="T5" fmla="*/ 2147483646 h 48"/>
                  <a:gd name="T6" fmla="*/ 0 w 47"/>
                  <a:gd name="T7" fmla="*/ 2147483646 h 48"/>
                  <a:gd name="T8" fmla="*/ 2147483646 w 47"/>
                  <a:gd name="T9" fmla="*/ 0 h 48"/>
                  <a:gd name="T10" fmla="*/ 2147483646 w 47"/>
                  <a:gd name="T11" fmla="*/ 0 h 48"/>
                  <a:gd name="T12" fmla="*/ 2147483646 w 47"/>
                  <a:gd name="T13" fmla="*/ 2147483646 h 48"/>
                  <a:gd name="T14" fmla="*/ 2147483646 w 47"/>
                  <a:gd name="T15" fmla="*/ 2147483646 h 48"/>
                  <a:gd name="T16" fmla="*/ 2147483646 w 47"/>
                  <a:gd name="T17" fmla="*/ 2147483646 h 48"/>
                  <a:gd name="T18" fmla="*/ 2147483646 w 47"/>
                  <a:gd name="T19" fmla="*/ 2147483646 h 48"/>
                  <a:gd name="T20" fmla="*/ 2147483646 w 47"/>
                  <a:gd name="T21" fmla="*/ 2147483646 h 48"/>
                  <a:gd name="T22" fmla="*/ 2147483646 w 47"/>
                  <a:gd name="T23" fmla="*/ 2147483646 h 48"/>
                  <a:gd name="T24" fmla="*/ 2147483646 w 47"/>
                  <a:gd name="T25" fmla="*/ 2147483646 h 48"/>
                  <a:gd name="T26" fmla="*/ 2147483646 w 47"/>
                  <a:gd name="T27" fmla="*/ 2147483646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
                  <a:gd name="T43" fmla="*/ 0 h 48"/>
                  <a:gd name="T44" fmla="*/ 47 w 47"/>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 h="48">
                    <a:moveTo>
                      <a:pt x="41" y="48"/>
                    </a:moveTo>
                    <a:cubicBezTo>
                      <a:pt x="6" y="48"/>
                      <a:pt x="6" y="48"/>
                      <a:pt x="6" y="48"/>
                    </a:cubicBezTo>
                    <a:cubicBezTo>
                      <a:pt x="2" y="48"/>
                      <a:pt x="0" y="45"/>
                      <a:pt x="0" y="42"/>
                    </a:cubicBezTo>
                    <a:cubicBezTo>
                      <a:pt x="0" y="6"/>
                      <a:pt x="0" y="6"/>
                      <a:pt x="0" y="6"/>
                    </a:cubicBezTo>
                    <a:cubicBezTo>
                      <a:pt x="0" y="3"/>
                      <a:pt x="2" y="0"/>
                      <a:pt x="6" y="0"/>
                    </a:cubicBezTo>
                    <a:cubicBezTo>
                      <a:pt x="41" y="0"/>
                      <a:pt x="41" y="0"/>
                      <a:pt x="41" y="0"/>
                    </a:cubicBezTo>
                    <a:cubicBezTo>
                      <a:pt x="44" y="0"/>
                      <a:pt x="47" y="3"/>
                      <a:pt x="47" y="6"/>
                    </a:cubicBezTo>
                    <a:cubicBezTo>
                      <a:pt x="47" y="42"/>
                      <a:pt x="47" y="42"/>
                      <a:pt x="47" y="42"/>
                    </a:cubicBezTo>
                    <a:cubicBezTo>
                      <a:pt x="47" y="45"/>
                      <a:pt x="44" y="48"/>
                      <a:pt x="41" y="48"/>
                    </a:cubicBezTo>
                    <a:close/>
                    <a:moveTo>
                      <a:pt x="12" y="36"/>
                    </a:moveTo>
                    <a:cubicBezTo>
                      <a:pt x="35" y="36"/>
                      <a:pt x="35" y="36"/>
                      <a:pt x="35" y="36"/>
                    </a:cubicBezTo>
                    <a:cubicBezTo>
                      <a:pt x="35" y="12"/>
                      <a:pt x="35" y="12"/>
                      <a:pt x="35" y="12"/>
                    </a:cubicBezTo>
                    <a:cubicBezTo>
                      <a:pt x="12" y="12"/>
                      <a:pt x="12" y="12"/>
                      <a:pt x="12" y="12"/>
                    </a:cubicBezTo>
                    <a:lnTo>
                      <a:pt x="12" y="3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98" name="Freeform 554">
                <a:extLst>
                  <a:ext uri="{FF2B5EF4-FFF2-40B4-BE49-F238E27FC236}">
                    <a16:creationId xmlns:a16="http://schemas.microsoft.com/office/drawing/2014/main" id="{2E2F6859-83EC-4655-84AD-F0DCE013623B}"/>
                  </a:ext>
                </a:extLst>
              </p:cNvPr>
              <p:cNvSpPr>
                <a:spLocks noEditPoints="1"/>
              </p:cNvSpPr>
              <p:nvPr/>
            </p:nvSpPr>
            <p:spPr bwMode="auto">
              <a:xfrm>
                <a:off x="3213101" y="917576"/>
                <a:ext cx="63500" cy="63500"/>
              </a:xfrm>
              <a:custGeom>
                <a:avLst/>
                <a:gdLst>
                  <a:gd name="T0" fmla="*/ 2147483646 w 48"/>
                  <a:gd name="T1" fmla="*/ 2147483646 h 47"/>
                  <a:gd name="T2" fmla="*/ 2147483646 w 48"/>
                  <a:gd name="T3" fmla="*/ 2147483646 h 47"/>
                  <a:gd name="T4" fmla="*/ 0 w 48"/>
                  <a:gd name="T5" fmla="*/ 2147483646 h 47"/>
                  <a:gd name="T6" fmla="*/ 0 w 48"/>
                  <a:gd name="T7" fmla="*/ 2147483646 h 47"/>
                  <a:gd name="T8" fmla="*/ 2147483646 w 48"/>
                  <a:gd name="T9" fmla="*/ 0 h 47"/>
                  <a:gd name="T10" fmla="*/ 2147483646 w 48"/>
                  <a:gd name="T11" fmla="*/ 0 h 47"/>
                  <a:gd name="T12" fmla="*/ 2147483646 w 48"/>
                  <a:gd name="T13" fmla="*/ 2147483646 h 47"/>
                  <a:gd name="T14" fmla="*/ 2147483646 w 48"/>
                  <a:gd name="T15" fmla="*/ 2147483646 h 47"/>
                  <a:gd name="T16" fmla="*/ 2147483646 w 48"/>
                  <a:gd name="T17" fmla="*/ 2147483646 h 47"/>
                  <a:gd name="T18" fmla="*/ 2147483646 w 48"/>
                  <a:gd name="T19" fmla="*/ 2147483646 h 47"/>
                  <a:gd name="T20" fmla="*/ 2147483646 w 48"/>
                  <a:gd name="T21" fmla="*/ 2147483646 h 47"/>
                  <a:gd name="T22" fmla="*/ 2147483646 w 48"/>
                  <a:gd name="T23" fmla="*/ 2147483646 h 47"/>
                  <a:gd name="T24" fmla="*/ 2147483646 w 48"/>
                  <a:gd name="T25" fmla="*/ 2147483646 h 47"/>
                  <a:gd name="T26" fmla="*/ 2147483646 w 48"/>
                  <a:gd name="T27" fmla="*/ 2147483646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47"/>
                  <a:gd name="T44" fmla="*/ 48 w 48"/>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47">
                    <a:moveTo>
                      <a:pt x="42" y="47"/>
                    </a:moveTo>
                    <a:cubicBezTo>
                      <a:pt x="6" y="47"/>
                      <a:pt x="6" y="47"/>
                      <a:pt x="6" y="47"/>
                    </a:cubicBezTo>
                    <a:cubicBezTo>
                      <a:pt x="3" y="47"/>
                      <a:pt x="0" y="45"/>
                      <a:pt x="0" y="41"/>
                    </a:cubicBezTo>
                    <a:cubicBezTo>
                      <a:pt x="0" y="6"/>
                      <a:pt x="0" y="6"/>
                      <a:pt x="0" y="6"/>
                    </a:cubicBezTo>
                    <a:cubicBezTo>
                      <a:pt x="0" y="3"/>
                      <a:pt x="3" y="0"/>
                      <a:pt x="6" y="0"/>
                    </a:cubicBezTo>
                    <a:cubicBezTo>
                      <a:pt x="42" y="0"/>
                      <a:pt x="42" y="0"/>
                      <a:pt x="42" y="0"/>
                    </a:cubicBezTo>
                    <a:cubicBezTo>
                      <a:pt x="45" y="0"/>
                      <a:pt x="48" y="3"/>
                      <a:pt x="48" y="6"/>
                    </a:cubicBezTo>
                    <a:cubicBezTo>
                      <a:pt x="48" y="41"/>
                      <a:pt x="48" y="41"/>
                      <a:pt x="48" y="41"/>
                    </a:cubicBezTo>
                    <a:cubicBezTo>
                      <a:pt x="48" y="45"/>
                      <a:pt x="45" y="47"/>
                      <a:pt x="42" y="47"/>
                    </a:cubicBezTo>
                    <a:close/>
                    <a:moveTo>
                      <a:pt x="12" y="35"/>
                    </a:moveTo>
                    <a:cubicBezTo>
                      <a:pt x="36" y="35"/>
                      <a:pt x="36" y="35"/>
                      <a:pt x="36" y="35"/>
                    </a:cubicBezTo>
                    <a:cubicBezTo>
                      <a:pt x="36" y="12"/>
                      <a:pt x="36" y="12"/>
                      <a:pt x="36" y="12"/>
                    </a:cubicBezTo>
                    <a:cubicBezTo>
                      <a:pt x="12" y="12"/>
                      <a:pt x="12" y="12"/>
                      <a:pt x="12" y="12"/>
                    </a:cubicBezTo>
                    <a:lnTo>
                      <a:pt x="12" y="3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99" name="Freeform 555">
                <a:extLst>
                  <a:ext uri="{FF2B5EF4-FFF2-40B4-BE49-F238E27FC236}">
                    <a16:creationId xmlns:a16="http://schemas.microsoft.com/office/drawing/2014/main" id="{992CC823-044D-4D85-B4A3-D2DF7E34FD70}"/>
                  </a:ext>
                </a:extLst>
              </p:cNvPr>
              <p:cNvSpPr>
                <a:spLocks noEditPoints="1"/>
              </p:cNvSpPr>
              <p:nvPr/>
            </p:nvSpPr>
            <p:spPr bwMode="auto">
              <a:xfrm>
                <a:off x="3300414" y="917576"/>
                <a:ext cx="65088" cy="63500"/>
              </a:xfrm>
              <a:custGeom>
                <a:avLst/>
                <a:gdLst>
                  <a:gd name="T0" fmla="*/ 2147483646 w 48"/>
                  <a:gd name="T1" fmla="*/ 2147483646 h 47"/>
                  <a:gd name="T2" fmla="*/ 2147483646 w 48"/>
                  <a:gd name="T3" fmla="*/ 2147483646 h 47"/>
                  <a:gd name="T4" fmla="*/ 0 w 48"/>
                  <a:gd name="T5" fmla="*/ 2147483646 h 47"/>
                  <a:gd name="T6" fmla="*/ 0 w 48"/>
                  <a:gd name="T7" fmla="*/ 2147483646 h 47"/>
                  <a:gd name="T8" fmla="*/ 2147483646 w 48"/>
                  <a:gd name="T9" fmla="*/ 0 h 47"/>
                  <a:gd name="T10" fmla="*/ 2147483646 w 48"/>
                  <a:gd name="T11" fmla="*/ 0 h 47"/>
                  <a:gd name="T12" fmla="*/ 2147483646 w 48"/>
                  <a:gd name="T13" fmla="*/ 2147483646 h 47"/>
                  <a:gd name="T14" fmla="*/ 2147483646 w 48"/>
                  <a:gd name="T15" fmla="*/ 2147483646 h 47"/>
                  <a:gd name="T16" fmla="*/ 2147483646 w 48"/>
                  <a:gd name="T17" fmla="*/ 2147483646 h 47"/>
                  <a:gd name="T18" fmla="*/ 2147483646 w 48"/>
                  <a:gd name="T19" fmla="*/ 2147483646 h 47"/>
                  <a:gd name="T20" fmla="*/ 2147483646 w 48"/>
                  <a:gd name="T21" fmla="*/ 2147483646 h 47"/>
                  <a:gd name="T22" fmla="*/ 2147483646 w 48"/>
                  <a:gd name="T23" fmla="*/ 2147483646 h 47"/>
                  <a:gd name="T24" fmla="*/ 2147483646 w 48"/>
                  <a:gd name="T25" fmla="*/ 2147483646 h 47"/>
                  <a:gd name="T26" fmla="*/ 2147483646 w 48"/>
                  <a:gd name="T27" fmla="*/ 2147483646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47"/>
                  <a:gd name="T44" fmla="*/ 48 w 48"/>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47">
                    <a:moveTo>
                      <a:pt x="42" y="47"/>
                    </a:moveTo>
                    <a:cubicBezTo>
                      <a:pt x="6" y="47"/>
                      <a:pt x="6" y="47"/>
                      <a:pt x="6" y="47"/>
                    </a:cubicBezTo>
                    <a:cubicBezTo>
                      <a:pt x="3" y="47"/>
                      <a:pt x="0" y="45"/>
                      <a:pt x="0" y="41"/>
                    </a:cubicBezTo>
                    <a:cubicBezTo>
                      <a:pt x="0" y="6"/>
                      <a:pt x="0" y="6"/>
                      <a:pt x="0" y="6"/>
                    </a:cubicBezTo>
                    <a:cubicBezTo>
                      <a:pt x="0" y="3"/>
                      <a:pt x="3" y="0"/>
                      <a:pt x="6" y="0"/>
                    </a:cubicBezTo>
                    <a:cubicBezTo>
                      <a:pt x="42" y="0"/>
                      <a:pt x="42" y="0"/>
                      <a:pt x="42" y="0"/>
                    </a:cubicBezTo>
                    <a:cubicBezTo>
                      <a:pt x="45" y="0"/>
                      <a:pt x="48" y="3"/>
                      <a:pt x="48" y="6"/>
                    </a:cubicBezTo>
                    <a:cubicBezTo>
                      <a:pt x="48" y="41"/>
                      <a:pt x="48" y="41"/>
                      <a:pt x="48" y="41"/>
                    </a:cubicBezTo>
                    <a:cubicBezTo>
                      <a:pt x="48" y="45"/>
                      <a:pt x="45" y="47"/>
                      <a:pt x="42" y="47"/>
                    </a:cubicBezTo>
                    <a:close/>
                    <a:moveTo>
                      <a:pt x="12" y="35"/>
                    </a:moveTo>
                    <a:cubicBezTo>
                      <a:pt x="36" y="35"/>
                      <a:pt x="36" y="35"/>
                      <a:pt x="36" y="35"/>
                    </a:cubicBezTo>
                    <a:cubicBezTo>
                      <a:pt x="36" y="12"/>
                      <a:pt x="36" y="12"/>
                      <a:pt x="36" y="12"/>
                    </a:cubicBezTo>
                    <a:cubicBezTo>
                      <a:pt x="12" y="12"/>
                      <a:pt x="12" y="12"/>
                      <a:pt x="12" y="12"/>
                    </a:cubicBezTo>
                    <a:lnTo>
                      <a:pt x="12" y="3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300" name="Freeform 556">
                <a:extLst>
                  <a:ext uri="{FF2B5EF4-FFF2-40B4-BE49-F238E27FC236}">
                    <a16:creationId xmlns:a16="http://schemas.microsoft.com/office/drawing/2014/main" id="{19148DCD-1341-40CD-91C3-5278A14314C3}"/>
                  </a:ext>
                </a:extLst>
              </p:cNvPr>
              <p:cNvSpPr>
                <a:spLocks noEditPoints="1"/>
              </p:cNvSpPr>
              <p:nvPr/>
            </p:nvSpPr>
            <p:spPr bwMode="auto">
              <a:xfrm>
                <a:off x="3213101" y="660401"/>
                <a:ext cx="63500" cy="63500"/>
              </a:xfrm>
              <a:custGeom>
                <a:avLst/>
                <a:gdLst>
                  <a:gd name="T0" fmla="*/ 2147483646 w 48"/>
                  <a:gd name="T1" fmla="*/ 2147483646 h 47"/>
                  <a:gd name="T2" fmla="*/ 2147483646 w 48"/>
                  <a:gd name="T3" fmla="*/ 2147483646 h 47"/>
                  <a:gd name="T4" fmla="*/ 0 w 48"/>
                  <a:gd name="T5" fmla="*/ 2147483646 h 47"/>
                  <a:gd name="T6" fmla="*/ 0 w 48"/>
                  <a:gd name="T7" fmla="*/ 2147483646 h 47"/>
                  <a:gd name="T8" fmla="*/ 2147483646 w 48"/>
                  <a:gd name="T9" fmla="*/ 0 h 47"/>
                  <a:gd name="T10" fmla="*/ 2147483646 w 48"/>
                  <a:gd name="T11" fmla="*/ 0 h 47"/>
                  <a:gd name="T12" fmla="*/ 2147483646 w 48"/>
                  <a:gd name="T13" fmla="*/ 2147483646 h 47"/>
                  <a:gd name="T14" fmla="*/ 2147483646 w 48"/>
                  <a:gd name="T15" fmla="*/ 2147483646 h 47"/>
                  <a:gd name="T16" fmla="*/ 2147483646 w 48"/>
                  <a:gd name="T17" fmla="*/ 2147483646 h 47"/>
                  <a:gd name="T18" fmla="*/ 2147483646 w 48"/>
                  <a:gd name="T19" fmla="*/ 2147483646 h 47"/>
                  <a:gd name="T20" fmla="*/ 2147483646 w 48"/>
                  <a:gd name="T21" fmla="*/ 2147483646 h 47"/>
                  <a:gd name="T22" fmla="*/ 2147483646 w 48"/>
                  <a:gd name="T23" fmla="*/ 2147483646 h 47"/>
                  <a:gd name="T24" fmla="*/ 2147483646 w 48"/>
                  <a:gd name="T25" fmla="*/ 2147483646 h 47"/>
                  <a:gd name="T26" fmla="*/ 2147483646 w 48"/>
                  <a:gd name="T27" fmla="*/ 2147483646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47"/>
                  <a:gd name="T44" fmla="*/ 48 w 48"/>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47">
                    <a:moveTo>
                      <a:pt x="42" y="47"/>
                    </a:moveTo>
                    <a:cubicBezTo>
                      <a:pt x="6" y="47"/>
                      <a:pt x="6" y="47"/>
                      <a:pt x="6" y="47"/>
                    </a:cubicBezTo>
                    <a:cubicBezTo>
                      <a:pt x="3" y="47"/>
                      <a:pt x="0" y="45"/>
                      <a:pt x="0" y="41"/>
                    </a:cubicBezTo>
                    <a:cubicBezTo>
                      <a:pt x="0" y="6"/>
                      <a:pt x="0" y="6"/>
                      <a:pt x="0" y="6"/>
                    </a:cubicBezTo>
                    <a:cubicBezTo>
                      <a:pt x="0" y="2"/>
                      <a:pt x="3" y="0"/>
                      <a:pt x="6" y="0"/>
                    </a:cubicBezTo>
                    <a:cubicBezTo>
                      <a:pt x="42" y="0"/>
                      <a:pt x="42" y="0"/>
                      <a:pt x="42" y="0"/>
                    </a:cubicBezTo>
                    <a:cubicBezTo>
                      <a:pt x="45" y="0"/>
                      <a:pt x="48" y="2"/>
                      <a:pt x="48" y="6"/>
                    </a:cubicBezTo>
                    <a:cubicBezTo>
                      <a:pt x="48" y="41"/>
                      <a:pt x="48" y="41"/>
                      <a:pt x="48" y="41"/>
                    </a:cubicBezTo>
                    <a:cubicBezTo>
                      <a:pt x="48" y="45"/>
                      <a:pt x="45" y="47"/>
                      <a:pt x="42" y="47"/>
                    </a:cubicBezTo>
                    <a:close/>
                    <a:moveTo>
                      <a:pt x="12" y="35"/>
                    </a:moveTo>
                    <a:cubicBezTo>
                      <a:pt x="36" y="35"/>
                      <a:pt x="36" y="35"/>
                      <a:pt x="36" y="35"/>
                    </a:cubicBezTo>
                    <a:cubicBezTo>
                      <a:pt x="36" y="12"/>
                      <a:pt x="36" y="12"/>
                      <a:pt x="36" y="12"/>
                    </a:cubicBezTo>
                    <a:cubicBezTo>
                      <a:pt x="12" y="12"/>
                      <a:pt x="12" y="12"/>
                      <a:pt x="12" y="12"/>
                    </a:cubicBezTo>
                    <a:lnTo>
                      <a:pt x="12" y="3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301" name="Freeform 557">
                <a:extLst>
                  <a:ext uri="{FF2B5EF4-FFF2-40B4-BE49-F238E27FC236}">
                    <a16:creationId xmlns:a16="http://schemas.microsoft.com/office/drawing/2014/main" id="{4D3B639E-A29D-4DF1-8349-12C59B72AD34}"/>
                  </a:ext>
                </a:extLst>
              </p:cNvPr>
              <p:cNvSpPr>
                <a:spLocks noEditPoints="1"/>
              </p:cNvSpPr>
              <p:nvPr/>
            </p:nvSpPr>
            <p:spPr bwMode="auto">
              <a:xfrm>
                <a:off x="3300414" y="660401"/>
                <a:ext cx="65088" cy="63500"/>
              </a:xfrm>
              <a:custGeom>
                <a:avLst/>
                <a:gdLst>
                  <a:gd name="T0" fmla="*/ 2147483646 w 48"/>
                  <a:gd name="T1" fmla="*/ 2147483646 h 47"/>
                  <a:gd name="T2" fmla="*/ 2147483646 w 48"/>
                  <a:gd name="T3" fmla="*/ 2147483646 h 47"/>
                  <a:gd name="T4" fmla="*/ 0 w 48"/>
                  <a:gd name="T5" fmla="*/ 2147483646 h 47"/>
                  <a:gd name="T6" fmla="*/ 0 w 48"/>
                  <a:gd name="T7" fmla="*/ 2147483646 h 47"/>
                  <a:gd name="T8" fmla="*/ 2147483646 w 48"/>
                  <a:gd name="T9" fmla="*/ 0 h 47"/>
                  <a:gd name="T10" fmla="*/ 2147483646 w 48"/>
                  <a:gd name="T11" fmla="*/ 0 h 47"/>
                  <a:gd name="T12" fmla="*/ 2147483646 w 48"/>
                  <a:gd name="T13" fmla="*/ 2147483646 h 47"/>
                  <a:gd name="T14" fmla="*/ 2147483646 w 48"/>
                  <a:gd name="T15" fmla="*/ 2147483646 h 47"/>
                  <a:gd name="T16" fmla="*/ 2147483646 w 48"/>
                  <a:gd name="T17" fmla="*/ 2147483646 h 47"/>
                  <a:gd name="T18" fmla="*/ 2147483646 w 48"/>
                  <a:gd name="T19" fmla="*/ 2147483646 h 47"/>
                  <a:gd name="T20" fmla="*/ 2147483646 w 48"/>
                  <a:gd name="T21" fmla="*/ 2147483646 h 47"/>
                  <a:gd name="T22" fmla="*/ 2147483646 w 48"/>
                  <a:gd name="T23" fmla="*/ 2147483646 h 47"/>
                  <a:gd name="T24" fmla="*/ 2147483646 w 48"/>
                  <a:gd name="T25" fmla="*/ 2147483646 h 47"/>
                  <a:gd name="T26" fmla="*/ 2147483646 w 48"/>
                  <a:gd name="T27" fmla="*/ 2147483646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47"/>
                  <a:gd name="T44" fmla="*/ 48 w 48"/>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47">
                    <a:moveTo>
                      <a:pt x="42" y="47"/>
                    </a:moveTo>
                    <a:cubicBezTo>
                      <a:pt x="6" y="47"/>
                      <a:pt x="6" y="47"/>
                      <a:pt x="6" y="47"/>
                    </a:cubicBezTo>
                    <a:cubicBezTo>
                      <a:pt x="3" y="47"/>
                      <a:pt x="0" y="45"/>
                      <a:pt x="0" y="41"/>
                    </a:cubicBezTo>
                    <a:cubicBezTo>
                      <a:pt x="0" y="6"/>
                      <a:pt x="0" y="6"/>
                      <a:pt x="0" y="6"/>
                    </a:cubicBezTo>
                    <a:cubicBezTo>
                      <a:pt x="0" y="2"/>
                      <a:pt x="3" y="0"/>
                      <a:pt x="6" y="0"/>
                    </a:cubicBezTo>
                    <a:cubicBezTo>
                      <a:pt x="42" y="0"/>
                      <a:pt x="42" y="0"/>
                      <a:pt x="42" y="0"/>
                    </a:cubicBezTo>
                    <a:cubicBezTo>
                      <a:pt x="45" y="0"/>
                      <a:pt x="48" y="2"/>
                      <a:pt x="48" y="6"/>
                    </a:cubicBezTo>
                    <a:cubicBezTo>
                      <a:pt x="48" y="41"/>
                      <a:pt x="48" y="41"/>
                      <a:pt x="48" y="41"/>
                    </a:cubicBezTo>
                    <a:cubicBezTo>
                      <a:pt x="48" y="45"/>
                      <a:pt x="45" y="47"/>
                      <a:pt x="42" y="47"/>
                    </a:cubicBezTo>
                    <a:close/>
                    <a:moveTo>
                      <a:pt x="12" y="35"/>
                    </a:moveTo>
                    <a:cubicBezTo>
                      <a:pt x="36" y="35"/>
                      <a:pt x="36" y="35"/>
                      <a:pt x="36" y="35"/>
                    </a:cubicBezTo>
                    <a:cubicBezTo>
                      <a:pt x="36" y="12"/>
                      <a:pt x="36" y="12"/>
                      <a:pt x="36" y="12"/>
                    </a:cubicBezTo>
                    <a:cubicBezTo>
                      <a:pt x="12" y="12"/>
                      <a:pt x="12" y="12"/>
                      <a:pt x="12" y="12"/>
                    </a:cubicBezTo>
                    <a:lnTo>
                      <a:pt x="12" y="3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302" name="Freeform 558">
                <a:extLst>
                  <a:ext uri="{FF2B5EF4-FFF2-40B4-BE49-F238E27FC236}">
                    <a16:creationId xmlns:a16="http://schemas.microsoft.com/office/drawing/2014/main" id="{75154F41-0952-4A48-8D44-B2F138D1F24D}"/>
                  </a:ext>
                </a:extLst>
              </p:cNvPr>
              <p:cNvSpPr>
                <a:spLocks noEditPoints="1"/>
              </p:cNvSpPr>
              <p:nvPr/>
            </p:nvSpPr>
            <p:spPr bwMode="auto">
              <a:xfrm>
                <a:off x="3389314" y="660401"/>
                <a:ext cx="63500" cy="63500"/>
              </a:xfrm>
              <a:custGeom>
                <a:avLst/>
                <a:gdLst>
                  <a:gd name="T0" fmla="*/ 2147483646 w 47"/>
                  <a:gd name="T1" fmla="*/ 2147483646 h 47"/>
                  <a:gd name="T2" fmla="*/ 2147483646 w 47"/>
                  <a:gd name="T3" fmla="*/ 2147483646 h 47"/>
                  <a:gd name="T4" fmla="*/ 0 w 47"/>
                  <a:gd name="T5" fmla="*/ 2147483646 h 47"/>
                  <a:gd name="T6" fmla="*/ 0 w 47"/>
                  <a:gd name="T7" fmla="*/ 2147483646 h 47"/>
                  <a:gd name="T8" fmla="*/ 2147483646 w 47"/>
                  <a:gd name="T9" fmla="*/ 0 h 47"/>
                  <a:gd name="T10" fmla="*/ 2147483646 w 47"/>
                  <a:gd name="T11" fmla="*/ 0 h 47"/>
                  <a:gd name="T12" fmla="*/ 2147483646 w 47"/>
                  <a:gd name="T13" fmla="*/ 2147483646 h 47"/>
                  <a:gd name="T14" fmla="*/ 2147483646 w 47"/>
                  <a:gd name="T15" fmla="*/ 2147483646 h 47"/>
                  <a:gd name="T16" fmla="*/ 2147483646 w 47"/>
                  <a:gd name="T17" fmla="*/ 2147483646 h 47"/>
                  <a:gd name="T18" fmla="*/ 2147483646 w 47"/>
                  <a:gd name="T19" fmla="*/ 2147483646 h 47"/>
                  <a:gd name="T20" fmla="*/ 2147483646 w 47"/>
                  <a:gd name="T21" fmla="*/ 2147483646 h 47"/>
                  <a:gd name="T22" fmla="*/ 2147483646 w 47"/>
                  <a:gd name="T23" fmla="*/ 2147483646 h 47"/>
                  <a:gd name="T24" fmla="*/ 2147483646 w 47"/>
                  <a:gd name="T25" fmla="*/ 2147483646 h 47"/>
                  <a:gd name="T26" fmla="*/ 2147483646 w 47"/>
                  <a:gd name="T27" fmla="*/ 2147483646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
                  <a:gd name="T43" fmla="*/ 0 h 47"/>
                  <a:gd name="T44" fmla="*/ 47 w 47"/>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 h="47">
                    <a:moveTo>
                      <a:pt x="41" y="47"/>
                    </a:moveTo>
                    <a:cubicBezTo>
                      <a:pt x="6" y="47"/>
                      <a:pt x="6" y="47"/>
                      <a:pt x="6" y="47"/>
                    </a:cubicBezTo>
                    <a:cubicBezTo>
                      <a:pt x="2" y="47"/>
                      <a:pt x="0" y="45"/>
                      <a:pt x="0" y="41"/>
                    </a:cubicBezTo>
                    <a:cubicBezTo>
                      <a:pt x="0" y="6"/>
                      <a:pt x="0" y="6"/>
                      <a:pt x="0" y="6"/>
                    </a:cubicBezTo>
                    <a:cubicBezTo>
                      <a:pt x="0" y="2"/>
                      <a:pt x="2" y="0"/>
                      <a:pt x="6" y="0"/>
                    </a:cubicBezTo>
                    <a:cubicBezTo>
                      <a:pt x="41" y="0"/>
                      <a:pt x="41" y="0"/>
                      <a:pt x="41" y="0"/>
                    </a:cubicBezTo>
                    <a:cubicBezTo>
                      <a:pt x="44" y="0"/>
                      <a:pt x="47" y="2"/>
                      <a:pt x="47" y="6"/>
                    </a:cubicBezTo>
                    <a:cubicBezTo>
                      <a:pt x="47" y="41"/>
                      <a:pt x="47" y="41"/>
                      <a:pt x="47" y="41"/>
                    </a:cubicBezTo>
                    <a:cubicBezTo>
                      <a:pt x="47" y="45"/>
                      <a:pt x="44" y="47"/>
                      <a:pt x="41" y="47"/>
                    </a:cubicBezTo>
                    <a:close/>
                    <a:moveTo>
                      <a:pt x="12" y="35"/>
                    </a:moveTo>
                    <a:cubicBezTo>
                      <a:pt x="35" y="35"/>
                      <a:pt x="35" y="35"/>
                      <a:pt x="35" y="35"/>
                    </a:cubicBezTo>
                    <a:cubicBezTo>
                      <a:pt x="35" y="12"/>
                      <a:pt x="35" y="12"/>
                      <a:pt x="35" y="12"/>
                    </a:cubicBezTo>
                    <a:cubicBezTo>
                      <a:pt x="12" y="12"/>
                      <a:pt x="12" y="12"/>
                      <a:pt x="12" y="12"/>
                    </a:cubicBezTo>
                    <a:lnTo>
                      <a:pt x="12" y="3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303" name="Freeform 559">
                <a:extLst>
                  <a:ext uri="{FF2B5EF4-FFF2-40B4-BE49-F238E27FC236}">
                    <a16:creationId xmlns:a16="http://schemas.microsoft.com/office/drawing/2014/main" id="{FBF81EF9-F88E-437D-8925-1DCB4EF5FE49}"/>
                  </a:ext>
                </a:extLst>
              </p:cNvPr>
              <p:cNvSpPr>
                <a:spLocks noEditPoints="1"/>
              </p:cNvSpPr>
              <p:nvPr/>
            </p:nvSpPr>
            <p:spPr bwMode="auto">
              <a:xfrm>
                <a:off x="3213101" y="746126"/>
                <a:ext cx="63500" cy="63500"/>
              </a:xfrm>
              <a:custGeom>
                <a:avLst/>
                <a:gdLst>
                  <a:gd name="T0" fmla="*/ 2147483646 w 48"/>
                  <a:gd name="T1" fmla="*/ 2147483646 h 48"/>
                  <a:gd name="T2" fmla="*/ 2147483646 w 48"/>
                  <a:gd name="T3" fmla="*/ 2147483646 h 48"/>
                  <a:gd name="T4" fmla="*/ 0 w 48"/>
                  <a:gd name="T5" fmla="*/ 2147483646 h 48"/>
                  <a:gd name="T6" fmla="*/ 0 w 48"/>
                  <a:gd name="T7" fmla="*/ 2147483646 h 48"/>
                  <a:gd name="T8" fmla="*/ 2147483646 w 48"/>
                  <a:gd name="T9" fmla="*/ 0 h 48"/>
                  <a:gd name="T10" fmla="*/ 2147483646 w 48"/>
                  <a:gd name="T11" fmla="*/ 0 h 48"/>
                  <a:gd name="T12" fmla="*/ 2147483646 w 48"/>
                  <a:gd name="T13" fmla="*/ 2147483646 h 48"/>
                  <a:gd name="T14" fmla="*/ 2147483646 w 48"/>
                  <a:gd name="T15" fmla="*/ 2147483646 h 48"/>
                  <a:gd name="T16" fmla="*/ 2147483646 w 48"/>
                  <a:gd name="T17" fmla="*/ 2147483646 h 48"/>
                  <a:gd name="T18" fmla="*/ 2147483646 w 48"/>
                  <a:gd name="T19" fmla="*/ 2147483646 h 48"/>
                  <a:gd name="T20" fmla="*/ 2147483646 w 48"/>
                  <a:gd name="T21" fmla="*/ 2147483646 h 48"/>
                  <a:gd name="T22" fmla="*/ 2147483646 w 48"/>
                  <a:gd name="T23" fmla="*/ 2147483646 h 48"/>
                  <a:gd name="T24" fmla="*/ 2147483646 w 48"/>
                  <a:gd name="T25" fmla="*/ 2147483646 h 48"/>
                  <a:gd name="T26" fmla="*/ 2147483646 w 48"/>
                  <a:gd name="T27" fmla="*/ 2147483646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48"/>
                  <a:gd name="T44" fmla="*/ 48 w 48"/>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48">
                    <a:moveTo>
                      <a:pt x="42" y="48"/>
                    </a:moveTo>
                    <a:cubicBezTo>
                      <a:pt x="6" y="48"/>
                      <a:pt x="6" y="48"/>
                      <a:pt x="6" y="48"/>
                    </a:cubicBezTo>
                    <a:cubicBezTo>
                      <a:pt x="3" y="48"/>
                      <a:pt x="0" y="45"/>
                      <a:pt x="0" y="42"/>
                    </a:cubicBezTo>
                    <a:cubicBezTo>
                      <a:pt x="0" y="6"/>
                      <a:pt x="0" y="6"/>
                      <a:pt x="0" y="6"/>
                    </a:cubicBezTo>
                    <a:cubicBezTo>
                      <a:pt x="0" y="3"/>
                      <a:pt x="3" y="0"/>
                      <a:pt x="6" y="0"/>
                    </a:cubicBezTo>
                    <a:cubicBezTo>
                      <a:pt x="42" y="0"/>
                      <a:pt x="42" y="0"/>
                      <a:pt x="42" y="0"/>
                    </a:cubicBezTo>
                    <a:cubicBezTo>
                      <a:pt x="45" y="0"/>
                      <a:pt x="48" y="3"/>
                      <a:pt x="48" y="6"/>
                    </a:cubicBezTo>
                    <a:cubicBezTo>
                      <a:pt x="48" y="42"/>
                      <a:pt x="48" y="42"/>
                      <a:pt x="48" y="42"/>
                    </a:cubicBezTo>
                    <a:cubicBezTo>
                      <a:pt x="48" y="45"/>
                      <a:pt x="45" y="48"/>
                      <a:pt x="42" y="48"/>
                    </a:cubicBezTo>
                    <a:close/>
                    <a:moveTo>
                      <a:pt x="12" y="36"/>
                    </a:moveTo>
                    <a:cubicBezTo>
                      <a:pt x="36" y="36"/>
                      <a:pt x="36" y="36"/>
                      <a:pt x="36" y="36"/>
                    </a:cubicBezTo>
                    <a:cubicBezTo>
                      <a:pt x="36" y="12"/>
                      <a:pt x="36" y="12"/>
                      <a:pt x="36" y="12"/>
                    </a:cubicBezTo>
                    <a:cubicBezTo>
                      <a:pt x="12" y="12"/>
                      <a:pt x="12" y="12"/>
                      <a:pt x="12" y="12"/>
                    </a:cubicBezTo>
                    <a:lnTo>
                      <a:pt x="12" y="3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304" name="Freeform 560">
                <a:extLst>
                  <a:ext uri="{FF2B5EF4-FFF2-40B4-BE49-F238E27FC236}">
                    <a16:creationId xmlns:a16="http://schemas.microsoft.com/office/drawing/2014/main" id="{A6081C9E-C1BB-4B56-AF1E-D1C709B762D1}"/>
                  </a:ext>
                </a:extLst>
              </p:cNvPr>
              <p:cNvSpPr>
                <a:spLocks noEditPoints="1"/>
              </p:cNvSpPr>
              <p:nvPr/>
            </p:nvSpPr>
            <p:spPr bwMode="auto">
              <a:xfrm>
                <a:off x="3300414" y="746126"/>
                <a:ext cx="65088" cy="63500"/>
              </a:xfrm>
              <a:custGeom>
                <a:avLst/>
                <a:gdLst>
                  <a:gd name="T0" fmla="*/ 2147483646 w 48"/>
                  <a:gd name="T1" fmla="*/ 2147483646 h 48"/>
                  <a:gd name="T2" fmla="*/ 2147483646 w 48"/>
                  <a:gd name="T3" fmla="*/ 2147483646 h 48"/>
                  <a:gd name="T4" fmla="*/ 0 w 48"/>
                  <a:gd name="T5" fmla="*/ 2147483646 h 48"/>
                  <a:gd name="T6" fmla="*/ 0 w 48"/>
                  <a:gd name="T7" fmla="*/ 2147483646 h 48"/>
                  <a:gd name="T8" fmla="*/ 2147483646 w 48"/>
                  <a:gd name="T9" fmla="*/ 0 h 48"/>
                  <a:gd name="T10" fmla="*/ 2147483646 w 48"/>
                  <a:gd name="T11" fmla="*/ 0 h 48"/>
                  <a:gd name="T12" fmla="*/ 2147483646 w 48"/>
                  <a:gd name="T13" fmla="*/ 2147483646 h 48"/>
                  <a:gd name="T14" fmla="*/ 2147483646 w 48"/>
                  <a:gd name="T15" fmla="*/ 2147483646 h 48"/>
                  <a:gd name="T16" fmla="*/ 2147483646 w 48"/>
                  <a:gd name="T17" fmla="*/ 2147483646 h 48"/>
                  <a:gd name="T18" fmla="*/ 2147483646 w 48"/>
                  <a:gd name="T19" fmla="*/ 2147483646 h 48"/>
                  <a:gd name="T20" fmla="*/ 2147483646 w 48"/>
                  <a:gd name="T21" fmla="*/ 2147483646 h 48"/>
                  <a:gd name="T22" fmla="*/ 2147483646 w 48"/>
                  <a:gd name="T23" fmla="*/ 2147483646 h 48"/>
                  <a:gd name="T24" fmla="*/ 2147483646 w 48"/>
                  <a:gd name="T25" fmla="*/ 2147483646 h 48"/>
                  <a:gd name="T26" fmla="*/ 2147483646 w 48"/>
                  <a:gd name="T27" fmla="*/ 2147483646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48"/>
                  <a:gd name="T44" fmla="*/ 48 w 48"/>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48">
                    <a:moveTo>
                      <a:pt x="42" y="48"/>
                    </a:moveTo>
                    <a:cubicBezTo>
                      <a:pt x="6" y="48"/>
                      <a:pt x="6" y="48"/>
                      <a:pt x="6" y="48"/>
                    </a:cubicBezTo>
                    <a:cubicBezTo>
                      <a:pt x="3" y="48"/>
                      <a:pt x="0" y="45"/>
                      <a:pt x="0" y="42"/>
                    </a:cubicBezTo>
                    <a:cubicBezTo>
                      <a:pt x="0" y="6"/>
                      <a:pt x="0" y="6"/>
                      <a:pt x="0" y="6"/>
                    </a:cubicBezTo>
                    <a:cubicBezTo>
                      <a:pt x="0" y="3"/>
                      <a:pt x="3" y="0"/>
                      <a:pt x="6" y="0"/>
                    </a:cubicBezTo>
                    <a:cubicBezTo>
                      <a:pt x="42" y="0"/>
                      <a:pt x="42" y="0"/>
                      <a:pt x="42" y="0"/>
                    </a:cubicBezTo>
                    <a:cubicBezTo>
                      <a:pt x="45" y="0"/>
                      <a:pt x="48" y="3"/>
                      <a:pt x="48" y="6"/>
                    </a:cubicBezTo>
                    <a:cubicBezTo>
                      <a:pt x="48" y="42"/>
                      <a:pt x="48" y="42"/>
                      <a:pt x="48" y="42"/>
                    </a:cubicBezTo>
                    <a:cubicBezTo>
                      <a:pt x="48" y="45"/>
                      <a:pt x="45" y="48"/>
                      <a:pt x="42" y="48"/>
                    </a:cubicBezTo>
                    <a:close/>
                    <a:moveTo>
                      <a:pt x="12" y="36"/>
                    </a:moveTo>
                    <a:cubicBezTo>
                      <a:pt x="36" y="36"/>
                      <a:pt x="36" y="36"/>
                      <a:pt x="36" y="36"/>
                    </a:cubicBezTo>
                    <a:cubicBezTo>
                      <a:pt x="36" y="12"/>
                      <a:pt x="36" y="12"/>
                      <a:pt x="36" y="12"/>
                    </a:cubicBezTo>
                    <a:cubicBezTo>
                      <a:pt x="12" y="12"/>
                      <a:pt x="12" y="12"/>
                      <a:pt x="12" y="12"/>
                    </a:cubicBezTo>
                    <a:lnTo>
                      <a:pt x="12" y="3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305" name="Freeform 561">
                <a:extLst>
                  <a:ext uri="{FF2B5EF4-FFF2-40B4-BE49-F238E27FC236}">
                    <a16:creationId xmlns:a16="http://schemas.microsoft.com/office/drawing/2014/main" id="{55D64CBF-666A-461A-8FBD-9E2F277D1A58}"/>
                  </a:ext>
                </a:extLst>
              </p:cNvPr>
              <p:cNvSpPr>
                <a:spLocks noEditPoints="1"/>
              </p:cNvSpPr>
              <p:nvPr/>
            </p:nvSpPr>
            <p:spPr bwMode="auto">
              <a:xfrm>
                <a:off x="3389314" y="746126"/>
                <a:ext cx="63500" cy="63500"/>
              </a:xfrm>
              <a:custGeom>
                <a:avLst/>
                <a:gdLst>
                  <a:gd name="T0" fmla="*/ 2147483646 w 47"/>
                  <a:gd name="T1" fmla="*/ 2147483646 h 48"/>
                  <a:gd name="T2" fmla="*/ 2147483646 w 47"/>
                  <a:gd name="T3" fmla="*/ 2147483646 h 48"/>
                  <a:gd name="T4" fmla="*/ 0 w 47"/>
                  <a:gd name="T5" fmla="*/ 2147483646 h 48"/>
                  <a:gd name="T6" fmla="*/ 0 w 47"/>
                  <a:gd name="T7" fmla="*/ 2147483646 h 48"/>
                  <a:gd name="T8" fmla="*/ 2147483646 w 47"/>
                  <a:gd name="T9" fmla="*/ 0 h 48"/>
                  <a:gd name="T10" fmla="*/ 2147483646 w 47"/>
                  <a:gd name="T11" fmla="*/ 0 h 48"/>
                  <a:gd name="T12" fmla="*/ 2147483646 w 47"/>
                  <a:gd name="T13" fmla="*/ 2147483646 h 48"/>
                  <a:gd name="T14" fmla="*/ 2147483646 w 47"/>
                  <a:gd name="T15" fmla="*/ 2147483646 h 48"/>
                  <a:gd name="T16" fmla="*/ 2147483646 w 47"/>
                  <a:gd name="T17" fmla="*/ 2147483646 h 48"/>
                  <a:gd name="T18" fmla="*/ 2147483646 w 47"/>
                  <a:gd name="T19" fmla="*/ 2147483646 h 48"/>
                  <a:gd name="T20" fmla="*/ 2147483646 w 47"/>
                  <a:gd name="T21" fmla="*/ 2147483646 h 48"/>
                  <a:gd name="T22" fmla="*/ 2147483646 w 47"/>
                  <a:gd name="T23" fmla="*/ 2147483646 h 48"/>
                  <a:gd name="T24" fmla="*/ 2147483646 w 47"/>
                  <a:gd name="T25" fmla="*/ 2147483646 h 48"/>
                  <a:gd name="T26" fmla="*/ 2147483646 w 47"/>
                  <a:gd name="T27" fmla="*/ 2147483646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
                  <a:gd name="T43" fmla="*/ 0 h 48"/>
                  <a:gd name="T44" fmla="*/ 47 w 47"/>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 h="48">
                    <a:moveTo>
                      <a:pt x="41" y="48"/>
                    </a:moveTo>
                    <a:cubicBezTo>
                      <a:pt x="6" y="48"/>
                      <a:pt x="6" y="48"/>
                      <a:pt x="6" y="48"/>
                    </a:cubicBezTo>
                    <a:cubicBezTo>
                      <a:pt x="2" y="48"/>
                      <a:pt x="0" y="45"/>
                      <a:pt x="0" y="42"/>
                    </a:cubicBezTo>
                    <a:cubicBezTo>
                      <a:pt x="0" y="6"/>
                      <a:pt x="0" y="6"/>
                      <a:pt x="0" y="6"/>
                    </a:cubicBezTo>
                    <a:cubicBezTo>
                      <a:pt x="0" y="3"/>
                      <a:pt x="2" y="0"/>
                      <a:pt x="6" y="0"/>
                    </a:cubicBezTo>
                    <a:cubicBezTo>
                      <a:pt x="41" y="0"/>
                      <a:pt x="41" y="0"/>
                      <a:pt x="41" y="0"/>
                    </a:cubicBezTo>
                    <a:cubicBezTo>
                      <a:pt x="44" y="0"/>
                      <a:pt x="47" y="3"/>
                      <a:pt x="47" y="6"/>
                    </a:cubicBezTo>
                    <a:cubicBezTo>
                      <a:pt x="47" y="42"/>
                      <a:pt x="47" y="42"/>
                      <a:pt x="47" y="42"/>
                    </a:cubicBezTo>
                    <a:cubicBezTo>
                      <a:pt x="47" y="45"/>
                      <a:pt x="44" y="48"/>
                      <a:pt x="41" y="48"/>
                    </a:cubicBezTo>
                    <a:close/>
                    <a:moveTo>
                      <a:pt x="12" y="36"/>
                    </a:moveTo>
                    <a:cubicBezTo>
                      <a:pt x="35" y="36"/>
                      <a:pt x="35" y="36"/>
                      <a:pt x="35" y="36"/>
                    </a:cubicBezTo>
                    <a:cubicBezTo>
                      <a:pt x="35" y="12"/>
                      <a:pt x="35" y="12"/>
                      <a:pt x="35" y="12"/>
                    </a:cubicBezTo>
                    <a:cubicBezTo>
                      <a:pt x="12" y="12"/>
                      <a:pt x="12" y="12"/>
                      <a:pt x="12" y="12"/>
                    </a:cubicBezTo>
                    <a:lnTo>
                      <a:pt x="12" y="36"/>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306" name="Freeform 562">
                <a:extLst>
                  <a:ext uri="{FF2B5EF4-FFF2-40B4-BE49-F238E27FC236}">
                    <a16:creationId xmlns:a16="http://schemas.microsoft.com/office/drawing/2014/main" id="{E8C4D1C0-6E6B-42C3-AEBF-644B489C7B82}"/>
                  </a:ext>
                </a:extLst>
              </p:cNvPr>
              <p:cNvSpPr>
                <a:spLocks noEditPoints="1"/>
              </p:cNvSpPr>
              <p:nvPr/>
            </p:nvSpPr>
            <p:spPr bwMode="auto">
              <a:xfrm>
                <a:off x="3213101" y="1004888"/>
                <a:ext cx="63500" cy="61913"/>
              </a:xfrm>
              <a:custGeom>
                <a:avLst/>
                <a:gdLst>
                  <a:gd name="T0" fmla="*/ 2147483646 w 48"/>
                  <a:gd name="T1" fmla="*/ 2147483646 h 47"/>
                  <a:gd name="T2" fmla="*/ 2147483646 w 48"/>
                  <a:gd name="T3" fmla="*/ 2147483646 h 47"/>
                  <a:gd name="T4" fmla="*/ 0 w 48"/>
                  <a:gd name="T5" fmla="*/ 2147483646 h 47"/>
                  <a:gd name="T6" fmla="*/ 0 w 48"/>
                  <a:gd name="T7" fmla="*/ 2147483646 h 47"/>
                  <a:gd name="T8" fmla="*/ 2147483646 w 48"/>
                  <a:gd name="T9" fmla="*/ 0 h 47"/>
                  <a:gd name="T10" fmla="*/ 2147483646 w 48"/>
                  <a:gd name="T11" fmla="*/ 0 h 47"/>
                  <a:gd name="T12" fmla="*/ 2147483646 w 48"/>
                  <a:gd name="T13" fmla="*/ 2147483646 h 47"/>
                  <a:gd name="T14" fmla="*/ 2147483646 w 48"/>
                  <a:gd name="T15" fmla="*/ 2147483646 h 47"/>
                  <a:gd name="T16" fmla="*/ 2147483646 w 48"/>
                  <a:gd name="T17" fmla="*/ 2147483646 h 47"/>
                  <a:gd name="T18" fmla="*/ 2147483646 w 48"/>
                  <a:gd name="T19" fmla="*/ 2147483646 h 47"/>
                  <a:gd name="T20" fmla="*/ 2147483646 w 48"/>
                  <a:gd name="T21" fmla="*/ 2147483646 h 47"/>
                  <a:gd name="T22" fmla="*/ 2147483646 w 48"/>
                  <a:gd name="T23" fmla="*/ 2147483646 h 47"/>
                  <a:gd name="T24" fmla="*/ 2147483646 w 48"/>
                  <a:gd name="T25" fmla="*/ 2147483646 h 47"/>
                  <a:gd name="T26" fmla="*/ 2147483646 w 48"/>
                  <a:gd name="T27" fmla="*/ 2147483646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47"/>
                  <a:gd name="T44" fmla="*/ 48 w 48"/>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47">
                    <a:moveTo>
                      <a:pt x="42" y="47"/>
                    </a:moveTo>
                    <a:cubicBezTo>
                      <a:pt x="6" y="47"/>
                      <a:pt x="6" y="47"/>
                      <a:pt x="6" y="47"/>
                    </a:cubicBezTo>
                    <a:cubicBezTo>
                      <a:pt x="3" y="47"/>
                      <a:pt x="0" y="45"/>
                      <a:pt x="0" y="41"/>
                    </a:cubicBezTo>
                    <a:cubicBezTo>
                      <a:pt x="0" y="6"/>
                      <a:pt x="0" y="6"/>
                      <a:pt x="0" y="6"/>
                    </a:cubicBezTo>
                    <a:cubicBezTo>
                      <a:pt x="0" y="2"/>
                      <a:pt x="3" y="0"/>
                      <a:pt x="6" y="0"/>
                    </a:cubicBezTo>
                    <a:cubicBezTo>
                      <a:pt x="42" y="0"/>
                      <a:pt x="42" y="0"/>
                      <a:pt x="42" y="0"/>
                    </a:cubicBezTo>
                    <a:cubicBezTo>
                      <a:pt x="45" y="0"/>
                      <a:pt x="48" y="2"/>
                      <a:pt x="48" y="6"/>
                    </a:cubicBezTo>
                    <a:cubicBezTo>
                      <a:pt x="48" y="41"/>
                      <a:pt x="48" y="41"/>
                      <a:pt x="48" y="41"/>
                    </a:cubicBezTo>
                    <a:cubicBezTo>
                      <a:pt x="48" y="45"/>
                      <a:pt x="45" y="47"/>
                      <a:pt x="42" y="47"/>
                    </a:cubicBezTo>
                    <a:close/>
                    <a:moveTo>
                      <a:pt x="12" y="35"/>
                    </a:moveTo>
                    <a:cubicBezTo>
                      <a:pt x="36" y="35"/>
                      <a:pt x="36" y="35"/>
                      <a:pt x="36" y="35"/>
                    </a:cubicBezTo>
                    <a:cubicBezTo>
                      <a:pt x="36" y="12"/>
                      <a:pt x="36" y="12"/>
                      <a:pt x="36" y="12"/>
                    </a:cubicBezTo>
                    <a:cubicBezTo>
                      <a:pt x="12" y="12"/>
                      <a:pt x="12" y="12"/>
                      <a:pt x="12" y="12"/>
                    </a:cubicBezTo>
                    <a:lnTo>
                      <a:pt x="12" y="3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307" name="Freeform 563">
                <a:extLst>
                  <a:ext uri="{FF2B5EF4-FFF2-40B4-BE49-F238E27FC236}">
                    <a16:creationId xmlns:a16="http://schemas.microsoft.com/office/drawing/2014/main" id="{C86FEBDF-0DF3-4551-A730-9DF731436521}"/>
                  </a:ext>
                </a:extLst>
              </p:cNvPr>
              <p:cNvSpPr>
                <a:spLocks noEditPoints="1"/>
              </p:cNvSpPr>
              <p:nvPr/>
            </p:nvSpPr>
            <p:spPr bwMode="auto">
              <a:xfrm>
                <a:off x="3300414" y="1004888"/>
                <a:ext cx="65088" cy="61913"/>
              </a:xfrm>
              <a:custGeom>
                <a:avLst/>
                <a:gdLst>
                  <a:gd name="T0" fmla="*/ 2147483646 w 48"/>
                  <a:gd name="T1" fmla="*/ 2147483646 h 47"/>
                  <a:gd name="T2" fmla="*/ 2147483646 w 48"/>
                  <a:gd name="T3" fmla="*/ 2147483646 h 47"/>
                  <a:gd name="T4" fmla="*/ 0 w 48"/>
                  <a:gd name="T5" fmla="*/ 2147483646 h 47"/>
                  <a:gd name="T6" fmla="*/ 0 w 48"/>
                  <a:gd name="T7" fmla="*/ 2147483646 h 47"/>
                  <a:gd name="T8" fmla="*/ 2147483646 w 48"/>
                  <a:gd name="T9" fmla="*/ 0 h 47"/>
                  <a:gd name="T10" fmla="*/ 2147483646 w 48"/>
                  <a:gd name="T11" fmla="*/ 0 h 47"/>
                  <a:gd name="T12" fmla="*/ 2147483646 w 48"/>
                  <a:gd name="T13" fmla="*/ 2147483646 h 47"/>
                  <a:gd name="T14" fmla="*/ 2147483646 w 48"/>
                  <a:gd name="T15" fmla="*/ 2147483646 h 47"/>
                  <a:gd name="T16" fmla="*/ 2147483646 w 48"/>
                  <a:gd name="T17" fmla="*/ 2147483646 h 47"/>
                  <a:gd name="T18" fmla="*/ 2147483646 w 48"/>
                  <a:gd name="T19" fmla="*/ 2147483646 h 47"/>
                  <a:gd name="T20" fmla="*/ 2147483646 w 48"/>
                  <a:gd name="T21" fmla="*/ 2147483646 h 47"/>
                  <a:gd name="T22" fmla="*/ 2147483646 w 48"/>
                  <a:gd name="T23" fmla="*/ 2147483646 h 47"/>
                  <a:gd name="T24" fmla="*/ 2147483646 w 48"/>
                  <a:gd name="T25" fmla="*/ 2147483646 h 47"/>
                  <a:gd name="T26" fmla="*/ 2147483646 w 48"/>
                  <a:gd name="T27" fmla="*/ 2147483646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
                  <a:gd name="T43" fmla="*/ 0 h 47"/>
                  <a:gd name="T44" fmla="*/ 48 w 48"/>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 h="47">
                    <a:moveTo>
                      <a:pt x="42" y="47"/>
                    </a:moveTo>
                    <a:cubicBezTo>
                      <a:pt x="6" y="47"/>
                      <a:pt x="6" y="47"/>
                      <a:pt x="6" y="47"/>
                    </a:cubicBezTo>
                    <a:cubicBezTo>
                      <a:pt x="3" y="47"/>
                      <a:pt x="0" y="45"/>
                      <a:pt x="0" y="41"/>
                    </a:cubicBezTo>
                    <a:cubicBezTo>
                      <a:pt x="0" y="6"/>
                      <a:pt x="0" y="6"/>
                      <a:pt x="0" y="6"/>
                    </a:cubicBezTo>
                    <a:cubicBezTo>
                      <a:pt x="0" y="2"/>
                      <a:pt x="3" y="0"/>
                      <a:pt x="6" y="0"/>
                    </a:cubicBezTo>
                    <a:cubicBezTo>
                      <a:pt x="42" y="0"/>
                      <a:pt x="42" y="0"/>
                      <a:pt x="42" y="0"/>
                    </a:cubicBezTo>
                    <a:cubicBezTo>
                      <a:pt x="45" y="0"/>
                      <a:pt x="48" y="2"/>
                      <a:pt x="48" y="6"/>
                    </a:cubicBezTo>
                    <a:cubicBezTo>
                      <a:pt x="48" y="41"/>
                      <a:pt x="48" y="41"/>
                      <a:pt x="48" y="41"/>
                    </a:cubicBezTo>
                    <a:cubicBezTo>
                      <a:pt x="48" y="45"/>
                      <a:pt x="45" y="47"/>
                      <a:pt x="42" y="47"/>
                    </a:cubicBezTo>
                    <a:close/>
                    <a:moveTo>
                      <a:pt x="12" y="35"/>
                    </a:moveTo>
                    <a:cubicBezTo>
                      <a:pt x="36" y="35"/>
                      <a:pt x="36" y="35"/>
                      <a:pt x="36" y="35"/>
                    </a:cubicBezTo>
                    <a:cubicBezTo>
                      <a:pt x="36" y="12"/>
                      <a:pt x="36" y="12"/>
                      <a:pt x="36" y="12"/>
                    </a:cubicBezTo>
                    <a:cubicBezTo>
                      <a:pt x="12" y="12"/>
                      <a:pt x="12" y="12"/>
                      <a:pt x="12" y="12"/>
                    </a:cubicBezTo>
                    <a:lnTo>
                      <a:pt x="12" y="35"/>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308" name="Freeform 564">
                <a:extLst>
                  <a:ext uri="{FF2B5EF4-FFF2-40B4-BE49-F238E27FC236}">
                    <a16:creationId xmlns:a16="http://schemas.microsoft.com/office/drawing/2014/main" id="{41B5BF83-24C1-4368-82D0-52FA2E377BB2}"/>
                  </a:ext>
                </a:extLst>
              </p:cNvPr>
              <p:cNvSpPr>
                <a:spLocks/>
              </p:cNvSpPr>
              <p:nvPr/>
            </p:nvSpPr>
            <p:spPr bwMode="auto">
              <a:xfrm>
                <a:off x="3370264" y="854076"/>
                <a:ext cx="336550" cy="155575"/>
              </a:xfrm>
              <a:custGeom>
                <a:avLst/>
                <a:gdLst>
                  <a:gd name="T0" fmla="*/ 2147483646 w 250"/>
                  <a:gd name="T1" fmla="*/ 2147483646 h 116"/>
                  <a:gd name="T2" fmla="*/ 2147483646 w 250"/>
                  <a:gd name="T3" fmla="*/ 2147483646 h 116"/>
                  <a:gd name="T4" fmla="*/ 2147483646 w 250"/>
                  <a:gd name="T5" fmla="*/ 2147483646 h 116"/>
                  <a:gd name="T6" fmla="*/ 2147483646 w 250"/>
                  <a:gd name="T7" fmla="*/ 2147483646 h 116"/>
                  <a:gd name="T8" fmla="*/ 2147483646 w 250"/>
                  <a:gd name="T9" fmla="*/ 2147483646 h 116"/>
                  <a:gd name="T10" fmla="*/ 2147483646 w 250"/>
                  <a:gd name="T11" fmla="*/ 2147483646 h 116"/>
                  <a:gd name="T12" fmla="*/ 2147483646 w 250"/>
                  <a:gd name="T13" fmla="*/ 2147483646 h 116"/>
                  <a:gd name="T14" fmla="*/ 2147483646 w 250"/>
                  <a:gd name="T15" fmla="*/ 2147483646 h 116"/>
                  <a:gd name="T16" fmla="*/ 2147483646 w 250"/>
                  <a:gd name="T17" fmla="*/ 2147483646 h 116"/>
                  <a:gd name="T18" fmla="*/ 2147483646 w 250"/>
                  <a:gd name="T19" fmla="*/ 2147483646 h 116"/>
                  <a:gd name="T20" fmla="*/ 2147483646 w 250"/>
                  <a:gd name="T21" fmla="*/ 2147483646 h 116"/>
                  <a:gd name="T22" fmla="*/ 2147483646 w 250"/>
                  <a:gd name="T23" fmla="*/ 2147483646 h 116"/>
                  <a:gd name="T24" fmla="*/ 2147483646 w 250"/>
                  <a:gd name="T25" fmla="*/ 2147483646 h 116"/>
                  <a:gd name="T26" fmla="*/ 2147483646 w 250"/>
                  <a:gd name="T27" fmla="*/ 2147483646 h 116"/>
                  <a:gd name="T28" fmla="*/ 2147483646 w 250"/>
                  <a:gd name="T29" fmla="*/ 2147483646 h 116"/>
                  <a:gd name="T30" fmla="*/ 2147483646 w 250"/>
                  <a:gd name="T31" fmla="*/ 2147483646 h 116"/>
                  <a:gd name="T32" fmla="*/ 2147483646 w 250"/>
                  <a:gd name="T33" fmla="*/ 2147483646 h 116"/>
                  <a:gd name="T34" fmla="*/ 2147483646 w 250"/>
                  <a:gd name="T35" fmla="*/ 2147483646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50"/>
                  <a:gd name="T55" fmla="*/ 0 h 116"/>
                  <a:gd name="T56" fmla="*/ 250 w 250"/>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50" h="116">
                    <a:moveTo>
                      <a:pt x="240" y="116"/>
                    </a:moveTo>
                    <a:cubicBezTo>
                      <a:pt x="200" y="116"/>
                      <a:pt x="200" y="116"/>
                      <a:pt x="200" y="116"/>
                    </a:cubicBezTo>
                    <a:cubicBezTo>
                      <a:pt x="195" y="116"/>
                      <a:pt x="191" y="112"/>
                      <a:pt x="191" y="107"/>
                    </a:cubicBezTo>
                    <a:cubicBezTo>
                      <a:pt x="191" y="102"/>
                      <a:pt x="195" y="98"/>
                      <a:pt x="200" y="98"/>
                    </a:cubicBezTo>
                    <a:cubicBezTo>
                      <a:pt x="216" y="98"/>
                      <a:pt x="216" y="98"/>
                      <a:pt x="216" y="98"/>
                    </a:cubicBezTo>
                    <a:cubicBezTo>
                      <a:pt x="125" y="21"/>
                      <a:pt x="125" y="21"/>
                      <a:pt x="125" y="21"/>
                    </a:cubicBezTo>
                    <a:cubicBezTo>
                      <a:pt x="34" y="98"/>
                      <a:pt x="34" y="98"/>
                      <a:pt x="34" y="98"/>
                    </a:cubicBezTo>
                    <a:cubicBezTo>
                      <a:pt x="47" y="98"/>
                      <a:pt x="47" y="98"/>
                      <a:pt x="47" y="98"/>
                    </a:cubicBezTo>
                    <a:cubicBezTo>
                      <a:pt x="52" y="98"/>
                      <a:pt x="56" y="102"/>
                      <a:pt x="56" y="107"/>
                    </a:cubicBezTo>
                    <a:cubicBezTo>
                      <a:pt x="56" y="112"/>
                      <a:pt x="52" y="116"/>
                      <a:pt x="47" y="116"/>
                    </a:cubicBezTo>
                    <a:cubicBezTo>
                      <a:pt x="9" y="116"/>
                      <a:pt x="9" y="116"/>
                      <a:pt x="9" y="116"/>
                    </a:cubicBezTo>
                    <a:cubicBezTo>
                      <a:pt x="6" y="116"/>
                      <a:pt x="2" y="114"/>
                      <a:pt x="1" y="110"/>
                    </a:cubicBezTo>
                    <a:cubicBezTo>
                      <a:pt x="0" y="107"/>
                      <a:pt x="1" y="103"/>
                      <a:pt x="4" y="100"/>
                    </a:cubicBezTo>
                    <a:cubicBezTo>
                      <a:pt x="119" y="3"/>
                      <a:pt x="119" y="3"/>
                      <a:pt x="119" y="3"/>
                    </a:cubicBezTo>
                    <a:cubicBezTo>
                      <a:pt x="122" y="0"/>
                      <a:pt x="127" y="0"/>
                      <a:pt x="131" y="3"/>
                    </a:cubicBezTo>
                    <a:cubicBezTo>
                      <a:pt x="246" y="100"/>
                      <a:pt x="246" y="100"/>
                      <a:pt x="246" y="100"/>
                    </a:cubicBezTo>
                    <a:cubicBezTo>
                      <a:pt x="249" y="103"/>
                      <a:pt x="250" y="107"/>
                      <a:pt x="249" y="110"/>
                    </a:cubicBezTo>
                    <a:cubicBezTo>
                      <a:pt x="248" y="114"/>
                      <a:pt x="244" y="116"/>
                      <a:pt x="240" y="11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309" name="Freeform 565">
                <a:extLst>
                  <a:ext uri="{FF2B5EF4-FFF2-40B4-BE49-F238E27FC236}">
                    <a16:creationId xmlns:a16="http://schemas.microsoft.com/office/drawing/2014/main" id="{952B2A1E-1677-4BA5-80BE-60D3D9820236}"/>
                  </a:ext>
                </a:extLst>
              </p:cNvPr>
              <p:cNvSpPr>
                <a:spLocks/>
              </p:cNvSpPr>
              <p:nvPr/>
            </p:nvSpPr>
            <p:spPr bwMode="auto">
              <a:xfrm>
                <a:off x="3421064" y="985838"/>
                <a:ext cx="230188" cy="179388"/>
              </a:xfrm>
              <a:custGeom>
                <a:avLst/>
                <a:gdLst>
                  <a:gd name="T0" fmla="*/ 2147483646 w 171"/>
                  <a:gd name="T1" fmla="*/ 2147483646 h 133"/>
                  <a:gd name="T2" fmla="*/ 2147483646 w 171"/>
                  <a:gd name="T3" fmla="*/ 2147483646 h 133"/>
                  <a:gd name="T4" fmla="*/ 0 w 171"/>
                  <a:gd name="T5" fmla="*/ 2147483646 h 133"/>
                  <a:gd name="T6" fmla="*/ 0 w 171"/>
                  <a:gd name="T7" fmla="*/ 2147483646 h 133"/>
                  <a:gd name="T8" fmla="*/ 2147483646 w 171"/>
                  <a:gd name="T9" fmla="*/ 0 h 133"/>
                  <a:gd name="T10" fmla="*/ 2147483646 w 171"/>
                  <a:gd name="T11" fmla="*/ 2147483646 h 133"/>
                  <a:gd name="T12" fmla="*/ 2147483646 w 171"/>
                  <a:gd name="T13" fmla="*/ 2147483646 h 133"/>
                  <a:gd name="T14" fmla="*/ 2147483646 w 171"/>
                  <a:gd name="T15" fmla="*/ 2147483646 h 133"/>
                  <a:gd name="T16" fmla="*/ 2147483646 w 171"/>
                  <a:gd name="T17" fmla="*/ 2147483646 h 133"/>
                  <a:gd name="T18" fmla="*/ 2147483646 w 171"/>
                  <a:gd name="T19" fmla="*/ 0 h 133"/>
                  <a:gd name="T20" fmla="*/ 2147483646 w 171"/>
                  <a:gd name="T21" fmla="*/ 2147483646 h 133"/>
                  <a:gd name="T22" fmla="*/ 2147483646 w 171"/>
                  <a:gd name="T23" fmla="*/ 2147483646 h 133"/>
                  <a:gd name="T24" fmla="*/ 2147483646 w 171"/>
                  <a:gd name="T25" fmla="*/ 2147483646 h 1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1"/>
                  <a:gd name="T40" fmla="*/ 0 h 133"/>
                  <a:gd name="T41" fmla="*/ 171 w 171"/>
                  <a:gd name="T42" fmla="*/ 133 h 1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1" h="133">
                    <a:moveTo>
                      <a:pt x="162" y="133"/>
                    </a:moveTo>
                    <a:cubicBezTo>
                      <a:pt x="9" y="133"/>
                      <a:pt x="9" y="133"/>
                      <a:pt x="9" y="133"/>
                    </a:cubicBezTo>
                    <a:cubicBezTo>
                      <a:pt x="4" y="133"/>
                      <a:pt x="0" y="129"/>
                      <a:pt x="0" y="124"/>
                    </a:cubicBezTo>
                    <a:cubicBezTo>
                      <a:pt x="0" y="9"/>
                      <a:pt x="0" y="9"/>
                      <a:pt x="0" y="9"/>
                    </a:cubicBezTo>
                    <a:cubicBezTo>
                      <a:pt x="0" y="4"/>
                      <a:pt x="4" y="0"/>
                      <a:pt x="9" y="0"/>
                    </a:cubicBezTo>
                    <a:cubicBezTo>
                      <a:pt x="14" y="0"/>
                      <a:pt x="18" y="4"/>
                      <a:pt x="18" y="9"/>
                    </a:cubicBezTo>
                    <a:cubicBezTo>
                      <a:pt x="18" y="115"/>
                      <a:pt x="18" y="115"/>
                      <a:pt x="18" y="115"/>
                    </a:cubicBezTo>
                    <a:cubicBezTo>
                      <a:pt x="153" y="115"/>
                      <a:pt x="153" y="115"/>
                      <a:pt x="153" y="115"/>
                    </a:cubicBezTo>
                    <a:cubicBezTo>
                      <a:pt x="153" y="9"/>
                      <a:pt x="153" y="9"/>
                      <a:pt x="153" y="9"/>
                    </a:cubicBezTo>
                    <a:cubicBezTo>
                      <a:pt x="153" y="4"/>
                      <a:pt x="157" y="0"/>
                      <a:pt x="162" y="0"/>
                    </a:cubicBezTo>
                    <a:cubicBezTo>
                      <a:pt x="167" y="0"/>
                      <a:pt x="171" y="4"/>
                      <a:pt x="171" y="9"/>
                    </a:cubicBezTo>
                    <a:cubicBezTo>
                      <a:pt x="171" y="124"/>
                      <a:pt x="171" y="124"/>
                      <a:pt x="171" y="124"/>
                    </a:cubicBezTo>
                    <a:cubicBezTo>
                      <a:pt x="171" y="129"/>
                      <a:pt x="167" y="133"/>
                      <a:pt x="162" y="133"/>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310" name="Freeform 566">
                <a:extLst>
                  <a:ext uri="{FF2B5EF4-FFF2-40B4-BE49-F238E27FC236}">
                    <a16:creationId xmlns:a16="http://schemas.microsoft.com/office/drawing/2014/main" id="{6C8FA2FE-6295-46E8-933F-16A6EA305CA1}"/>
                  </a:ext>
                </a:extLst>
              </p:cNvPr>
              <p:cNvSpPr>
                <a:spLocks noEditPoints="1"/>
              </p:cNvSpPr>
              <p:nvPr/>
            </p:nvSpPr>
            <p:spPr bwMode="auto">
              <a:xfrm>
                <a:off x="3481389" y="1017588"/>
                <a:ext cx="114300" cy="147638"/>
              </a:xfrm>
              <a:custGeom>
                <a:avLst/>
                <a:gdLst>
                  <a:gd name="T0" fmla="*/ 2147483646 w 86"/>
                  <a:gd name="T1" fmla="*/ 2147483646 h 109"/>
                  <a:gd name="T2" fmla="*/ 2147483646 w 86"/>
                  <a:gd name="T3" fmla="*/ 2147483646 h 109"/>
                  <a:gd name="T4" fmla="*/ 0 w 86"/>
                  <a:gd name="T5" fmla="*/ 2147483646 h 109"/>
                  <a:gd name="T6" fmla="*/ 0 w 86"/>
                  <a:gd name="T7" fmla="*/ 2147483646 h 109"/>
                  <a:gd name="T8" fmla="*/ 2147483646 w 86"/>
                  <a:gd name="T9" fmla="*/ 0 h 109"/>
                  <a:gd name="T10" fmla="*/ 2147483646 w 86"/>
                  <a:gd name="T11" fmla="*/ 0 h 109"/>
                  <a:gd name="T12" fmla="*/ 2147483646 w 86"/>
                  <a:gd name="T13" fmla="*/ 2147483646 h 109"/>
                  <a:gd name="T14" fmla="*/ 2147483646 w 86"/>
                  <a:gd name="T15" fmla="*/ 2147483646 h 109"/>
                  <a:gd name="T16" fmla="*/ 2147483646 w 86"/>
                  <a:gd name="T17" fmla="*/ 2147483646 h 109"/>
                  <a:gd name="T18" fmla="*/ 2147483646 w 86"/>
                  <a:gd name="T19" fmla="*/ 2147483646 h 109"/>
                  <a:gd name="T20" fmla="*/ 2147483646 w 86"/>
                  <a:gd name="T21" fmla="*/ 2147483646 h 109"/>
                  <a:gd name="T22" fmla="*/ 2147483646 w 86"/>
                  <a:gd name="T23" fmla="*/ 2147483646 h 109"/>
                  <a:gd name="T24" fmla="*/ 2147483646 w 86"/>
                  <a:gd name="T25" fmla="*/ 2147483646 h 109"/>
                  <a:gd name="T26" fmla="*/ 2147483646 w 86"/>
                  <a:gd name="T27" fmla="*/ 2147483646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6"/>
                  <a:gd name="T43" fmla="*/ 0 h 109"/>
                  <a:gd name="T44" fmla="*/ 86 w 86"/>
                  <a:gd name="T45" fmla="*/ 109 h 1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6" h="109">
                    <a:moveTo>
                      <a:pt x="77" y="109"/>
                    </a:moveTo>
                    <a:cubicBezTo>
                      <a:pt x="9" y="109"/>
                      <a:pt x="9" y="109"/>
                      <a:pt x="9" y="109"/>
                    </a:cubicBezTo>
                    <a:cubicBezTo>
                      <a:pt x="4" y="109"/>
                      <a:pt x="0" y="105"/>
                      <a:pt x="0" y="100"/>
                    </a:cubicBezTo>
                    <a:cubicBezTo>
                      <a:pt x="0" y="9"/>
                      <a:pt x="0" y="9"/>
                      <a:pt x="0" y="9"/>
                    </a:cubicBezTo>
                    <a:cubicBezTo>
                      <a:pt x="0" y="4"/>
                      <a:pt x="4" y="0"/>
                      <a:pt x="9" y="0"/>
                    </a:cubicBezTo>
                    <a:cubicBezTo>
                      <a:pt x="77" y="0"/>
                      <a:pt x="77" y="0"/>
                      <a:pt x="77" y="0"/>
                    </a:cubicBezTo>
                    <a:cubicBezTo>
                      <a:pt x="82" y="0"/>
                      <a:pt x="86" y="4"/>
                      <a:pt x="86" y="9"/>
                    </a:cubicBezTo>
                    <a:cubicBezTo>
                      <a:pt x="86" y="100"/>
                      <a:pt x="86" y="100"/>
                      <a:pt x="86" y="100"/>
                    </a:cubicBezTo>
                    <a:cubicBezTo>
                      <a:pt x="86" y="105"/>
                      <a:pt x="82" y="109"/>
                      <a:pt x="77" y="109"/>
                    </a:cubicBezTo>
                    <a:close/>
                    <a:moveTo>
                      <a:pt x="18" y="91"/>
                    </a:moveTo>
                    <a:cubicBezTo>
                      <a:pt x="68" y="91"/>
                      <a:pt x="68" y="91"/>
                      <a:pt x="68" y="91"/>
                    </a:cubicBezTo>
                    <a:cubicBezTo>
                      <a:pt x="68" y="18"/>
                      <a:pt x="68" y="18"/>
                      <a:pt x="68" y="18"/>
                    </a:cubicBezTo>
                    <a:cubicBezTo>
                      <a:pt x="18" y="18"/>
                      <a:pt x="18" y="18"/>
                      <a:pt x="18" y="18"/>
                    </a:cubicBezTo>
                    <a:lnTo>
                      <a:pt x="18" y="91"/>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grpSp>
        <p:grpSp>
          <p:nvGrpSpPr>
            <p:cNvPr id="256" name="组合 629">
              <a:extLst>
                <a:ext uri="{FF2B5EF4-FFF2-40B4-BE49-F238E27FC236}">
                  <a16:creationId xmlns:a16="http://schemas.microsoft.com/office/drawing/2014/main" id="{E64C615F-29E5-492A-BDD2-7FE4C511775D}"/>
                </a:ext>
              </a:extLst>
            </p:cNvPr>
            <p:cNvGrpSpPr>
              <a:grpSpLocks/>
            </p:cNvGrpSpPr>
            <p:nvPr/>
          </p:nvGrpSpPr>
          <p:grpSpPr bwMode="auto">
            <a:xfrm>
              <a:off x="4734733" y="3190600"/>
              <a:ext cx="797474" cy="1112438"/>
              <a:chOff x="3071813" y="1789113"/>
              <a:chExt cx="501650" cy="481013"/>
            </a:xfrm>
          </p:grpSpPr>
          <p:sp>
            <p:nvSpPr>
              <p:cNvPr id="272" name="Freeform 390">
                <a:extLst>
                  <a:ext uri="{FF2B5EF4-FFF2-40B4-BE49-F238E27FC236}">
                    <a16:creationId xmlns:a16="http://schemas.microsoft.com/office/drawing/2014/main" id="{5683810E-739F-41FA-B976-7CAF367D11A5}"/>
                  </a:ext>
                </a:extLst>
              </p:cNvPr>
              <p:cNvSpPr>
                <a:spLocks noEditPoints="1"/>
              </p:cNvSpPr>
              <p:nvPr/>
            </p:nvSpPr>
            <p:spPr bwMode="auto">
              <a:xfrm>
                <a:off x="3071813" y="1789113"/>
                <a:ext cx="501650" cy="481013"/>
              </a:xfrm>
              <a:custGeom>
                <a:avLst/>
                <a:gdLst>
                  <a:gd name="T0" fmla="*/ 2147483646 w 232"/>
                  <a:gd name="T1" fmla="*/ 2147483646 h 222"/>
                  <a:gd name="T2" fmla="*/ 2147483646 w 232"/>
                  <a:gd name="T3" fmla="*/ 2147483646 h 222"/>
                  <a:gd name="T4" fmla="*/ 2147483646 w 232"/>
                  <a:gd name="T5" fmla="*/ 2147483646 h 222"/>
                  <a:gd name="T6" fmla="*/ 2147483646 w 232"/>
                  <a:gd name="T7" fmla="*/ 2147483646 h 222"/>
                  <a:gd name="T8" fmla="*/ 2147483646 w 232"/>
                  <a:gd name="T9" fmla="*/ 2147483646 h 222"/>
                  <a:gd name="T10" fmla="*/ 2147483646 w 232"/>
                  <a:gd name="T11" fmla="*/ 2147483646 h 222"/>
                  <a:gd name="T12" fmla="*/ 2147483646 w 232"/>
                  <a:gd name="T13" fmla="*/ 0 h 222"/>
                  <a:gd name="T14" fmla="*/ 2147483646 w 232"/>
                  <a:gd name="T15" fmla="*/ 0 h 222"/>
                  <a:gd name="T16" fmla="*/ 2147483646 w 232"/>
                  <a:gd name="T17" fmla="*/ 2147483646 h 222"/>
                  <a:gd name="T18" fmla="*/ 2147483646 w 232"/>
                  <a:gd name="T19" fmla="*/ 2147483646 h 222"/>
                  <a:gd name="T20" fmla="*/ 2147483646 w 232"/>
                  <a:gd name="T21" fmla="*/ 2147483646 h 222"/>
                  <a:gd name="T22" fmla="*/ 0 w 232"/>
                  <a:gd name="T23" fmla="*/ 2147483646 h 222"/>
                  <a:gd name="T24" fmla="*/ 0 w 232"/>
                  <a:gd name="T25" fmla="*/ 2147483646 h 222"/>
                  <a:gd name="T26" fmla="*/ 2147483646 w 232"/>
                  <a:gd name="T27" fmla="*/ 2147483646 h 222"/>
                  <a:gd name="T28" fmla="*/ 2147483646 w 232"/>
                  <a:gd name="T29" fmla="*/ 2147483646 h 222"/>
                  <a:gd name="T30" fmla="*/ 2147483646 w 232"/>
                  <a:gd name="T31" fmla="*/ 2147483646 h 222"/>
                  <a:gd name="T32" fmla="*/ 2147483646 w 232"/>
                  <a:gd name="T33" fmla="*/ 2147483646 h 222"/>
                  <a:gd name="T34" fmla="*/ 2147483646 w 232"/>
                  <a:gd name="T35" fmla="*/ 2147483646 h 222"/>
                  <a:gd name="T36" fmla="*/ 2147483646 w 232"/>
                  <a:gd name="T37" fmla="*/ 2147483646 h 222"/>
                  <a:gd name="T38" fmla="*/ 2147483646 w 232"/>
                  <a:gd name="T39" fmla="*/ 2147483646 h 222"/>
                  <a:gd name="T40" fmla="*/ 2147483646 w 232"/>
                  <a:gd name="T41" fmla="*/ 2147483646 h 222"/>
                  <a:gd name="T42" fmla="*/ 2147483646 w 232"/>
                  <a:gd name="T43" fmla="*/ 2147483646 h 222"/>
                  <a:gd name="T44" fmla="*/ 2147483646 w 232"/>
                  <a:gd name="T45" fmla="*/ 2147483646 h 222"/>
                  <a:gd name="T46" fmla="*/ 2147483646 w 232"/>
                  <a:gd name="T47" fmla="*/ 2147483646 h 222"/>
                  <a:gd name="T48" fmla="*/ 2147483646 w 232"/>
                  <a:gd name="T49" fmla="*/ 2147483646 h 222"/>
                  <a:gd name="T50" fmla="*/ 2147483646 w 232"/>
                  <a:gd name="T51" fmla="*/ 2147483646 h 222"/>
                  <a:gd name="T52" fmla="*/ 2147483646 w 232"/>
                  <a:gd name="T53" fmla="*/ 2147483646 h 222"/>
                  <a:gd name="T54" fmla="*/ 2147483646 w 232"/>
                  <a:gd name="T55" fmla="*/ 2147483646 h 222"/>
                  <a:gd name="T56" fmla="*/ 2147483646 w 232"/>
                  <a:gd name="T57" fmla="*/ 2147483646 h 222"/>
                  <a:gd name="T58" fmla="*/ 2147483646 w 232"/>
                  <a:gd name="T59" fmla="*/ 2147483646 h 222"/>
                  <a:gd name="T60" fmla="*/ 2147483646 w 232"/>
                  <a:gd name="T61" fmla="*/ 2147483646 h 222"/>
                  <a:gd name="T62" fmla="*/ 2147483646 w 232"/>
                  <a:gd name="T63" fmla="*/ 2147483646 h 222"/>
                  <a:gd name="T64" fmla="*/ 2147483646 w 232"/>
                  <a:gd name="T65" fmla="*/ 2147483646 h 222"/>
                  <a:gd name="T66" fmla="*/ 2147483646 w 232"/>
                  <a:gd name="T67" fmla="*/ 2147483646 h 222"/>
                  <a:gd name="T68" fmla="*/ 2147483646 w 232"/>
                  <a:gd name="T69" fmla="*/ 2147483646 h 222"/>
                  <a:gd name="T70" fmla="*/ 2147483646 w 232"/>
                  <a:gd name="T71" fmla="*/ 2147483646 h 222"/>
                  <a:gd name="T72" fmla="*/ 2147483646 w 232"/>
                  <a:gd name="T73" fmla="*/ 2147483646 h 222"/>
                  <a:gd name="T74" fmla="*/ 2147483646 w 232"/>
                  <a:gd name="T75" fmla="*/ 2147483646 h 222"/>
                  <a:gd name="T76" fmla="*/ 2147483646 w 232"/>
                  <a:gd name="T77" fmla="*/ 2147483646 h 222"/>
                  <a:gd name="T78" fmla="*/ 2147483646 w 232"/>
                  <a:gd name="T79" fmla="*/ 2147483646 h 222"/>
                  <a:gd name="T80" fmla="*/ 2147483646 w 232"/>
                  <a:gd name="T81" fmla="*/ 2147483646 h 222"/>
                  <a:gd name="T82" fmla="*/ 2147483646 w 232"/>
                  <a:gd name="T83" fmla="*/ 2147483646 h 222"/>
                  <a:gd name="T84" fmla="*/ 2147483646 w 232"/>
                  <a:gd name="T85" fmla="*/ 2147483646 h 222"/>
                  <a:gd name="T86" fmla="*/ 2147483646 w 232"/>
                  <a:gd name="T87" fmla="*/ 2147483646 h 222"/>
                  <a:gd name="T88" fmla="*/ 2147483646 w 232"/>
                  <a:gd name="T89" fmla="*/ 2147483646 h 222"/>
                  <a:gd name="T90" fmla="*/ 2147483646 w 232"/>
                  <a:gd name="T91" fmla="*/ 2147483646 h 222"/>
                  <a:gd name="T92" fmla="*/ 2147483646 w 232"/>
                  <a:gd name="T93" fmla="*/ 2147483646 h 222"/>
                  <a:gd name="T94" fmla="*/ 2147483646 w 232"/>
                  <a:gd name="T95" fmla="*/ 2147483646 h 222"/>
                  <a:gd name="T96" fmla="*/ 2147483646 w 232"/>
                  <a:gd name="T97" fmla="*/ 2147483646 h 222"/>
                  <a:gd name="T98" fmla="*/ 2147483646 w 232"/>
                  <a:gd name="T99" fmla="*/ 2147483646 h 222"/>
                  <a:gd name="T100" fmla="*/ 2147483646 w 232"/>
                  <a:gd name="T101" fmla="*/ 2147483646 h 22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2"/>
                  <a:gd name="T154" fmla="*/ 0 h 222"/>
                  <a:gd name="T155" fmla="*/ 232 w 232"/>
                  <a:gd name="T156" fmla="*/ 222 h 22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2" h="222">
                    <a:moveTo>
                      <a:pt x="226" y="151"/>
                    </a:moveTo>
                    <a:cubicBezTo>
                      <a:pt x="213" y="151"/>
                      <a:pt x="213" y="151"/>
                      <a:pt x="213" y="151"/>
                    </a:cubicBezTo>
                    <a:cubicBezTo>
                      <a:pt x="213" y="105"/>
                      <a:pt x="213" y="105"/>
                      <a:pt x="213" y="105"/>
                    </a:cubicBezTo>
                    <a:cubicBezTo>
                      <a:pt x="213" y="102"/>
                      <a:pt x="210" y="100"/>
                      <a:pt x="207" y="100"/>
                    </a:cubicBezTo>
                    <a:cubicBezTo>
                      <a:pt x="185" y="100"/>
                      <a:pt x="185" y="100"/>
                      <a:pt x="185" y="100"/>
                    </a:cubicBezTo>
                    <a:cubicBezTo>
                      <a:pt x="185" y="6"/>
                      <a:pt x="185" y="6"/>
                      <a:pt x="185" y="6"/>
                    </a:cubicBezTo>
                    <a:cubicBezTo>
                      <a:pt x="185" y="3"/>
                      <a:pt x="183" y="0"/>
                      <a:pt x="180" y="0"/>
                    </a:cubicBezTo>
                    <a:cubicBezTo>
                      <a:pt x="41" y="0"/>
                      <a:pt x="41" y="0"/>
                      <a:pt x="41" y="0"/>
                    </a:cubicBezTo>
                    <a:cubicBezTo>
                      <a:pt x="38" y="0"/>
                      <a:pt x="35" y="3"/>
                      <a:pt x="35" y="6"/>
                    </a:cubicBezTo>
                    <a:cubicBezTo>
                      <a:pt x="35" y="137"/>
                      <a:pt x="35" y="137"/>
                      <a:pt x="35" y="137"/>
                    </a:cubicBezTo>
                    <a:cubicBezTo>
                      <a:pt x="5" y="137"/>
                      <a:pt x="5" y="137"/>
                      <a:pt x="5" y="137"/>
                    </a:cubicBezTo>
                    <a:cubicBezTo>
                      <a:pt x="2" y="137"/>
                      <a:pt x="0" y="140"/>
                      <a:pt x="0" y="143"/>
                    </a:cubicBezTo>
                    <a:cubicBezTo>
                      <a:pt x="0" y="210"/>
                      <a:pt x="0" y="210"/>
                      <a:pt x="0" y="210"/>
                    </a:cubicBezTo>
                    <a:cubicBezTo>
                      <a:pt x="0" y="213"/>
                      <a:pt x="2" y="215"/>
                      <a:pt x="5" y="215"/>
                    </a:cubicBezTo>
                    <a:cubicBezTo>
                      <a:pt x="41" y="215"/>
                      <a:pt x="41" y="215"/>
                      <a:pt x="41" y="215"/>
                    </a:cubicBezTo>
                    <a:cubicBezTo>
                      <a:pt x="103" y="215"/>
                      <a:pt x="103" y="215"/>
                      <a:pt x="103" y="215"/>
                    </a:cubicBezTo>
                    <a:cubicBezTo>
                      <a:pt x="105" y="219"/>
                      <a:pt x="109" y="222"/>
                      <a:pt x="114" y="222"/>
                    </a:cubicBezTo>
                    <a:cubicBezTo>
                      <a:pt x="121" y="222"/>
                      <a:pt x="126" y="217"/>
                      <a:pt x="126" y="210"/>
                    </a:cubicBezTo>
                    <a:cubicBezTo>
                      <a:pt x="126" y="203"/>
                      <a:pt x="121" y="197"/>
                      <a:pt x="114" y="197"/>
                    </a:cubicBezTo>
                    <a:cubicBezTo>
                      <a:pt x="109" y="197"/>
                      <a:pt x="105" y="200"/>
                      <a:pt x="103" y="204"/>
                    </a:cubicBezTo>
                    <a:cubicBezTo>
                      <a:pt x="47" y="204"/>
                      <a:pt x="47" y="204"/>
                      <a:pt x="47" y="204"/>
                    </a:cubicBezTo>
                    <a:cubicBezTo>
                      <a:pt x="47" y="143"/>
                      <a:pt x="47" y="143"/>
                      <a:pt x="47" y="143"/>
                    </a:cubicBezTo>
                    <a:cubicBezTo>
                      <a:pt x="47" y="11"/>
                      <a:pt x="47" y="11"/>
                      <a:pt x="47" y="11"/>
                    </a:cubicBezTo>
                    <a:cubicBezTo>
                      <a:pt x="174" y="11"/>
                      <a:pt x="174" y="11"/>
                      <a:pt x="174" y="11"/>
                    </a:cubicBezTo>
                    <a:cubicBezTo>
                      <a:pt x="174" y="157"/>
                      <a:pt x="174" y="157"/>
                      <a:pt x="174" y="157"/>
                    </a:cubicBezTo>
                    <a:cubicBezTo>
                      <a:pt x="174" y="204"/>
                      <a:pt x="174" y="204"/>
                      <a:pt x="174" y="204"/>
                    </a:cubicBezTo>
                    <a:cubicBezTo>
                      <a:pt x="163" y="204"/>
                      <a:pt x="163" y="204"/>
                      <a:pt x="163" y="204"/>
                    </a:cubicBezTo>
                    <a:cubicBezTo>
                      <a:pt x="161" y="200"/>
                      <a:pt x="157" y="197"/>
                      <a:pt x="152" y="197"/>
                    </a:cubicBezTo>
                    <a:cubicBezTo>
                      <a:pt x="145" y="197"/>
                      <a:pt x="139" y="203"/>
                      <a:pt x="139" y="210"/>
                    </a:cubicBezTo>
                    <a:cubicBezTo>
                      <a:pt x="139" y="217"/>
                      <a:pt x="145" y="222"/>
                      <a:pt x="152" y="222"/>
                    </a:cubicBezTo>
                    <a:cubicBezTo>
                      <a:pt x="157" y="222"/>
                      <a:pt x="161" y="219"/>
                      <a:pt x="163" y="215"/>
                    </a:cubicBezTo>
                    <a:cubicBezTo>
                      <a:pt x="180" y="215"/>
                      <a:pt x="180" y="215"/>
                      <a:pt x="180" y="215"/>
                    </a:cubicBezTo>
                    <a:cubicBezTo>
                      <a:pt x="226" y="215"/>
                      <a:pt x="226" y="215"/>
                      <a:pt x="226" y="215"/>
                    </a:cubicBezTo>
                    <a:cubicBezTo>
                      <a:pt x="229" y="215"/>
                      <a:pt x="232" y="213"/>
                      <a:pt x="232" y="210"/>
                    </a:cubicBezTo>
                    <a:cubicBezTo>
                      <a:pt x="232" y="157"/>
                      <a:pt x="232" y="157"/>
                      <a:pt x="232" y="157"/>
                    </a:cubicBezTo>
                    <a:cubicBezTo>
                      <a:pt x="232" y="154"/>
                      <a:pt x="229" y="151"/>
                      <a:pt x="226" y="151"/>
                    </a:cubicBezTo>
                    <a:close/>
                    <a:moveTo>
                      <a:pt x="11" y="148"/>
                    </a:moveTo>
                    <a:cubicBezTo>
                      <a:pt x="35" y="148"/>
                      <a:pt x="35" y="148"/>
                      <a:pt x="35" y="148"/>
                    </a:cubicBezTo>
                    <a:cubicBezTo>
                      <a:pt x="35" y="204"/>
                      <a:pt x="35" y="204"/>
                      <a:pt x="35" y="204"/>
                    </a:cubicBezTo>
                    <a:cubicBezTo>
                      <a:pt x="11" y="204"/>
                      <a:pt x="11" y="204"/>
                      <a:pt x="11" y="204"/>
                    </a:cubicBezTo>
                    <a:lnTo>
                      <a:pt x="11" y="148"/>
                    </a:lnTo>
                    <a:close/>
                    <a:moveTo>
                      <a:pt x="202" y="111"/>
                    </a:moveTo>
                    <a:cubicBezTo>
                      <a:pt x="202" y="151"/>
                      <a:pt x="202" y="151"/>
                      <a:pt x="202" y="151"/>
                    </a:cubicBezTo>
                    <a:cubicBezTo>
                      <a:pt x="185" y="151"/>
                      <a:pt x="185" y="151"/>
                      <a:pt x="185" y="151"/>
                    </a:cubicBezTo>
                    <a:cubicBezTo>
                      <a:pt x="185" y="111"/>
                      <a:pt x="185" y="111"/>
                      <a:pt x="185" y="111"/>
                    </a:cubicBezTo>
                    <a:lnTo>
                      <a:pt x="202" y="111"/>
                    </a:lnTo>
                    <a:close/>
                    <a:moveTo>
                      <a:pt x="221" y="204"/>
                    </a:moveTo>
                    <a:cubicBezTo>
                      <a:pt x="185" y="204"/>
                      <a:pt x="185" y="204"/>
                      <a:pt x="185" y="204"/>
                    </a:cubicBezTo>
                    <a:cubicBezTo>
                      <a:pt x="185" y="162"/>
                      <a:pt x="185" y="162"/>
                      <a:pt x="185" y="162"/>
                    </a:cubicBezTo>
                    <a:cubicBezTo>
                      <a:pt x="221" y="162"/>
                      <a:pt x="221" y="162"/>
                      <a:pt x="221" y="162"/>
                    </a:cubicBezTo>
                    <a:lnTo>
                      <a:pt x="221" y="204"/>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73" name="Freeform 391">
                <a:extLst>
                  <a:ext uri="{FF2B5EF4-FFF2-40B4-BE49-F238E27FC236}">
                    <a16:creationId xmlns:a16="http://schemas.microsoft.com/office/drawing/2014/main" id="{DCB49B40-DCB0-4099-9448-74B814B4BC19}"/>
                  </a:ext>
                </a:extLst>
              </p:cNvPr>
              <p:cNvSpPr>
                <a:spLocks/>
              </p:cNvSpPr>
              <p:nvPr/>
            </p:nvSpPr>
            <p:spPr bwMode="auto">
              <a:xfrm>
                <a:off x="3192463" y="1855788"/>
                <a:ext cx="65088" cy="17463"/>
              </a:xfrm>
              <a:custGeom>
                <a:avLst/>
                <a:gdLst>
                  <a:gd name="T0" fmla="*/ 2147483646 w 30"/>
                  <a:gd name="T1" fmla="*/ 0 h 8"/>
                  <a:gd name="T2" fmla="*/ 2147483646 w 30"/>
                  <a:gd name="T3" fmla="*/ 0 h 8"/>
                  <a:gd name="T4" fmla="*/ 0 w 30"/>
                  <a:gd name="T5" fmla="*/ 2147483646 h 8"/>
                  <a:gd name="T6" fmla="*/ 2147483646 w 30"/>
                  <a:gd name="T7" fmla="*/ 2147483646 h 8"/>
                  <a:gd name="T8" fmla="*/ 2147483646 w 30"/>
                  <a:gd name="T9" fmla="*/ 2147483646 h 8"/>
                  <a:gd name="T10" fmla="*/ 2147483646 w 30"/>
                  <a:gd name="T11" fmla="*/ 2147483646 h 8"/>
                  <a:gd name="T12" fmla="*/ 2147483646 w 30"/>
                  <a:gd name="T13" fmla="*/ 0 h 8"/>
                  <a:gd name="T14" fmla="*/ 0 60000 65536"/>
                  <a:gd name="T15" fmla="*/ 0 60000 65536"/>
                  <a:gd name="T16" fmla="*/ 0 60000 65536"/>
                  <a:gd name="T17" fmla="*/ 0 60000 65536"/>
                  <a:gd name="T18" fmla="*/ 0 60000 65536"/>
                  <a:gd name="T19" fmla="*/ 0 60000 65536"/>
                  <a:gd name="T20" fmla="*/ 0 60000 65536"/>
                  <a:gd name="T21" fmla="*/ 0 w 30"/>
                  <a:gd name="T22" fmla="*/ 0 h 8"/>
                  <a:gd name="T23" fmla="*/ 30 w 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
                    <a:moveTo>
                      <a:pt x="26" y="0"/>
                    </a:moveTo>
                    <a:cubicBezTo>
                      <a:pt x="3" y="0"/>
                      <a:pt x="3" y="0"/>
                      <a:pt x="3" y="0"/>
                    </a:cubicBezTo>
                    <a:cubicBezTo>
                      <a:pt x="1" y="0"/>
                      <a:pt x="0" y="2"/>
                      <a:pt x="0" y="4"/>
                    </a:cubicBezTo>
                    <a:cubicBezTo>
                      <a:pt x="0" y="6"/>
                      <a:pt x="1" y="8"/>
                      <a:pt x="3" y="8"/>
                    </a:cubicBezTo>
                    <a:cubicBezTo>
                      <a:pt x="26" y="8"/>
                      <a:pt x="26" y="8"/>
                      <a:pt x="26" y="8"/>
                    </a:cubicBezTo>
                    <a:cubicBezTo>
                      <a:pt x="28" y="8"/>
                      <a:pt x="30" y="6"/>
                      <a:pt x="30" y="4"/>
                    </a:cubicBezTo>
                    <a:cubicBezTo>
                      <a:pt x="30" y="2"/>
                      <a:pt x="28" y="0"/>
                      <a:pt x="26"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74" name="Freeform 392">
                <a:extLst>
                  <a:ext uri="{FF2B5EF4-FFF2-40B4-BE49-F238E27FC236}">
                    <a16:creationId xmlns:a16="http://schemas.microsoft.com/office/drawing/2014/main" id="{4CBDD7AB-60E2-454D-BF37-45BDF42D31F2}"/>
                  </a:ext>
                </a:extLst>
              </p:cNvPr>
              <p:cNvSpPr>
                <a:spLocks/>
              </p:cNvSpPr>
              <p:nvPr/>
            </p:nvSpPr>
            <p:spPr bwMode="auto">
              <a:xfrm>
                <a:off x="3278188" y="1855788"/>
                <a:ext cx="63500" cy="17463"/>
              </a:xfrm>
              <a:custGeom>
                <a:avLst/>
                <a:gdLst>
                  <a:gd name="T0" fmla="*/ 2147483646 w 30"/>
                  <a:gd name="T1" fmla="*/ 0 h 8"/>
                  <a:gd name="T2" fmla="*/ 2147483646 w 30"/>
                  <a:gd name="T3" fmla="*/ 0 h 8"/>
                  <a:gd name="T4" fmla="*/ 0 w 30"/>
                  <a:gd name="T5" fmla="*/ 2147483646 h 8"/>
                  <a:gd name="T6" fmla="*/ 2147483646 w 30"/>
                  <a:gd name="T7" fmla="*/ 2147483646 h 8"/>
                  <a:gd name="T8" fmla="*/ 2147483646 w 30"/>
                  <a:gd name="T9" fmla="*/ 2147483646 h 8"/>
                  <a:gd name="T10" fmla="*/ 2147483646 w 30"/>
                  <a:gd name="T11" fmla="*/ 2147483646 h 8"/>
                  <a:gd name="T12" fmla="*/ 2147483646 w 30"/>
                  <a:gd name="T13" fmla="*/ 0 h 8"/>
                  <a:gd name="T14" fmla="*/ 0 60000 65536"/>
                  <a:gd name="T15" fmla="*/ 0 60000 65536"/>
                  <a:gd name="T16" fmla="*/ 0 60000 65536"/>
                  <a:gd name="T17" fmla="*/ 0 60000 65536"/>
                  <a:gd name="T18" fmla="*/ 0 60000 65536"/>
                  <a:gd name="T19" fmla="*/ 0 60000 65536"/>
                  <a:gd name="T20" fmla="*/ 0 60000 65536"/>
                  <a:gd name="T21" fmla="*/ 0 w 30"/>
                  <a:gd name="T22" fmla="*/ 0 h 8"/>
                  <a:gd name="T23" fmla="*/ 30 w 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75" name="Freeform 393">
                <a:extLst>
                  <a:ext uri="{FF2B5EF4-FFF2-40B4-BE49-F238E27FC236}">
                    <a16:creationId xmlns:a16="http://schemas.microsoft.com/office/drawing/2014/main" id="{F437F32C-4C62-4D78-BA8B-ACB19DBA9552}"/>
                  </a:ext>
                </a:extLst>
              </p:cNvPr>
              <p:cNvSpPr>
                <a:spLocks/>
              </p:cNvSpPr>
              <p:nvPr/>
            </p:nvSpPr>
            <p:spPr bwMode="auto">
              <a:xfrm>
                <a:off x="3363913" y="1855788"/>
                <a:ext cx="65088" cy="17463"/>
              </a:xfrm>
              <a:custGeom>
                <a:avLst/>
                <a:gdLst>
                  <a:gd name="T0" fmla="*/ 2147483646 w 30"/>
                  <a:gd name="T1" fmla="*/ 2147483646 h 8"/>
                  <a:gd name="T2" fmla="*/ 2147483646 w 30"/>
                  <a:gd name="T3" fmla="*/ 2147483646 h 8"/>
                  <a:gd name="T4" fmla="*/ 2147483646 w 30"/>
                  <a:gd name="T5" fmla="*/ 2147483646 h 8"/>
                  <a:gd name="T6" fmla="*/ 2147483646 w 30"/>
                  <a:gd name="T7" fmla="*/ 0 h 8"/>
                  <a:gd name="T8" fmla="*/ 2147483646 w 30"/>
                  <a:gd name="T9" fmla="*/ 0 h 8"/>
                  <a:gd name="T10" fmla="*/ 0 w 30"/>
                  <a:gd name="T11" fmla="*/ 2147483646 h 8"/>
                  <a:gd name="T12" fmla="*/ 2147483646 w 30"/>
                  <a:gd name="T13" fmla="*/ 2147483646 h 8"/>
                  <a:gd name="T14" fmla="*/ 0 60000 65536"/>
                  <a:gd name="T15" fmla="*/ 0 60000 65536"/>
                  <a:gd name="T16" fmla="*/ 0 60000 65536"/>
                  <a:gd name="T17" fmla="*/ 0 60000 65536"/>
                  <a:gd name="T18" fmla="*/ 0 60000 65536"/>
                  <a:gd name="T19" fmla="*/ 0 60000 65536"/>
                  <a:gd name="T20" fmla="*/ 0 60000 65536"/>
                  <a:gd name="T21" fmla="*/ 0 w 30"/>
                  <a:gd name="T22" fmla="*/ 0 h 8"/>
                  <a:gd name="T23" fmla="*/ 30 w 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
                    <a:moveTo>
                      <a:pt x="4" y="8"/>
                    </a:moveTo>
                    <a:cubicBezTo>
                      <a:pt x="26" y="8"/>
                      <a:pt x="26" y="8"/>
                      <a:pt x="26" y="8"/>
                    </a:cubicBezTo>
                    <a:cubicBezTo>
                      <a:pt x="28" y="8"/>
                      <a:pt x="30" y="6"/>
                      <a:pt x="30" y="4"/>
                    </a:cubicBezTo>
                    <a:cubicBezTo>
                      <a:pt x="30" y="2"/>
                      <a:pt x="28" y="0"/>
                      <a:pt x="26" y="0"/>
                    </a:cubicBezTo>
                    <a:cubicBezTo>
                      <a:pt x="4" y="0"/>
                      <a:pt x="4" y="0"/>
                      <a:pt x="4" y="0"/>
                    </a:cubicBezTo>
                    <a:cubicBezTo>
                      <a:pt x="1" y="0"/>
                      <a:pt x="0" y="2"/>
                      <a:pt x="0" y="4"/>
                    </a:cubicBezTo>
                    <a:cubicBezTo>
                      <a:pt x="0" y="6"/>
                      <a:pt x="1" y="8"/>
                      <a:pt x="4"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76" name="Freeform 394">
                <a:extLst>
                  <a:ext uri="{FF2B5EF4-FFF2-40B4-BE49-F238E27FC236}">
                    <a16:creationId xmlns:a16="http://schemas.microsoft.com/office/drawing/2014/main" id="{57EB62E1-EAFB-4956-AA89-687CDD0F0435}"/>
                  </a:ext>
                </a:extLst>
              </p:cNvPr>
              <p:cNvSpPr>
                <a:spLocks/>
              </p:cNvSpPr>
              <p:nvPr/>
            </p:nvSpPr>
            <p:spPr bwMode="auto">
              <a:xfrm>
                <a:off x="3192463" y="1908175"/>
                <a:ext cx="65088" cy="14288"/>
              </a:xfrm>
              <a:custGeom>
                <a:avLst/>
                <a:gdLst>
                  <a:gd name="T0" fmla="*/ 2147483646 w 30"/>
                  <a:gd name="T1" fmla="*/ 0 h 7"/>
                  <a:gd name="T2" fmla="*/ 2147483646 w 30"/>
                  <a:gd name="T3" fmla="*/ 0 h 7"/>
                  <a:gd name="T4" fmla="*/ 0 w 30"/>
                  <a:gd name="T5" fmla="*/ 2147483646 h 7"/>
                  <a:gd name="T6" fmla="*/ 2147483646 w 30"/>
                  <a:gd name="T7" fmla="*/ 2147483646 h 7"/>
                  <a:gd name="T8" fmla="*/ 2147483646 w 30"/>
                  <a:gd name="T9" fmla="*/ 2147483646 h 7"/>
                  <a:gd name="T10" fmla="*/ 2147483646 w 30"/>
                  <a:gd name="T11" fmla="*/ 2147483646 h 7"/>
                  <a:gd name="T12" fmla="*/ 2147483646 w 30"/>
                  <a:gd name="T13" fmla="*/ 0 h 7"/>
                  <a:gd name="T14" fmla="*/ 0 60000 65536"/>
                  <a:gd name="T15" fmla="*/ 0 60000 65536"/>
                  <a:gd name="T16" fmla="*/ 0 60000 65536"/>
                  <a:gd name="T17" fmla="*/ 0 60000 65536"/>
                  <a:gd name="T18" fmla="*/ 0 60000 65536"/>
                  <a:gd name="T19" fmla="*/ 0 60000 65536"/>
                  <a:gd name="T20" fmla="*/ 0 60000 65536"/>
                  <a:gd name="T21" fmla="*/ 0 w 30"/>
                  <a:gd name="T22" fmla="*/ 0 h 7"/>
                  <a:gd name="T23" fmla="*/ 30 w 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7">
                    <a:moveTo>
                      <a:pt x="26" y="0"/>
                    </a:moveTo>
                    <a:cubicBezTo>
                      <a:pt x="3" y="0"/>
                      <a:pt x="3" y="0"/>
                      <a:pt x="3" y="0"/>
                    </a:cubicBezTo>
                    <a:cubicBezTo>
                      <a:pt x="1" y="0"/>
                      <a:pt x="0" y="1"/>
                      <a:pt x="0" y="4"/>
                    </a:cubicBezTo>
                    <a:cubicBezTo>
                      <a:pt x="0" y="6"/>
                      <a:pt x="1" y="7"/>
                      <a:pt x="3" y="7"/>
                    </a:cubicBezTo>
                    <a:cubicBezTo>
                      <a:pt x="26" y="7"/>
                      <a:pt x="26" y="7"/>
                      <a:pt x="26" y="7"/>
                    </a:cubicBezTo>
                    <a:cubicBezTo>
                      <a:pt x="28" y="7"/>
                      <a:pt x="30" y="6"/>
                      <a:pt x="30" y="4"/>
                    </a:cubicBezTo>
                    <a:cubicBezTo>
                      <a:pt x="30" y="1"/>
                      <a:pt x="28" y="0"/>
                      <a:pt x="26"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77" name="Freeform 395">
                <a:extLst>
                  <a:ext uri="{FF2B5EF4-FFF2-40B4-BE49-F238E27FC236}">
                    <a16:creationId xmlns:a16="http://schemas.microsoft.com/office/drawing/2014/main" id="{967180E2-D2B9-48D5-ADB8-969D34C6D3F4}"/>
                  </a:ext>
                </a:extLst>
              </p:cNvPr>
              <p:cNvSpPr>
                <a:spLocks/>
              </p:cNvSpPr>
              <p:nvPr/>
            </p:nvSpPr>
            <p:spPr bwMode="auto">
              <a:xfrm>
                <a:off x="3278188" y="1908175"/>
                <a:ext cx="63500" cy="14288"/>
              </a:xfrm>
              <a:custGeom>
                <a:avLst/>
                <a:gdLst>
                  <a:gd name="T0" fmla="*/ 2147483646 w 30"/>
                  <a:gd name="T1" fmla="*/ 0 h 7"/>
                  <a:gd name="T2" fmla="*/ 2147483646 w 30"/>
                  <a:gd name="T3" fmla="*/ 0 h 7"/>
                  <a:gd name="T4" fmla="*/ 0 w 30"/>
                  <a:gd name="T5" fmla="*/ 2147483646 h 7"/>
                  <a:gd name="T6" fmla="*/ 2147483646 w 30"/>
                  <a:gd name="T7" fmla="*/ 2147483646 h 7"/>
                  <a:gd name="T8" fmla="*/ 2147483646 w 30"/>
                  <a:gd name="T9" fmla="*/ 2147483646 h 7"/>
                  <a:gd name="T10" fmla="*/ 2147483646 w 30"/>
                  <a:gd name="T11" fmla="*/ 2147483646 h 7"/>
                  <a:gd name="T12" fmla="*/ 2147483646 w 30"/>
                  <a:gd name="T13" fmla="*/ 0 h 7"/>
                  <a:gd name="T14" fmla="*/ 0 60000 65536"/>
                  <a:gd name="T15" fmla="*/ 0 60000 65536"/>
                  <a:gd name="T16" fmla="*/ 0 60000 65536"/>
                  <a:gd name="T17" fmla="*/ 0 60000 65536"/>
                  <a:gd name="T18" fmla="*/ 0 60000 65536"/>
                  <a:gd name="T19" fmla="*/ 0 60000 65536"/>
                  <a:gd name="T20" fmla="*/ 0 60000 65536"/>
                  <a:gd name="T21" fmla="*/ 0 w 30"/>
                  <a:gd name="T22" fmla="*/ 0 h 7"/>
                  <a:gd name="T23" fmla="*/ 30 w 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7">
                    <a:moveTo>
                      <a:pt x="27" y="0"/>
                    </a:moveTo>
                    <a:cubicBezTo>
                      <a:pt x="4" y="0"/>
                      <a:pt x="4" y="0"/>
                      <a:pt x="4" y="0"/>
                    </a:cubicBezTo>
                    <a:cubicBezTo>
                      <a:pt x="2" y="0"/>
                      <a:pt x="0" y="1"/>
                      <a:pt x="0" y="4"/>
                    </a:cubicBezTo>
                    <a:cubicBezTo>
                      <a:pt x="0" y="6"/>
                      <a:pt x="2" y="7"/>
                      <a:pt x="4" y="7"/>
                    </a:cubicBezTo>
                    <a:cubicBezTo>
                      <a:pt x="27" y="7"/>
                      <a:pt x="27" y="7"/>
                      <a:pt x="27" y="7"/>
                    </a:cubicBezTo>
                    <a:cubicBezTo>
                      <a:pt x="29" y="7"/>
                      <a:pt x="30" y="6"/>
                      <a:pt x="30" y="4"/>
                    </a:cubicBezTo>
                    <a:cubicBezTo>
                      <a:pt x="30" y="1"/>
                      <a:pt x="29" y="0"/>
                      <a:pt x="27"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78" name="Freeform 396">
                <a:extLst>
                  <a:ext uri="{FF2B5EF4-FFF2-40B4-BE49-F238E27FC236}">
                    <a16:creationId xmlns:a16="http://schemas.microsoft.com/office/drawing/2014/main" id="{D829BFCD-5C1D-4CA1-B717-E4EE15414365}"/>
                  </a:ext>
                </a:extLst>
              </p:cNvPr>
              <p:cNvSpPr>
                <a:spLocks/>
              </p:cNvSpPr>
              <p:nvPr/>
            </p:nvSpPr>
            <p:spPr bwMode="auto">
              <a:xfrm>
                <a:off x="3363913" y="1908175"/>
                <a:ext cx="65088" cy="14288"/>
              </a:xfrm>
              <a:custGeom>
                <a:avLst/>
                <a:gdLst>
                  <a:gd name="T0" fmla="*/ 2147483646 w 30"/>
                  <a:gd name="T1" fmla="*/ 2147483646 h 7"/>
                  <a:gd name="T2" fmla="*/ 2147483646 w 30"/>
                  <a:gd name="T3" fmla="*/ 2147483646 h 7"/>
                  <a:gd name="T4" fmla="*/ 2147483646 w 30"/>
                  <a:gd name="T5" fmla="*/ 2147483646 h 7"/>
                  <a:gd name="T6" fmla="*/ 2147483646 w 30"/>
                  <a:gd name="T7" fmla="*/ 0 h 7"/>
                  <a:gd name="T8" fmla="*/ 2147483646 w 30"/>
                  <a:gd name="T9" fmla="*/ 0 h 7"/>
                  <a:gd name="T10" fmla="*/ 0 w 30"/>
                  <a:gd name="T11" fmla="*/ 2147483646 h 7"/>
                  <a:gd name="T12" fmla="*/ 2147483646 w 30"/>
                  <a:gd name="T13" fmla="*/ 2147483646 h 7"/>
                  <a:gd name="T14" fmla="*/ 0 60000 65536"/>
                  <a:gd name="T15" fmla="*/ 0 60000 65536"/>
                  <a:gd name="T16" fmla="*/ 0 60000 65536"/>
                  <a:gd name="T17" fmla="*/ 0 60000 65536"/>
                  <a:gd name="T18" fmla="*/ 0 60000 65536"/>
                  <a:gd name="T19" fmla="*/ 0 60000 65536"/>
                  <a:gd name="T20" fmla="*/ 0 60000 65536"/>
                  <a:gd name="T21" fmla="*/ 0 w 30"/>
                  <a:gd name="T22" fmla="*/ 0 h 7"/>
                  <a:gd name="T23" fmla="*/ 30 w 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7">
                    <a:moveTo>
                      <a:pt x="4" y="7"/>
                    </a:moveTo>
                    <a:cubicBezTo>
                      <a:pt x="26" y="7"/>
                      <a:pt x="26" y="7"/>
                      <a:pt x="26" y="7"/>
                    </a:cubicBezTo>
                    <a:cubicBezTo>
                      <a:pt x="28" y="7"/>
                      <a:pt x="30" y="6"/>
                      <a:pt x="30" y="4"/>
                    </a:cubicBezTo>
                    <a:cubicBezTo>
                      <a:pt x="30" y="1"/>
                      <a:pt x="28" y="0"/>
                      <a:pt x="26" y="0"/>
                    </a:cubicBezTo>
                    <a:cubicBezTo>
                      <a:pt x="4" y="0"/>
                      <a:pt x="4" y="0"/>
                      <a:pt x="4" y="0"/>
                    </a:cubicBezTo>
                    <a:cubicBezTo>
                      <a:pt x="1" y="0"/>
                      <a:pt x="0" y="1"/>
                      <a:pt x="0" y="4"/>
                    </a:cubicBezTo>
                    <a:cubicBezTo>
                      <a:pt x="0" y="6"/>
                      <a:pt x="1" y="7"/>
                      <a:pt x="4" y="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79" name="Freeform 397">
                <a:extLst>
                  <a:ext uri="{FF2B5EF4-FFF2-40B4-BE49-F238E27FC236}">
                    <a16:creationId xmlns:a16="http://schemas.microsoft.com/office/drawing/2014/main" id="{B7BD3A93-E528-49B7-8B95-315EFA5CF9C9}"/>
                  </a:ext>
                </a:extLst>
              </p:cNvPr>
              <p:cNvSpPr>
                <a:spLocks/>
              </p:cNvSpPr>
              <p:nvPr/>
            </p:nvSpPr>
            <p:spPr bwMode="auto">
              <a:xfrm>
                <a:off x="3192463" y="1957388"/>
                <a:ext cx="65088" cy="17463"/>
              </a:xfrm>
              <a:custGeom>
                <a:avLst/>
                <a:gdLst>
                  <a:gd name="T0" fmla="*/ 2147483646 w 30"/>
                  <a:gd name="T1" fmla="*/ 0 h 8"/>
                  <a:gd name="T2" fmla="*/ 2147483646 w 30"/>
                  <a:gd name="T3" fmla="*/ 0 h 8"/>
                  <a:gd name="T4" fmla="*/ 0 w 30"/>
                  <a:gd name="T5" fmla="*/ 2147483646 h 8"/>
                  <a:gd name="T6" fmla="*/ 2147483646 w 30"/>
                  <a:gd name="T7" fmla="*/ 2147483646 h 8"/>
                  <a:gd name="T8" fmla="*/ 2147483646 w 30"/>
                  <a:gd name="T9" fmla="*/ 2147483646 h 8"/>
                  <a:gd name="T10" fmla="*/ 2147483646 w 30"/>
                  <a:gd name="T11" fmla="*/ 2147483646 h 8"/>
                  <a:gd name="T12" fmla="*/ 2147483646 w 30"/>
                  <a:gd name="T13" fmla="*/ 0 h 8"/>
                  <a:gd name="T14" fmla="*/ 0 60000 65536"/>
                  <a:gd name="T15" fmla="*/ 0 60000 65536"/>
                  <a:gd name="T16" fmla="*/ 0 60000 65536"/>
                  <a:gd name="T17" fmla="*/ 0 60000 65536"/>
                  <a:gd name="T18" fmla="*/ 0 60000 65536"/>
                  <a:gd name="T19" fmla="*/ 0 60000 65536"/>
                  <a:gd name="T20" fmla="*/ 0 60000 65536"/>
                  <a:gd name="T21" fmla="*/ 0 w 30"/>
                  <a:gd name="T22" fmla="*/ 0 h 8"/>
                  <a:gd name="T23" fmla="*/ 30 w 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
                    <a:moveTo>
                      <a:pt x="26" y="0"/>
                    </a:moveTo>
                    <a:cubicBezTo>
                      <a:pt x="3" y="0"/>
                      <a:pt x="3" y="0"/>
                      <a:pt x="3" y="0"/>
                    </a:cubicBezTo>
                    <a:cubicBezTo>
                      <a:pt x="1" y="0"/>
                      <a:pt x="0" y="2"/>
                      <a:pt x="0" y="4"/>
                    </a:cubicBezTo>
                    <a:cubicBezTo>
                      <a:pt x="0" y="6"/>
                      <a:pt x="1" y="8"/>
                      <a:pt x="3" y="8"/>
                    </a:cubicBezTo>
                    <a:cubicBezTo>
                      <a:pt x="26" y="8"/>
                      <a:pt x="26" y="8"/>
                      <a:pt x="26" y="8"/>
                    </a:cubicBezTo>
                    <a:cubicBezTo>
                      <a:pt x="28" y="8"/>
                      <a:pt x="30" y="6"/>
                      <a:pt x="30" y="4"/>
                    </a:cubicBezTo>
                    <a:cubicBezTo>
                      <a:pt x="30" y="2"/>
                      <a:pt x="28" y="0"/>
                      <a:pt x="26"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80" name="Freeform 398">
                <a:extLst>
                  <a:ext uri="{FF2B5EF4-FFF2-40B4-BE49-F238E27FC236}">
                    <a16:creationId xmlns:a16="http://schemas.microsoft.com/office/drawing/2014/main" id="{8BCD20E1-6BCD-478F-A806-A45A0EBD7B45}"/>
                  </a:ext>
                </a:extLst>
              </p:cNvPr>
              <p:cNvSpPr>
                <a:spLocks/>
              </p:cNvSpPr>
              <p:nvPr/>
            </p:nvSpPr>
            <p:spPr bwMode="auto">
              <a:xfrm>
                <a:off x="3278188" y="1957388"/>
                <a:ext cx="63500" cy="17463"/>
              </a:xfrm>
              <a:custGeom>
                <a:avLst/>
                <a:gdLst>
                  <a:gd name="T0" fmla="*/ 2147483646 w 30"/>
                  <a:gd name="T1" fmla="*/ 0 h 8"/>
                  <a:gd name="T2" fmla="*/ 2147483646 w 30"/>
                  <a:gd name="T3" fmla="*/ 0 h 8"/>
                  <a:gd name="T4" fmla="*/ 0 w 30"/>
                  <a:gd name="T5" fmla="*/ 2147483646 h 8"/>
                  <a:gd name="T6" fmla="*/ 2147483646 w 30"/>
                  <a:gd name="T7" fmla="*/ 2147483646 h 8"/>
                  <a:gd name="T8" fmla="*/ 2147483646 w 30"/>
                  <a:gd name="T9" fmla="*/ 2147483646 h 8"/>
                  <a:gd name="T10" fmla="*/ 2147483646 w 30"/>
                  <a:gd name="T11" fmla="*/ 2147483646 h 8"/>
                  <a:gd name="T12" fmla="*/ 2147483646 w 30"/>
                  <a:gd name="T13" fmla="*/ 0 h 8"/>
                  <a:gd name="T14" fmla="*/ 0 60000 65536"/>
                  <a:gd name="T15" fmla="*/ 0 60000 65536"/>
                  <a:gd name="T16" fmla="*/ 0 60000 65536"/>
                  <a:gd name="T17" fmla="*/ 0 60000 65536"/>
                  <a:gd name="T18" fmla="*/ 0 60000 65536"/>
                  <a:gd name="T19" fmla="*/ 0 60000 65536"/>
                  <a:gd name="T20" fmla="*/ 0 60000 65536"/>
                  <a:gd name="T21" fmla="*/ 0 w 30"/>
                  <a:gd name="T22" fmla="*/ 0 h 8"/>
                  <a:gd name="T23" fmla="*/ 30 w 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81" name="Freeform 399">
                <a:extLst>
                  <a:ext uri="{FF2B5EF4-FFF2-40B4-BE49-F238E27FC236}">
                    <a16:creationId xmlns:a16="http://schemas.microsoft.com/office/drawing/2014/main" id="{1D71D519-F4B7-498B-8471-C77EC831694B}"/>
                  </a:ext>
                </a:extLst>
              </p:cNvPr>
              <p:cNvSpPr>
                <a:spLocks/>
              </p:cNvSpPr>
              <p:nvPr/>
            </p:nvSpPr>
            <p:spPr bwMode="auto">
              <a:xfrm>
                <a:off x="3363913" y="1957388"/>
                <a:ext cx="65088" cy="17463"/>
              </a:xfrm>
              <a:custGeom>
                <a:avLst/>
                <a:gdLst>
                  <a:gd name="T0" fmla="*/ 2147483646 w 30"/>
                  <a:gd name="T1" fmla="*/ 2147483646 h 8"/>
                  <a:gd name="T2" fmla="*/ 2147483646 w 30"/>
                  <a:gd name="T3" fmla="*/ 2147483646 h 8"/>
                  <a:gd name="T4" fmla="*/ 2147483646 w 30"/>
                  <a:gd name="T5" fmla="*/ 2147483646 h 8"/>
                  <a:gd name="T6" fmla="*/ 2147483646 w 30"/>
                  <a:gd name="T7" fmla="*/ 0 h 8"/>
                  <a:gd name="T8" fmla="*/ 2147483646 w 30"/>
                  <a:gd name="T9" fmla="*/ 0 h 8"/>
                  <a:gd name="T10" fmla="*/ 0 w 30"/>
                  <a:gd name="T11" fmla="*/ 2147483646 h 8"/>
                  <a:gd name="T12" fmla="*/ 2147483646 w 30"/>
                  <a:gd name="T13" fmla="*/ 2147483646 h 8"/>
                  <a:gd name="T14" fmla="*/ 0 60000 65536"/>
                  <a:gd name="T15" fmla="*/ 0 60000 65536"/>
                  <a:gd name="T16" fmla="*/ 0 60000 65536"/>
                  <a:gd name="T17" fmla="*/ 0 60000 65536"/>
                  <a:gd name="T18" fmla="*/ 0 60000 65536"/>
                  <a:gd name="T19" fmla="*/ 0 60000 65536"/>
                  <a:gd name="T20" fmla="*/ 0 60000 65536"/>
                  <a:gd name="T21" fmla="*/ 0 w 30"/>
                  <a:gd name="T22" fmla="*/ 0 h 8"/>
                  <a:gd name="T23" fmla="*/ 30 w 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
                    <a:moveTo>
                      <a:pt x="4" y="8"/>
                    </a:moveTo>
                    <a:cubicBezTo>
                      <a:pt x="26" y="8"/>
                      <a:pt x="26" y="8"/>
                      <a:pt x="26" y="8"/>
                    </a:cubicBezTo>
                    <a:cubicBezTo>
                      <a:pt x="28" y="8"/>
                      <a:pt x="30" y="6"/>
                      <a:pt x="30" y="4"/>
                    </a:cubicBezTo>
                    <a:cubicBezTo>
                      <a:pt x="30" y="2"/>
                      <a:pt x="28" y="0"/>
                      <a:pt x="26" y="0"/>
                    </a:cubicBezTo>
                    <a:cubicBezTo>
                      <a:pt x="4" y="0"/>
                      <a:pt x="4" y="0"/>
                      <a:pt x="4" y="0"/>
                    </a:cubicBezTo>
                    <a:cubicBezTo>
                      <a:pt x="1" y="0"/>
                      <a:pt x="0" y="2"/>
                      <a:pt x="0" y="4"/>
                    </a:cubicBezTo>
                    <a:cubicBezTo>
                      <a:pt x="0" y="6"/>
                      <a:pt x="1" y="8"/>
                      <a:pt x="4"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82" name="Freeform 400">
                <a:extLst>
                  <a:ext uri="{FF2B5EF4-FFF2-40B4-BE49-F238E27FC236}">
                    <a16:creationId xmlns:a16="http://schemas.microsoft.com/office/drawing/2014/main" id="{188DBD8A-9CD9-41C3-8723-2E376BF63254}"/>
                  </a:ext>
                </a:extLst>
              </p:cNvPr>
              <p:cNvSpPr>
                <a:spLocks/>
              </p:cNvSpPr>
              <p:nvPr/>
            </p:nvSpPr>
            <p:spPr bwMode="auto">
              <a:xfrm>
                <a:off x="3192463" y="2009775"/>
                <a:ext cx="65088" cy="14288"/>
              </a:xfrm>
              <a:custGeom>
                <a:avLst/>
                <a:gdLst>
                  <a:gd name="T0" fmla="*/ 2147483646 w 30"/>
                  <a:gd name="T1" fmla="*/ 0 h 7"/>
                  <a:gd name="T2" fmla="*/ 2147483646 w 30"/>
                  <a:gd name="T3" fmla="*/ 0 h 7"/>
                  <a:gd name="T4" fmla="*/ 0 w 30"/>
                  <a:gd name="T5" fmla="*/ 2147483646 h 7"/>
                  <a:gd name="T6" fmla="*/ 2147483646 w 30"/>
                  <a:gd name="T7" fmla="*/ 2147483646 h 7"/>
                  <a:gd name="T8" fmla="*/ 2147483646 w 30"/>
                  <a:gd name="T9" fmla="*/ 2147483646 h 7"/>
                  <a:gd name="T10" fmla="*/ 2147483646 w 30"/>
                  <a:gd name="T11" fmla="*/ 2147483646 h 7"/>
                  <a:gd name="T12" fmla="*/ 2147483646 w 30"/>
                  <a:gd name="T13" fmla="*/ 0 h 7"/>
                  <a:gd name="T14" fmla="*/ 0 60000 65536"/>
                  <a:gd name="T15" fmla="*/ 0 60000 65536"/>
                  <a:gd name="T16" fmla="*/ 0 60000 65536"/>
                  <a:gd name="T17" fmla="*/ 0 60000 65536"/>
                  <a:gd name="T18" fmla="*/ 0 60000 65536"/>
                  <a:gd name="T19" fmla="*/ 0 60000 65536"/>
                  <a:gd name="T20" fmla="*/ 0 60000 65536"/>
                  <a:gd name="T21" fmla="*/ 0 w 30"/>
                  <a:gd name="T22" fmla="*/ 0 h 7"/>
                  <a:gd name="T23" fmla="*/ 30 w 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7">
                    <a:moveTo>
                      <a:pt x="26" y="0"/>
                    </a:moveTo>
                    <a:cubicBezTo>
                      <a:pt x="3" y="0"/>
                      <a:pt x="3" y="0"/>
                      <a:pt x="3" y="0"/>
                    </a:cubicBezTo>
                    <a:cubicBezTo>
                      <a:pt x="1" y="0"/>
                      <a:pt x="0" y="2"/>
                      <a:pt x="0" y="4"/>
                    </a:cubicBezTo>
                    <a:cubicBezTo>
                      <a:pt x="0" y="6"/>
                      <a:pt x="1" y="7"/>
                      <a:pt x="3" y="7"/>
                    </a:cubicBezTo>
                    <a:cubicBezTo>
                      <a:pt x="26" y="7"/>
                      <a:pt x="26" y="7"/>
                      <a:pt x="26" y="7"/>
                    </a:cubicBezTo>
                    <a:cubicBezTo>
                      <a:pt x="28" y="7"/>
                      <a:pt x="30" y="6"/>
                      <a:pt x="30" y="4"/>
                    </a:cubicBezTo>
                    <a:cubicBezTo>
                      <a:pt x="30" y="2"/>
                      <a:pt x="28" y="0"/>
                      <a:pt x="26"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83" name="Freeform 401">
                <a:extLst>
                  <a:ext uri="{FF2B5EF4-FFF2-40B4-BE49-F238E27FC236}">
                    <a16:creationId xmlns:a16="http://schemas.microsoft.com/office/drawing/2014/main" id="{0E42032F-C397-4C2F-8CF3-A99324A694D1}"/>
                  </a:ext>
                </a:extLst>
              </p:cNvPr>
              <p:cNvSpPr>
                <a:spLocks/>
              </p:cNvSpPr>
              <p:nvPr/>
            </p:nvSpPr>
            <p:spPr bwMode="auto">
              <a:xfrm>
                <a:off x="3278188" y="2009775"/>
                <a:ext cx="63500" cy="14288"/>
              </a:xfrm>
              <a:custGeom>
                <a:avLst/>
                <a:gdLst>
                  <a:gd name="T0" fmla="*/ 2147483646 w 30"/>
                  <a:gd name="T1" fmla="*/ 0 h 7"/>
                  <a:gd name="T2" fmla="*/ 2147483646 w 30"/>
                  <a:gd name="T3" fmla="*/ 0 h 7"/>
                  <a:gd name="T4" fmla="*/ 0 w 30"/>
                  <a:gd name="T5" fmla="*/ 2147483646 h 7"/>
                  <a:gd name="T6" fmla="*/ 2147483646 w 30"/>
                  <a:gd name="T7" fmla="*/ 2147483646 h 7"/>
                  <a:gd name="T8" fmla="*/ 2147483646 w 30"/>
                  <a:gd name="T9" fmla="*/ 2147483646 h 7"/>
                  <a:gd name="T10" fmla="*/ 2147483646 w 30"/>
                  <a:gd name="T11" fmla="*/ 2147483646 h 7"/>
                  <a:gd name="T12" fmla="*/ 2147483646 w 30"/>
                  <a:gd name="T13" fmla="*/ 0 h 7"/>
                  <a:gd name="T14" fmla="*/ 0 60000 65536"/>
                  <a:gd name="T15" fmla="*/ 0 60000 65536"/>
                  <a:gd name="T16" fmla="*/ 0 60000 65536"/>
                  <a:gd name="T17" fmla="*/ 0 60000 65536"/>
                  <a:gd name="T18" fmla="*/ 0 60000 65536"/>
                  <a:gd name="T19" fmla="*/ 0 60000 65536"/>
                  <a:gd name="T20" fmla="*/ 0 60000 65536"/>
                  <a:gd name="T21" fmla="*/ 0 w 30"/>
                  <a:gd name="T22" fmla="*/ 0 h 7"/>
                  <a:gd name="T23" fmla="*/ 30 w 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84" name="Freeform 402">
                <a:extLst>
                  <a:ext uri="{FF2B5EF4-FFF2-40B4-BE49-F238E27FC236}">
                    <a16:creationId xmlns:a16="http://schemas.microsoft.com/office/drawing/2014/main" id="{A3C2CC12-2420-4CF2-BD09-6AED36283043}"/>
                  </a:ext>
                </a:extLst>
              </p:cNvPr>
              <p:cNvSpPr>
                <a:spLocks/>
              </p:cNvSpPr>
              <p:nvPr/>
            </p:nvSpPr>
            <p:spPr bwMode="auto">
              <a:xfrm>
                <a:off x="3363913" y="2009775"/>
                <a:ext cx="65088" cy="14288"/>
              </a:xfrm>
              <a:custGeom>
                <a:avLst/>
                <a:gdLst>
                  <a:gd name="T0" fmla="*/ 2147483646 w 30"/>
                  <a:gd name="T1" fmla="*/ 2147483646 h 7"/>
                  <a:gd name="T2" fmla="*/ 2147483646 w 30"/>
                  <a:gd name="T3" fmla="*/ 2147483646 h 7"/>
                  <a:gd name="T4" fmla="*/ 2147483646 w 30"/>
                  <a:gd name="T5" fmla="*/ 2147483646 h 7"/>
                  <a:gd name="T6" fmla="*/ 2147483646 w 30"/>
                  <a:gd name="T7" fmla="*/ 0 h 7"/>
                  <a:gd name="T8" fmla="*/ 2147483646 w 30"/>
                  <a:gd name="T9" fmla="*/ 0 h 7"/>
                  <a:gd name="T10" fmla="*/ 0 w 30"/>
                  <a:gd name="T11" fmla="*/ 2147483646 h 7"/>
                  <a:gd name="T12" fmla="*/ 2147483646 w 30"/>
                  <a:gd name="T13" fmla="*/ 2147483646 h 7"/>
                  <a:gd name="T14" fmla="*/ 0 60000 65536"/>
                  <a:gd name="T15" fmla="*/ 0 60000 65536"/>
                  <a:gd name="T16" fmla="*/ 0 60000 65536"/>
                  <a:gd name="T17" fmla="*/ 0 60000 65536"/>
                  <a:gd name="T18" fmla="*/ 0 60000 65536"/>
                  <a:gd name="T19" fmla="*/ 0 60000 65536"/>
                  <a:gd name="T20" fmla="*/ 0 60000 65536"/>
                  <a:gd name="T21" fmla="*/ 0 w 30"/>
                  <a:gd name="T22" fmla="*/ 0 h 7"/>
                  <a:gd name="T23" fmla="*/ 30 w 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7">
                    <a:moveTo>
                      <a:pt x="4" y="7"/>
                    </a:moveTo>
                    <a:cubicBezTo>
                      <a:pt x="26" y="7"/>
                      <a:pt x="26" y="7"/>
                      <a:pt x="26" y="7"/>
                    </a:cubicBezTo>
                    <a:cubicBezTo>
                      <a:pt x="28" y="7"/>
                      <a:pt x="30" y="6"/>
                      <a:pt x="30" y="4"/>
                    </a:cubicBezTo>
                    <a:cubicBezTo>
                      <a:pt x="30" y="2"/>
                      <a:pt x="28" y="0"/>
                      <a:pt x="26" y="0"/>
                    </a:cubicBezTo>
                    <a:cubicBezTo>
                      <a:pt x="4" y="0"/>
                      <a:pt x="4" y="0"/>
                      <a:pt x="4" y="0"/>
                    </a:cubicBezTo>
                    <a:cubicBezTo>
                      <a:pt x="1" y="0"/>
                      <a:pt x="0" y="2"/>
                      <a:pt x="0" y="4"/>
                    </a:cubicBezTo>
                    <a:cubicBezTo>
                      <a:pt x="0" y="6"/>
                      <a:pt x="1" y="7"/>
                      <a:pt x="4" y="7"/>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85" name="Freeform 403">
                <a:extLst>
                  <a:ext uri="{FF2B5EF4-FFF2-40B4-BE49-F238E27FC236}">
                    <a16:creationId xmlns:a16="http://schemas.microsoft.com/office/drawing/2014/main" id="{71C6FACC-0FD9-4D48-9E84-7DA3ADE8D9C1}"/>
                  </a:ext>
                </a:extLst>
              </p:cNvPr>
              <p:cNvSpPr>
                <a:spLocks/>
              </p:cNvSpPr>
              <p:nvPr/>
            </p:nvSpPr>
            <p:spPr bwMode="auto">
              <a:xfrm>
                <a:off x="3192463" y="2058988"/>
                <a:ext cx="65088" cy="17463"/>
              </a:xfrm>
              <a:custGeom>
                <a:avLst/>
                <a:gdLst>
                  <a:gd name="T0" fmla="*/ 2147483646 w 30"/>
                  <a:gd name="T1" fmla="*/ 0 h 8"/>
                  <a:gd name="T2" fmla="*/ 2147483646 w 30"/>
                  <a:gd name="T3" fmla="*/ 0 h 8"/>
                  <a:gd name="T4" fmla="*/ 0 w 30"/>
                  <a:gd name="T5" fmla="*/ 2147483646 h 8"/>
                  <a:gd name="T6" fmla="*/ 2147483646 w 30"/>
                  <a:gd name="T7" fmla="*/ 2147483646 h 8"/>
                  <a:gd name="T8" fmla="*/ 2147483646 w 30"/>
                  <a:gd name="T9" fmla="*/ 2147483646 h 8"/>
                  <a:gd name="T10" fmla="*/ 2147483646 w 30"/>
                  <a:gd name="T11" fmla="*/ 2147483646 h 8"/>
                  <a:gd name="T12" fmla="*/ 2147483646 w 30"/>
                  <a:gd name="T13" fmla="*/ 0 h 8"/>
                  <a:gd name="T14" fmla="*/ 0 60000 65536"/>
                  <a:gd name="T15" fmla="*/ 0 60000 65536"/>
                  <a:gd name="T16" fmla="*/ 0 60000 65536"/>
                  <a:gd name="T17" fmla="*/ 0 60000 65536"/>
                  <a:gd name="T18" fmla="*/ 0 60000 65536"/>
                  <a:gd name="T19" fmla="*/ 0 60000 65536"/>
                  <a:gd name="T20" fmla="*/ 0 60000 65536"/>
                  <a:gd name="T21" fmla="*/ 0 w 30"/>
                  <a:gd name="T22" fmla="*/ 0 h 8"/>
                  <a:gd name="T23" fmla="*/ 30 w 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
                    <a:moveTo>
                      <a:pt x="26" y="0"/>
                    </a:moveTo>
                    <a:cubicBezTo>
                      <a:pt x="3" y="0"/>
                      <a:pt x="3" y="0"/>
                      <a:pt x="3" y="0"/>
                    </a:cubicBezTo>
                    <a:cubicBezTo>
                      <a:pt x="1" y="0"/>
                      <a:pt x="0" y="2"/>
                      <a:pt x="0" y="4"/>
                    </a:cubicBezTo>
                    <a:cubicBezTo>
                      <a:pt x="0" y="6"/>
                      <a:pt x="1" y="8"/>
                      <a:pt x="3" y="8"/>
                    </a:cubicBezTo>
                    <a:cubicBezTo>
                      <a:pt x="26" y="8"/>
                      <a:pt x="26" y="8"/>
                      <a:pt x="26" y="8"/>
                    </a:cubicBezTo>
                    <a:cubicBezTo>
                      <a:pt x="28" y="8"/>
                      <a:pt x="30" y="6"/>
                      <a:pt x="30" y="4"/>
                    </a:cubicBezTo>
                    <a:cubicBezTo>
                      <a:pt x="30" y="2"/>
                      <a:pt x="28" y="0"/>
                      <a:pt x="26"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86" name="Freeform 404">
                <a:extLst>
                  <a:ext uri="{FF2B5EF4-FFF2-40B4-BE49-F238E27FC236}">
                    <a16:creationId xmlns:a16="http://schemas.microsoft.com/office/drawing/2014/main" id="{E0B5584C-B120-4155-A7EA-22301DFBFD42}"/>
                  </a:ext>
                </a:extLst>
              </p:cNvPr>
              <p:cNvSpPr>
                <a:spLocks/>
              </p:cNvSpPr>
              <p:nvPr/>
            </p:nvSpPr>
            <p:spPr bwMode="auto">
              <a:xfrm>
                <a:off x="3278188" y="2058988"/>
                <a:ext cx="63500" cy="17463"/>
              </a:xfrm>
              <a:custGeom>
                <a:avLst/>
                <a:gdLst>
                  <a:gd name="T0" fmla="*/ 2147483646 w 30"/>
                  <a:gd name="T1" fmla="*/ 0 h 8"/>
                  <a:gd name="T2" fmla="*/ 2147483646 w 30"/>
                  <a:gd name="T3" fmla="*/ 0 h 8"/>
                  <a:gd name="T4" fmla="*/ 0 w 30"/>
                  <a:gd name="T5" fmla="*/ 2147483646 h 8"/>
                  <a:gd name="T6" fmla="*/ 2147483646 w 30"/>
                  <a:gd name="T7" fmla="*/ 2147483646 h 8"/>
                  <a:gd name="T8" fmla="*/ 2147483646 w 30"/>
                  <a:gd name="T9" fmla="*/ 2147483646 h 8"/>
                  <a:gd name="T10" fmla="*/ 2147483646 w 30"/>
                  <a:gd name="T11" fmla="*/ 2147483646 h 8"/>
                  <a:gd name="T12" fmla="*/ 2147483646 w 30"/>
                  <a:gd name="T13" fmla="*/ 0 h 8"/>
                  <a:gd name="T14" fmla="*/ 0 60000 65536"/>
                  <a:gd name="T15" fmla="*/ 0 60000 65536"/>
                  <a:gd name="T16" fmla="*/ 0 60000 65536"/>
                  <a:gd name="T17" fmla="*/ 0 60000 65536"/>
                  <a:gd name="T18" fmla="*/ 0 60000 65536"/>
                  <a:gd name="T19" fmla="*/ 0 60000 65536"/>
                  <a:gd name="T20" fmla="*/ 0 60000 65536"/>
                  <a:gd name="T21" fmla="*/ 0 w 30"/>
                  <a:gd name="T22" fmla="*/ 0 h 8"/>
                  <a:gd name="T23" fmla="*/ 30 w 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
                    <a:moveTo>
                      <a:pt x="27" y="0"/>
                    </a:moveTo>
                    <a:cubicBezTo>
                      <a:pt x="4" y="0"/>
                      <a:pt x="4" y="0"/>
                      <a:pt x="4" y="0"/>
                    </a:cubicBezTo>
                    <a:cubicBezTo>
                      <a:pt x="2" y="0"/>
                      <a:pt x="0" y="2"/>
                      <a:pt x="0" y="4"/>
                    </a:cubicBezTo>
                    <a:cubicBezTo>
                      <a:pt x="0" y="6"/>
                      <a:pt x="2" y="8"/>
                      <a:pt x="4" y="8"/>
                    </a:cubicBezTo>
                    <a:cubicBezTo>
                      <a:pt x="27" y="8"/>
                      <a:pt x="27" y="8"/>
                      <a:pt x="27" y="8"/>
                    </a:cubicBezTo>
                    <a:cubicBezTo>
                      <a:pt x="29" y="8"/>
                      <a:pt x="30" y="6"/>
                      <a:pt x="30" y="4"/>
                    </a:cubicBezTo>
                    <a:cubicBezTo>
                      <a:pt x="30" y="2"/>
                      <a:pt x="29" y="0"/>
                      <a:pt x="27"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87" name="Freeform 405">
                <a:extLst>
                  <a:ext uri="{FF2B5EF4-FFF2-40B4-BE49-F238E27FC236}">
                    <a16:creationId xmlns:a16="http://schemas.microsoft.com/office/drawing/2014/main" id="{8F06235D-7555-4CC1-855D-86080C00CD97}"/>
                  </a:ext>
                </a:extLst>
              </p:cNvPr>
              <p:cNvSpPr>
                <a:spLocks/>
              </p:cNvSpPr>
              <p:nvPr/>
            </p:nvSpPr>
            <p:spPr bwMode="auto">
              <a:xfrm>
                <a:off x="3363913" y="2058988"/>
                <a:ext cx="65088" cy="17463"/>
              </a:xfrm>
              <a:custGeom>
                <a:avLst/>
                <a:gdLst>
                  <a:gd name="T0" fmla="*/ 2147483646 w 30"/>
                  <a:gd name="T1" fmla="*/ 2147483646 h 8"/>
                  <a:gd name="T2" fmla="*/ 2147483646 w 30"/>
                  <a:gd name="T3" fmla="*/ 2147483646 h 8"/>
                  <a:gd name="T4" fmla="*/ 2147483646 w 30"/>
                  <a:gd name="T5" fmla="*/ 2147483646 h 8"/>
                  <a:gd name="T6" fmla="*/ 2147483646 w 30"/>
                  <a:gd name="T7" fmla="*/ 0 h 8"/>
                  <a:gd name="T8" fmla="*/ 2147483646 w 30"/>
                  <a:gd name="T9" fmla="*/ 0 h 8"/>
                  <a:gd name="T10" fmla="*/ 0 w 30"/>
                  <a:gd name="T11" fmla="*/ 2147483646 h 8"/>
                  <a:gd name="T12" fmla="*/ 2147483646 w 30"/>
                  <a:gd name="T13" fmla="*/ 2147483646 h 8"/>
                  <a:gd name="T14" fmla="*/ 0 60000 65536"/>
                  <a:gd name="T15" fmla="*/ 0 60000 65536"/>
                  <a:gd name="T16" fmla="*/ 0 60000 65536"/>
                  <a:gd name="T17" fmla="*/ 0 60000 65536"/>
                  <a:gd name="T18" fmla="*/ 0 60000 65536"/>
                  <a:gd name="T19" fmla="*/ 0 60000 65536"/>
                  <a:gd name="T20" fmla="*/ 0 60000 65536"/>
                  <a:gd name="T21" fmla="*/ 0 w 30"/>
                  <a:gd name="T22" fmla="*/ 0 h 8"/>
                  <a:gd name="T23" fmla="*/ 30 w 3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8">
                    <a:moveTo>
                      <a:pt x="4" y="8"/>
                    </a:moveTo>
                    <a:cubicBezTo>
                      <a:pt x="26" y="8"/>
                      <a:pt x="26" y="8"/>
                      <a:pt x="26" y="8"/>
                    </a:cubicBezTo>
                    <a:cubicBezTo>
                      <a:pt x="28" y="8"/>
                      <a:pt x="30" y="6"/>
                      <a:pt x="30" y="4"/>
                    </a:cubicBezTo>
                    <a:cubicBezTo>
                      <a:pt x="30" y="2"/>
                      <a:pt x="28" y="0"/>
                      <a:pt x="26" y="0"/>
                    </a:cubicBezTo>
                    <a:cubicBezTo>
                      <a:pt x="4" y="0"/>
                      <a:pt x="4" y="0"/>
                      <a:pt x="4" y="0"/>
                    </a:cubicBezTo>
                    <a:cubicBezTo>
                      <a:pt x="1" y="0"/>
                      <a:pt x="0" y="2"/>
                      <a:pt x="0" y="4"/>
                    </a:cubicBezTo>
                    <a:cubicBezTo>
                      <a:pt x="0" y="6"/>
                      <a:pt x="1" y="8"/>
                      <a:pt x="4" y="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88" name="Freeform 406">
                <a:extLst>
                  <a:ext uri="{FF2B5EF4-FFF2-40B4-BE49-F238E27FC236}">
                    <a16:creationId xmlns:a16="http://schemas.microsoft.com/office/drawing/2014/main" id="{A0B0A60A-A8CD-4D9E-99F2-70C185C1416D}"/>
                  </a:ext>
                </a:extLst>
              </p:cNvPr>
              <p:cNvSpPr>
                <a:spLocks/>
              </p:cNvSpPr>
              <p:nvPr/>
            </p:nvSpPr>
            <p:spPr bwMode="auto">
              <a:xfrm>
                <a:off x="3192463" y="2111375"/>
                <a:ext cx="65088" cy="14288"/>
              </a:xfrm>
              <a:custGeom>
                <a:avLst/>
                <a:gdLst>
                  <a:gd name="T0" fmla="*/ 2147483646 w 30"/>
                  <a:gd name="T1" fmla="*/ 0 h 7"/>
                  <a:gd name="T2" fmla="*/ 2147483646 w 30"/>
                  <a:gd name="T3" fmla="*/ 0 h 7"/>
                  <a:gd name="T4" fmla="*/ 0 w 30"/>
                  <a:gd name="T5" fmla="*/ 2147483646 h 7"/>
                  <a:gd name="T6" fmla="*/ 2147483646 w 30"/>
                  <a:gd name="T7" fmla="*/ 2147483646 h 7"/>
                  <a:gd name="T8" fmla="*/ 2147483646 w 30"/>
                  <a:gd name="T9" fmla="*/ 2147483646 h 7"/>
                  <a:gd name="T10" fmla="*/ 2147483646 w 30"/>
                  <a:gd name="T11" fmla="*/ 2147483646 h 7"/>
                  <a:gd name="T12" fmla="*/ 2147483646 w 30"/>
                  <a:gd name="T13" fmla="*/ 0 h 7"/>
                  <a:gd name="T14" fmla="*/ 0 60000 65536"/>
                  <a:gd name="T15" fmla="*/ 0 60000 65536"/>
                  <a:gd name="T16" fmla="*/ 0 60000 65536"/>
                  <a:gd name="T17" fmla="*/ 0 60000 65536"/>
                  <a:gd name="T18" fmla="*/ 0 60000 65536"/>
                  <a:gd name="T19" fmla="*/ 0 60000 65536"/>
                  <a:gd name="T20" fmla="*/ 0 60000 65536"/>
                  <a:gd name="T21" fmla="*/ 0 w 30"/>
                  <a:gd name="T22" fmla="*/ 0 h 7"/>
                  <a:gd name="T23" fmla="*/ 30 w 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7">
                    <a:moveTo>
                      <a:pt x="26" y="0"/>
                    </a:moveTo>
                    <a:cubicBezTo>
                      <a:pt x="3" y="0"/>
                      <a:pt x="3" y="0"/>
                      <a:pt x="3" y="0"/>
                    </a:cubicBezTo>
                    <a:cubicBezTo>
                      <a:pt x="1" y="0"/>
                      <a:pt x="0" y="2"/>
                      <a:pt x="0" y="4"/>
                    </a:cubicBezTo>
                    <a:cubicBezTo>
                      <a:pt x="0" y="6"/>
                      <a:pt x="1" y="7"/>
                      <a:pt x="3" y="7"/>
                    </a:cubicBezTo>
                    <a:cubicBezTo>
                      <a:pt x="26" y="7"/>
                      <a:pt x="26" y="7"/>
                      <a:pt x="26" y="7"/>
                    </a:cubicBezTo>
                    <a:cubicBezTo>
                      <a:pt x="28" y="7"/>
                      <a:pt x="30" y="6"/>
                      <a:pt x="30" y="4"/>
                    </a:cubicBezTo>
                    <a:cubicBezTo>
                      <a:pt x="30" y="2"/>
                      <a:pt x="28" y="0"/>
                      <a:pt x="26"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89" name="Freeform 407">
                <a:extLst>
                  <a:ext uri="{FF2B5EF4-FFF2-40B4-BE49-F238E27FC236}">
                    <a16:creationId xmlns:a16="http://schemas.microsoft.com/office/drawing/2014/main" id="{DCC6DE3B-5A5A-406B-B10C-3AB61CCDC972}"/>
                  </a:ext>
                </a:extLst>
              </p:cNvPr>
              <p:cNvSpPr>
                <a:spLocks/>
              </p:cNvSpPr>
              <p:nvPr/>
            </p:nvSpPr>
            <p:spPr bwMode="auto">
              <a:xfrm>
                <a:off x="3278188" y="2111375"/>
                <a:ext cx="63500" cy="14288"/>
              </a:xfrm>
              <a:custGeom>
                <a:avLst/>
                <a:gdLst>
                  <a:gd name="T0" fmla="*/ 2147483646 w 30"/>
                  <a:gd name="T1" fmla="*/ 0 h 7"/>
                  <a:gd name="T2" fmla="*/ 2147483646 w 30"/>
                  <a:gd name="T3" fmla="*/ 0 h 7"/>
                  <a:gd name="T4" fmla="*/ 0 w 30"/>
                  <a:gd name="T5" fmla="*/ 2147483646 h 7"/>
                  <a:gd name="T6" fmla="*/ 2147483646 w 30"/>
                  <a:gd name="T7" fmla="*/ 2147483646 h 7"/>
                  <a:gd name="T8" fmla="*/ 2147483646 w 30"/>
                  <a:gd name="T9" fmla="*/ 2147483646 h 7"/>
                  <a:gd name="T10" fmla="*/ 2147483646 w 30"/>
                  <a:gd name="T11" fmla="*/ 2147483646 h 7"/>
                  <a:gd name="T12" fmla="*/ 2147483646 w 30"/>
                  <a:gd name="T13" fmla="*/ 0 h 7"/>
                  <a:gd name="T14" fmla="*/ 0 60000 65536"/>
                  <a:gd name="T15" fmla="*/ 0 60000 65536"/>
                  <a:gd name="T16" fmla="*/ 0 60000 65536"/>
                  <a:gd name="T17" fmla="*/ 0 60000 65536"/>
                  <a:gd name="T18" fmla="*/ 0 60000 65536"/>
                  <a:gd name="T19" fmla="*/ 0 60000 65536"/>
                  <a:gd name="T20" fmla="*/ 0 60000 65536"/>
                  <a:gd name="T21" fmla="*/ 0 w 30"/>
                  <a:gd name="T22" fmla="*/ 0 h 7"/>
                  <a:gd name="T23" fmla="*/ 30 w 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7">
                    <a:moveTo>
                      <a:pt x="27" y="0"/>
                    </a:moveTo>
                    <a:cubicBezTo>
                      <a:pt x="4" y="0"/>
                      <a:pt x="4" y="0"/>
                      <a:pt x="4" y="0"/>
                    </a:cubicBezTo>
                    <a:cubicBezTo>
                      <a:pt x="2" y="0"/>
                      <a:pt x="0" y="2"/>
                      <a:pt x="0" y="4"/>
                    </a:cubicBezTo>
                    <a:cubicBezTo>
                      <a:pt x="0" y="6"/>
                      <a:pt x="2" y="7"/>
                      <a:pt x="4" y="7"/>
                    </a:cubicBezTo>
                    <a:cubicBezTo>
                      <a:pt x="27" y="7"/>
                      <a:pt x="27" y="7"/>
                      <a:pt x="27" y="7"/>
                    </a:cubicBezTo>
                    <a:cubicBezTo>
                      <a:pt x="29" y="7"/>
                      <a:pt x="30" y="6"/>
                      <a:pt x="30" y="4"/>
                    </a:cubicBezTo>
                    <a:cubicBezTo>
                      <a:pt x="30" y="2"/>
                      <a:pt x="29" y="0"/>
                      <a:pt x="27" y="0"/>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sp>
            <p:nvSpPr>
              <p:cNvPr id="290" name="Freeform 408">
                <a:extLst>
                  <a:ext uri="{FF2B5EF4-FFF2-40B4-BE49-F238E27FC236}">
                    <a16:creationId xmlns:a16="http://schemas.microsoft.com/office/drawing/2014/main" id="{C2AA8443-9D27-4369-984B-80FFD4E619BA}"/>
                  </a:ext>
                </a:extLst>
              </p:cNvPr>
              <p:cNvSpPr>
                <a:spLocks/>
              </p:cNvSpPr>
              <p:nvPr/>
            </p:nvSpPr>
            <p:spPr bwMode="auto">
              <a:xfrm>
                <a:off x="3363913" y="2111375"/>
                <a:ext cx="65088" cy="14288"/>
              </a:xfrm>
              <a:custGeom>
                <a:avLst/>
                <a:gdLst>
                  <a:gd name="T0" fmla="*/ 2147483646 w 30"/>
                  <a:gd name="T1" fmla="*/ 2147483646 h 7"/>
                  <a:gd name="T2" fmla="*/ 2147483646 w 30"/>
                  <a:gd name="T3" fmla="*/ 0 h 7"/>
                  <a:gd name="T4" fmla="*/ 2147483646 w 30"/>
                  <a:gd name="T5" fmla="*/ 0 h 7"/>
                  <a:gd name="T6" fmla="*/ 0 w 30"/>
                  <a:gd name="T7" fmla="*/ 2147483646 h 7"/>
                  <a:gd name="T8" fmla="*/ 2147483646 w 30"/>
                  <a:gd name="T9" fmla="*/ 2147483646 h 7"/>
                  <a:gd name="T10" fmla="*/ 2147483646 w 30"/>
                  <a:gd name="T11" fmla="*/ 2147483646 h 7"/>
                  <a:gd name="T12" fmla="*/ 2147483646 w 30"/>
                  <a:gd name="T13" fmla="*/ 2147483646 h 7"/>
                  <a:gd name="T14" fmla="*/ 0 60000 65536"/>
                  <a:gd name="T15" fmla="*/ 0 60000 65536"/>
                  <a:gd name="T16" fmla="*/ 0 60000 65536"/>
                  <a:gd name="T17" fmla="*/ 0 60000 65536"/>
                  <a:gd name="T18" fmla="*/ 0 60000 65536"/>
                  <a:gd name="T19" fmla="*/ 0 60000 65536"/>
                  <a:gd name="T20" fmla="*/ 0 60000 65536"/>
                  <a:gd name="T21" fmla="*/ 0 w 30"/>
                  <a:gd name="T22" fmla="*/ 0 h 7"/>
                  <a:gd name="T23" fmla="*/ 30 w 3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7">
                    <a:moveTo>
                      <a:pt x="30" y="4"/>
                    </a:moveTo>
                    <a:cubicBezTo>
                      <a:pt x="30" y="2"/>
                      <a:pt x="28" y="0"/>
                      <a:pt x="26" y="0"/>
                    </a:cubicBezTo>
                    <a:cubicBezTo>
                      <a:pt x="4" y="0"/>
                      <a:pt x="4" y="0"/>
                      <a:pt x="4" y="0"/>
                    </a:cubicBezTo>
                    <a:cubicBezTo>
                      <a:pt x="1" y="0"/>
                      <a:pt x="0" y="2"/>
                      <a:pt x="0" y="4"/>
                    </a:cubicBezTo>
                    <a:cubicBezTo>
                      <a:pt x="0" y="6"/>
                      <a:pt x="1" y="7"/>
                      <a:pt x="4" y="7"/>
                    </a:cubicBezTo>
                    <a:cubicBezTo>
                      <a:pt x="26" y="7"/>
                      <a:pt x="26" y="7"/>
                      <a:pt x="26" y="7"/>
                    </a:cubicBezTo>
                    <a:cubicBezTo>
                      <a:pt x="28" y="7"/>
                      <a:pt x="30" y="6"/>
                      <a:pt x="30" y="4"/>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604"/>
              </a:p>
            </p:txBody>
          </p:sp>
        </p:grpSp>
        <p:pic>
          <p:nvPicPr>
            <p:cNvPr id="257" name="图片 256">
              <a:extLst>
                <a:ext uri="{FF2B5EF4-FFF2-40B4-BE49-F238E27FC236}">
                  <a16:creationId xmlns:a16="http://schemas.microsoft.com/office/drawing/2014/main" id="{5F9BD0A4-5C18-413B-819B-D8C1EF04D3FB}"/>
                </a:ext>
              </a:extLst>
            </p:cNvPr>
            <p:cNvPicPr>
              <a:picLocks noChangeAspect="1"/>
            </p:cNvPicPr>
            <p:nvPr/>
          </p:nvPicPr>
          <p:blipFill>
            <a:blip r:embed="rId2"/>
            <a:stretch>
              <a:fillRect/>
            </a:stretch>
          </p:blipFill>
          <p:spPr>
            <a:xfrm>
              <a:off x="3348232" y="3926431"/>
              <a:ext cx="268120" cy="313394"/>
            </a:xfrm>
            <a:prstGeom prst="rect">
              <a:avLst/>
            </a:prstGeom>
          </p:spPr>
        </p:pic>
        <p:pic>
          <p:nvPicPr>
            <p:cNvPr id="258" name="图片 257">
              <a:extLst>
                <a:ext uri="{FF2B5EF4-FFF2-40B4-BE49-F238E27FC236}">
                  <a16:creationId xmlns:a16="http://schemas.microsoft.com/office/drawing/2014/main" id="{6D2E82F7-CD29-4824-BF2D-921B33540337}"/>
                </a:ext>
              </a:extLst>
            </p:cNvPr>
            <p:cNvPicPr>
              <a:picLocks noChangeAspect="1"/>
            </p:cNvPicPr>
            <p:nvPr/>
          </p:nvPicPr>
          <p:blipFill>
            <a:blip r:embed="rId2"/>
            <a:stretch>
              <a:fillRect/>
            </a:stretch>
          </p:blipFill>
          <p:spPr>
            <a:xfrm>
              <a:off x="4978266" y="2863220"/>
              <a:ext cx="268120" cy="313394"/>
            </a:xfrm>
            <a:prstGeom prst="rect">
              <a:avLst/>
            </a:prstGeom>
          </p:spPr>
        </p:pic>
        <p:sp>
          <p:nvSpPr>
            <p:cNvPr id="259" name="文本框 258">
              <a:extLst>
                <a:ext uri="{FF2B5EF4-FFF2-40B4-BE49-F238E27FC236}">
                  <a16:creationId xmlns:a16="http://schemas.microsoft.com/office/drawing/2014/main" id="{8E9708A7-7B0C-4901-BA3D-9A88344D72F9}"/>
                </a:ext>
              </a:extLst>
            </p:cNvPr>
            <p:cNvSpPr txBox="1"/>
            <p:nvPr/>
          </p:nvSpPr>
          <p:spPr>
            <a:xfrm>
              <a:off x="3070647" y="4209447"/>
              <a:ext cx="1744245" cy="252918"/>
            </a:xfrm>
            <a:prstGeom prst="rect">
              <a:avLst/>
            </a:prstGeom>
            <a:noFill/>
          </p:spPr>
          <p:txBody>
            <a:bodyPr wrap="square" rtlCol="0">
              <a:spAutoFit/>
            </a:bodyPr>
            <a:lstStyle/>
            <a:p>
              <a:r>
                <a:rPr lang="en-US" altLang="zh-CN" sz="750" dirty="0"/>
                <a:t>Sensing Tx/Rx</a:t>
              </a:r>
              <a:endParaRPr lang="zh-CN" altLang="en-US" sz="750" dirty="0"/>
            </a:p>
          </p:txBody>
        </p:sp>
        <p:sp>
          <p:nvSpPr>
            <p:cNvPr id="260" name="文本框 259">
              <a:extLst>
                <a:ext uri="{FF2B5EF4-FFF2-40B4-BE49-F238E27FC236}">
                  <a16:creationId xmlns:a16="http://schemas.microsoft.com/office/drawing/2014/main" id="{5061E500-2D7C-4576-98AF-6536DF2228B3}"/>
                </a:ext>
              </a:extLst>
            </p:cNvPr>
            <p:cNvSpPr txBox="1"/>
            <p:nvPr/>
          </p:nvSpPr>
          <p:spPr>
            <a:xfrm>
              <a:off x="5200062" y="2879070"/>
              <a:ext cx="990830" cy="207749"/>
            </a:xfrm>
            <a:prstGeom prst="rect">
              <a:avLst/>
            </a:prstGeom>
            <a:noFill/>
          </p:spPr>
          <p:txBody>
            <a:bodyPr wrap="square" rtlCol="0">
              <a:spAutoFit/>
            </a:bodyPr>
            <a:lstStyle/>
            <a:p>
              <a:r>
                <a:rPr lang="en-US" altLang="zh-CN" sz="750" dirty="0"/>
                <a:t>Sensing Tx/Rx</a:t>
              </a:r>
              <a:endParaRPr lang="zh-CN" altLang="en-US" sz="750" dirty="0"/>
            </a:p>
          </p:txBody>
        </p:sp>
        <p:grpSp>
          <p:nvGrpSpPr>
            <p:cNvPr id="261" name="组合 260">
              <a:extLst>
                <a:ext uri="{FF2B5EF4-FFF2-40B4-BE49-F238E27FC236}">
                  <a16:creationId xmlns:a16="http://schemas.microsoft.com/office/drawing/2014/main" id="{C4532F1A-EBAC-4557-92E5-24E91988FD4A}"/>
                </a:ext>
              </a:extLst>
            </p:cNvPr>
            <p:cNvGrpSpPr/>
            <p:nvPr/>
          </p:nvGrpSpPr>
          <p:grpSpPr>
            <a:xfrm rot="18265730" flipH="1">
              <a:off x="4618065" y="2906568"/>
              <a:ext cx="410612" cy="427448"/>
              <a:chOff x="8034352" y="4506190"/>
              <a:chExt cx="461183" cy="563001"/>
            </a:xfrm>
            <a:solidFill>
              <a:schemeClr val="accent2">
                <a:lumMod val="60000"/>
                <a:lumOff val="40000"/>
              </a:schemeClr>
            </a:solidFill>
          </p:grpSpPr>
          <p:sp>
            <p:nvSpPr>
              <p:cNvPr id="268" name="Freeform 526">
                <a:extLst>
                  <a:ext uri="{FF2B5EF4-FFF2-40B4-BE49-F238E27FC236}">
                    <a16:creationId xmlns:a16="http://schemas.microsoft.com/office/drawing/2014/main" id="{65B67343-9808-42EB-BA61-017F344DF805}"/>
                  </a:ext>
                </a:extLst>
              </p:cNvPr>
              <p:cNvSpPr>
                <a:spLocks noEditPoints="1" noChangeArrowheads="1"/>
              </p:cNvSpPr>
              <p:nvPr/>
            </p:nvSpPr>
            <p:spPr bwMode="auto">
              <a:xfrm>
                <a:off x="8036213" y="4769048"/>
                <a:ext cx="396097" cy="300143"/>
              </a:xfrm>
              <a:custGeom>
                <a:avLst/>
                <a:gdLst>
                  <a:gd name="T0" fmla="*/ 232 w 255"/>
                  <a:gd name="T1" fmla="*/ 192 h 192"/>
                  <a:gd name="T2" fmla="*/ 112 w 255"/>
                  <a:gd name="T3" fmla="*/ 124 h 192"/>
                  <a:gd name="T4" fmla="*/ 15 w 255"/>
                  <a:gd name="T5" fmla="*/ 20 h 192"/>
                  <a:gd name="T6" fmla="*/ 142 w 255"/>
                  <a:gd name="T7" fmla="*/ 84 h 192"/>
                  <a:gd name="T8" fmla="*/ 240 w 255"/>
                  <a:gd name="T9" fmla="*/ 189 h 192"/>
                  <a:gd name="T10" fmla="*/ 240 w 255"/>
                  <a:gd name="T11" fmla="*/ 189 h 192"/>
                  <a:gd name="T12" fmla="*/ 232 w 255"/>
                  <a:gd name="T13" fmla="*/ 192 h 192"/>
                  <a:gd name="T14" fmla="*/ 237 w 255"/>
                  <a:gd name="T15" fmla="*/ 187 h 192"/>
                  <a:gd name="T16" fmla="*/ 237 w 255"/>
                  <a:gd name="T17" fmla="*/ 187 h 192"/>
                  <a:gd name="T18" fmla="*/ 23 w 255"/>
                  <a:gd name="T19" fmla="*/ 24 h 192"/>
                  <a:gd name="T20" fmla="*/ 21 w 255"/>
                  <a:gd name="T21" fmla="*/ 25 h 192"/>
                  <a:gd name="T22" fmla="*/ 117 w 255"/>
                  <a:gd name="T23" fmla="*/ 118 h 192"/>
                  <a:gd name="T24" fmla="*/ 233 w 255"/>
                  <a:gd name="T25" fmla="*/ 184 h 192"/>
                  <a:gd name="T26" fmla="*/ 137 w 255"/>
                  <a:gd name="T27" fmla="*/ 91 h 192"/>
                  <a:gd name="T28" fmla="*/ 23 w 255"/>
                  <a:gd name="T29" fmla="*/ 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192">
                    <a:moveTo>
                      <a:pt x="232" y="192"/>
                    </a:moveTo>
                    <a:cubicBezTo>
                      <a:pt x="203" y="192"/>
                      <a:pt x="116" y="127"/>
                      <a:pt x="112" y="124"/>
                    </a:cubicBezTo>
                    <a:cubicBezTo>
                      <a:pt x="108" y="121"/>
                      <a:pt x="0" y="39"/>
                      <a:pt x="15" y="20"/>
                    </a:cubicBezTo>
                    <a:cubicBezTo>
                      <a:pt x="29" y="0"/>
                      <a:pt x="138" y="81"/>
                      <a:pt x="142" y="84"/>
                    </a:cubicBezTo>
                    <a:cubicBezTo>
                      <a:pt x="147" y="88"/>
                      <a:pt x="255" y="169"/>
                      <a:pt x="240" y="189"/>
                    </a:cubicBezTo>
                    <a:cubicBezTo>
                      <a:pt x="240" y="189"/>
                      <a:pt x="240" y="189"/>
                      <a:pt x="240" y="189"/>
                    </a:cubicBezTo>
                    <a:cubicBezTo>
                      <a:pt x="238" y="191"/>
                      <a:pt x="236" y="192"/>
                      <a:pt x="232" y="192"/>
                    </a:cubicBezTo>
                    <a:close/>
                    <a:moveTo>
                      <a:pt x="237" y="187"/>
                    </a:moveTo>
                    <a:cubicBezTo>
                      <a:pt x="237" y="187"/>
                      <a:pt x="237" y="187"/>
                      <a:pt x="237" y="187"/>
                    </a:cubicBezTo>
                    <a:close/>
                    <a:moveTo>
                      <a:pt x="23" y="24"/>
                    </a:moveTo>
                    <a:cubicBezTo>
                      <a:pt x="22" y="24"/>
                      <a:pt x="21" y="24"/>
                      <a:pt x="21" y="25"/>
                    </a:cubicBezTo>
                    <a:cubicBezTo>
                      <a:pt x="19" y="31"/>
                      <a:pt x="50" y="67"/>
                      <a:pt x="117" y="118"/>
                    </a:cubicBezTo>
                    <a:cubicBezTo>
                      <a:pt x="184" y="168"/>
                      <a:pt x="227" y="187"/>
                      <a:pt x="233" y="184"/>
                    </a:cubicBezTo>
                    <a:cubicBezTo>
                      <a:pt x="235" y="177"/>
                      <a:pt x="204" y="141"/>
                      <a:pt x="137" y="91"/>
                    </a:cubicBezTo>
                    <a:cubicBezTo>
                      <a:pt x="75" y="44"/>
                      <a:pt x="33"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604"/>
              </a:p>
            </p:txBody>
          </p:sp>
          <p:sp>
            <p:nvSpPr>
              <p:cNvPr id="269" name="Freeform 527">
                <a:extLst>
                  <a:ext uri="{FF2B5EF4-FFF2-40B4-BE49-F238E27FC236}">
                    <a16:creationId xmlns:a16="http://schemas.microsoft.com/office/drawing/2014/main" id="{048B2B9D-CC7A-493C-B153-00B51C971B69}"/>
                  </a:ext>
                </a:extLst>
              </p:cNvPr>
              <p:cNvSpPr>
                <a:spLocks noEditPoints="1" noChangeArrowheads="1"/>
              </p:cNvSpPr>
              <p:nvPr/>
            </p:nvSpPr>
            <p:spPr bwMode="auto">
              <a:xfrm>
                <a:off x="8049229" y="4765319"/>
                <a:ext cx="446306" cy="143546"/>
              </a:xfrm>
              <a:custGeom>
                <a:avLst/>
                <a:gdLst>
                  <a:gd name="T0" fmla="*/ 249 w 286"/>
                  <a:gd name="T1" fmla="*/ 92 h 92"/>
                  <a:gd name="T2" fmla="*/ 234 w 286"/>
                  <a:gd name="T3" fmla="*/ 92 h 92"/>
                  <a:gd name="T4" fmla="*/ 138 w 286"/>
                  <a:gd name="T5" fmla="*/ 78 h 92"/>
                  <a:gd name="T6" fmla="*/ 5 w 286"/>
                  <a:gd name="T7" fmla="*/ 24 h 92"/>
                  <a:gd name="T8" fmla="*/ 148 w 286"/>
                  <a:gd name="T9" fmla="*/ 29 h 92"/>
                  <a:gd name="T10" fmla="*/ 281 w 286"/>
                  <a:gd name="T11" fmla="*/ 83 h 92"/>
                  <a:gd name="T12" fmla="*/ 281 w 286"/>
                  <a:gd name="T13" fmla="*/ 83 h 92"/>
                  <a:gd name="T14" fmla="*/ 249 w 286"/>
                  <a:gd name="T15" fmla="*/ 92 h 92"/>
                  <a:gd name="T16" fmla="*/ 36 w 286"/>
                  <a:gd name="T17" fmla="*/ 23 h 92"/>
                  <a:gd name="T18" fmla="*/ 13 w 286"/>
                  <a:gd name="T19" fmla="*/ 26 h 92"/>
                  <a:gd name="T20" fmla="*/ 139 w 286"/>
                  <a:gd name="T21" fmla="*/ 70 h 92"/>
                  <a:gd name="T22" fmla="*/ 273 w 286"/>
                  <a:gd name="T23" fmla="*/ 81 h 92"/>
                  <a:gd name="T24" fmla="*/ 146 w 286"/>
                  <a:gd name="T25" fmla="*/ 37 h 92"/>
                  <a:gd name="T26" fmla="*/ 36 w 286"/>
                  <a:gd name="T27" fmla="*/ 23 h 92"/>
                  <a:gd name="T28" fmla="*/ 277 w 286"/>
                  <a:gd name="T29" fmla="*/ 82 h 92"/>
                  <a:gd name="T30" fmla="*/ 277 w 286"/>
                  <a:gd name="T31"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92">
                    <a:moveTo>
                      <a:pt x="249" y="92"/>
                    </a:moveTo>
                    <a:cubicBezTo>
                      <a:pt x="245" y="92"/>
                      <a:pt x="240" y="92"/>
                      <a:pt x="234" y="92"/>
                    </a:cubicBezTo>
                    <a:cubicBezTo>
                      <a:pt x="208" y="90"/>
                      <a:pt x="174" y="85"/>
                      <a:pt x="138" y="78"/>
                    </a:cubicBezTo>
                    <a:cubicBezTo>
                      <a:pt x="132" y="77"/>
                      <a:pt x="0" y="48"/>
                      <a:pt x="5" y="24"/>
                    </a:cubicBezTo>
                    <a:cubicBezTo>
                      <a:pt x="10" y="0"/>
                      <a:pt x="142" y="28"/>
                      <a:pt x="148" y="29"/>
                    </a:cubicBezTo>
                    <a:cubicBezTo>
                      <a:pt x="154" y="30"/>
                      <a:pt x="286" y="58"/>
                      <a:pt x="281" y="83"/>
                    </a:cubicBezTo>
                    <a:cubicBezTo>
                      <a:pt x="281" y="83"/>
                      <a:pt x="281" y="83"/>
                      <a:pt x="281" y="83"/>
                    </a:cubicBezTo>
                    <a:cubicBezTo>
                      <a:pt x="280" y="87"/>
                      <a:pt x="275" y="92"/>
                      <a:pt x="249" y="92"/>
                    </a:cubicBezTo>
                    <a:close/>
                    <a:moveTo>
                      <a:pt x="36" y="23"/>
                    </a:moveTo>
                    <a:cubicBezTo>
                      <a:pt x="22" y="23"/>
                      <a:pt x="14" y="24"/>
                      <a:pt x="13" y="26"/>
                    </a:cubicBezTo>
                    <a:cubicBezTo>
                      <a:pt x="14" y="32"/>
                      <a:pt x="57" y="53"/>
                      <a:pt x="139" y="70"/>
                    </a:cubicBezTo>
                    <a:cubicBezTo>
                      <a:pt x="221" y="87"/>
                      <a:pt x="268" y="86"/>
                      <a:pt x="273" y="81"/>
                    </a:cubicBezTo>
                    <a:cubicBezTo>
                      <a:pt x="271" y="74"/>
                      <a:pt x="228" y="54"/>
                      <a:pt x="146" y="37"/>
                    </a:cubicBezTo>
                    <a:cubicBezTo>
                      <a:pt x="96" y="26"/>
                      <a:pt x="58" y="23"/>
                      <a:pt x="36" y="23"/>
                    </a:cubicBezTo>
                    <a:close/>
                    <a:moveTo>
                      <a:pt x="277" y="82"/>
                    </a:moveTo>
                    <a:cubicBezTo>
                      <a:pt x="277" y="82"/>
                      <a:pt x="277" y="82"/>
                      <a:pt x="277"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604"/>
              </a:p>
            </p:txBody>
          </p:sp>
          <p:sp>
            <p:nvSpPr>
              <p:cNvPr id="270" name="Freeform 528">
                <a:extLst>
                  <a:ext uri="{FF2B5EF4-FFF2-40B4-BE49-F238E27FC236}">
                    <a16:creationId xmlns:a16="http://schemas.microsoft.com/office/drawing/2014/main" id="{8B216C30-87BE-4C4B-83FC-0726289828CF}"/>
                  </a:ext>
                </a:extLst>
              </p:cNvPr>
              <p:cNvSpPr>
                <a:spLocks noEditPoints="1" noChangeArrowheads="1"/>
              </p:cNvSpPr>
              <p:nvPr/>
            </p:nvSpPr>
            <p:spPr bwMode="auto">
              <a:xfrm>
                <a:off x="8054808" y="4668378"/>
                <a:ext cx="438868" cy="151004"/>
              </a:xfrm>
              <a:custGeom>
                <a:avLst/>
                <a:gdLst>
                  <a:gd name="T0" fmla="*/ 30 w 281"/>
                  <a:gd name="T1" fmla="*/ 97 h 97"/>
                  <a:gd name="T2" fmla="*/ 1 w 281"/>
                  <a:gd name="T3" fmla="*/ 88 h 97"/>
                  <a:gd name="T4" fmla="*/ 39 w 281"/>
                  <a:gd name="T5" fmla="*/ 60 h 97"/>
                  <a:gd name="T6" fmla="*/ 132 w 281"/>
                  <a:gd name="T7" fmla="*/ 32 h 97"/>
                  <a:gd name="T8" fmla="*/ 275 w 281"/>
                  <a:gd name="T9" fmla="*/ 24 h 97"/>
                  <a:gd name="T10" fmla="*/ 275 w 281"/>
                  <a:gd name="T11" fmla="*/ 24 h 97"/>
                  <a:gd name="T12" fmla="*/ 144 w 281"/>
                  <a:gd name="T13" fmla="*/ 80 h 97"/>
                  <a:gd name="T14" fmla="*/ 30 w 281"/>
                  <a:gd name="T15" fmla="*/ 97 h 97"/>
                  <a:gd name="T16" fmla="*/ 248 w 281"/>
                  <a:gd name="T17" fmla="*/ 23 h 97"/>
                  <a:gd name="T18" fmla="*/ 134 w 281"/>
                  <a:gd name="T19" fmla="*/ 40 h 97"/>
                  <a:gd name="T20" fmla="*/ 9 w 281"/>
                  <a:gd name="T21" fmla="*/ 86 h 97"/>
                  <a:gd name="T22" fmla="*/ 142 w 281"/>
                  <a:gd name="T23" fmla="*/ 73 h 97"/>
                  <a:gd name="T24" fmla="*/ 268 w 281"/>
                  <a:gd name="T25" fmla="*/ 26 h 97"/>
                  <a:gd name="T26" fmla="*/ 248 w 281"/>
                  <a:gd name="T27" fmla="*/ 23 h 97"/>
                  <a:gd name="T28" fmla="*/ 268 w 281"/>
                  <a:gd name="T29" fmla="*/ 26 h 97"/>
                  <a:gd name="T30" fmla="*/ 268 w 281"/>
                  <a:gd name="T31"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1" h="97">
                    <a:moveTo>
                      <a:pt x="30" y="97"/>
                    </a:moveTo>
                    <a:cubicBezTo>
                      <a:pt x="14" y="97"/>
                      <a:pt x="2" y="95"/>
                      <a:pt x="1" y="88"/>
                    </a:cubicBezTo>
                    <a:cubicBezTo>
                      <a:pt x="0" y="83"/>
                      <a:pt x="3" y="74"/>
                      <a:pt x="39" y="60"/>
                    </a:cubicBezTo>
                    <a:cubicBezTo>
                      <a:pt x="63" y="50"/>
                      <a:pt x="97" y="40"/>
                      <a:pt x="132" y="32"/>
                    </a:cubicBezTo>
                    <a:cubicBezTo>
                      <a:pt x="138" y="31"/>
                      <a:pt x="270" y="0"/>
                      <a:pt x="275" y="24"/>
                    </a:cubicBezTo>
                    <a:cubicBezTo>
                      <a:pt x="275" y="24"/>
                      <a:pt x="275" y="24"/>
                      <a:pt x="275" y="24"/>
                    </a:cubicBezTo>
                    <a:cubicBezTo>
                      <a:pt x="281" y="48"/>
                      <a:pt x="149" y="79"/>
                      <a:pt x="144" y="80"/>
                    </a:cubicBezTo>
                    <a:cubicBezTo>
                      <a:pt x="140" y="81"/>
                      <a:pt x="71" y="97"/>
                      <a:pt x="30" y="97"/>
                    </a:cubicBezTo>
                    <a:close/>
                    <a:moveTo>
                      <a:pt x="248" y="23"/>
                    </a:moveTo>
                    <a:cubicBezTo>
                      <a:pt x="226" y="23"/>
                      <a:pt x="187" y="27"/>
                      <a:pt x="134" y="40"/>
                    </a:cubicBezTo>
                    <a:cubicBezTo>
                      <a:pt x="52" y="59"/>
                      <a:pt x="10" y="80"/>
                      <a:pt x="9" y="86"/>
                    </a:cubicBezTo>
                    <a:cubicBezTo>
                      <a:pt x="12" y="92"/>
                      <a:pt x="60" y="92"/>
                      <a:pt x="142" y="73"/>
                    </a:cubicBezTo>
                    <a:cubicBezTo>
                      <a:pt x="223" y="54"/>
                      <a:pt x="266" y="33"/>
                      <a:pt x="268" y="26"/>
                    </a:cubicBezTo>
                    <a:cubicBezTo>
                      <a:pt x="266" y="24"/>
                      <a:pt x="259" y="23"/>
                      <a:pt x="248" y="23"/>
                    </a:cubicBezTo>
                    <a:close/>
                    <a:moveTo>
                      <a:pt x="268" y="26"/>
                    </a:moveTo>
                    <a:cubicBezTo>
                      <a:pt x="268" y="26"/>
                      <a:pt x="268" y="26"/>
                      <a:pt x="26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604"/>
              </a:p>
            </p:txBody>
          </p:sp>
          <p:sp>
            <p:nvSpPr>
              <p:cNvPr id="271" name="Freeform 529">
                <a:extLst>
                  <a:ext uri="{FF2B5EF4-FFF2-40B4-BE49-F238E27FC236}">
                    <a16:creationId xmlns:a16="http://schemas.microsoft.com/office/drawing/2014/main" id="{D139C354-30DF-4320-B596-99A84AD3ED11}"/>
                  </a:ext>
                </a:extLst>
              </p:cNvPr>
              <p:cNvSpPr>
                <a:spLocks noEditPoints="1" noChangeArrowheads="1"/>
              </p:cNvSpPr>
              <p:nvPr/>
            </p:nvSpPr>
            <p:spPr bwMode="auto">
              <a:xfrm>
                <a:off x="8034352" y="4506190"/>
                <a:ext cx="375641" cy="307599"/>
              </a:xfrm>
              <a:custGeom>
                <a:avLst/>
                <a:gdLst>
                  <a:gd name="T0" fmla="*/ 23 w 241"/>
                  <a:gd name="T1" fmla="*/ 197 h 197"/>
                  <a:gd name="T2" fmla="*/ 16 w 241"/>
                  <a:gd name="T3" fmla="*/ 194 h 197"/>
                  <a:gd name="T4" fmla="*/ 111 w 241"/>
                  <a:gd name="T5" fmla="*/ 87 h 197"/>
                  <a:gd name="T6" fmla="*/ 237 w 241"/>
                  <a:gd name="T7" fmla="*/ 20 h 197"/>
                  <a:gd name="T8" fmla="*/ 215 w 241"/>
                  <a:gd name="T9" fmla="*/ 61 h 197"/>
                  <a:gd name="T10" fmla="*/ 142 w 241"/>
                  <a:gd name="T11" fmla="*/ 126 h 197"/>
                  <a:gd name="T12" fmla="*/ 23 w 241"/>
                  <a:gd name="T13" fmla="*/ 197 h 197"/>
                  <a:gd name="T14" fmla="*/ 230 w 241"/>
                  <a:gd name="T15" fmla="*/ 24 h 197"/>
                  <a:gd name="T16" fmla="*/ 116 w 241"/>
                  <a:gd name="T17" fmla="*/ 93 h 197"/>
                  <a:gd name="T18" fmla="*/ 22 w 241"/>
                  <a:gd name="T19" fmla="*/ 189 h 197"/>
                  <a:gd name="T20" fmla="*/ 137 w 241"/>
                  <a:gd name="T21" fmla="*/ 120 h 197"/>
                  <a:gd name="T22" fmla="*/ 231 w 241"/>
                  <a:gd name="T23" fmla="*/ 25 h 197"/>
                  <a:gd name="T24" fmla="*/ 230 w 241"/>
                  <a:gd name="T25" fmla="*/ 24 h 197"/>
                  <a:gd name="T26" fmla="*/ 231 w 241"/>
                  <a:gd name="T27" fmla="*/ 25 h 197"/>
                  <a:gd name="T28" fmla="*/ 231 w 241"/>
                  <a:gd name="T29" fmla="*/ 2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1" h="197">
                    <a:moveTo>
                      <a:pt x="23" y="197"/>
                    </a:moveTo>
                    <a:cubicBezTo>
                      <a:pt x="20" y="197"/>
                      <a:pt x="17" y="196"/>
                      <a:pt x="16" y="194"/>
                    </a:cubicBezTo>
                    <a:cubicBezTo>
                      <a:pt x="0" y="174"/>
                      <a:pt x="107" y="91"/>
                      <a:pt x="111" y="87"/>
                    </a:cubicBezTo>
                    <a:cubicBezTo>
                      <a:pt x="116" y="84"/>
                      <a:pt x="222" y="0"/>
                      <a:pt x="237" y="20"/>
                    </a:cubicBezTo>
                    <a:cubicBezTo>
                      <a:pt x="241" y="24"/>
                      <a:pt x="241" y="33"/>
                      <a:pt x="215" y="61"/>
                    </a:cubicBezTo>
                    <a:cubicBezTo>
                      <a:pt x="197" y="81"/>
                      <a:pt x="171" y="104"/>
                      <a:pt x="142" y="126"/>
                    </a:cubicBezTo>
                    <a:cubicBezTo>
                      <a:pt x="138" y="130"/>
                      <a:pt x="52" y="197"/>
                      <a:pt x="23" y="197"/>
                    </a:cubicBezTo>
                    <a:close/>
                    <a:moveTo>
                      <a:pt x="230" y="24"/>
                    </a:moveTo>
                    <a:cubicBezTo>
                      <a:pt x="219" y="24"/>
                      <a:pt x="178" y="45"/>
                      <a:pt x="116" y="93"/>
                    </a:cubicBezTo>
                    <a:cubicBezTo>
                      <a:pt x="50" y="145"/>
                      <a:pt x="20" y="183"/>
                      <a:pt x="22" y="189"/>
                    </a:cubicBezTo>
                    <a:cubicBezTo>
                      <a:pt x="27" y="192"/>
                      <a:pt x="71" y="172"/>
                      <a:pt x="137" y="120"/>
                    </a:cubicBezTo>
                    <a:cubicBezTo>
                      <a:pt x="202" y="69"/>
                      <a:pt x="232" y="32"/>
                      <a:pt x="231" y="25"/>
                    </a:cubicBezTo>
                    <a:cubicBezTo>
                      <a:pt x="231" y="25"/>
                      <a:pt x="230" y="24"/>
                      <a:pt x="230" y="24"/>
                    </a:cubicBezTo>
                    <a:close/>
                    <a:moveTo>
                      <a:pt x="231" y="25"/>
                    </a:moveTo>
                    <a:cubicBezTo>
                      <a:pt x="231" y="25"/>
                      <a:pt x="231" y="25"/>
                      <a:pt x="2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604"/>
              </a:p>
            </p:txBody>
          </p:sp>
        </p:grpSp>
        <p:grpSp>
          <p:nvGrpSpPr>
            <p:cNvPr id="262" name="组合 261">
              <a:extLst>
                <a:ext uri="{FF2B5EF4-FFF2-40B4-BE49-F238E27FC236}">
                  <a16:creationId xmlns:a16="http://schemas.microsoft.com/office/drawing/2014/main" id="{A5AF5E31-6457-4F3A-BBF6-EE5C60984FC6}"/>
                </a:ext>
              </a:extLst>
            </p:cNvPr>
            <p:cNvGrpSpPr/>
            <p:nvPr/>
          </p:nvGrpSpPr>
          <p:grpSpPr>
            <a:xfrm rot="9065229" flipH="1">
              <a:off x="3437158" y="3388375"/>
              <a:ext cx="410612" cy="427448"/>
              <a:chOff x="8034352" y="4506190"/>
              <a:chExt cx="461183" cy="563001"/>
            </a:xfrm>
            <a:solidFill>
              <a:schemeClr val="accent2">
                <a:lumMod val="60000"/>
                <a:lumOff val="40000"/>
              </a:schemeClr>
            </a:solidFill>
          </p:grpSpPr>
          <p:sp>
            <p:nvSpPr>
              <p:cNvPr id="264" name="Freeform 526">
                <a:extLst>
                  <a:ext uri="{FF2B5EF4-FFF2-40B4-BE49-F238E27FC236}">
                    <a16:creationId xmlns:a16="http://schemas.microsoft.com/office/drawing/2014/main" id="{57C1F669-6E8C-41AF-918F-29861E284D7C}"/>
                  </a:ext>
                </a:extLst>
              </p:cNvPr>
              <p:cNvSpPr>
                <a:spLocks noEditPoints="1" noChangeArrowheads="1"/>
              </p:cNvSpPr>
              <p:nvPr/>
            </p:nvSpPr>
            <p:spPr bwMode="auto">
              <a:xfrm>
                <a:off x="8036213" y="4769048"/>
                <a:ext cx="396097" cy="300143"/>
              </a:xfrm>
              <a:custGeom>
                <a:avLst/>
                <a:gdLst>
                  <a:gd name="T0" fmla="*/ 232 w 255"/>
                  <a:gd name="T1" fmla="*/ 192 h 192"/>
                  <a:gd name="T2" fmla="*/ 112 w 255"/>
                  <a:gd name="T3" fmla="*/ 124 h 192"/>
                  <a:gd name="T4" fmla="*/ 15 w 255"/>
                  <a:gd name="T5" fmla="*/ 20 h 192"/>
                  <a:gd name="T6" fmla="*/ 142 w 255"/>
                  <a:gd name="T7" fmla="*/ 84 h 192"/>
                  <a:gd name="T8" fmla="*/ 240 w 255"/>
                  <a:gd name="T9" fmla="*/ 189 h 192"/>
                  <a:gd name="T10" fmla="*/ 240 w 255"/>
                  <a:gd name="T11" fmla="*/ 189 h 192"/>
                  <a:gd name="T12" fmla="*/ 232 w 255"/>
                  <a:gd name="T13" fmla="*/ 192 h 192"/>
                  <a:gd name="T14" fmla="*/ 237 w 255"/>
                  <a:gd name="T15" fmla="*/ 187 h 192"/>
                  <a:gd name="T16" fmla="*/ 237 w 255"/>
                  <a:gd name="T17" fmla="*/ 187 h 192"/>
                  <a:gd name="T18" fmla="*/ 23 w 255"/>
                  <a:gd name="T19" fmla="*/ 24 h 192"/>
                  <a:gd name="T20" fmla="*/ 21 w 255"/>
                  <a:gd name="T21" fmla="*/ 25 h 192"/>
                  <a:gd name="T22" fmla="*/ 117 w 255"/>
                  <a:gd name="T23" fmla="*/ 118 h 192"/>
                  <a:gd name="T24" fmla="*/ 233 w 255"/>
                  <a:gd name="T25" fmla="*/ 184 h 192"/>
                  <a:gd name="T26" fmla="*/ 137 w 255"/>
                  <a:gd name="T27" fmla="*/ 91 h 192"/>
                  <a:gd name="T28" fmla="*/ 23 w 255"/>
                  <a:gd name="T29" fmla="*/ 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192">
                    <a:moveTo>
                      <a:pt x="232" y="192"/>
                    </a:moveTo>
                    <a:cubicBezTo>
                      <a:pt x="203" y="192"/>
                      <a:pt x="116" y="127"/>
                      <a:pt x="112" y="124"/>
                    </a:cubicBezTo>
                    <a:cubicBezTo>
                      <a:pt x="108" y="121"/>
                      <a:pt x="0" y="39"/>
                      <a:pt x="15" y="20"/>
                    </a:cubicBezTo>
                    <a:cubicBezTo>
                      <a:pt x="29" y="0"/>
                      <a:pt x="138" y="81"/>
                      <a:pt x="142" y="84"/>
                    </a:cubicBezTo>
                    <a:cubicBezTo>
                      <a:pt x="147" y="88"/>
                      <a:pt x="255" y="169"/>
                      <a:pt x="240" y="189"/>
                    </a:cubicBezTo>
                    <a:cubicBezTo>
                      <a:pt x="240" y="189"/>
                      <a:pt x="240" y="189"/>
                      <a:pt x="240" y="189"/>
                    </a:cubicBezTo>
                    <a:cubicBezTo>
                      <a:pt x="238" y="191"/>
                      <a:pt x="236" y="192"/>
                      <a:pt x="232" y="192"/>
                    </a:cubicBezTo>
                    <a:close/>
                    <a:moveTo>
                      <a:pt x="237" y="187"/>
                    </a:moveTo>
                    <a:cubicBezTo>
                      <a:pt x="237" y="187"/>
                      <a:pt x="237" y="187"/>
                      <a:pt x="237" y="187"/>
                    </a:cubicBezTo>
                    <a:close/>
                    <a:moveTo>
                      <a:pt x="23" y="24"/>
                    </a:moveTo>
                    <a:cubicBezTo>
                      <a:pt x="22" y="24"/>
                      <a:pt x="21" y="24"/>
                      <a:pt x="21" y="25"/>
                    </a:cubicBezTo>
                    <a:cubicBezTo>
                      <a:pt x="19" y="31"/>
                      <a:pt x="50" y="67"/>
                      <a:pt x="117" y="118"/>
                    </a:cubicBezTo>
                    <a:cubicBezTo>
                      <a:pt x="184" y="168"/>
                      <a:pt x="227" y="187"/>
                      <a:pt x="233" y="184"/>
                    </a:cubicBezTo>
                    <a:cubicBezTo>
                      <a:pt x="235" y="177"/>
                      <a:pt x="204" y="141"/>
                      <a:pt x="137" y="91"/>
                    </a:cubicBezTo>
                    <a:cubicBezTo>
                      <a:pt x="75" y="44"/>
                      <a:pt x="33"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604"/>
              </a:p>
            </p:txBody>
          </p:sp>
          <p:sp>
            <p:nvSpPr>
              <p:cNvPr id="265" name="Freeform 527">
                <a:extLst>
                  <a:ext uri="{FF2B5EF4-FFF2-40B4-BE49-F238E27FC236}">
                    <a16:creationId xmlns:a16="http://schemas.microsoft.com/office/drawing/2014/main" id="{692E7F30-5013-4B41-9901-AE98162446A5}"/>
                  </a:ext>
                </a:extLst>
              </p:cNvPr>
              <p:cNvSpPr>
                <a:spLocks noEditPoints="1" noChangeArrowheads="1"/>
              </p:cNvSpPr>
              <p:nvPr/>
            </p:nvSpPr>
            <p:spPr bwMode="auto">
              <a:xfrm>
                <a:off x="8049229" y="4765319"/>
                <a:ext cx="446306" cy="143546"/>
              </a:xfrm>
              <a:custGeom>
                <a:avLst/>
                <a:gdLst>
                  <a:gd name="T0" fmla="*/ 249 w 286"/>
                  <a:gd name="T1" fmla="*/ 92 h 92"/>
                  <a:gd name="T2" fmla="*/ 234 w 286"/>
                  <a:gd name="T3" fmla="*/ 92 h 92"/>
                  <a:gd name="T4" fmla="*/ 138 w 286"/>
                  <a:gd name="T5" fmla="*/ 78 h 92"/>
                  <a:gd name="T6" fmla="*/ 5 w 286"/>
                  <a:gd name="T7" fmla="*/ 24 h 92"/>
                  <a:gd name="T8" fmla="*/ 148 w 286"/>
                  <a:gd name="T9" fmla="*/ 29 h 92"/>
                  <a:gd name="T10" fmla="*/ 281 w 286"/>
                  <a:gd name="T11" fmla="*/ 83 h 92"/>
                  <a:gd name="T12" fmla="*/ 281 w 286"/>
                  <a:gd name="T13" fmla="*/ 83 h 92"/>
                  <a:gd name="T14" fmla="*/ 249 w 286"/>
                  <a:gd name="T15" fmla="*/ 92 h 92"/>
                  <a:gd name="T16" fmla="*/ 36 w 286"/>
                  <a:gd name="T17" fmla="*/ 23 h 92"/>
                  <a:gd name="T18" fmla="*/ 13 w 286"/>
                  <a:gd name="T19" fmla="*/ 26 h 92"/>
                  <a:gd name="T20" fmla="*/ 139 w 286"/>
                  <a:gd name="T21" fmla="*/ 70 h 92"/>
                  <a:gd name="T22" fmla="*/ 273 w 286"/>
                  <a:gd name="T23" fmla="*/ 81 h 92"/>
                  <a:gd name="T24" fmla="*/ 146 w 286"/>
                  <a:gd name="T25" fmla="*/ 37 h 92"/>
                  <a:gd name="T26" fmla="*/ 36 w 286"/>
                  <a:gd name="T27" fmla="*/ 23 h 92"/>
                  <a:gd name="T28" fmla="*/ 277 w 286"/>
                  <a:gd name="T29" fmla="*/ 82 h 92"/>
                  <a:gd name="T30" fmla="*/ 277 w 286"/>
                  <a:gd name="T31"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92">
                    <a:moveTo>
                      <a:pt x="249" y="92"/>
                    </a:moveTo>
                    <a:cubicBezTo>
                      <a:pt x="245" y="92"/>
                      <a:pt x="240" y="92"/>
                      <a:pt x="234" y="92"/>
                    </a:cubicBezTo>
                    <a:cubicBezTo>
                      <a:pt x="208" y="90"/>
                      <a:pt x="174" y="85"/>
                      <a:pt x="138" y="78"/>
                    </a:cubicBezTo>
                    <a:cubicBezTo>
                      <a:pt x="132" y="77"/>
                      <a:pt x="0" y="48"/>
                      <a:pt x="5" y="24"/>
                    </a:cubicBezTo>
                    <a:cubicBezTo>
                      <a:pt x="10" y="0"/>
                      <a:pt x="142" y="28"/>
                      <a:pt x="148" y="29"/>
                    </a:cubicBezTo>
                    <a:cubicBezTo>
                      <a:pt x="154" y="30"/>
                      <a:pt x="286" y="58"/>
                      <a:pt x="281" y="83"/>
                    </a:cubicBezTo>
                    <a:cubicBezTo>
                      <a:pt x="281" y="83"/>
                      <a:pt x="281" y="83"/>
                      <a:pt x="281" y="83"/>
                    </a:cubicBezTo>
                    <a:cubicBezTo>
                      <a:pt x="280" y="87"/>
                      <a:pt x="275" y="92"/>
                      <a:pt x="249" y="92"/>
                    </a:cubicBezTo>
                    <a:close/>
                    <a:moveTo>
                      <a:pt x="36" y="23"/>
                    </a:moveTo>
                    <a:cubicBezTo>
                      <a:pt x="22" y="23"/>
                      <a:pt x="14" y="24"/>
                      <a:pt x="13" y="26"/>
                    </a:cubicBezTo>
                    <a:cubicBezTo>
                      <a:pt x="14" y="32"/>
                      <a:pt x="57" y="53"/>
                      <a:pt x="139" y="70"/>
                    </a:cubicBezTo>
                    <a:cubicBezTo>
                      <a:pt x="221" y="87"/>
                      <a:pt x="268" y="86"/>
                      <a:pt x="273" y="81"/>
                    </a:cubicBezTo>
                    <a:cubicBezTo>
                      <a:pt x="271" y="74"/>
                      <a:pt x="228" y="54"/>
                      <a:pt x="146" y="37"/>
                    </a:cubicBezTo>
                    <a:cubicBezTo>
                      <a:pt x="96" y="26"/>
                      <a:pt x="58" y="23"/>
                      <a:pt x="36" y="23"/>
                    </a:cubicBezTo>
                    <a:close/>
                    <a:moveTo>
                      <a:pt x="277" y="82"/>
                    </a:moveTo>
                    <a:cubicBezTo>
                      <a:pt x="277" y="82"/>
                      <a:pt x="277" y="82"/>
                      <a:pt x="277"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604"/>
              </a:p>
            </p:txBody>
          </p:sp>
          <p:sp>
            <p:nvSpPr>
              <p:cNvPr id="266" name="Freeform 528">
                <a:extLst>
                  <a:ext uri="{FF2B5EF4-FFF2-40B4-BE49-F238E27FC236}">
                    <a16:creationId xmlns:a16="http://schemas.microsoft.com/office/drawing/2014/main" id="{5D7CD0AE-F088-4EEF-AA73-86E6A4B021A3}"/>
                  </a:ext>
                </a:extLst>
              </p:cNvPr>
              <p:cNvSpPr>
                <a:spLocks noEditPoints="1" noChangeArrowheads="1"/>
              </p:cNvSpPr>
              <p:nvPr/>
            </p:nvSpPr>
            <p:spPr bwMode="auto">
              <a:xfrm>
                <a:off x="8054808" y="4668378"/>
                <a:ext cx="438868" cy="151004"/>
              </a:xfrm>
              <a:custGeom>
                <a:avLst/>
                <a:gdLst>
                  <a:gd name="T0" fmla="*/ 30 w 281"/>
                  <a:gd name="T1" fmla="*/ 97 h 97"/>
                  <a:gd name="T2" fmla="*/ 1 w 281"/>
                  <a:gd name="T3" fmla="*/ 88 h 97"/>
                  <a:gd name="T4" fmla="*/ 39 w 281"/>
                  <a:gd name="T5" fmla="*/ 60 h 97"/>
                  <a:gd name="T6" fmla="*/ 132 w 281"/>
                  <a:gd name="T7" fmla="*/ 32 h 97"/>
                  <a:gd name="T8" fmla="*/ 275 w 281"/>
                  <a:gd name="T9" fmla="*/ 24 h 97"/>
                  <a:gd name="T10" fmla="*/ 275 w 281"/>
                  <a:gd name="T11" fmla="*/ 24 h 97"/>
                  <a:gd name="T12" fmla="*/ 144 w 281"/>
                  <a:gd name="T13" fmla="*/ 80 h 97"/>
                  <a:gd name="T14" fmla="*/ 30 w 281"/>
                  <a:gd name="T15" fmla="*/ 97 h 97"/>
                  <a:gd name="T16" fmla="*/ 248 w 281"/>
                  <a:gd name="T17" fmla="*/ 23 h 97"/>
                  <a:gd name="T18" fmla="*/ 134 w 281"/>
                  <a:gd name="T19" fmla="*/ 40 h 97"/>
                  <a:gd name="T20" fmla="*/ 9 w 281"/>
                  <a:gd name="T21" fmla="*/ 86 h 97"/>
                  <a:gd name="T22" fmla="*/ 142 w 281"/>
                  <a:gd name="T23" fmla="*/ 73 h 97"/>
                  <a:gd name="T24" fmla="*/ 268 w 281"/>
                  <a:gd name="T25" fmla="*/ 26 h 97"/>
                  <a:gd name="T26" fmla="*/ 248 w 281"/>
                  <a:gd name="T27" fmla="*/ 23 h 97"/>
                  <a:gd name="T28" fmla="*/ 268 w 281"/>
                  <a:gd name="T29" fmla="*/ 26 h 97"/>
                  <a:gd name="T30" fmla="*/ 268 w 281"/>
                  <a:gd name="T31"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1" h="97">
                    <a:moveTo>
                      <a:pt x="30" y="97"/>
                    </a:moveTo>
                    <a:cubicBezTo>
                      <a:pt x="14" y="97"/>
                      <a:pt x="2" y="95"/>
                      <a:pt x="1" y="88"/>
                    </a:cubicBezTo>
                    <a:cubicBezTo>
                      <a:pt x="0" y="83"/>
                      <a:pt x="3" y="74"/>
                      <a:pt x="39" y="60"/>
                    </a:cubicBezTo>
                    <a:cubicBezTo>
                      <a:pt x="63" y="50"/>
                      <a:pt x="97" y="40"/>
                      <a:pt x="132" y="32"/>
                    </a:cubicBezTo>
                    <a:cubicBezTo>
                      <a:pt x="138" y="31"/>
                      <a:pt x="270" y="0"/>
                      <a:pt x="275" y="24"/>
                    </a:cubicBezTo>
                    <a:cubicBezTo>
                      <a:pt x="275" y="24"/>
                      <a:pt x="275" y="24"/>
                      <a:pt x="275" y="24"/>
                    </a:cubicBezTo>
                    <a:cubicBezTo>
                      <a:pt x="281" y="48"/>
                      <a:pt x="149" y="79"/>
                      <a:pt x="144" y="80"/>
                    </a:cubicBezTo>
                    <a:cubicBezTo>
                      <a:pt x="140" y="81"/>
                      <a:pt x="71" y="97"/>
                      <a:pt x="30" y="97"/>
                    </a:cubicBezTo>
                    <a:close/>
                    <a:moveTo>
                      <a:pt x="248" y="23"/>
                    </a:moveTo>
                    <a:cubicBezTo>
                      <a:pt x="226" y="23"/>
                      <a:pt x="187" y="27"/>
                      <a:pt x="134" y="40"/>
                    </a:cubicBezTo>
                    <a:cubicBezTo>
                      <a:pt x="52" y="59"/>
                      <a:pt x="10" y="80"/>
                      <a:pt x="9" y="86"/>
                    </a:cubicBezTo>
                    <a:cubicBezTo>
                      <a:pt x="12" y="92"/>
                      <a:pt x="60" y="92"/>
                      <a:pt x="142" y="73"/>
                    </a:cubicBezTo>
                    <a:cubicBezTo>
                      <a:pt x="223" y="54"/>
                      <a:pt x="266" y="33"/>
                      <a:pt x="268" y="26"/>
                    </a:cubicBezTo>
                    <a:cubicBezTo>
                      <a:pt x="266" y="24"/>
                      <a:pt x="259" y="23"/>
                      <a:pt x="248" y="23"/>
                    </a:cubicBezTo>
                    <a:close/>
                    <a:moveTo>
                      <a:pt x="268" y="26"/>
                    </a:moveTo>
                    <a:cubicBezTo>
                      <a:pt x="268" y="26"/>
                      <a:pt x="268" y="26"/>
                      <a:pt x="26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604"/>
              </a:p>
            </p:txBody>
          </p:sp>
          <p:sp>
            <p:nvSpPr>
              <p:cNvPr id="267" name="Freeform 529">
                <a:extLst>
                  <a:ext uri="{FF2B5EF4-FFF2-40B4-BE49-F238E27FC236}">
                    <a16:creationId xmlns:a16="http://schemas.microsoft.com/office/drawing/2014/main" id="{04805AF6-63E0-4CC5-9E60-2FABDE8843B1}"/>
                  </a:ext>
                </a:extLst>
              </p:cNvPr>
              <p:cNvSpPr>
                <a:spLocks noEditPoints="1" noChangeArrowheads="1"/>
              </p:cNvSpPr>
              <p:nvPr/>
            </p:nvSpPr>
            <p:spPr bwMode="auto">
              <a:xfrm>
                <a:off x="8034352" y="4506190"/>
                <a:ext cx="375641" cy="307599"/>
              </a:xfrm>
              <a:custGeom>
                <a:avLst/>
                <a:gdLst>
                  <a:gd name="T0" fmla="*/ 23 w 241"/>
                  <a:gd name="T1" fmla="*/ 197 h 197"/>
                  <a:gd name="T2" fmla="*/ 16 w 241"/>
                  <a:gd name="T3" fmla="*/ 194 h 197"/>
                  <a:gd name="T4" fmla="*/ 111 w 241"/>
                  <a:gd name="T5" fmla="*/ 87 h 197"/>
                  <a:gd name="T6" fmla="*/ 237 w 241"/>
                  <a:gd name="T7" fmla="*/ 20 h 197"/>
                  <a:gd name="T8" fmla="*/ 215 w 241"/>
                  <a:gd name="T9" fmla="*/ 61 h 197"/>
                  <a:gd name="T10" fmla="*/ 142 w 241"/>
                  <a:gd name="T11" fmla="*/ 126 h 197"/>
                  <a:gd name="T12" fmla="*/ 23 w 241"/>
                  <a:gd name="T13" fmla="*/ 197 h 197"/>
                  <a:gd name="T14" fmla="*/ 230 w 241"/>
                  <a:gd name="T15" fmla="*/ 24 h 197"/>
                  <a:gd name="T16" fmla="*/ 116 w 241"/>
                  <a:gd name="T17" fmla="*/ 93 h 197"/>
                  <a:gd name="T18" fmla="*/ 22 w 241"/>
                  <a:gd name="T19" fmla="*/ 189 h 197"/>
                  <a:gd name="T20" fmla="*/ 137 w 241"/>
                  <a:gd name="T21" fmla="*/ 120 h 197"/>
                  <a:gd name="T22" fmla="*/ 231 w 241"/>
                  <a:gd name="T23" fmla="*/ 25 h 197"/>
                  <a:gd name="T24" fmla="*/ 230 w 241"/>
                  <a:gd name="T25" fmla="*/ 24 h 197"/>
                  <a:gd name="T26" fmla="*/ 231 w 241"/>
                  <a:gd name="T27" fmla="*/ 25 h 197"/>
                  <a:gd name="T28" fmla="*/ 231 w 241"/>
                  <a:gd name="T29" fmla="*/ 2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1" h="197">
                    <a:moveTo>
                      <a:pt x="23" y="197"/>
                    </a:moveTo>
                    <a:cubicBezTo>
                      <a:pt x="20" y="197"/>
                      <a:pt x="17" y="196"/>
                      <a:pt x="16" y="194"/>
                    </a:cubicBezTo>
                    <a:cubicBezTo>
                      <a:pt x="0" y="174"/>
                      <a:pt x="107" y="91"/>
                      <a:pt x="111" y="87"/>
                    </a:cubicBezTo>
                    <a:cubicBezTo>
                      <a:pt x="116" y="84"/>
                      <a:pt x="222" y="0"/>
                      <a:pt x="237" y="20"/>
                    </a:cubicBezTo>
                    <a:cubicBezTo>
                      <a:pt x="241" y="24"/>
                      <a:pt x="241" y="33"/>
                      <a:pt x="215" y="61"/>
                    </a:cubicBezTo>
                    <a:cubicBezTo>
                      <a:pt x="197" y="81"/>
                      <a:pt x="171" y="104"/>
                      <a:pt x="142" y="126"/>
                    </a:cubicBezTo>
                    <a:cubicBezTo>
                      <a:pt x="138" y="130"/>
                      <a:pt x="52" y="197"/>
                      <a:pt x="23" y="197"/>
                    </a:cubicBezTo>
                    <a:close/>
                    <a:moveTo>
                      <a:pt x="230" y="24"/>
                    </a:moveTo>
                    <a:cubicBezTo>
                      <a:pt x="219" y="24"/>
                      <a:pt x="178" y="45"/>
                      <a:pt x="116" y="93"/>
                    </a:cubicBezTo>
                    <a:cubicBezTo>
                      <a:pt x="50" y="145"/>
                      <a:pt x="20" y="183"/>
                      <a:pt x="22" y="189"/>
                    </a:cubicBezTo>
                    <a:cubicBezTo>
                      <a:pt x="27" y="192"/>
                      <a:pt x="71" y="172"/>
                      <a:pt x="137" y="120"/>
                    </a:cubicBezTo>
                    <a:cubicBezTo>
                      <a:pt x="202" y="69"/>
                      <a:pt x="232" y="32"/>
                      <a:pt x="231" y="25"/>
                    </a:cubicBezTo>
                    <a:cubicBezTo>
                      <a:pt x="231" y="25"/>
                      <a:pt x="230" y="24"/>
                      <a:pt x="230" y="24"/>
                    </a:cubicBezTo>
                    <a:close/>
                    <a:moveTo>
                      <a:pt x="231" y="25"/>
                    </a:moveTo>
                    <a:cubicBezTo>
                      <a:pt x="231" y="25"/>
                      <a:pt x="231" y="25"/>
                      <a:pt x="2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604"/>
              </a:p>
            </p:txBody>
          </p:sp>
        </p:grpSp>
        <p:sp>
          <p:nvSpPr>
            <p:cNvPr id="263" name="矩形 262">
              <a:extLst>
                <a:ext uri="{FF2B5EF4-FFF2-40B4-BE49-F238E27FC236}">
                  <a16:creationId xmlns:a16="http://schemas.microsoft.com/office/drawing/2014/main" id="{7A55BC5F-8646-4DA0-966F-7584B3D91020}"/>
                </a:ext>
              </a:extLst>
            </p:cNvPr>
            <p:cNvSpPr/>
            <p:nvPr/>
          </p:nvSpPr>
          <p:spPr>
            <a:xfrm>
              <a:off x="3086225" y="4356283"/>
              <a:ext cx="2908401" cy="309123"/>
            </a:xfrm>
            <a:prstGeom prst="rect">
              <a:avLst/>
            </a:prstGeom>
            <a:noFill/>
          </p:spPr>
          <p:txBody>
            <a:bodyPr wrap="none" rtlCol="0">
              <a:spAutoFit/>
            </a:bodyPr>
            <a:lstStyle/>
            <a:p>
              <a:r>
                <a:rPr lang="en-US" altLang="zh-CN" sz="1050" b="1" dirty="0"/>
                <a:t>Building Deformation Monitoring</a:t>
              </a:r>
              <a:endParaRPr lang="en-US" sz="1050" b="1" dirty="0"/>
            </a:p>
          </p:txBody>
        </p:sp>
      </p:grpSp>
      <p:grpSp>
        <p:nvGrpSpPr>
          <p:cNvPr id="311" name="组合 310">
            <a:extLst>
              <a:ext uri="{FF2B5EF4-FFF2-40B4-BE49-F238E27FC236}">
                <a16:creationId xmlns:a16="http://schemas.microsoft.com/office/drawing/2014/main" id="{47B8696A-2BCE-44DD-AC26-9F920BFFC70D}"/>
              </a:ext>
            </a:extLst>
          </p:cNvPr>
          <p:cNvGrpSpPr/>
          <p:nvPr/>
        </p:nvGrpSpPr>
        <p:grpSpPr>
          <a:xfrm>
            <a:off x="6607807" y="2208176"/>
            <a:ext cx="2279791" cy="1493377"/>
            <a:chOff x="6140070" y="2764699"/>
            <a:chExt cx="2862411" cy="1831931"/>
          </a:xfrm>
        </p:grpSpPr>
        <p:sp>
          <p:nvSpPr>
            <p:cNvPr id="312" name="矩形 311">
              <a:extLst>
                <a:ext uri="{FF2B5EF4-FFF2-40B4-BE49-F238E27FC236}">
                  <a16:creationId xmlns:a16="http://schemas.microsoft.com/office/drawing/2014/main" id="{E755F18D-A0C0-4145-BFFD-1F8BDD003F73}"/>
                </a:ext>
              </a:extLst>
            </p:cNvPr>
            <p:cNvSpPr/>
            <p:nvPr/>
          </p:nvSpPr>
          <p:spPr bwMode="auto">
            <a:xfrm>
              <a:off x="6140070" y="2764699"/>
              <a:ext cx="2816292" cy="1831931"/>
            </a:xfrm>
            <a:prstGeom prst="rect">
              <a:avLst/>
            </a:prstGeom>
            <a:solidFill>
              <a:schemeClr val="accent3">
                <a:lumMod val="20000"/>
                <a:lumOff val="80000"/>
              </a:schemeClr>
            </a:solidFill>
            <a:ln w="9525" cap="flat" cmpd="sng" algn="ctr">
              <a:solidFill>
                <a:schemeClr val="tx1"/>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a:endParaRPr lang="zh-CN" altLang="en-US" sz="400">
                <a:latin typeface="Arial" charset="0"/>
              </a:endParaRPr>
            </a:p>
          </p:txBody>
        </p:sp>
        <p:grpSp>
          <p:nvGrpSpPr>
            <p:cNvPr id="313" name="组合 312">
              <a:extLst>
                <a:ext uri="{FF2B5EF4-FFF2-40B4-BE49-F238E27FC236}">
                  <a16:creationId xmlns:a16="http://schemas.microsoft.com/office/drawing/2014/main" id="{D8426174-9681-48E6-9285-0A28184C9686}"/>
                </a:ext>
              </a:extLst>
            </p:cNvPr>
            <p:cNvGrpSpPr/>
            <p:nvPr/>
          </p:nvGrpSpPr>
          <p:grpSpPr>
            <a:xfrm>
              <a:off x="6553969" y="3043546"/>
              <a:ext cx="2111735" cy="1111142"/>
              <a:chOff x="4713661" y="2734260"/>
              <a:chExt cx="2431130" cy="1481522"/>
            </a:xfrm>
          </p:grpSpPr>
          <p:sp>
            <p:nvSpPr>
              <p:cNvPr id="328" name="Freeform 373">
                <a:extLst>
                  <a:ext uri="{FF2B5EF4-FFF2-40B4-BE49-F238E27FC236}">
                    <a16:creationId xmlns:a16="http://schemas.microsoft.com/office/drawing/2014/main" id="{D09F46C3-1ADC-41D8-A0AF-2890E4DEE692}"/>
                  </a:ext>
                </a:extLst>
              </p:cNvPr>
              <p:cNvSpPr>
                <a:spLocks noEditPoints="1"/>
              </p:cNvSpPr>
              <p:nvPr/>
            </p:nvSpPr>
            <p:spPr bwMode="auto">
              <a:xfrm>
                <a:off x="5578877" y="3462370"/>
                <a:ext cx="323759" cy="753412"/>
              </a:xfrm>
              <a:custGeom>
                <a:avLst/>
                <a:gdLst>
                  <a:gd name="T0" fmla="*/ 2147483646 w 104"/>
                  <a:gd name="T1" fmla="*/ 2147483646 h 230"/>
                  <a:gd name="T2" fmla="*/ 2147483646 w 104"/>
                  <a:gd name="T3" fmla="*/ 2147483646 h 230"/>
                  <a:gd name="T4" fmla="*/ 2147483646 w 104"/>
                  <a:gd name="T5" fmla="*/ 2147483646 h 230"/>
                  <a:gd name="T6" fmla="*/ 2147483646 w 104"/>
                  <a:gd name="T7" fmla="*/ 2147483646 h 230"/>
                  <a:gd name="T8" fmla="*/ 2147483646 w 104"/>
                  <a:gd name="T9" fmla="*/ 2147483646 h 230"/>
                  <a:gd name="T10" fmla="*/ 2147483646 w 104"/>
                  <a:gd name="T11" fmla="*/ 0 h 230"/>
                  <a:gd name="T12" fmla="*/ 2147483646 w 104"/>
                  <a:gd name="T13" fmla="*/ 0 h 230"/>
                  <a:gd name="T14" fmla="*/ 2147483646 w 104"/>
                  <a:gd name="T15" fmla="*/ 2147483646 h 230"/>
                  <a:gd name="T16" fmla="*/ 2147483646 w 104"/>
                  <a:gd name="T17" fmla="*/ 2147483646 h 230"/>
                  <a:gd name="T18" fmla="*/ 2147483646 w 104"/>
                  <a:gd name="T19" fmla="*/ 2147483646 h 230"/>
                  <a:gd name="T20" fmla="*/ 2147483646 w 104"/>
                  <a:gd name="T21" fmla="*/ 2147483646 h 230"/>
                  <a:gd name="T22" fmla="*/ 2147483646 w 104"/>
                  <a:gd name="T23" fmla="*/ 2147483646 h 230"/>
                  <a:gd name="T24" fmla="*/ 2147483646 w 104"/>
                  <a:gd name="T25" fmla="*/ 2147483646 h 230"/>
                  <a:gd name="T26" fmla="*/ 2147483646 w 104"/>
                  <a:gd name="T27" fmla="*/ 2147483646 h 230"/>
                  <a:gd name="T28" fmla="*/ 2147483646 w 104"/>
                  <a:gd name="T29" fmla="*/ 2147483646 h 230"/>
                  <a:gd name="T30" fmla="*/ 2147483646 w 104"/>
                  <a:gd name="T31" fmla="*/ 2147483646 h 2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
                  <a:gd name="T49" fmla="*/ 0 h 230"/>
                  <a:gd name="T50" fmla="*/ 104 w 104"/>
                  <a:gd name="T51" fmla="*/ 230 h 2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 h="230">
                    <a:moveTo>
                      <a:pt x="38" y="230"/>
                    </a:moveTo>
                    <a:cubicBezTo>
                      <a:pt x="10" y="230"/>
                      <a:pt x="10" y="230"/>
                      <a:pt x="10" y="230"/>
                    </a:cubicBezTo>
                    <a:cubicBezTo>
                      <a:pt x="7" y="230"/>
                      <a:pt x="4" y="229"/>
                      <a:pt x="3" y="226"/>
                    </a:cubicBezTo>
                    <a:cubicBezTo>
                      <a:pt x="1" y="224"/>
                      <a:pt x="0" y="221"/>
                      <a:pt x="1" y="219"/>
                    </a:cubicBezTo>
                    <a:cubicBezTo>
                      <a:pt x="57" y="6"/>
                      <a:pt x="57" y="6"/>
                      <a:pt x="57" y="6"/>
                    </a:cubicBezTo>
                    <a:cubicBezTo>
                      <a:pt x="58" y="3"/>
                      <a:pt x="62" y="0"/>
                      <a:pt x="66" y="0"/>
                    </a:cubicBezTo>
                    <a:cubicBezTo>
                      <a:pt x="94" y="0"/>
                      <a:pt x="94" y="0"/>
                      <a:pt x="94" y="0"/>
                    </a:cubicBezTo>
                    <a:cubicBezTo>
                      <a:pt x="97" y="0"/>
                      <a:pt x="100" y="1"/>
                      <a:pt x="102" y="3"/>
                    </a:cubicBezTo>
                    <a:cubicBezTo>
                      <a:pt x="103" y="6"/>
                      <a:pt x="104" y="8"/>
                      <a:pt x="103" y="11"/>
                    </a:cubicBezTo>
                    <a:cubicBezTo>
                      <a:pt x="47" y="223"/>
                      <a:pt x="47" y="223"/>
                      <a:pt x="47" y="223"/>
                    </a:cubicBezTo>
                    <a:cubicBezTo>
                      <a:pt x="46" y="227"/>
                      <a:pt x="42" y="230"/>
                      <a:pt x="38" y="230"/>
                    </a:cubicBezTo>
                    <a:close/>
                    <a:moveTo>
                      <a:pt x="22" y="212"/>
                    </a:moveTo>
                    <a:cubicBezTo>
                      <a:pt x="31" y="212"/>
                      <a:pt x="31" y="212"/>
                      <a:pt x="31" y="212"/>
                    </a:cubicBezTo>
                    <a:cubicBezTo>
                      <a:pt x="83" y="18"/>
                      <a:pt x="83" y="18"/>
                      <a:pt x="83" y="18"/>
                    </a:cubicBezTo>
                    <a:cubicBezTo>
                      <a:pt x="73" y="18"/>
                      <a:pt x="73" y="18"/>
                      <a:pt x="73" y="18"/>
                    </a:cubicBezTo>
                    <a:lnTo>
                      <a:pt x="22" y="21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100"/>
              </a:p>
            </p:txBody>
          </p:sp>
          <p:sp>
            <p:nvSpPr>
              <p:cNvPr id="329" name="Freeform 374">
                <a:extLst>
                  <a:ext uri="{FF2B5EF4-FFF2-40B4-BE49-F238E27FC236}">
                    <a16:creationId xmlns:a16="http://schemas.microsoft.com/office/drawing/2014/main" id="{5A2EE32A-CDED-4098-BC94-D870D596F95B}"/>
                  </a:ext>
                </a:extLst>
              </p:cNvPr>
              <p:cNvSpPr>
                <a:spLocks/>
              </p:cNvSpPr>
              <p:nvPr/>
            </p:nvSpPr>
            <p:spPr bwMode="auto">
              <a:xfrm>
                <a:off x="6004493" y="3462370"/>
                <a:ext cx="236454" cy="753412"/>
              </a:xfrm>
              <a:custGeom>
                <a:avLst/>
                <a:gdLst>
                  <a:gd name="T0" fmla="*/ 2147483646 w 76"/>
                  <a:gd name="T1" fmla="*/ 2147483646 h 231"/>
                  <a:gd name="T2" fmla="*/ 2147483646 w 76"/>
                  <a:gd name="T3" fmla="*/ 2147483646 h 231"/>
                  <a:gd name="T4" fmla="*/ 2147483646 w 76"/>
                  <a:gd name="T5" fmla="*/ 2147483646 h 231"/>
                  <a:gd name="T6" fmla="*/ 2147483646 w 76"/>
                  <a:gd name="T7" fmla="*/ 2147483646 h 231"/>
                  <a:gd name="T8" fmla="*/ 2147483646 w 76"/>
                  <a:gd name="T9" fmla="*/ 2147483646 h 231"/>
                  <a:gd name="T10" fmla="*/ 2147483646 w 76"/>
                  <a:gd name="T11" fmla="*/ 2147483646 h 231"/>
                  <a:gd name="T12" fmla="*/ 2147483646 w 76"/>
                  <a:gd name="T13" fmla="*/ 2147483646 h 231"/>
                  <a:gd name="T14" fmla="*/ 2147483646 w 76"/>
                  <a:gd name="T15" fmla="*/ 2147483646 h 231"/>
                  <a:gd name="T16" fmla="*/ 0 60000 65536"/>
                  <a:gd name="T17" fmla="*/ 0 60000 65536"/>
                  <a:gd name="T18" fmla="*/ 0 60000 65536"/>
                  <a:gd name="T19" fmla="*/ 0 60000 65536"/>
                  <a:gd name="T20" fmla="*/ 0 60000 65536"/>
                  <a:gd name="T21" fmla="*/ 0 60000 65536"/>
                  <a:gd name="T22" fmla="*/ 0 60000 65536"/>
                  <a:gd name="T23" fmla="*/ 0 60000 65536"/>
                  <a:gd name="T24" fmla="*/ 0 w 76"/>
                  <a:gd name="T25" fmla="*/ 0 h 231"/>
                  <a:gd name="T26" fmla="*/ 76 w 76"/>
                  <a:gd name="T27" fmla="*/ 231 h 2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6" h="231">
                    <a:moveTo>
                      <a:pt x="66" y="231"/>
                    </a:moveTo>
                    <a:cubicBezTo>
                      <a:pt x="62" y="231"/>
                      <a:pt x="59" y="228"/>
                      <a:pt x="58" y="224"/>
                    </a:cubicBezTo>
                    <a:cubicBezTo>
                      <a:pt x="2" y="12"/>
                      <a:pt x="2" y="12"/>
                      <a:pt x="2" y="12"/>
                    </a:cubicBezTo>
                    <a:cubicBezTo>
                      <a:pt x="0" y="7"/>
                      <a:pt x="3" y="2"/>
                      <a:pt x="8" y="1"/>
                    </a:cubicBezTo>
                    <a:cubicBezTo>
                      <a:pt x="13" y="0"/>
                      <a:pt x="18" y="3"/>
                      <a:pt x="19" y="7"/>
                    </a:cubicBezTo>
                    <a:cubicBezTo>
                      <a:pt x="75" y="220"/>
                      <a:pt x="75" y="220"/>
                      <a:pt x="75" y="220"/>
                    </a:cubicBezTo>
                    <a:cubicBezTo>
                      <a:pt x="76" y="225"/>
                      <a:pt x="73" y="229"/>
                      <a:pt x="69" y="231"/>
                    </a:cubicBezTo>
                    <a:cubicBezTo>
                      <a:pt x="68" y="231"/>
                      <a:pt x="67" y="231"/>
                      <a:pt x="66" y="23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100"/>
              </a:p>
            </p:txBody>
          </p:sp>
          <p:sp>
            <p:nvSpPr>
              <p:cNvPr id="330" name="Freeform 375">
                <a:extLst>
                  <a:ext uri="{FF2B5EF4-FFF2-40B4-BE49-F238E27FC236}">
                    <a16:creationId xmlns:a16="http://schemas.microsoft.com/office/drawing/2014/main" id="{AD27CDD8-051F-4AF8-B6CF-D559E01761CA}"/>
                  </a:ext>
                </a:extLst>
              </p:cNvPr>
              <p:cNvSpPr>
                <a:spLocks noEditPoints="1"/>
              </p:cNvSpPr>
              <p:nvPr/>
            </p:nvSpPr>
            <p:spPr bwMode="auto">
              <a:xfrm>
                <a:off x="5917188" y="3462370"/>
                <a:ext cx="323759" cy="753412"/>
              </a:xfrm>
              <a:custGeom>
                <a:avLst/>
                <a:gdLst>
                  <a:gd name="T0" fmla="*/ 2147483646 w 104"/>
                  <a:gd name="T1" fmla="*/ 2147483646 h 230"/>
                  <a:gd name="T2" fmla="*/ 2147483646 w 104"/>
                  <a:gd name="T3" fmla="*/ 2147483646 h 230"/>
                  <a:gd name="T4" fmla="*/ 2147483646 w 104"/>
                  <a:gd name="T5" fmla="*/ 2147483646 h 230"/>
                  <a:gd name="T6" fmla="*/ 2147483646 w 104"/>
                  <a:gd name="T7" fmla="*/ 2147483646 h 230"/>
                  <a:gd name="T8" fmla="*/ 2147483646 w 104"/>
                  <a:gd name="T9" fmla="*/ 2147483646 h 230"/>
                  <a:gd name="T10" fmla="*/ 2147483646 w 104"/>
                  <a:gd name="T11" fmla="*/ 0 h 230"/>
                  <a:gd name="T12" fmla="*/ 2147483646 w 104"/>
                  <a:gd name="T13" fmla="*/ 0 h 230"/>
                  <a:gd name="T14" fmla="*/ 2147483646 w 104"/>
                  <a:gd name="T15" fmla="*/ 2147483646 h 230"/>
                  <a:gd name="T16" fmla="*/ 2147483646 w 104"/>
                  <a:gd name="T17" fmla="*/ 2147483646 h 230"/>
                  <a:gd name="T18" fmla="*/ 2147483646 w 104"/>
                  <a:gd name="T19" fmla="*/ 2147483646 h 230"/>
                  <a:gd name="T20" fmla="*/ 2147483646 w 104"/>
                  <a:gd name="T21" fmla="*/ 2147483646 h 230"/>
                  <a:gd name="T22" fmla="*/ 2147483646 w 104"/>
                  <a:gd name="T23" fmla="*/ 2147483646 h 230"/>
                  <a:gd name="T24" fmla="*/ 2147483646 w 104"/>
                  <a:gd name="T25" fmla="*/ 2147483646 h 230"/>
                  <a:gd name="T26" fmla="*/ 2147483646 w 104"/>
                  <a:gd name="T27" fmla="*/ 2147483646 h 230"/>
                  <a:gd name="T28" fmla="*/ 2147483646 w 104"/>
                  <a:gd name="T29" fmla="*/ 2147483646 h 230"/>
                  <a:gd name="T30" fmla="*/ 2147483646 w 104"/>
                  <a:gd name="T31" fmla="*/ 2147483646 h 2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4"/>
                  <a:gd name="T49" fmla="*/ 0 h 230"/>
                  <a:gd name="T50" fmla="*/ 104 w 104"/>
                  <a:gd name="T51" fmla="*/ 230 h 2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4" h="230">
                    <a:moveTo>
                      <a:pt x="94" y="230"/>
                    </a:moveTo>
                    <a:cubicBezTo>
                      <a:pt x="66" y="230"/>
                      <a:pt x="66" y="230"/>
                      <a:pt x="66" y="230"/>
                    </a:cubicBezTo>
                    <a:cubicBezTo>
                      <a:pt x="62" y="230"/>
                      <a:pt x="58" y="227"/>
                      <a:pt x="57" y="223"/>
                    </a:cubicBezTo>
                    <a:cubicBezTo>
                      <a:pt x="1" y="11"/>
                      <a:pt x="1" y="11"/>
                      <a:pt x="1" y="11"/>
                    </a:cubicBezTo>
                    <a:cubicBezTo>
                      <a:pt x="0" y="8"/>
                      <a:pt x="1" y="6"/>
                      <a:pt x="3" y="3"/>
                    </a:cubicBezTo>
                    <a:cubicBezTo>
                      <a:pt x="4" y="1"/>
                      <a:pt x="7" y="0"/>
                      <a:pt x="10" y="0"/>
                    </a:cubicBezTo>
                    <a:cubicBezTo>
                      <a:pt x="38" y="0"/>
                      <a:pt x="38" y="0"/>
                      <a:pt x="38" y="0"/>
                    </a:cubicBezTo>
                    <a:cubicBezTo>
                      <a:pt x="42" y="0"/>
                      <a:pt x="46" y="3"/>
                      <a:pt x="47" y="6"/>
                    </a:cubicBezTo>
                    <a:cubicBezTo>
                      <a:pt x="103" y="219"/>
                      <a:pt x="103" y="219"/>
                      <a:pt x="103" y="219"/>
                    </a:cubicBezTo>
                    <a:cubicBezTo>
                      <a:pt x="104" y="221"/>
                      <a:pt x="103" y="224"/>
                      <a:pt x="102" y="226"/>
                    </a:cubicBezTo>
                    <a:cubicBezTo>
                      <a:pt x="100" y="229"/>
                      <a:pt x="97" y="230"/>
                      <a:pt x="94" y="230"/>
                    </a:cubicBezTo>
                    <a:close/>
                    <a:moveTo>
                      <a:pt x="73" y="212"/>
                    </a:moveTo>
                    <a:cubicBezTo>
                      <a:pt x="83" y="212"/>
                      <a:pt x="83" y="212"/>
                      <a:pt x="83" y="212"/>
                    </a:cubicBezTo>
                    <a:cubicBezTo>
                      <a:pt x="31" y="18"/>
                      <a:pt x="31" y="18"/>
                      <a:pt x="31" y="18"/>
                    </a:cubicBezTo>
                    <a:cubicBezTo>
                      <a:pt x="22" y="18"/>
                      <a:pt x="22" y="18"/>
                      <a:pt x="22" y="18"/>
                    </a:cubicBezTo>
                    <a:lnTo>
                      <a:pt x="73" y="212"/>
                    </a:ln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100"/>
              </a:p>
            </p:txBody>
          </p:sp>
          <p:sp>
            <p:nvSpPr>
              <p:cNvPr id="331" name="Freeform 376">
                <a:extLst>
                  <a:ext uri="{FF2B5EF4-FFF2-40B4-BE49-F238E27FC236}">
                    <a16:creationId xmlns:a16="http://schemas.microsoft.com/office/drawing/2014/main" id="{6B1A9ADC-CA71-47F3-A8CC-CB35CDF53DD5}"/>
                  </a:ext>
                </a:extLst>
              </p:cNvPr>
              <p:cNvSpPr>
                <a:spLocks/>
              </p:cNvSpPr>
              <p:nvPr/>
            </p:nvSpPr>
            <p:spPr bwMode="auto">
              <a:xfrm>
                <a:off x="5673458" y="3546508"/>
                <a:ext cx="480181" cy="57365"/>
              </a:xfrm>
              <a:custGeom>
                <a:avLst/>
                <a:gdLst>
                  <a:gd name="T0" fmla="*/ 2147483646 w 155"/>
                  <a:gd name="T1" fmla="*/ 2147483646 h 18"/>
                  <a:gd name="T2" fmla="*/ 2147483646 w 155"/>
                  <a:gd name="T3" fmla="*/ 2147483646 h 18"/>
                  <a:gd name="T4" fmla="*/ 0 w 155"/>
                  <a:gd name="T5" fmla="*/ 2147483646 h 18"/>
                  <a:gd name="T6" fmla="*/ 2147483646 w 155"/>
                  <a:gd name="T7" fmla="*/ 0 h 18"/>
                  <a:gd name="T8" fmla="*/ 2147483646 w 155"/>
                  <a:gd name="T9" fmla="*/ 0 h 18"/>
                  <a:gd name="T10" fmla="*/ 2147483646 w 155"/>
                  <a:gd name="T11" fmla="*/ 2147483646 h 18"/>
                  <a:gd name="T12" fmla="*/ 2147483646 w 155"/>
                  <a:gd name="T13" fmla="*/ 2147483646 h 18"/>
                  <a:gd name="T14" fmla="*/ 0 60000 65536"/>
                  <a:gd name="T15" fmla="*/ 0 60000 65536"/>
                  <a:gd name="T16" fmla="*/ 0 60000 65536"/>
                  <a:gd name="T17" fmla="*/ 0 60000 65536"/>
                  <a:gd name="T18" fmla="*/ 0 60000 65536"/>
                  <a:gd name="T19" fmla="*/ 0 60000 65536"/>
                  <a:gd name="T20" fmla="*/ 0 60000 65536"/>
                  <a:gd name="T21" fmla="*/ 0 w 155"/>
                  <a:gd name="T22" fmla="*/ 0 h 18"/>
                  <a:gd name="T23" fmla="*/ 155 w 15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5" h="18">
                    <a:moveTo>
                      <a:pt x="146" y="18"/>
                    </a:moveTo>
                    <a:cubicBezTo>
                      <a:pt x="9" y="18"/>
                      <a:pt x="9" y="18"/>
                      <a:pt x="9" y="18"/>
                    </a:cubicBezTo>
                    <a:cubicBezTo>
                      <a:pt x="4" y="18"/>
                      <a:pt x="0" y="14"/>
                      <a:pt x="0" y="9"/>
                    </a:cubicBezTo>
                    <a:cubicBezTo>
                      <a:pt x="0" y="4"/>
                      <a:pt x="4" y="0"/>
                      <a:pt x="9" y="0"/>
                    </a:cubicBezTo>
                    <a:cubicBezTo>
                      <a:pt x="146" y="0"/>
                      <a:pt x="146" y="0"/>
                      <a:pt x="146" y="0"/>
                    </a:cubicBezTo>
                    <a:cubicBezTo>
                      <a:pt x="151" y="0"/>
                      <a:pt x="155" y="4"/>
                      <a:pt x="155" y="9"/>
                    </a:cubicBezTo>
                    <a:cubicBezTo>
                      <a:pt x="155" y="14"/>
                      <a:pt x="151" y="18"/>
                      <a:pt x="146"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100"/>
              </a:p>
            </p:txBody>
          </p:sp>
          <p:sp>
            <p:nvSpPr>
              <p:cNvPr id="332" name="Freeform 377">
                <a:extLst>
                  <a:ext uri="{FF2B5EF4-FFF2-40B4-BE49-F238E27FC236}">
                    <a16:creationId xmlns:a16="http://schemas.microsoft.com/office/drawing/2014/main" id="{775A497C-FFB6-4750-83B2-241E9E6528E8}"/>
                  </a:ext>
                </a:extLst>
              </p:cNvPr>
              <p:cNvSpPr>
                <a:spLocks/>
              </p:cNvSpPr>
              <p:nvPr/>
            </p:nvSpPr>
            <p:spPr bwMode="auto">
              <a:xfrm>
                <a:off x="5618893" y="3695659"/>
                <a:ext cx="589313" cy="61191"/>
              </a:xfrm>
              <a:custGeom>
                <a:avLst/>
                <a:gdLst>
                  <a:gd name="T0" fmla="*/ 2147483646 w 189"/>
                  <a:gd name="T1" fmla="*/ 2147483646 h 18"/>
                  <a:gd name="T2" fmla="*/ 2147483646 w 189"/>
                  <a:gd name="T3" fmla="*/ 2147483646 h 18"/>
                  <a:gd name="T4" fmla="*/ 0 w 189"/>
                  <a:gd name="T5" fmla="*/ 2147483646 h 18"/>
                  <a:gd name="T6" fmla="*/ 2147483646 w 189"/>
                  <a:gd name="T7" fmla="*/ 0 h 18"/>
                  <a:gd name="T8" fmla="*/ 2147483646 w 189"/>
                  <a:gd name="T9" fmla="*/ 0 h 18"/>
                  <a:gd name="T10" fmla="*/ 2147483646 w 189"/>
                  <a:gd name="T11" fmla="*/ 2147483646 h 18"/>
                  <a:gd name="T12" fmla="*/ 2147483646 w 189"/>
                  <a:gd name="T13" fmla="*/ 2147483646 h 18"/>
                  <a:gd name="T14" fmla="*/ 0 60000 65536"/>
                  <a:gd name="T15" fmla="*/ 0 60000 65536"/>
                  <a:gd name="T16" fmla="*/ 0 60000 65536"/>
                  <a:gd name="T17" fmla="*/ 0 60000 65536"/>
                  <a:gd name="T18" fmla="*/ 0 60000 65536"/>
                  <a:gd name="T19" fmla="*/ 0 60000 65536"/>
                  <a:gd name="T20" fmla="*/ 0 60000 65536"/>
                  <a:gd name="T21" fmla="*/ 0 w 189"/>
                  <a:gd name="T22" fmla="*/ 0 h 18"/>
                  <a:gd name="T23" fmla="*/ 189 w 18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9" h="18">
                    <a:moveTo>
                      <a:pt x="180" y="18"/>
                    </a:moveTo>
                    <a:cubicBezTo>
                      <a:pt x="9" y="18"/>
                      <a:pt x="9" y="18"/>
                      <a:pt x="9" y="18"/>
                    </a:cubicBezTo>
                    <a:cubicBezTo>
                      <a:pt x="4" y="18"/>
                      <a:pt x="0" y="14"/>
                      <a:pt x="0" y="9"/>
                    </a:cubicBezTo>
                    <a:cubicBezTo>
                      <a:pt x="0" y="4"/>
                      <a:pt x="4" y="0"/>
                      <a:pt x="9" y="0"/>
                    </a:cubicBezTo>
                    <a:cubicBezTo>
                      <a:pt x="180" y="0"/>
                      <a:pt x="180" y="0"/>
                      <a:pt x="180" y="0"/>
                    </a:cubicBezTo>
                    <a:cubicBezTo>
                      <a:pt x="185" y="0"/>
                      <a:pt x="189" y="4"/>
                      <a:pt x="189" y="9"/>
                    </a:cubicBezTo>
                    <a:cubicBezTo>
                      <a:pt x="189" y="14"/>
                      <a:pt x="185" y="18"/>
                      <a:pt x="18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100"/>
              </a:p>
            </p:txBody>
          </p:sp>
          <p:sp>
            <p:nvSpPr>
              <p:cNvPr id="333" name="Freeform 378">
                <a:extLst>
                  <a:ext uri="{FF2B5EF4-FFF2-40B4-BE49-F238E27FC236}">
                    <a16:creationId xmlns:a16="http://schemas.microsoft.com/office/drawing/2014/main" id="{58743767-D96D-4E69-9A1E-E82713A818AA}"/>
                  </a:ext>
                </a:extLst>
              </p:cNvPr>
              <p:cNvSpPr>
                <a:spLocks/>
              </p:cNvSpPr>
              <p:nvPr/>
            </p:nvSpPr>
            <p:spPr bwMode="auto">
              <a:xfrm>
                <a:off x="5567965" y="3844813"/>
                <a:ext cx="691170" cy="57365"/>
              </a:xfrm>
              <a:custGeom>
                <a:avLst/>
                <a:gdLst>
                  <a:gd name="T0" fmla="*/ 2147483646 w 221"/>
                  <a:gd name="T1" fmla="*/ 2147483646 h 18"/>
                  <a:gd name="T2" fmla="*/ 2147483646 w 221"/>
                  <a:gd name="T3" fmla="*/ 2147483646 h 18"/>
                  <a:gd name="T4" fmla="*/ 0 w 221"/>
                  <a:gd name="T5" fmla="*/ 2147483646 h 18"/>
                  <a:gd name="T6" fmla="*/ 2147483646 w 221"/>
                  <a:gd name="T7" fmla="*/ 0 h 18"/>
                  <a:gd name="T8" fmla="*/ 2147483646 w 221"/>
                  <a:gd name="T9" fmla="*/ 0 h 18"/>
                  <a:gd name="T10" fmla="*/ 2147483646 w 221"/>
                  <a:gd name="T11" fmla="*/ 2147483646 h 18"/>
                  <a:gd name="T12" fmla="*/ 2147483646 w 221"/>
                  <a:gd name="T13" fmla="*/ 2147483646 h 18"/>
                  <a:gd name="T14" fmla="*/ 0 60000 65536"/>
                  <a:gd name="T15" fmla="*/ 0 60000 65536"/>
                  <a:gd name="T16" fmla="*/ 0 60000 65536"/>
                  <a:gd name="T17" fmla="*/ 0 60000 65536"/>
                  <a:gd name="T18" fmla="*/ 0 60000 65536"/>
                  <a:gd name="T19" fmla="*/ 0 60000 65536"/>
                  <a:gd name="T20" fmla="*/ 0 60000 65536"/>
                  <a:gd name="T21" fmla="*/ 0 w 221"/>
                  <a:gd name="T22" fmla="*/ 0 h 18"/>
                  <a:gd name="T23" fmla="*/ 221 w 221"/>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8">
                    <a:moveTo>
                      <a:pt x="212" y="18"/>
                    </a:moveTo>
                    <a:cubicBezTo>
                      <a:pt x="9" y="18"/>
                      <a:pt x="9" y="18"/>
                      <a:pt x="9" y="18"/>
                    </a:cubicBezTo>
                    <a:cubicBezTo>
                      <a:pt x="4" y="18"/>
                      <a:pt x="0" y="14"/>
                      <a:pt x="0" y="9"/>
                    </a:cubicBezTo>
                    <a:cubicBezTo>
                      <a:pt x="0" y="4"/>
                      <a:pt x="4" y="0"/>
                      <a:pt x="9" y="0"/>
                    </a:cubicBezTo>
                    <a:cubicBezTo>
                      <a:pt x="212" y="0"/>
                      <a:pt x="212" y="0"/>
                      <a:pt x="212" y="0"/>
                    </a:cubicBezTo>
                    <a:cubicBezTo>
                      <a:pt x="217" y="0"/>
                      <a:pt x="221" y="4"/>
                      <a:pt x="221" y="9"/>
                    </a:cubicBezTo>
                    <a:cubicBezTo>
                      <a:pt x="221" y="14"/>
                      <a:pt x="217" y="18"/>
                      <a:pt x="212"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100"/>
              </a:p>
            </p:txBody>
          </p:sp>
          <p:sp>
            <p:nvSpPr>
              <p:cNvPr id="334" name="Freeform 379">
                <a:extLst>
                  <a:ext uri="{FF2B5EF4-FFF2-40B4-BE49-F238E27FC236}">
                    <a16:creationId xmlns:a16="http://schemas.microsoft.com/office/drawing/2014/main" id="{638AD166-0B71-4F60-AAAE-511E9D90851B}"/>
                  </a:ext>
                </a:extLst>
              </p:cNvPr>
              <p:cNvSpPr>
                <a:spLocks/>
              </p:cNvSpPr>
              <p:nvPr/>
            </p:nvSpPr>
            <p:spPr bwMode="auto">
              <a:xfrm>
                <a:off x="5509761" y="3990142"/>
                <a:ext cx="807577" cy="61191"/>
              </a:xfrm>
              <a:custGeom>
                <a:avLst/>
                <a:gdLst>
                  <a:gd name="T0" fmla="*/ 2147483646 w 259"/>
                  <a:gd name="T1" fmla="*/ 2147483646 h 18"/>
                  <a:gd name="T2" fmla="*/ 2147483646 w 259"/>
                  <a:gd name="T3" fmla="*/ 2147483646 h 18"/>
                  <a:gd name="T4" fmla="*/ 0 w 259"/>
                  <a:gd name="T5" fmla="*/ 2147483646 h 18"/>
                  <a:gd name="T6" fmla="*/ 2147483646 w 259"/>
                  <a:gd name="T7" fmla="*/ 0 h 18"/>
                  <a:gd name="T8" fmla="*/ 2147483646 w 259"/>
                  <a:gd name="T9" fmla="*/ 0 h 18"/>
                  <a:gd name="T10" fmla="*/ 2147483646 w 259"/>
                  <a:gd name="T11" fmla="*/ 2147483646 h 18"/>
                  <a:gd name="T12" fmla="*/ 2147483646 w 259"/>
                  <a:gd name="T13" fmla="*/ 2147483646 h 18"/>
                  <a:gd name="T14" fmla="*/ 0 60000 65536"/>
                  <a:gd name="T15" fmla="*/ 0 60000 65536"/>
                  <a:gd name="T16" fmla="*/ 0 60000 65536"/>
                  <a:gd name="T17" fmla="*/ 0 60000 65536"/>
                  <a:gd name="T18" fmla="*/ 0 60000 65536"/>
                  <a:gd name="T19" fmla="*/ 0 60000 65536"/>
                  <a:gd name="T20" fmla="*/ 0 60000 65536"/>
                  <a:gd name="T21" fmla="*/ 0 w 259"/>
                  <a:gd name="T22" fmla="*/ 0 h 18"/>
                  <a:gd name="T23" fmla="*/ 259 w 25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9" h="18">
                    <a:moveTo>
                      <a:pt x="250" y="18"/>
                    </a:moveTo>
                    <a:cubicBezTo>
                      <a:pt x="9" y="18"/>
                      <a:pt x="9" y="18"/>
                      <a:pt x="9" y="18"/>
                    </a:cubicBezTo>
                    <a:cubicBezTo>
                      <a:pt x="4" y="18"/>
                      <a:pt x="0" y="14"/>
                      <a:pt x="0" y="9"/>
                    </a:cubicBezTo>
                    <a:cubicBezTo>
                      <a:pt x="0" y="4"/>
                      <a:pt x="4" y="0"/>
                      <a:pt x="9" y="0"/>
                    </a:cubicBezTo>
                    <a:cubicBezTo>
                      <a:pt x="250" y="0"/>
                      <a:pt x="250" y="0"/>
                      <a:pt x="250" y="0"/>
                    </a:cubicBezTo>
                    <a:cubicBezTo>
                      <a:pt x="255" y="0"/>
                      <a:pt x="259" y="4"/>
                      <a:pt x="259" y="9"/>
                    </a:cubicBezTo>
                    <a:cubicBezTo>
                      <a:pt x="259" y="14"/>
                      <a:pt x="255" y="18"/>
                      <a:pt x="250" y="18"/>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100"/>
              </a:p>
            </p:txBody>
          </p:sp>
          <p:sp>
            <p:nvSpPr>
              <p:cNvPr id="335" name="Freeform 380">
                <a:extLst>
                  <a:ext uri="{FF2B5EF4-FFF2-40B4-BE49-F238E27FC236}">
                    <a16:creationId xmlns:a16="http://schemas.microsoft.com/office/drawing/2014/main" id="{7432656E-4468-4FBE-86F2-39C9AA90C4CD}"/>
                  </a:ext>
                </a:extLst>
              </p:cNvPr>
              <p:cNvSpPr>
                <a:spLocks/>
              </p:cNvSpPr>
              <p:nvPr/>
            </p:nvSpPr>
            <p:spPr bwMode="auto">
              <a:xfrm>
                <a:off x="5738937" y="3091399"/>
                <a:ext cx="349222" cy="214168"/>
              </a:xfrm>
              <a:custGeom>
                <a:avLst/>
                <a:gdLst>
                  <a:gd name="T0" fmla="*/ 2147483646 w 113"/>
                  <a:gd name="T1" fmla="*/ 2147483646 h 66"/>
                  <a:gd name="T2" fmla="*/ 2147483646 w 113"/>
                  <a:gd name="T3" fmla="*/ 2147483646 h 66"/>
                  <a:gd name="T4" fmla="*/ 2147483646 w 113"/>
                  <a:gd name="T5" fmla="*/ 2147483646 h 66"/>
                  <a:gd name="T6" fmla="*/ 2147483646 w 113"/>
                  <a:gd name="T7" fmla="*/ 2147483646 h 66"/>
                  <a:gd name="T8" fmla="*/ 2147483646 w 113"/>
                  <a:gd name="T9" fmla="*/ 2147483646 h 66"/>
                  <a:gd name="T10" fmla="*/ 0 w 113"/>
                  <a:gd name="T11" fmla="*/ 2147483646 h 66"/>
                  <a:gd name="T12" fmla="*/ 2147483646 w 113"/>
                  <a:gd name="T13" fmla="*/ 0 h 66"/>
                  <a:gd name="T14" fmla="*/ 2147483646 w 113"/>
                  <a:gd name="T15" fmla="*/ 2147483646 h 66"/>
                  <a:gd name="T16" fmla="*/ 2147483646 w 113"/>
                  <a:gd name="T17" fmla="*/ 2147483646 h 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
                  <a:gd name="T28" fmla="*/ 0 h 66"/>
                  <a:gd name="T29" fmla="*/ 113 w 113"/>
                  <a:gd name="T30" fmla="*/ 66 h 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 h="66">
                    <a:moveTo>
                      <a:pt x="104" y="66"/>
                    </a:moveTo>
                    <a:cubicBezTo>
                      <a:pt x="99" y="66"/>
                      <a:pt x="95" y="62"/>
                      <a:pt x="95" y="57"/>
                    </a:cubicBezTo>
                    <a:cubicBezTo>
                      <a:pt x="95" y="35"/>
                      <a:pt x="78" y="18"/>
                      <a:pt x="56" y="18"/>
                    </a:cubicBezTo>
                    <a:cubicBezTo>
                      <a:pt x="35" y="18"/>
                      <a:pt x="18" y="35"/>
                      <a:pt x="18" y="57"/>
                    </a:cubicBezTo>
                    <a:cubicBezTo>
                      <a:pt x="18" y="62"/>
                      <a:pt x="14" y="66"/>
                      <a:pt x="9" y="66"/>
                    </a:cubicBezTo>
                    <a:cubicBezTo>
                      <a:pt x="4" y="66"/>
                      <a:pt x="0" y="62"/>
                      <a:pt x="0" y="57"/>
                    </a:cubicBezTo>
                    <a:cubicBezTo>
                      <a:pt x="0" y="25"/>
                      <a:pt x="25" y="0"/>
                      <a:pt x="56" y="0"/>
                    </a:cubicBezTo>
                    <a:cubicBezTo>
                      <a:pt x="88" y="0"/>
                      <a:pt x="113" y="25"/>
                      <a:pt x="113" y="57"/>
                    </a:cubicBezTo>
                    <a:cubicBezTo>
                      <a:pt x="113" y="62"/>
                      <a:pt x="109" y="66"/>
                      <a:pt x="104" y="6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100"/>
              </a:p>
            </p:txBody>
          </p:sp>
          <p:sp>
            <p:nvSpPr>
              <p:cNvPr id="336" name="Freeform 381">
                <a:extLst>
                  <a:ext uri="{FF2B5EF4-FFF2-40B4-BE49-F238E27FC236}">
                    <a16:creationId xmlns:a16="http://schemas.microsoft.com/office/drawing/2014/main" id="{2C1F9251-B572-4CE7-A11F-4BEDA94E5CCD}"/>
                  </a:ext>
                </a:extLst>
              </p:cNvPr>
              <p:cNvSpPr>
                <a:spLocks/>
              </p:cNvSpPr>
              <p:nvPr/>
            </p:nvSpPr>
            <p:spPr bwMode="auto">
              <a:xfrm>
                <a:off x="4713661" y="2734260"/>
                <a:ext cx="2431130" cy="1346200"/>
              </a:xfrm>
              <a:custGeom>
                <a:avLst/>
                <a:gdLst>
                  <a:gd name="T0" fmla="*/ 2147483646 w 432"/>
                  <a:gd name="T1" fmla="*/ 2147483646 h 411"/>
                  <a:gd name="T2" fmla="*/ 2147483646 w 432"/>
                  <a:gd name="T3" fmla="*/ 2147483646 h 411"/>
                  <a:gd name="T4" fmla="*/ 2147483646 w 432"/>
                  <a:gd name="T5" fmla="*/ 2147483646 h 411"/>
                  <a:gd name="T6" fmla="*/ 2147483646 w 432"/>
                  <a:gd name="T7" fmla="*/ 2147483646 h 411"/>
                  <a:gd name="T8" fmla="*/ 2147483646 w 432"/>
                  <a:gd name="T9" fmla="*/ 2147483646 h 411"/>
                  <a:gd name="T10" fmla="*/ 2147483646 w 432"/>
                  <a:gd name="T11" fmla="*/ 2147483646 h 411"/>
                  <a:gd name="T12" fmla="*/ 2147483646 w 432"/>
                  <a:gd name="T13" fmla="*/ 2147483646 h 411"/>
                  <a:gd name="T14" fmla="*/ 2147483646 w 432"/>
                  <a:gd name="T15" fmla="*/ 2147483646 h 411"/>
                  <a:gd name="T16" fmla="*/ 2147483646 w 432"/>
                  <a:gd name="T17" fmla="*/ 2147483646 h 411"/>
                  <a:gd name="T18" fmla="*/ 0 w 432"/>
                  <a:gd name="T19" fmla="*/ 2147483646 h 411"/>
                  <a:gd name="T20" fmla="*/ 0 w 432"/>
                  <a:gd name="T21" fmla="*/ 2147483646 h 411"/>
                  <a:gd name="T22" fmla="*/ 2147483646 w 432"/>
                  <a:gd name="T23" fmla="*/ 0 h 411"/>
                  <a:gd name="T24" fmla="*/ 2147483646 w 432"/>
                  <a:gd name="T25" fmla="*/ 2147483646 h 411"/>
                  <a:gd name="T26" fmla="*/ 2147483646 w 432"/>
                  <a:gd name="T27" fmla="*/ 2147483646 h 411"/>
                  <a:gd name="T28" fmla="*/ 2147483646 w 432"/>
                  <a:gd name="T29" fmla="*/ 2147483646 h 411"/>
                  <a:gd name="T30" fmla="*/ 2147483646 w 432"/>
                  <a:gd name="T31" fmla="*/ 2147483646 h 411"/>
                  <a:gd name="T32" fmla="*/ 2147483646 w 432"/>
                  <a:gd name="T33" fmla="*/ 2147483646 h 411"/>
                  <a:gd name="T34" fmla="*/ 2147483646 w 432"/>
                  <a:gd name="T35" fmla="*/ 2147483646 h 411"/>
                  <a:gd name="T36" fmla="*/ 2147483646 w 432"/>
                  <a:gd name="T37" fmla="*/ 2147483646 h 411"/>
                  <a:gd name="T38" fmla="*/ 2147483646 w 432"/>
                  <a:gd name="T39" fmla="*/ 2147483646 h 411"/>
                  <a:gd name="T40" fmla="*/ 2147483646 w 432"/>
                  <a:gd name="T41" fmla="*/ 2147483646 h 411"/>
                  <a:gd name="T42" fmla="*/ 2147483646 w 432"/>
                  <a:gd name="T43" fmla="*/ 2147483646 h 411"/>
                  <a:gd name="T44" fmla="*/ 2147483646 w 432"/>
                  <a:gd name="T45" fmla="*/ 2147483646 h 411"/>
                  <a:gd name="T46" fmla="*/ 2147483646 w 432"/>
                  <a:gd name="T47" fmla="*/ 2147483646 h 411"/>
                  <a:gd name="T48" fmla="*/ 2147483646 w 432"/>
                  <a:gd name="T49" fmla="*/ 2147483646 h 411"/>
                  <a:gd name="T50" fmla="*/ 2147483646 w 432"/>
                  <a:gd name="T51" fmla="*/ 2147483646 h 411"/>
                  <a:gd name="T52" fmla="*/ 2147483646 w 432"/>
                  <a:gd name="T53" fmla="*/ 2147483646 h 411"/>
                  <a:gd name="T54" fmla="*/ 2147483646 w 432"/>
                  <a:gd name="T55" fmla="*/ 2147483646 h 411"/>
                  <a:gd name="T56" fmla="*/ 2147483646 w 432"/>
                  <a:gd name="T57" fmla="*/ 2147483646 h 411"/>
                  <a:gd name="T58" fmla="*/ 2147483646 w 432"/>
                  <a:gd name="T59" fmla="*/ 2147483646 h 411"/>
                  <a:gd name="T60" fmla="*/ 2147483646 w 432"/>
                  <a:gd name="T61" fmla="*/ 2147483646 h 41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32"/>
                  <a:gd name="T94" fmla="*/ 0 h 411"/>
                  <a:gd name="T95" fmla="*/ 432 w 432"/>
                  <a:gd name="T96" fmla="*/ 411 h 41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32" h="411">
                    <a:moveTo>
                      <a:pt x="423" y="411"/>
                    </a:moveTo>
                    <a:cubicBezTo>
                      <a:pt x="372" y="411"/>
                      <a:pt x="372" y="411"/>
                      <a:pt x="372" y="411"/>
                    </a:cubicBezTo>
                    <a:cubicBezTo>
                      <a:pt x="367" y="411"/>
                      <a:pt x="363" y="407"/>
                      <a:pt x="363" y="402"/>
                    </a:cubicBezTo>
                    <a:cubicBezTo>
                      <a:pt x="363" y="217"/>
                      <a:pt x="363" y="217"/>
                      <a:pt x="363" y="217"/>
                    </a:cubicBezTo>
                    <a:cubicBezTo>
                      <a:pt x="363" y="137"/>
                      <a:pt x="297" y="71"/>
                      <a:pt x="216" y="71"/>
                    </a:cubicBezTo>
                    <a:cubicBezTo>
                      <a:pt x="136" y="71"/>
                      <a:pt x="70" y="137"/>
                      <a:pt x="70" y="217"/>
                    </a:cubicBezTo>
                    <a:cubicBezTo>
                      <a:pt x="70" y="402"/>
                      <a:pt x="70" y="402"/>
                      <a:pt x="70" y="402"/>
                    </a:cubicBezTo>
                    <a:cubicBezTo>
                      <a:pt x="70" y="407"/>
                      <a:pt x="66" y="411"/>
                      <a:pt x="61" y="411"/>
                    </a:cubicBezTo>
                    <a:cubicBezTo>
                      <a:pt x="9" y="411"/>
                      <a:pt x="9" y="411"/>
                      <a:pt x="9" y="411"/>
                    </a:cubicBezTo>
                    <a:cubicBezTo>
                      <a:pt x="4" y="411"/>
                      <a:pt x="0" y="407"/>
                      <a:pt x="0" y="402"/>
                    </a:cubicBezTo>
                    <a:cubicBezTo>
                      <a:pt x="0" y="216"/>
                      <a:pt x="0" y="216"/>
                      <a:pt x="0" y="216"/>
                    </a:cubicBezTo>
                    <a:cubicBezTo>
                      <a:pt x="0" y="96"/>
                      <a:pt x="97" y="0"/>
                      <a:pt x="216" y="0"/>
                    </a:cubicBezTo>
                    <a:cubicBezTo>
                      <a:pt x="335" y="0"/>
                      <a:pt x="432" y="96"/>
                      <a:pt x="432" y="216"/>
                    </a:cubicBezTo>
                    <a:cubicBezTo>
                      <a:pt x="432" y="286"/>
                      <a:pt x="432" y="286"/>
                      <a:pt x="432" y="286"/>
                    </a:cubicBezTo>
                    <a:cubicBezTo>
                      <a:pt x="432" y="291"/>
                      <a:pt x="428" y="295"/>
                      <a:pt x="423" y="295"/>
                    </a:cubicBezTo>
                    <a:cubicBezTo>
                      <a:pt x="418" y="295"/>
                      <a:pt x="414" y="291"/>
                      <a:pt x="414" y="286"/>
                    </a:cubicBezTo>
                    <a:cubicBezTo>
                      <a:pt x="414" y="216"/>
                      <a:pt x="414" y="216"/>
                      <a:pt x="414" y="216"/>
                    </a:cubicBezTo>
                    <a:cubicBezTo>
                      <a:pt x="414" y="106"/>
                      <a:pt x="326" y="18"/>
                      <a:pt x="216" y="18"/>
                    </a:cubicBezTo>
                    <a:cubicBezTo>
                      <a:pt x="107" y="18"/>
                      <a:pt x="18" y="106"/>
                      <a:pt x="18" y="216"/>
                    </a:cubicBezTo>
                    <a:cubicBezTo>
                      <a:pt x="18" y="393"/>
                      <a:pt x="18" y="393"/>
                      <a:pt x="18" y="393"/>
                    </a:cubicBezTo>
                    <a:cubicBezTo>
                      <a:pt x="52" y="393"/>
                      <a:pt x="52" y="393"/>
                      <a:pt x="52" y="393"/>
                    </a:cubicBezTo>
                    <a:cubicBezTo>
                      <a:pt x="52" y="217"/>
                      <a:pt x="52" y="217"/>
                      <a:pt x="52" y="217"/>
                    </a:cubicBezTo>
                    <a:cubicBezTo>
                      <a:pt x="52" y="127"/>
                      <a:pt x="126" y="53"/>
                      <a:pt x="216" y="53"/>
                    </a:cubicBezTo>
                    <a:cubicBezTo>
                      <a:pt x="307" y="53"/>
                      <a:pt x="381" y="127"/>
                      <a:pt x="381" y="217"/>
                    </a:cubicBezTo>
                    <a:cubicBezTo>
                      <a:pt x="381" y="393"/>
                      <a:pt x="381" y="393"/>
                      <a:pt x="381" y="393"/>
                    </a:cubicBezTo>
                    <a:cubicBezTo>
                      <a:pt x="414" y="393"/>
                      <a:pt x="414" y="393"/>
                      <a:pt x="414" y="393"/>
                    </a:cubicBezTo>
                    <a:cubicBezTo>
                      <a:pt x="414" y="349"/>
                      <a:pt x="414" y="349"/>
                      <a:pt x="414" y="349"/>
                    </a:cubicBezTo>
                    <a:cubicBezTo>
                      <a:pt x="414" y="344"/>
                      <a:pt x="418" y="340"/>
                      <a:pt x="423" y="340"/>
                    </a:cubicBezTo>
                    <a:cubicBezTo>
                      <a:pt x="428" y="340"/>
                      <a:pt x="432" y="344"/>
                      <a:pt x="432" y="349"/>
                    </a:cubicBezTo>
                    <a:cubicBezTo>
                      <a:pt x="432" y="402"/>
                      <a:pt x="432" y="402"/>
                      <a:pt x="432" y="402"/>
                    </a:cubicBezTo>
                    <a:cubicBezTo>
                      <a:pt x="432" y="407"/>
                      <a:pt x="428" y="411"/>
                      <a:pt x="423" y="411"/>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100"/>
              </a:p>
            </p:txBody>
          </p:sp>
          <p:sp>
            <p:nvSpPr>
              <p:cNvPr id="337" name="Freeform 383">
                <a:extLst>
                  <a:ext uri="{FF2B5EF4-FFF2-40B4-BE49-F238E27FC236}">
                    <a16:creationId xmlns:a16="http://schemas.microsoft.com/office/drawing/2014/main" id="{8B49E25C-69AD-49FE-8547-79278807808A}"/>
                  </a:ext>
                </a:extLst>
              </p:cNvPr>
              <p:cNvSpPr>
                <a:spLocks/>
              </p:cNvSpPr>
              <p:nvPr/>
            </p:nvSpPr>
            <p:spPr bwMode="auto">
              <a:xfrm>
                <a:off x="5396990" y="3240553"/>
                <a:ext cx="400151" cy="806954"/>
              </a:xfrm>
              <a:custGeom>
                <a:avLst/>
                <a:gdLst>
                  <a:gd name="T0" fmla="*/ 2147483646 w 128"/>
                  <a:gd name="T1" fmla="*/ 2147483646 h 246"/>
                  <a:gd name="T2" fmla="*/ 2147483646 w 128"/>
                  <a:gd name="T3" fmla="*/ 2147483646 h 246"/>
                  <a:gd name="T4" fmla="*/ 2147483646 w 128"/>
                  <a:gd name="T5" fmla="*/ 2147483646 h 246"/>
                  <a:gd name="T6" fmla="*/ 2147483646 w 128"/>
                  <a:gd name="T7" fmla="*/ 2147483646 h 246"/>
                  <a:gd name="T8" fmla="*/ 2147483646 w 128"/>
                  <a:gd name="T9" fmla="*/ 2147483646 h 246"/>
                  <a:gd name="T10" fmla="*/ 2147483646 w 128"/>
                  <a:gd name="T11" fmla="*/ 2147483646 h 246"/>
                  <a:gd name="T12" fmla="*/ 2147483646 w 128"/>
                  <a:gd name="T13" fmla="*/ 2147483646 h 246"/>
                  <a:gd name="T14" fmla="*/ 2147483646 w 128"/>
                  <a:gd name="T15" fmla="*/ 2147483646 h 246"/>
                  <a:gd name="T16" fmla="*/ 0 60000 65536"/>
                  <a:gd name="T17" fmla="*/ 0 60000 65536"/>
                  <a:gd name="T18" fmla="*/ 0 60000 65536"/>
                  <a:gd name="T19" fmla="*/ 0 60000 65536"/>
                  <a:gd name="T20" fmla="*/ 0 60000 65536"/>
                  <a:gd name="T21" fmla="*/ 0 60000 65536"/>
                  <a:gd name="T22" fmla="*/ 0 60000 65536"/>
                  <a:gd name="T23" fmla="*/ 0 60000 65536"/>
                  <a:gd name="T24" fmla="*/ 0 w 128"/>
                  <a:gd name="T25" fmla="*/ 0 h 246"/>
                  <a:gd name="T26" fmla="*/ 128 w 128"/>
                  <a:gd name="T27" fmla="*/ 246 h 2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8" h="246">
                    <a:moveTo>
                      <a:pt x="10" y="246"/>
                    </a:moveTo>
                    <a:cubicBezTo>
                      <a:pt x="9" y="246"/>
                      <a:pt x="7" y="246"/>
                      <a:pt x="6" y="245"/>
                    </a:cubicBezTo>
                    <a:cubicBezTo>
                      <a:pt x="2" y="243"/>
                      <a:pt x="0" y="238"/>
                      <a:pt x="2" y="233"/>
                    </a:cubicBezTo>
                    <a:cubicBezTo>
                      <a:pt x="110" y="7"/>
                      <a:pt x="110" y="7"/>
                      <a:pt x="110" y="7"/>
                    </a:cubicBezTo>
                    <a:cubicBezTo>
                      <a:pt x="112" y="2"/>
                      <a:pt x="117" y="0"/>
                      <a:pt x="122" y="3"/>
                    </a:cubicBezTo>
                    <a:cubicBezTo>
                      <a:pt x="126" y="5"/>
                      <a:pt x="128" y="10"/>
                      <a:pt x="126" y="15"/>
                    </a:cubicBezTo>
                    <a:cubicBezTo>
                      <a:pt x="18" y="241"/>
                      <a:pt x="18" y="241"/>
                      <a:pt x="18" y="241"/>
                    </a:cubicBezTo>
                    <a:cubicBezTo>
                      <a:pt x="17" y="244"/>
                      <a:pt x="13" y="246"/>
                      <a:pt x="10" y="24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100"/>
              </a:p>
            </p:txBody>
          </p:sp>
          <p:sp>
            <p:nvSpPr>
              <p:cNvPr id="338" name="Freeform 384">
                <a:extLst>
                  <a:ext uri="{FF2B5EF4-FFF2-40B4-BE49-F238E27FC236}">
                    <a16:creationId xmlns:a16="http://schemas.microsoft.com/office/drawing/2014/main" id="{90F31EE9-3FFC-4939-A3C2-59205EF21202}"/>
                  </a:ext>
                </a:extLst>
              </p:cNvPr>
              <p:cNvSpPr>
                <a:spLocks/>
              </p:cNvSpPr>
              <p:nvPr/>
            </p:nvSpPr>
            <p:spPr bwMode="auto">
              <a:xfrm>
                <a:off x="6029956" y="3240553"/>
                <a:ext cx="400151" cy="806954"/>
              </a:xfrm>
              <a:custGeom>
                <a:avLst/>
                <a:gdLst>
                  <a:gd name="T0" fmla="*/ 2147483646 w 128"/>
                  <a:gd name="T1" fmla="*/ 2147483646 h 246"/>
                  <a:gd name="T2" fmla="*/ 2147483646 w 128"/>
                  <a:gd name="T3" fmla="*/ 2147483646 h 246"/>
                  <a:gd name="T4" fmla="*/ 2147483646 w 128"/>
                  <a:gd name="T5" fmla="*/ 2147483646 h 246"/>
                  <a:gd name="T6" fmla="*/ 2147483646 w 128"/>
                  <a:gd name="T7" fmla="*/ 2147483646 h 246"/>
                  <a:gd name="T8" fmla="*/ 2147483646 w 128"/>
                  <a:gd name="T9" fmla="*/ 2147483646 h 246"/>
                  <a:gd name="T10" fmla="*/ 2147483646 w 128"/>
                  <a:gd name="T11" fmla="*/ 2147483646 h 246"/>
                  <a:gd name="T12" fmla="*/ 2147483646 w 128"/>
                  <a:gd name="T13" fmla="*/ 2147483646 h 246"/>
                  <a:gd name="T14" fmla="*/ 2147483646 w 128"/>
                  <a:gd name="T15" fmla="*/ 2147483646 h 246"/>
                  <a:gd name="T16" fmla="*/ 0 60000 65536"/>
                  <a:gd name="T17" fmla="*/ 0 60000 65536"/>
                  <a:gd name="T18" fmla="*/ 0 60000 65536"/>
                  <a:gd name="T19" fmla="*/ 0 60000 65536"/>
                  <a:gd name="T20" fmla="*/ 0 60000 65536"/>
                  <a:gd name="T21" fmla="*/ 0 60000 65536"/>
                  <a:gd name="T22" fmla="*/ 0 60000 65536"/>
                  <a:gd name="T23" fmla="*/ 0 60000 65536"/>
                  <a:gd name="T24" fmla="*/ 0 w 128"/>
                  <a:gd name="T25" fmla="*/ 0 h 246"/>
                  <a:gd name="T26" fmla="*/ 128 w 128"/>
                  <a:gd name="T27" fmla="*/ 246 h 24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8" h="246">
                    <a:moveTo>
                      <a:pt x="118" y="246"/>
                    </a:moveTo>
                    <a:cubicBezTo>
                      <a:pt x="114" y="246"/>
                      <a:pt x="111" y="244"/>
                      <a:pt x="110" y="241"/>
                    </a:cubicBezTo>
                    <a:cubicBezTo>
                      <a:pt x="2" y="15"/>
                      <a:pt x="2" y="15"/>
                      <a:pt x="2" y="15"/>
                    </a:cubicBezTo>
                    <a:cubicBezTo>
                      <a:pt x="0" y="10"/>
                      <a:pt x="2" y="5"/>
                      <a:pt x="6" y="3"/>
                    </a:cubicBezTo>
                    <a:cubicBezTo>
                      <a:pt x="11" y="0"/>
                      <a:pt x="16" y="2"/>
                      <a:pt x="18" y="7"/>
                    </a:cubicBezTo>
                    <a:cubicBezTo>
                      <a:pt x="126" y="233"/>
                      <a:pt x="126" y="233"/>
                      <a:pt x="126" y="233"/>
                    </a:cubicBezTo>
                    <a:cubicBezTo>
                      <a:pt x="128" y="238"/>
                      <a:pt x="126" y="243"/>
                      <a:pt x="122" y="245"/>
                    </a:cubicBezTo>
                    <a:cubicBezTo>
                      <a:pt x="120" y="246"/>
                      <a:pt x="119" y="246"/>
                      <a:pt x="118" y="246"/>
                    </a:cubicBezTo>
                    <a:close/>
                  </a:path>
                </a:pathLst>
              </a:custGeom>
              <a:solidFill>
                <a:srgbClr val="595757"/>
              </a:solidFill>
              <a:ln>
                <a:noFill/>
              </a:ln>
              <a:extLst>
                <a:ext uri="{91240B29-F687-4F45-9708-019B960494DF}">
                  <a14:hiddenLine xmlns:a14="http://schemas.microsoft.com/office/drawing/2010/main" w="9525">
                    <a:solidFill>
                      <a:srgbClr val="000000"/>
                    </a:solidFill>
                    <a:round/>
                    <a:headEnd/>
                    <a:tailEnd/>
                  </a14:hiddenLine>
                </a:ext>
              </a:extLst>
            </p:spPr>
            <p:txBody>
              <a:bodyPr lIns="91278" tIns="45639" rIns="91278" bIns="45639"/>
              <a:lstStyle/>
              <a:p>
                <a:endParaRPr lang="zh-CN" altLang="en-US" sz="1100"/>
              </a:p>
            </p:txBody>
          </p:sp>
        </p:grpSp>
        <p:sp>
          <p:nvSpPr>
            <p:cNvPr id="314" name="矩形 313">
              <a:extLst>
                <a:ext uri="{FF2B5EF4-FFF2-40B4-BE49-F238E27FC236}">
                  <a16:creationId xmlns:a16="http://schemas.microsoft.com/office/drawing/2014/main" id="{4CD58E74-9426-459B-B5A6-4159763F288D}"/>
                </a:ext>
              </a:extLst>
            </p:cNvPr>
            <p:cNvSpPr/>
            <p:nvPr/>
          </p:nvSpPr>
          <p:spPr>
            <a:xfrm>
              <a:off x="6161887" y="4254313"/>
              <a:ext cx="2714923" cy="334060"/>
            </a:xfrm>
            <a:prstGeom prst="rect">
              <a:avLst/>
            </a:prstGeom>
            <a:noFill/>
          </p:spPr>
          <p:txBody>
            <a:bodyPr wrap="none" rtlCol="0">
              <a:spAutoFit/>
            </a:bodyPr>
            <a:lstStyle/>
            <a:p>
              <a:r>
                <a:rPr lang="en-US" b="1" dirty="0"/>
                <a:t>Tunnel </a:t>
              </a:r>
              <a:r>
                <a:rPr lang="en-US" altLang="zh-CN" b="1" dirty="0"/>
                <a:t>Deformation Monitoring</a:t>
              </a:r>
              <a:endParaRPr lang="en-US" b="1" dirty="0"/>
            </a:p>
          </p:txBody>
        </p:sp>
        <p:pic>
          <p:nvPicPr>
            <p:cNvPr id="315" name="图片 314">
              <a:extLst>
                <a:ext uri="{FF2B5EF4-FFF2-40B4-BE49-F238E27FC236}">
                  <a16:creationId xmlns:a16="http://schemas.microsoft.com/office/drawing/2014/main" id="{556D55B1-8DC2-4CD1-BBF3-3713D2634929}"/>
                </a:ext>
              </a:extLst>
            </p:cNvPr>
            <p:cNvPicPr>
              <a:picLocks noChangeAspect="1"/>
            </p:cNvPicPr>
            <p:nvPr/>
          </p:nvPicPr>
          <p:blipFill>
            <a:blip r:embed="rId2"/>
            <a:stretch>
              <a:fillRect/>
            </a:stretch>
          </p:blipFill>
          <p:spPr>
            <a:xfrm>
              <a:off x="8046073" y="3615444"/>
              <a:ext cx="268120" cy="313394"/>
            </a:xfrm>
            <a:prstGeom prst="rect">
              <a:avLst/>
            </a:prstGeom>
          </p:spPr>
        </p:pic>
        <p:sp>
          <p:nvSpPr>
            <p:cNvPr id="316" name="文本框 315">
              <a:extLst>
                <a:ext uri="{FF2B5EF4-FFF2-40B4-BE49-F238E27FC236}">
                  <a16:creationId xmlns:a16="http://schemas.microsoft.com/office/drawing/2014/main" id="{B30F9A56-0F01-4809-82D2-5397B967FFDB}"/>
                </a:ext>
              </a:extLst>
            </p:cNvPr>
            <p:cNvSpPr txBox="1"/>
            <p:nvPr/>
          </p:nvSpPr>
          <p:spPr>
            <a:xfrm>
              <a:off x="7904422" y="4044649"/>
              <a:ext cx="1098059" cy="208788"/>
            </a:xfrm>
            <a:prstGeom prst="rect">
              <a:avLst/>
            </a:prstGeom>
            <a:noFill/>
          </p:spPr>
          <p:txBody>
            <a:bodyPr wrap="square" rtlCol="0">
              <a:spAutoFit/>
            </a:bodyPr>
            <a:lstStyle/>
            <a:p>
              <a:r>
                <a:rPr lang="en-US" altLang="zh-CN" sz="400" dirty="0"/>
                <a:t>Sensing Tx/Rx</a:t>
              </a:r>
              <a:endParaRPr lang="zh-CN" altLang="en-US" sz="400" dirty="0"/>
            </a:p>
          </p:txBody>
        </p:sp>
        <p:grpSp>
          <p:nvGrpSpPr>
            <p:cNvPr id="317" name="组合 316">
              <a:extLst>
                <a:ext uri="{FF2B5EF4-FFF2-40B4-BE49-F238E27FC236}">
                  <a16:creationId xmlns:a16="http://schemas.microsoft.com/office/drawing/2014/main" id="{561AC332-E322-4A31-8DD7-D1CE6C661854}"/>
                </a:ext>
              </a:extLst>
            </p:cNvPr>
            <p:cNvGrpSpPr/>
            <p:nvPr/>
          </p:nvGrpSpPr>
          <p:grpSpPr>
            <a:xfrm rot="650263" flipH="1">
              <a:off x="7687939" y="3334648"/>
              <a:ext cx="410612" cy="427448"/>
              <a:chOff x="8034352" y="4506190"/>
              <a:chExt cx="461183" cy="563001"/>
            </a:xfrm>
            <a:solidFill>
              <a:schemeClr val="accent2">
                <a:lumMod val="60000"/>
                <a:lumOff val="40000"/>
              </a:schemeClr>
            </a:solidFill>
          </p:grpSpPr>
          <p:sp>
            <p:nvSpPr>
              <p:cNvPr id="324" name="Freeform 526">
                <a:extLst>
                  <a:ext uri="{FF2B5EF4-FFF2-40B4-BE49-F238E27FC236}">
                    <a16:creationId xmlns:a16="http://schemas.microsoft.com/office/drawing/2014/main" id="{6DCB907D-89D7-4ABF-8805-9C0CDB40BDBC}"/>
                  </a:ext>
                </a:extLst>
              </p:cNvPr>
              <p:cNvSpPr>
                <a:spLocks noEditPoints="1" noChangeArrowheads="1"/>
              </p:cNvSpPr>
              <p:nvPr/>
            </p:nvSpPr>
            <p:spPr bwMode="auto">
              <a:xfrm>
                <a:off x="8036213" y="4769048"/>
                <a:ext cx="396097" cy="300143"/>
              </a:xfrm>
              <a:custGeom>
                <a:avLst/>
                <a:gdLst>
                  <a:gd name="T0" fmla="*/ 232 w 255"/>
                  <a:gd name="T1" fmla="*/ 192 h 192"/>
                  <a:gd name="T2" fmla="*/ 112 w 255"/>
                  <a:gd name="T3" fmla="*/ 124 h 192"/>
                  <a:gd name="T4" fmla="*/ 15 w 255"/>
                  <a:gd name="T5" fmla="*/ 20 h 192"/>
                  <a:gd name="T6" fmla="*/ 142 w 255"/>
                  <a:gd name="T7" fmla="*/ 84 h 192"/>
                  <a:gd name="T8" fmla="*/ 240 w 255"/>
                  <a:gd name="T9" fmla="*/ 189 h 192"/>
                  <a:gd name="T10" fmla="*/ 240 w 255"/>
                  <a:gd name="T11" fmla="*/ 189 h 192"/>
                  <a:gd name="T12" fmla="*/ 232 w 255"/>
                  <a:gd name="T13" fmla="*/ 192 h 192"/>
                  <a:gd name="T14" fmla="*/ 237 w 255"/>
                  <a:gd name="T15" fmla="*/ 187 h 192"/>
                  <a:gd name="T16" fmla="*/ 237 w 255"/>
                  <a:gd name="T17" fmla="*/ 187 h 192"/>
                  <a:gd name="T18" fmla="*/ 23 w 255"/>
                  <a:gd name="T19" fmla="*/ 24 h 192"/>
                  <a:gd name="T20" fmla="*/ 21 w 255"/>
                  <a:gd name="T21" fmla="*/ 25 h 192"/>
                  <a:gd name="T22" fmla="*/ 117 w 255"/>
                  <a:gd name="T23" fmla="*/ 118 h 192"/>
                  <a:gd name="T24" fmla="*/ 233 w 255"/>
                  <a:gd name="T25" fmla="*/ 184 h 192"/>
                  <a:gd name="T26" fmla="*/ 137 w 255"/>
                  <a:gd name="T27" fmla="*/ 91 h 192"/>
                  <a:gd name="T28" fmla="*/ 23 w 255"/>
                  <a:gd name="T29" fmla="*/ 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192">
                    <a:moveTo>
                      <a:pt x="232" y="192"/>
                    </a:moveTo>
                    <a:cubicBezTo>
                      <a:pt x="203" y="192"/>
                      <a:pt x="116" y="127"/>
                      <a:pt x="112" y="124"/>
                    </a:cubicBezTo>
                    <a:cubicBezTo>
                      <a:pt x="108" y="121"/>
                      <a:pt x="0" y="39"/>
                      <a:pt x="15" y="20"/>
                    </a:cubicBezTo>
                    <a:cubicBezTo>
                      <a:pt x="29" y="0"/>
                      <a:pt x="138" y="81"/>
                      <a:pt x="142" y="84"/>
                    </a:cubicBezTo>
                    <a:cubicBezTo>
                      <a:pt x="147" y="88"/>
                      <a:pt x="255" y="169"/>
                      <a:pt x="240" y="189"/>
                    </a:cubicBezTo>
                    <a:cubicBezTo>
                      <a:pt x="240" y="189"/>
                      <a:pt x="240" y="189"/>
                      <a:pt x="240" y="189"/>
                    </a:cubicBezTo>
                    <a:cubicBezTo>
                      <a:pt x="238" y="191"/>
                      <a:pt x="236" y="192"/>
                      <a:pt x="232" y="192"/>
                    </a:cubicBezTo>
                    <a:close/>
                    <a:moveTo>
                      <a:pt x="237" y="187"/>
                    </a:moveTo>
                    <a:cubicBezTo>
                      <a:pt x="237" y="187"/>
                      <a:pt x="237" y="187"/>
                      <a:pt x="237" y="187"/>
                    </a:cubicBezTo>
                    <a:close/>
                    <a:moveTo>
                      <a:pt x="23" y="24"/>
                    </a:moveTo>
                    <a:cubicBezTo>
                      <a:pt x="22" y="24"/>
                      <a:pt x="21" y="24"/>
                      <a:pt x="21" y="25"/>
                    </a:cubicBezTo>
                    <a:cubicBezTo>
                      <a:pt x="19" y="31"/>
                      <a:pt x="50" y="67"/>
                      <a:pt x="117" y="118"/>
                    </a:cubicBezTo>
                    <a:cubicBezTo>
                      <a:pt x="184" y="168"/>
                      <a:pt x="227" y="187"/>
                      <a:pt x="233" y="184"/>
                    </a:cubicBezTo>
                    <a:cubicBezTo>
                      <a:pt x="235" y="177"/>
                      <a:pt x="204" y="141"/>
                      <a:pt x="137" y="91"/>
                    </a:cubicBezTo>
                    <a:cubicBezTo>
                      <a:pt x="75" y="44"/>
                      <a:pt x="33"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p>
            </p:txBody>
          </p:sp>
          <p:sp>
            <p:nvSpPr>
              <p:cNvPr id="325" name="Freeform 527">
                <a:extLst>
                  <a:ext uri="{FF2B5EF4-FFF2-40B4-BE49-F238E27FC236}">
                    <a16:creationId xmlns:a16="http://schemas.microsoft.com/office/drawing/2014/main" id="{0B2C106E-BD29-435A-9612-A9DF151FA262}"/>
                  </a:ext>
                </a:extLst>
              </p:cNvPr>
              <p:cNvSpPr>
                <a:spLocks noEditPoints="1" noChangeArrowheads="1"/>
              </p:cNvSpPr>
              <p:nvPr/>
            </p:nvSpPr>
            <p:spPr bwMode="auto">
              <a:xfrm>
                <a:off x="8049229" y="4765319"/>
                <a:ext cx="446306" cy="143546"/>
              </a:xfrm>
              <a:custGeom>
                <a:avLst/>
                <a:gdLst>
                  <a:gd name="T0" fmla="*/ 249 w 286"/>
                  <a:gd name="T1" fmla="*/ 92 h 92"/>
                  <a:gd name="T2" fmla="*/ 234 w 286"/>
                  <a:gd name="T3" fmla="*/ 92 h 92"/>
                  <a:gd name="T4" fmla="*/ 138 w 286"/>
                  <a:gd name="T5" fmla="*/ 78 h 92"/>
                  <a:gd name="T6" fmla="*/ 5 w 286"/>
                  <a:gd name="T7" fmla="*/ 24 h 92"/>
                  <a:gd name="T8" fmla="*/ 148 w 286"/>
                  <a:gd name="T9" fmla="*/ 29 h 92"/>
                  <a:gd name="T10" fmla="*/ 281 w 286"/>
                  <a:gd name="T11" fmla="*/ 83 h 92"/>
                  <a:gd name="T12" fmla="*/ 281 w 286"/>
                  <a:gd name="T13" fmla="*/ 83 h 92"/>
                  <a:gd name="T14" fmla="*/ 249 w 286"/>
                  <a:gd name="T15" fmla="*/ 92 h 92"/>
                  <a:gd name="T16" fmla="*/ 36 w 286"/>
                  <a:gd name="T17" fmla="*/ 23 h 92"/>
                  <a:gd name="T18" fmla="*/ 13 w 286"/>
                  <a:gd name="T19" fmla="*/ 26 h 92"/>
                  <a:gd name="T20" fmla="*/ 139 w 286"/>
                  <a:gd name="T21" fmla="*/ 70 h 92"/>
                  <a:gd name="T22" fmla="*/ 273 w 286"/>
                  <a:gd name="T23" fmla="*/ 81 h 92"/>
                  <a:gd name="T24" fmla="*/ 146 w 286"/>
                  <a:gd name="T25" fmla="*/ 37 h 92"/>
                  <a:gd name="T26" fmla="*/ 36 w 286"/>
                  <a:gd name="T27" fmla="*/ 23 h 92"/>
                  <a:gd name="T28" fmla="*/ 277 w 286"/>
                  <a:gd name="T29" fmla="*/ 82 h 92"/>
                  <a:gd name="T30" fmla="*/ 277 w 286"/>
                  <a:gd name="T31"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92">
                    <a:moveTo>
                      <a:pt x="249" y="92"/>
                    </a:moveTo>
                    <a:cubicBezTo>
                      <a:pt x="245" y="92"/>
                      <a:pt x="240" y="92"/>
                      <a:pt x="234" y="92"/>
                    </a:cubicBezTo>
                    <a:cubicBezTo>
                      <a:pt x="208" y="90"/>
                      <a:pt x="174" y="85"/>
                      <a:pt x="138" y="78"/>
                    </a:cubicBezTo>
                    <a:cubicBezTo>
                      <a:pt x="132" y="77"/>
                      <a:pt x="0" y="48"/>
                      <a:pt x="5" y="24"/>
                    </a:cubicBezTo>
                    <a:cubicBezTo>
                      <a:pt x="10" y="0"/>
                      <a:pt x="142" y="28"/>
                      <a:pt x="148" y="29"/>
                    </a:cubicBezTo>
                    <a:cubicBezTo>
                      <a:pt x="154" y="30"/>
                      <a:pt x="286" y="58"/>
                      <a:pt x="281" y="83"/>
                    </a:cubicBezTo>
                    <a:cubicBezTo>
                      <a:pt x="281" y="83"/>
                      <a:pt x="281" y="83"/>
                      <a:pt x="281" y="83"/>
                    </a:cubicBezTo>
                    <a:cubicBezTo>
                      <a:pt x="280" y="87"/>
                      <a:pt x="275" y="92"/>
                      <a:pt x="249" y="92"/>
                    </a:cubicBezTo>
                    <a:close/>
                    <a:moveTo>
                      <a:pt x="36" y="23"/>
                    </a:moveTo>
                    <a:cubicBezTo>
                      <a:pt x="22" y="23"/>
                      <a:pt x="14" y="24"/>
                      <a:pt x="13" y="26"/>
                    </a:cubicBezTo>
                    <a:cubicBezTo>
                      <a:pt x="14" y="32"/>
                      <a:pt x="57" y="53"/>
                      <a:pt x="139" y="70"/>
                    </a:cubicBezTo>
                    <a:cubicBezTo>
                      <a:pt x="221" y="87"/>
                      <a:pt x="268" y="86"/>
                      <a:pt x="273" y="81"/>
                    </a:cubicBezTo>
                    <a:cubicBezTo>
                      <a:pt x="271" y="74"/>
                      <a:pt x="228" y="54"/>
                      <a:pt x="146" y="37"/>
                    </a:cubicBezTo>
                    <a:cubicBezTo>
                      <a:pt x="96" y="26"/>
                      <a:pt x="58" y="23"/>
                      <a:pt x="36" y="23"/>
                    </a:cubicBezTo>
                    <a:close/>
                    <a:moveTo>
                      <a:pt x="277" y="82"/>
                    </a:moveTo>
                    <a:cubicBezTo>
                      <a:pt x="277" y="82"/>
                      <a:pt x="277" y="82"/>
                      <a:pt x="277"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p>
            </p:txBody>
          </p:sp>
          <p:sp>
            <p:nvSpPr>
              <p:cNvPr id="326" name="Freeform 528">
                <a:extLst>
                  <a:ext uri="{FF2B5EF4-FFF2-40B4-BE49-F238E27FC236}">
                    <a16:creationId xmlns:a16="http://schemas.microsoft.com/office/drawing/2014/main" id="{DD8948A2-29DF-4183-80D2-04A4341E8616}"/>
                  </a:ext>
                </a:extLst>
              </p:cNvPr>
              <p:cNvSpPr>
                <a:spLocks noEditPoints="1" noChangeArrowheads="1"/>
              </p:cNvSpPr>
              <p:nvPr/>
            </p:nvSpPr>
            <p:spPr bwMode="auto">
              <a:xfrm>
                <a:off x="8054808" y="4668378"/>
                <a:ext cx="438868" cy="151004"/>
              </a:xfrm>
              <a:custGeom>
                <a:avLst/>
                <a:gdLst>
                  <a:gd name="T0" fmla="*/ 30 w 281"/>
                  <a:gd name="T1" fmla="*/ 97 h 97"/>
                  <a:gd name="T2" fmla="*/ 1 w 281"/>
                  <a:gd name="T3" fmla="*/ 88 h 97"/>
                  <a:gd name="T4" fmla="*/ 39 w 281"/>
                  <a:gd name="T5" fmla="*/ 60 h 97"/>
                  <a:gd name="T6" fmla="*/ 132 w 281"/>
                  <a:gd name="T7" fmla="*/ 32 h 97"/>
                  <a:gd name="T8" fmla="*/ 275 w 281"/>
                  <a:gd name="T9" fmla="*/ 24 h 97"/>
                  <a:gd name="T10" fmla="*/ 275 w 281"/>
                  <a:gd name="T11" fmla="*/ 24 h 97"/>
                  <a:gd name="T12" fmla="*/ 144 w 281"/>
                  <a:gd name="T13" fmla="*/ 80 h 97"/>
                  <a:gd name="T14" fmla="*/ 30 w 281"/>
                  <a:gd name="T15" fmla="*/ 97 h 97"/>
                  <a:gd name="T16" fmla="*/ 248 w 281"/>
                  <a:gd name="T17" fmla="*/ 23 h 97"/>
                  <a:gd name="T18" fmla="*/ 134 w 281"/>
                  <a:gd name="T19" fmla="*/ 40 h 97"/>
                  <a:gd name="T20" fmla="*/ 9 w 281"/>
                  <a:gd name="T21" fmla="*/ 86 h 97"/>
                  <a:gd name="T22" fmla="*/ 142 w 281"/>
                  <a:gd name="T23" fmla="*/ 73 h 97"/>
                  <a:gd name="T24" fmla="*/ 268 w 281"/>
                  <a:gd name="T25" fmla="*/ 26 h 97"/>
                  <a:gd name="T26" fmla="*/ 248 w 281"/>
                  <a:gd name="T27" fmla="*/ 23 h 97"/>
                  <a:gd name="T28" fmla="*/ 268 w 281"/>
                  <a:gd name="T29" fmla="*/ 26 h 97"/>
                  <a:gd name="T30" fmla="*/ 268 w 281"/>
                  <a:gd name="T31"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1" h="97">
                    <a:moveTo>
                      <a:pt x="30" y="97"/>
                    </a:moveTo>
                    <a:cubicBezTo>
                      <a:pt x="14" y="97"/>
                      <a:pt x="2" y="95"/>
                      <a:pt x="1" y="88"/>
                    </a:cubicBezTo>
                    <a:cubicBezTo>
                      <a:pt x="0" y="83"/>
                      <a:pt x="3" y="74"/>
                      <a:pt x="39" y="60"/>
                    </a:cubicBezTo>
                    <a:cubicBezTo>
                      <a:pt x="63" y="50"/>
                      <a:pt x="97" y="40"/>
                      <a:pt x="132" y="32"/>
                    </a:cubicBezTo>
                    <a:cubicBezTo>
                      <a:pt x="138" y="31"/>
                      <a:pt x="270" y="0"/>
                      <a:pt x="275" y="24"/>
                    </a:cubicBezTo>
                    <a:cubicBezTo>
                      <a:pt x="275" y="24"/>
                      <a:pt x="275" y="24"/>
                      <a:pt x="275" y="24"/>
                    </a:cubicBezTo>
                    <a:cubicBezTo>
                      <a:pt x="281" y="48"/>
                      <a:pt x="149" y="79"/>
                      <a:pt x="144" y="80"/>
                    </a:cubicBezTo>
                    <a:cubicBezTo>
                      <a:pt x="140" y="81"/>
                      <a:pt x="71" y="97"/>
                      <a:pt x="30" y="97"/>
                    </a:cubicBezTo>
                    <a:close/>
                    <a:moveTo>
                      <a:pt x="248" y="23"/>
                    </a:moveTo>
                    <a:cubicBezTo>
                      <a:pt x="226" y="23"/>
                      <a:pt x="187" y="27"/>
                      <a:pt x="134" y="40"/>
                    </a:cubicBezTo>
                    <a:cubicBezTo>
                      <a:pt x="52" y="59"/>
                      <a:pt x="10" y="80"/>
                      <a:pt x="9" y="86"/>
                    </a:cubicBezTo>
                    <a:cubicBezTo>
                      <a:pt x="12" y="92"/>
                      <a:pt x="60" y="92"/>
                      <a:pt x="142" y="73"/>
                    </a:cubicBezTo>
                    <a:cubicBezTo>
                      <a:pt x="223" y="54"/>
                      <a:pt x="266" y="33"/>
                      <a:pt x="268" y="26"/>
                    </a:cubicBezTo>
                    <a:cubicBezTo>
                      <a:pt x="266" y="24"/>
                      <a:pt x="259" y="23"/>
                      <a:pt x="248" y="23"/>
                    </a:cubicBezTo>
                    <a:close/>
                    <a:moveTo>
                      <a:pt x="268" y="26"/>
                    </a:moveTo>
                    <a:cubicBezTo>
                      <a:pt x="268" y="26"/>
                      <a:pt x="268" y="26"/>
                      <a:pt x="26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p>
            </p:txBody>
          </p:sp>
          <p:sp>
            <p:nvSpPr>
              <p:cNvPr id="327" name="Freeform 529">
                <a:extLst>
                  <a:ext uri="{FF2B5EF4-FFF2-40B4-BE49-F238E27FC236}">
                    <a16:creationId xmlns:a16="http://schemas.microsoft.com/office/drawing/2014/main" id="{1A8FFA21-2E21-4B9E-9DB5-9D2D32A24363}"/>
                  </a:ext>
                </a:extLst>
              </p:cNvPr>
              <p:cNvSpPr>
                <a:spLocks noEditPoints="1" noChangeArrowheads="1"/>
              </p:cNvSpPr>
              <p:nvPr/>
            </p:nvSpPr>
            <p:spPr bwMode="auto">
              <a:xfrm>
                <a:off x="8034352" y="4506190"/>
                <a:ext cx="375641" cy="307599"/>
              </a:xfrm>
              <a:custGeom>
                <a:avLst/>
                <a:gdLst>
                  <a:gd name="T0" fmla="*/ 23 w 241"/>
                  <a:gd name="T1" fmla="*/ 197 h 197"/>
                  <a:gd name="T2" fmla="*/ 16 w 241"/>
                  <a:gd name="T3" fmla="*/ 194 h 197"/>
                  <a:gd name="T4" fmla="*/ 111 w 241"/>
                  <a:gd name="T5" fmla="*/ 87 h 197"/>
                  <a:gd name="T6" fmla="*/ 237 w 241"/>
                  <a:gd name="T7" fmla="*/ 20 h 197"/>
                  <a:gd name="T8" fmla="*/ 215 w 241"/>
                  <a:gd name="T9" fmla="*/ 61 h 197"/>
                  <a:gd name="T10" fmla="*/ 142 w 241"/>
                  <a:gd name="T11" fmla="*/ 126 h 197"/>
                  <a:gd name="T12" fmla="*/ 23 w 241"/>
                  <a:gd name="T13" fmla="*/ 197 h 197"/>
                  <a:gd name="T14" fmla="*/ 230 w 241"/>
                  <a:gd name="T15" fmla="*/ 24 h 197"/>
                  <a:gd name="T16" fmla="*/ 116 w 241"/>
                  <a:gd name="T17" fmla="*/ 93 h 197"/>
                  <a:gd name="T18" fmla="*/ 22 w 241"/>
                  <a:gd name="T19" fmla="*/ 189 h 197"/>
                  <a:gd name="T20" fmla="*/ 137 w 241"/>
                  <a:gd name="T21" fmla="*/ 120 h 197"/>
                  <a:gd name="T22" fmla="*/ 231 w 241"/>
                  <a:gd name="T23" fmla="*/ 25 h 197"/>
                  <a:gd name="T24" fmla="*/ 230 w 241"/>
                  <a:gd name="T25" fmla="*/ 24 h 197"/>
                  <a:gd name="T26" fmla="*/ 231 w 241"/>
                  <a:gd name="T27" fmla="*/ 25 h 197"/>
                  <a:gd name="T28" fmla="*/ 231 w 241"/>
                  <a:gd name="T29" fmla="*/ 2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1" h="197">
                    <a:moveTo>
                      <a:pt x="23" y="197"/>
                    </a:moveTo>
                    <a:cubicBezTo>
                      <a:pt x="20" y="197"/>
                      <a:pt x="17" y="196"/>
                      <a:pt x="16" y="194"/>
                    </a:cubicBezTo>
                    <a:cubicBezTo>
                      <a:pt x="0" y="174"/>
                      <a:pt x="107" y="91"/>
                      <a:pt x="111" y="87"/>
                    </a:cubicBezTo>
                    <a:cubicBezTo>
                      <a:pt x="116" y="84"/>
                      <a:pt x="222" y="0"/>
                      <a:pt x="237" y="20"/>
                    </a:cubicBezTo>
                    <a:cubicBezTo>
                      <a:pt x="241" y="24"/>
                      <a:pt x="241" y="33"/>
                      <a:pt x="215" y="61"/>
                    </a:cubicBezTo>
                    <a:cubicBezTo>
                      <a:pt x="197" y="81"/>
                      <a:pt x="171" y="104"/>
                      <a:pt x="142" y="126"/>
                    </a:cubicBezTo>
                    <a:cubicBezTo>
                      <a:pt x="138" y="130"/>
                      <a:pt x="52" y="197"/>
                      <a:pt x="23" y="197"/>
                    </a:cubicBezTo>
                    <a:close/>
                    <a:moveTo>
                      <a:pt x="230" y="24"/>
                    </a:moveTo>
                    <a:cubicBezTo>
                      <a:pt x="219" y="24"/>
                      <a:pt x="178" y="45"/>
                      <a:pt x="116" y="93"/>
                    </a:cubicBezTo>
                    <a:cubicBezTo>
                      <a:pt x="50" y="145"/>
                      <a:pt x="20" y="183"/>
                      <a:pt x="22" y="189"/>
                    </a:cubicBezTo>
                    <a:cubicBezTo>
                      <a:pt x="27" y="192"/>
                      <a:pt x="71" y="172"/>
                      <a:pt x="137" y="120"/>
                    </a:cubicBezTo>
                    <a:cubicBezTo>
                      <a:pt x="202" y="69"/>
                      <a:pt x="232" y="32"/>
                      <a:pt x="231" y="25"/>
                    </a:cubicBezTo>
                    <a:cubicBezTo>
                      <a:pt x="231" y="25"/>
                      <a:pt x="230" y="24"/>
                      <a:pt x="230" y="24"/>
                    </a:cubicBezTo>
                    <a:close/>
                    <a:moveTo>
                      <a:pt x="231" y="25"/>
                    </a:moveTo>
                    <a:cubicBezTo>
                      <a:pt x="231" y="25"/>
                      <a:pt x="231" y="25"/>
                      <a:pt x="2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p>
            </p:txBody>
          </p:sp>
        </p:grpSp>
        <p:pic>
          <p:nvPicPr>
            <p:cNvPr id="318" name="图片 317">
              <a:extLst>
                <a:ext uri="{FF2B5EF4-FFF2-40B4-BE49-F238E27FC236}">
                  <a16:creationId xmlns:a16="http://schemas.microsoft.com/office/drawing/2014/main" id="{5F18F9E1-6B2F-486C-8FBC-1D58E908E2FA}"/>
                </a:ext>
              </a:extLst>
            </p:cNvPr>
            <p:cNvPicPr>
              <a:picLocks noChangeAspect="1"/>
            </p:cNvPicPr>
            <p:nvPr/>
          </p:nvPicPr>
          <p:blipFill>
            <a:blip r:embed="rId2"/>
            <a:stretch>
              <a:fillRect/>
            </a:stretch>
          </p:blipFill>
          <p:spPr>
            <a:xfrm>
              <a:off x="6907846" y="3615152"/>
              <a:ext cx="268120" cy="313394"/>
            </a:xfrm>
            <a:prstGeom prst="rect">
              <a:avLst/>
            </a:prstGeom>
          </p:spPr>
        </p:pic>
        <p:grpSp>
          <p:nvGrpSpPr>
            <p:cNvPr id="319" name="组合 318">
              <a:extLst>
                <a:ext uri="{FF2B5EF4-FFF2-40B4-BE49-F238E27FC236}">
                  <a16:creationId xmlns:a16="http://schemas.microsoft.com/office/drawing/2014/main" id="{3B171DB3-24B5-4B20-B26E-BE1537D056D9}"/>
                </a:ext>
              </a:extLst>
            </p:cNvPr>
            <p:cNvGrpSpPr/>
            <p:nvPr/>
          </p:nvGrpSpPr>
          <p:grpSpPr>
            <a:xfrm rot="19514635">
              <a:off x="7011896" y="3317701"/>
              <a:ext cx="358983" cy="427448"/>
              <a:chOff x="8034352" y="4506190"/>
              <a:chExt cx="461183" cy="563001"/>
            </a:xfrm>
            <a:solidFill>
              <a:schemeClr val="accent2">
                <a:lumMod val="60000"/>
                <a:lumOff val="40000"/>
              </a:schemeClr>
            </a:solidFill>
          </p:grpSpPr>
          <p:sp>
            <p:nvSpPr>
              <p:cNvPr id="320" name="Freeform 526">
                <a:extLst>
                  <a:ext uri="{FF2B5EF4-FFF2-40B4-BE49-F238E27FC236}">
                    <a16:creationId xmlns:a16="http://schemas.microsoft.com/office/drawing/2014/main" id="{20D978EA-D949-46B6-BC7D-627A2D0504C5}"/>
                  </a:ext>
                </a:extLst>
              </p:cNvPr>
              <p:cNvSpPr>
                <a:spLocks noEditPoints="1" noChangeArrowheads="1"/>
              </p:cNvSpPr>
              <p:nvPr/>
            </p:nvSpPr>
            <p:spPr bwMode="auto">
              <a:xfrm>
                <a:off x="8036213" y="4769048"/>
                <a:ext cx="396097" cy="300143"/>
              </a:xfrm>
              <a:custGeom>
                <a:avLst/>
                <a:gdLst>
                  <a:gd name="T0" fmla="*/ 232 w 255"/>
                  <a:gd name="T1" fmla="*/ 192 h 192"/>
                  <a:gd name="T2" fmla="*/ 112 w 255"/>
                  <a:gd name="T3" fmla="*/ 124 h 192"/>
                  <a:gd name="T4" fmla="*/ 15 w 255"/>
                  <a:gd name="T5" fmla="*/ 20 h 192"/>
                  <a:gd name="T6" fmla="*/ 142 w 255"/>
                  <a:gd name="T7" fmla="*/ 84 h 192"/>
                  <a:gd name="T8" fmla="*/ 240 w 255"/>
                  <a:gd name="T9" fmla="*/ 189 h 192"/>
                  <a:gd name="T10" fmla="*/ 240 w 255"/>
                  <a:gd name="T11" fmla="*/ 189 h 192"/>
                  <a:gd name="T12" fmla="*/ 232 w 255"/>
                  <a:gd name="T13" fmla="*/ 192 h 192"/>
                  <a:gd name="T14" fmla="*/ 237 w 255"/>
                  <a:gd name="T15" fmla="*/ 187 h 192"/>
                  <a:gd name="T16" fmla="*/ 237 w 255"/>
                  <a:gd name="T17" fmla="*/ 187 h 192"/>
                  <a:gd name="T18" fmla="*/ 23 w 255"/>
                  <a:gd name="T19" fmla="*/ 24 h 192"/>
                  <a:gd name="T20" fmla="*/ 21 w 255"/>
                  <a:gd name="T21" fmla="*/ 25 h 192"/>
                  <a:gd name="T22" fmla="*/ 117 w 255"/>
                  <a:gd name="T23" fmla="*/ 118 h 192"/>
                  <a:gd name="T24" fmla="*/ 233 w 255"/>
                  <a:gd name="T25" fmla="*/ 184 h 192"/>
                  <a:gd name="T26" fmla="*/ 137 w 255"/>
                  <a:gd name="T27" fmla="*/ 91 h 192"/>
                  <a:gd name="T28" fmla="*/ 23 w 255"/>
                  <a:gd name="T29" fmla="*/ 2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5" h="192">
                    <a:moveTo>
                      <a:pt x="232" y="192"/>
                    </a:moveTo>
                    <a:cubicBezTo>
                      <a:pt x="203" y="192"/>
                      <a:pt x="116" y="127"/>
                      <a:pt x="112" y="124"/>
                    </a:cubicBezTo>
                    <a:cubicBezTo>
                      <a:pt x="108" y="121"/>
                      <a:pt x="0" y="39"/>
                      <a:pt x="15" y="20"/>
                    </a:cubicBezTo>
                    <a:cubicBezTo>
                      <a:pt x="29" y="0"/>
                      <a:pt x="138" y="81"/>
                      <a:pt x="142" y="84"/>
                    </a:cubicBezTo>
                    <a:cubicBezTo>
                      <a:pt x="147" y="88"/>
                      <a:pt x="255" y="169"/>
                      <a:pt x="240" y="189"/>
                    </a:cubicBezTo>
                    <a:cubicBezTo>
                      <a:pt x="240" y="189"/>
                      <a:pt x="240" y="189"/>
                      <a:pt x="240" y="189"/>
                    </a:cubicBezTo>
                    <a:cubicBezTo>
                      <a:pt x="238" y="191"/>
                      <a:pt x="236" y="192"/>
                      <a:pt x="232" y="192"/>
                    </a:cubicBezTo>
                    <a:close/>
                    <a:moveTo>
                      <a:pt x="237" y="187"/>
                    </a:moveTo>
                    <a:cubicBezTo>
                      <a:pt x="237" y="187"/>
                      <a:pt x="237" y="187"/>
                      <a:pt x="237" y="187"/>
                    </a:cubicBezTo>
                    <a:close/>
                    <a:moveTo>
                      <a:pt x="23" y="24"/>
                    </a:moveTo>
                    <a:cubicBezTo>
                      <a:pt x="22" y="24"/>
                      <a:pt x="21" y="24"/>
                      <a:pt x="21" y="25"/>
                    </a:cubicBezTo>
                    <a:cubicBezTo>
                      <a:pt x="19" y="31"/>
                      <a:pt x="50" y="67"/>
                      <a:pt x="117" y="118"/>
                    </a:cubicBezTo>
                    <a:cubicBezTo>
                      <a:pt x="184" y="168"/>
                      <a:pt x="227" y="187"/>
                      <a:pt x="233" y="184"/>
                    </a:cubicBezTo>
                    <a:cubicBezTo>
                      <a:pt x="235" y="177"/>
                      <a:pt x="204" y="141"/>
                      <a:pt x="137" y="91"/>
                    </a:cubicBezTo>
                    <a:cubicBezTo>
                      <a:pt x="75" y="44"/>
                      <a:pt x="33" y="24"/>
                      <a:pt x="2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p>
            </p:txBody>
          </p:sp>
          <p:sp>
            <p:nvSpPr>
              <p:cNvPr id="321" name="Freeform 527">
                <a:extLst>
                  <a:ext uri="{FF2B5EF4-FFF2-40B4-BE49-F238E27FC236}">
                    <a16:creationId xmlns:a16="http://schemas.microsoft.com/office/drawing/2014/main" id="{6C9B1AC9-6B53-4025-9880-F60BD5F1268A}"/>
                  </a:ext>
                </a:extLst>
              </p:cNvPr>
              <p:cNvSpPr>
                <a:spLocks noEditPoints="1" noChangeArrowheads="1"/>
              </p:cNvSpPr>
              <p:nvPr/>
            </p:nvSpPr>
            <p:spPr bwMode="auto">
              <a:xfrm>
                <a:off x="8049229" y="4765319"/>
                <a:ext cx="446306" cy="143546"/>
              </a:xfrm>
              <a:custGeom>
                <a:avLst/>
                <a:gdLst>
                  <a:gd name="T0" fmla="*/ 249 w 286"/>
                  <a:gd name="T1" fmla="*/ 92 h 92"/>
                  <a:gd name="T2" fmla="*/ 234 w 286"/>
                  <a:gd name="T3" fmla="*/ 92 h 92"/>
                  <a:gd name="T4" fmla="*/ 138 w 286"/>
                  <a:gd name="T5" fmla="*/ 78 h 92"/>
                  <a:gd name="T6" fmla="*/ 5 w 286"/>
                  <a:gd name="T7" fmla="*/ 24 h 92"/>
                  <a:gd name="T8" fmla="*/ 148 w 286"/>
                  <a:gd name="T9" fmla="*/ 29 h 92"/>
                  <a:gd name="T10" fmla="*/ 281 w 286"/>
                  <a:gd name="T11" fmla="*/ 83 h 92"/>
                  <a:gd name="T12" fmla="*/ 281 w 286"/>
                  <a:gd name="T13" fmla="*/ 83 h 92"/>
                  <a:gd name="T14" fmla="*/ 249 w 286"/>
                  <a:gd name="T15" fmla="*/ 92 h 92"/>
                  <a:gd name="T16" fmla="*/ 36 w 286"/>
                  <a:gd name="T17" fmla="*/ 23 h 92"/>
                  <a:gd name="T18" fmla="*/ 13 w 286"/>
                  <a:gd name="T19" fmla="*/ 26 h 92"/>
                  <a:gd name="T20" fmla="*/ 139 w 286"/>
                  <a:gd name="T21" fmla="*/ 70 h 92"/>
                  <a:gd name="T22" fmla="*/ 273 w 286"/>
                  <a:gd name="T23" fmla="*/ 81 h 92"/>
                  <a:gd name="T24" fmla="*/ 146 w 286"/>
                  <a:gd name="T25" fmla="*/ 37 h 92"/>
                  <a:gd name="T26" fmla="*/ 36 w 286"/>
                  <a:gd name="T27" fmla="*/ 23 h 92"/>
                  <a:gd name="T28" fmla="*/ 277 w 286"/>
                  <a:gd name="T29" fmla="*/ 82 h 92"/>
                  <a:gd name="T30" fmla="*/ 277 w 286"/>
                  <a:gd name="T31"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92">
                    <a:moveTo>
                      <a:pt x="249" y="92"/>
                    </a:moveTo>
                    <a:cubicBezTo>
                      <a:pt x="245" y="92"/>
                      <a:pt x="240" y="92"/>
                      <a:pt x="234" y="92"/>
                    </a:cubicBezTo>
                    <a:cubicBezTo>
                      <a:pt x="208" y="90"/>
                      <a:pt x="174" y="85"/>
                      <a:pt x="138" y="78"/>
                    </a:cubicBezTo>
                    <a:cubicBezTo>
                      <a:pt x="132" y="77"/>
                      <a:pt x="0" y="48"/>
                      <a:pt x="5" y="24"/>
                    </a:cubicBezTo>
                    <a:cubicBezTo>
                      <a:pt x="10" y="0"/>
                      <a:pt x="142" y="28"/>
                      <a:pt x="148" y="29"/>
                    </a:cubicBezTo>
                    <a:cubicBezTo>
                      <a:pt x="154" y="30"/>
                      <a:pt x="286" y="58"/>
                      <a:pt x="281" y="83"/>
                    </a:cubicBezTo>
                    <a:cubicBezTo>
                      <a:pt x="281" y="83"/>
                      <a:pt x="281" y="83"/>
                      <a:pt x="281" y="83"/>
                    </a:cubicBezTo>
                    <a:cubicBezTo>
                      <a:pt x="280" y="87"/>
                      <a:pt x="275" y="92"/>
                      <a:pt x="249" y="92"/>
                    </a:cubicBezTo>
                    <a:close/>
                    <a:moveTo>
                      <a:pt x="36" y="23"/>
                    </a:moveTo>
                    <a:cubicBezTo>
                      <a:pt x="22" y="23"/>
                      <a:pt x="14" y="24"/>
                      <a:pt x="13" y="26"/>
                    </a:cubicBezTo>
                    <a:cubicBezTo>
                      <a:pt x="14" y="32"/>
                      <a:pt x="57" y="53"/>
                      <a:pt x="139" y="70"/>
                    </a:cubicBezTo>
                    <a:cubicBezTo>
                      <a:pt x="221" y="87"/>
                      <a:pt x="268" y="86"/>
                      <a:pt x="273" y="81"/>
                    </a:cubicBezTo>
                    <a:cubicBezTo>
                      <a:pt x="271" y="74"/>
                      <a:pt x="228" y="54"/>
                      <a:pt x="146" y="37"/>
                    </a:cubicBezTo>
                    <a:cubicBezTo>
                      <a:pt x="96" y="26"/>
                      <a:pt x="58" y="23"/>
                      <a:pt x="36" y="23"/>
                    </a:cubicBezTo>
                    <a:close/>
                    <a:moveTo>
                      <a:pt x="277" y="82"/>
                    </a:moveTo>
                    <a:cubicBezTo>
                      <a:pt x="277" y="82"/>
                      <a:pt x="277" y="82"/>
                      <a:pt x="277"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p>
            </p:txBody>
          </p:sp>
          <p:sp>
            <p:nvSpPr>
              <p:cNvPr id="322" name="Freeform 528">
                <a:extLst>
                  <a:ext uri="{FF2B5EF4-FFF2-40B4-BE49-F238E27FC236}">
                    <a16:creationId xmlns:a16="http://schemas.microsoft.com/office/drawing/2014/main" id="{1699421C-97F7-46C1-A223-D1BFF98545D1}"/>
                  </a:ext>
                </a:extLst>
              </p:cNvPr>
              <p:cNvSpPr>
                <a:spLocks noEditPoints="1" noChangeArrowheads="1"/>
              </p:cNvSpPr>
              <p:nvPr/>
            </p:nvSpPr>
            <p:spPr bwMode="auto">
              <a:xfrm>
                <a:off x="8054808" y="4668378"/>
                <a:ext cx="438868" cy="151004"/>
              </a:xfrm>
              <a:custGeom>
                <a:avLst/>
                <a:gdLst>
                  <a:gd name="T0" fmla="*/ 30 w 281"/>
                  <a:gd name="T1" fmla="*/ 97 h 97"/>
                  <a:gd name="T2" fmla="*/ 1 w 281"/>
                  <a:gd name="T3" fmla="*/ 88 h 97"/>
                  <a:gd name="T4" fmla="*/ 39 w 281"/>
                  <a:gd name="T5" fmla="*/ 60 h 97"/>
                  <a:gd name="T6" fmla="*/ 132 w 281"/>
                  <a:gd name="T7" fmla="*/ 32 h 97"/>
                  <a:gd name="T8" fmla="*/ 275 w 281"/>
                  <a:gd name="T9" fmla="*/ 24 h 97"/>
                  <a:gd name="T10" fmla="*/ 275 w 281"/>
                  <a:gd name="T11" fmla="*/ 24 h 97"/>
                  <a:gd name="T12" fmla="*/ 144 w 281"/>
                  <a:gd name="T13" fmla="*/ 80 h 97"/>
                  <a:gd name="T14" fmla="*/ 30 w 281"/>
                  <a:gd name="T15" fmla="*/ 97 h 97"/>
                  <a:gd name="T16" fmla="*/ 248 w 281"/>
                  <a:gd name="T17" fmla="*/ 23 h 97"/>
                  <a:gd name="T18" fmla="*/ 134 w 281"/>
                  <a:gd name="T19" fmla="*/ 40 h 97"/>
                  <a:gd name="T20" fmla="*/ 9 w 281"/>
                  <a:gd name="T21" fmla="*/ 86 h 97"/>
                  <a:gd name="T22" fmla="*/ 142 w 281"/>
                  <a:gd name="T23" fmla="*/ 73 h 97"/>
                  <a:gd name="T24" fmla="*/ 268 w 281"/>
                  <a:gd name="T25" fmla="*/ 26 h 97"/>
                  <a:gd name="T26" fmla="*/ 248 w 281"/>
                  <a:gd name="T27" fmla="*/ 23 h 97"/>
                  <a:gd name="T28" fmla="*/ 268 w 281"/>
                  <a:gd name="T29" fmla="*/ 26 h 97"/>
                  <a:gd name="T30" fmla="*/ 268 w 281"/>
                  <a:gd name="T31" fmla="*/ 2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1" h="97">
                    <a:moveTo>
                      <a:pt x="30" y="97"/>
                    </a:moveTo>
                    <a:cubicBezTo>
                      <a:pt x="14" y="97"/>
                      <a:pt x="2" y="95"/>
                      <a:pt x="1" y="88"/>
                    </a:cubicBezTo>
                    <a:cubicBezTo>
                      <a:pt x="0" y="83"/>
                      <a:pt x="3" y="74"/>
                      <a:pt x="39" y="60"/>
                    </a:cubicBezTo>
                    <a:cubicBezTo>
                      <a:pt x="63" y="50"/>
                      <a:pt x="97" y="40"/>
                      <a:pt x="132" y="32"/>
                    </a:cubicBezTo>
                    <a:cubicBezTo>
                      <a:pt x="138" y="31"/>
                      <a:pt x="270" y="0"/>
                      <a:pt x="275" y="24"/>
                    </a:cubicBezTo>
                    <a:cubicBezTo>
                      <a:pt x="275" y="24"/>
                      <a:pt x="275" y="24"/>
                      <a:pt x="275" y="24"/>
                    </a:cubicBezTo>
                    <a:cubicBezTo>
                      <a:pt x="281" y="48"/>
                      <a:pt x="149" y="79"/>
                      <a:pt x="144" y="80"/>
                    </a:cubicBezTo>
                    <a:cubicBezTo>
                      <a:pt x="140" y="81"/>
                      <a:pt x="71" y="97"/>
                      <a:pt x="30" y="97"/>
                    </a:cubicBezTo>
                    <a:close/>
                    <a:moveTo>
                      <a:pt x="248" y="23"/>
                    </a:moveTo>
                    <a:cubicBezTo>
                      <a:pt x="226" y="23"/>
                      <a:pt x="187" y="27"/>
                      <a:pt x="134" y="40"/>
                    </a:cubicBezTo>
                    <a:cubicBezTo>
                      <a:pt x="52" y="59"/>
                      <a:pt x="10" y="80"/>
                      <a:pt x="9" y="86"/>
                    </a:cubicBezTo>
                    <a:cubicBezTo>
                      <a:pt x="12" y="92"/>
                      <a:pt x="60" y="92"/>
                      <a:pt x="142" y="73"/>
                    </a:cubicBezTo>
                    <a:cubicBezTo>
                      <a:pt x="223" y="54"/>
                      <a:pt x="266" y="33"/>
                      <a:pt x="268" y="26"/>
                    </a:cubicBezTo>
                    <a:cubicBezTo>
                      <a:pt x="266" y="24"/>
                      <a:pt x="259" y="23"/>
                      <a:pt x="248" y="23"/>
                    </a:cubicBezTo>
                    <a:close/>
                    <a:moveTo>
                      <a:pt x="268" y="26"/>
                    </a:moveTo>
                    <a:cubicBezTo>
                      <a:pt x="268" y="26"/>
                      <a:pt x="268" y="26"/>
                      <a:pt x="268"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p>
            </p:txBody>
          </p:sp>
          <p:sp>
            <p:nvSpPr>
              <p:cNvPr id="323" name="Freeform 529">
                <a:extLst>
                  <a:ext uri="{FF2B5EF4-FFF2-40B4-BE49-F238E27FC236}">
                    <a16:creationId xmlns:a16="http://schemas.microsoft.com/office/drawing/2014/main" id="{CD7C76D5-1BE9-40AF-BAFE-E425316F2C6D}"/>
                  </a:ext>
                </a:extLst>
              </p:cNvPr>
              <p:cNvSpPr>
                <a:spLocks noEditPoints="1" noChangeArrowheads="1"/>
              </p:cNvSpPr>
              <p:nvPr/>
            </p:nvSpPr>
            <p:spPr bwMode="auto">
              <a:xfrm>
                <a:off x="8034352" y="4506190"/>
                <a:ext cx="375641" cy="307599"/>
              </a:xfrm>
              <a:custGeom>
                <a:avLst/>
                <a:gdLst>
                  <a:gd name="T0" fmla="*/ 23 w 241"/>
                  <a:gd name="T1" fmla="*/ 197 h 197"/>
                  <a:gd name="T2" fmla="*/ 16 w 241"/>
                  <a:gd name="T3" fmla="*/ 194 h 197"/>
                  <a:gd name="T4" fmla="*/ 111 w 241"/>
                  <a:gd name="T5" fmla="*/ 87 h 197"/>
                  <a:gd name="T6" fmla="*/ 237 w 241"/>
                  <a:gd name="T7" fmla="*/ 20 h 197"/>
                  <a:gd name="T8" fmla="*/ 215 w 241"/>
                  <a:gd name="T9" fmla="*/ 61 h 197"/>
                  <a:gd name="T10" fmla="*/ 142 w 241"/>
                  <a:gd name="T11" fmla="*/ 126 h 197"/>
                  <a:gd name="T12" fmla="*/ 23 w 241"/>
                  <a:gd name="T13" fmla="*/ 197 h 197"/>
                  <a:gd name="T14" fmla="*/ 230 w 241"/>
                  <a:gd name="T15" fmla="*/ 24 h 197"/>
                  <a:gd name="T16" fmla="*/ 116 w 241"/>
                  <a:gd name="T17" fmla="*/ 93 h 197"/>
                  <a:gd name="T18" fmla="*/ 22 w 241"/>
                  <a:gd name="T19" fmla="*/ 189 h 197"/>
                  <a:gd name="T20" fmla="*/ 137 w 241"/>
                  <a:gd name="T21" fmla="*/ 120 h 197"/>
                  <a:gd name="T22" fmla="*/ 231 w 241"/>
                  <a:gd name="T23" fmla="*/ 25 h 197"/>
                  <a:gd name="T24" fmla="*/ 230 w 241"/>
                  <a:gd name="T25" fmla="*/ 24 h 197"/>
                  <a:gd name="T26" fmla="*/ 231 w 241"/>
                  <a:gd name="T27" fmla="*/ 25 h 197"/>
                  <a:gd name="T28" fmla="*/ 231 w 241"/>
                  <a:gd name="T29" fmla="*/ 2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1" h="197">
                    <a:moveTo>
                      <a:pt x="23" y="197"/>
                    </a:moveTo>
                    <a:cubicBezTo>
                      <a:pt x="20" y="197"/>
                      <a:pt x="17" y="196"/>
                      <a:pt x="16" y="194"/>
                    </a:cubicBezTo>
                    <a:cubicBezTo>
                      <a:pt x="0" y="174"/>
                      <a:pt x="107" y="91"/>
                      <a:pt x="111" y="87"/>
                    </a:cubicBezTo>
                    <a:cubicBezTo>
                      <a:pt x="116" y="84"/>
                      <a:pt x="222" y="0"/>
                      <a:pt x="237" y="20"/>
                    </a:cubicBezTo>
                    <a:cubicBezTo>
                      <a:pt x="241" y="24"/>
                      <a:pt x="241" y="33"/>
                      <a:pt x="215" y="61"/>
                    </a:cubicBezTo>
                    <a:cubicBezTo>
                      <a:pt x="197" y="81"/>
                      <a:pt x="171" y="104"/>
                      <a:pt x="142" y="126"/>
                    </a:cubicBezTo>
                    <a:cubicBezTo>
                      <a:pt x="138" y="130"/>
                      <a:pt x="52" y="197"/>
                      <a:pt x="23" y="197"/>
                    </a:cubicBezTo>
                    <a:close/>
                    <a:moveTo>
                      <a:pt x="230" y="24"/>
                    </a:moveTo>
                    <a:cubicBezTo>
                      <a:pt x="219" y="24"/>
                      <a:pt x="178" y="45"/>
                      <a:pt x="116" y="93"/>
                    </a:cubicBezTo>
                    <a:cubicBezTo>
                      <a:pt x="50" y="145"/>
                      <a:pt x="20" y="183"/>
                      <a:pt x="22" y="189"/>
                    </a:cubicBezTo>
                    <a:cubicBezTo>
                      <a:pt x="27" y="192"/>
                      <a:pt x="71" y="172"/>
                      <a:pt x="137" y="120"/>
                    </a:cubicBezTo>
                    <a:cubicBezTo>
                      <a:pt x="202" y="69"/>
                      <a:pt x="232" y="32"/>
                      <a:pt x="231" y="25"/>
                    </a:cubicBezTo>
                    <a:cubicBezTo>
                      <a:pt x="231" y="25"/>
                      <a:pt x="230" y="24"/>
                      <a:pt x="230" y="24"/>
                    </a:cubicBezTo>
                    <a:close/>
                    <a:moveTo>
                      <a:pt x="231" y="25"/>
                    </a:moveTo>
                    <a:cubicBezTo>
                      <a:pt x="231" y="25"/>
                      <a:pt x="231" y="25"/>
                      <a:pt x="2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eaLnBrk="0" hangingPunct="0">
                  <a:defRPr>
                    <a:solidFill>
                      <a:schemeClr val="tx1"/>
                    </a:solidFill>
                    <a:latin typeface="Calibri" panose="020F0502020204030204" pitchFamily="34" charset="0"/>
                    <a:ea typeface="宋体" panose="02010600030101010101" pitchFamily="2" charset="-122"/>
                  </a:defRPr>
                </a:lvl2pPr>
                <a:lvl3pPr eaLnBrk="0" hangingPunct="0">
                  <a:defRPr>
                    <a:solidFill>
                      <a:schemeClr val="tx1"/>
                    </a:solidFill>
                    <a:latin typeface="Calibri" panose="020F0502020204030204" pitchFamily="34" charset="0"/>
                    <a:ea typeface="宋体" panose="02010600030101010101" pitchFamily="2" charset="-122"/>
                  </a:defRPr>
                </a:lvl3pPr>
                <a:lvl4pPr eaLnBrk="0" hangingPunct="0">
                  <a:defRPr>
                    <a:solidFill>
                      <a:schemeClr val="tx1"/>
                    </a:solidFill>
                    <a:latin typeface="Calibri" panose="020F0502020204030204" pitchFamily="34" charset="0"/>
                    <a:ea typeface="宋体" panose="02010600030101010101" pitchFamily="2" charset="-122"/>
                  </a:defRPr>
                </a:lvl4pPr>
                <a:lvl5pPr eaLnBrk="0" hangingPunct="0">
                  <a:defRPr>
                    <a:solidFill>
                      <a:schemeClr val="tx1"/>
                    </a:solidFill>
                    <a:latin typeface="Calibri" panose="020F0502020204030204" pitchFamily="34" charset="0"/>
                    <a:ea typeface="宋体" panose="02010600030101010101" pitchFamily="2" charset="-122"/>
                  </a:defRPr>
                </a:lvl5pPr>
                <a:lvl6pPr marL="22812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7384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1956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652838" indent="1588" defTabSz="454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endParaRPr lang="zh-CN" altLang="en-US" sz="1100"/>
              </a:p>
            </p:txBody>
          </p:sp>
        </p:grpSp>
      </p:grpSp>
      <p:sp>
        <p:nvSpPr>
          <p:cNvPr id="381" name="矩形 380">
            <a:extLst>
              <a:ext uri="{FF2B5EF4-FFF2-40B4-BE49-F238E27FC236}">
                <a16:creationId xmlns:a16="http://schemas.microsoft.com/office/drawing/2014/main" id="{389B8D7D-19B1-4B1F-B0D8-204023BFDFF9}"/>
              </a:ext>
            </a:extLst>
          </p:cNvPr>
          <p:cNvSpPr/>
          <p:nvPr/>
        </p:nvSpPr>
        <p:spPr>
          <a:xfrm>
            <a:off x="306326" y="4090418"/>
            <a:ext cx="4297267" cy="1940267"/>
          </a:xfrm>
          <a:prstGeom prst="rect">
            <a:avLst/>
          </a:prstGeom>
          <a:solidFill>
            <a:schemeClr val="bg1">
              <a:lumMod val="95000"/>
            </a:schemeClr>
          </a:solidFill>
        </p:spPr>
        <p:txBody>
          <a:bodyPr wrap="square">
            <a:noAutofit/>
          </a:bodyPr>
          <a:lstStyle/>
          <a:p>
            <a:endParaRPr lang="en-GB" altLang="zh-CN" sz="1800" dirty="0"/>
          </a:p>
          <a:p>
            <a:r>
              <a:rPr lang="en-GB" altLang="zh-CN" sz="1800" dirty="0"/>
              <a:t>5G wireless sensing service </a:t>
            </a:r>
            <a:r>
              <a:rPr lang="zh-CN" altLang="en-US" sz="1800" dirty="0"/>
              <a:t>can </a:t>
            </a:r>
            <a:r>
              <a:rPr lang="en-US" altLang="zh-CN" sz="1800" dirty="0"/>
              <a:t>also </a:t>
            </a:r>
            <a:r>
              <a:rPr lang="zh-CN" altLang="en-US" sz="1800" dirty="0"/>
              <a:t>play a role in marine transportation </a:t>
            </a:r>
            <a:r>
              <a:rPr lang="en-US" altLang="zh-CN" sz="1800" dirty="0"/>
              <a:t>and</a:t>
            </a:r>
            <a:r>
              <a:rPr lang="zh-CN" altLang="en-US" sz="1800" dirty="0"/>
              <a:t> </a:t>
            </a:r>
            <a:r>
              <a:rPr lang="en-US" altLang="zh-CN" sz="1800" dirty="0"/>
              <a:t>ocean </a:t>
            </a:r>
            <a:r>
              <a:rPr lang="zh-CN" altLang="en-US" sz="1800" dirty="0"/>
              <a:t>security </a:t>
            </a:r>
            <a:r>
              <a:rPr lang="en-US" altLang="zh-CN" sz="1800" dirty="0"/>
              <a:t>in the wide area, which requires longer detection distance</a:t>
            </a:r>
            <a:r>
              <a:rPr lang="zh-CN" altLang="en-US" sz="1800" dirty="0"/>
              <a:t>.</a:t>
            </a:r>
          </a:p>
        </p:txBody>
      </p:sp>
      <p:grpSp>
        <p:nvGrpSpPr>
          <p:cNvPr id="5" name="Group 4">
            <a:extLst>
              <a:ext uri="{FF2B5EF4-FFF2-40B4-BE49-F238E27FC236}">
                <a16:creationId xmlns:a16="http://schemas.microsoft.com/office/drawing/2014/main" id="{C6BD0141-8B16-739F-8867-0F02038697F8}"/>
              </a:ext>
            </a:extLst>
          </p:cNvPr>
          <p:cNvGrpSpPr/>
          <p:nvPr/>
        </p:nvGrpSpPr>
        <p:grpSpPr>
          <a:xfrm>
            <a:off x="4731656" y="4106490"/>
            <a:ext cx="4084699" cy="1924196"/>
            <a:chOff x="4631823" y="4389519"/>
            <a:chExt cx="3847076" cy="1831931"/>
          </a:xfrm>
        </p:grpSpPr>
        <p:sp>
          <p:nvSpPr>
            <p:cNvPr id="3" name="Rectangle 2">
              <a:extLst>
                <a:ext uri="{FF2B5EF4-FFF2-40B4-BE49-F238E27FC236}">
                  <a16:creationId xmlns:a16="http://schemas.microsoft.com/office/drawing/2014/main" id="{E721D6E0-290A-BE3D-DE0A-E9C2F3762B5E}"/>
                </a:ext>
              </a:extLst>
            </p:cNvPr>
            <p:cNvSpPr/>
            <p:nvPr/>
          </p:nvSpPr>
          <p:spPr bwMode="auto">
            <a:xfrm>
              <a:off x="4631823" y="4389519"/>
              <a:ext cx="3847076" cy="1831931"/>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pic>
          <p:nvPicPr>
            <p:cNvPr id="4" name="Picture 3">
              <a:extLst>
                <a:ext uri="{FF2B5EF4-FFF2-40B4-BE49-F238E27FC236}">
                  <a16:creationId xmlns:a16="http://schemas.microsoft.com/office/drawing/2014/main" id="{D5390250-1A10-F248-A716-BB293C1039FB}"/>
                </a:ext>
              </a:extLst>
            </p:cNvPr>
            <p:cNvPicPr>
              <a:picLocks noChangeAspect="1"/>
            </p:cNvPicPr>
            <p:nvPr/>
          </p:nvPicPr>
          <p:blipFill>
            <a:blip r:embed="rId3"/>
            <a:stretch>
              <a:fillRect/>
            </a:stretch>
          </p:blipFill>
          <p:spPr>
            <a:xfrm>
              <a:off x="4702629" y="4458880"/>
              <a:ext cx="3687564" cy="1699462"/>
            </a:xfrm>
            <a:prstGeom prst="rect">
              <a:avLst/>
            </a:prstGeom>
          </p:spPr>
        </p:pic>
      </p:grpSp>
      <p:cxnSp>
        <p:nvCxnSpPr>
          <p:cNvPr id="7" name="Straight Connector 6">
            <a:extLst>
              <a:ext uri="{FF2B5EF4-FFF2-40B4-BE49-F238E27FC236}">
                <a16:creationId xmlns:a16="http://schemas.microsoft.com/office/drawing/2014/main" id="{936360D7-A3ED-46D2-5E45-59AC4E396A23}"/>
              </a:ext>
            </a:extLst>
          </p:cNvPr>
          <p:cNvCxnSpPr/>
          <p:nvPr/>
        </p:nvCxnSpPr>
        <p:spPr bwMode="auto">
          <a:xfrm>
            <a:off x="327645" y="3918859"/>
            <a:ext cx="8400004" cy="0"/>
          </a:xfrm>
          <a:prstGeom prst="line">
            <a:avLst/>
          </a:prstGeom>
          <a:solidFill>
            <a:schemeClr val="accent1"/>
          </a:solidFill>
          <a:ln w="38100" cap="flat" cmpd="sng" algn="ctr">
            <a:solidFill>
              <a:schemeClr val="tx2">
                <a:lumMod val="40000"/>
                <a:lumOff val="60000"/>
              </a:schemeClr>
            </a:solidFill>
            <a:prstDash val="dash"/>
            <a:round/>
            <a:headEnd type="none" w="med" len="med"/>
            <a:tailEnd type="none" w="med" len="med"/>
          </a:ln>
        </p:spPr>
      </p:cxnSp>
    </p:spTree>
    <p:extLst>
      <p:ext uri="{BB962C8B-B14F-4D97-AF65-F5344CB8AC3E}">
        <p14:creationId xmlns:p14="http://schemas.microsoft.com/office/powerpoint/2010/main" val="143280196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272143" y="2191140"/>
            <a:ext cx="8686799" cy="1738600"/>
          </a:xfrm>
          <a:prstGeom prst="rect">
            <a:avLst/>
          </a:prstGeom>
          <a:solidFill>
            <a:schemeClr val="accent1">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2" name="标题 1"/>
          <p:cNvSpPr>
            <a:spLocks noGrp="1"/>
          </p:cNvSpPr>
          <p:nvPr>
            <p:ph type="title"/>
          </p:nvPr>
        </p:nvSpPr>
        <p:spPr>
          <a:xfrm>
            <a:off x="875393" y="38097"/>
            <a:ext cx="6827838" cy="1143000"/>
          </a:xfrm>
        </p:spPr>
        <p:txBody>
          <a:bodyPr/>
          <a:lstStyle/>
          <a:p>
            <a:r>
              <a:rPr lang="zh-CN" altLang="en-US" sz="2400" b="1" dirty="0">
                <a:latin typeface="Times New Roman" panose="02020603050405020304" pitchFamily="18" charset="0"/>
                <a:ea typeface="宋体" panose="02010600030101010101" pitchFamily="2" charset="-122"/>
              </a:rPr>
              <a:t>Sensing Assisted Communication</a:t>
            </a:r>
          </a:p>
        </p:txBody>
      </p:sp>
      <p:sp>
        <p:nvSpPr>
          <p:cNvPr id="5" name="内容占位符 4"/>
          <p:cNvSpPr>
            <a:spLocks noGrp="1"/>
          </p:cNvSpPr>
          <p:nvPr>
            <p:ph idx="1"/>
          </p:nvPr>
        </p:nvSpPr>
        <p:spPr>
          <a:xfrm>
            <a:off x="223158" y="1137252"/>
            <a:ext cx="8958942" cy="1513714"/>
          </a:xfrm>
        </p:spPr>
        <p:txBody>
          <a:bodyPr/>
          <a:lstStyle/>
          <a:p>
            <a:pPr marL="0" indent="0">
              <a:buNone/>
            </a:pPr>
            <a:r>
              <a:rPr lang="en-US" altLang="zh-CN" sz="1800" dirty="0">
                <a:solidFill>
                  <a:schemeClr val="tx1">
                    <a:lumMod val="95000"/>
                    <a:lumOff val="5000"/>
                  </a:schemeClr>
                </a:solidFill>
              </a:rPr>
              <a:t>It might be beneficial to study how the information obtained through sensing can be used in communication. For example, optimizing communication service with the help of information provided by the sensing capability supported by the 5G system:</a:t>
            </a:r>
          </a:p>
          <a:p>
            <a:pPr marL="0" indent="0">
              <a:buNone/>
            </a:pPr>
            <a:endParaRPr lang="en-US" altLang="zh-CN" sz="1400" dirty="0">
              <a:solidFill>
                <a:schemeClr val="tx1">
                  <a:lumMod val="95000"/>
                  <a:lumOff val="5000"/>
                </a:schemeClr>
              </a:solidFill>
            </a:endParaRPr>
          </a:p>
          <a:p>
            <a:pPr lvl="1">
              <a:buFont typeface="Courier New" panose="02070309020205020404" pitchFamily="49" charset="0"/>
              <a:buChar char="o"/>
            </a:pPr>
            <a:r>
              <a:rPr lang="en-US" altLang="zh-CN" sz="1400" dirty="0">
                <a:solidFill>
                  <a:schemeClr val="tx1">
                    <a:lumMod val="95000"/>
                    <a:lumOff val="5000"/>
                  </a:schemeClr>
                </a:solidFill>
              </a:rPr>
              <a:t>Sensing-assisted User experience improvement, e.g. based on the prediction of the communication signal’s quality which</a:t>
            </a:r>
            <a:r>
              <a:rPr lang="zh-CN" altLang="en-US" sz="1400" dirty="0">
                <a:solidFill>
                  <a:schemeClr val="tx1">
                    <a:lumMod val="95000"/>
                    <a:lumOff val="5000"/>
                  </a:schemeClr>
                </a:solidFill>
              </a:rPr>
              <a:t> </a:t>
            </a:r>
            <a:r>
              <a:rPr lang="en-US" altLang="zh-CN" sz="1400" dirty="0">
                <a:solidFill>
                  <a:schemeClr val="tx1">
                    <a:lumMod val="95000"/>
                    <a:lumOff val="5000"/>
                  </a:schemeClr>
                </a:solidFill>
              </a:rPr>
              <a:t>may be determined by the sensing result related to the sensed environment.</a:t>
            </a:r>
          </a:p>
          <a:p>
            <a:pPr lvl="1">
              <a:buFont typeface="Courier New" panose="02070309020205020404" pitchFamily="49" charset="0"/>
              <a:buChar char="o"/>
            </a:pPr>
            <a:r>
              <a:rPr lang="en-US" altLang="zh-CN" sz="1400" dirty="0">
                <a:solidFill>
                  <a:schemeClr val="tx1">
                    <a:lumMod val="95000"/>
                    <a:lumOff val="5000"/>
                  </a:schemeClr>
                </a:solidFill>
              </a:rPr>
              <a:t>Sensing-assisted positioning service, e.g. based on the sensing result related to the surroundings and/or RF characteristics of sensing objects to improve the positioning accuracy.</a:t>
            </a:r>
          </a:p>
          <a:p>
            <a:pPr lvl="1">
              <a:buFont typeface="Courier New" panose="02070309020205020404" pitchFamily="49" charset="0"/>
              <a:buChar char="o"/>
            </a:pPr>
            <a:r>
              <a:rPr lang="en-US" altLang="zh-CN" sz="1400" dirty="0">
                <a:solidFill>
                  <a:schemeClr val="tx1">
                    <a:lumMod val="95000"/>
                    <a:lumOff val="5000"/>
                  </a:schemeClr>
                </a:solidFill>
              </a:rPr>
              <a:t>Sensing-assisted energy efficiency, e.g. based on sensing result related to detect the presence of the object and then active/de-activate certain network functions or UE functions.</a:t>
            </a:r>
          </a:p>
        </p:txBody>
      </p:sp>
      <p:sp>
        <p:nvSpPr>
          <p:cNvPr id="4" name="矩形 3"/>
          <p:cNvSpPr/>
          <p:nvPr/>
        </p:nvSpPr>
        <p:spPr>
          <a:xfrm>
            <a:off x="272143" y="4175300"/>
            <a:ext cx="2211161" cy="1882597"/>
          </a:xfrm>
          <a:prstGeom prst="rect">
            <a:avLst/>
          </a:prstGeom>
          <a:solidFill>
            <a:schemeClr val="tx2">
              <a:lumMod val="20000"/>
              <a:lumOff val="80000"/>
            </a:schemeClr>
          </a:solidFill>
          <a:ln>
            <a:solidFill>
              <a:schemeClr val="tx1"/>
            </a:solidFill>
          </a:ln>
        </p:spPr>
        <p:txBody>
          <a:bodyPr wrap="square">
            <a:noAutofit/>
          </a:bodyPr>
          <a:lstStyle/>
          <a:p>
            <a:pPr algn="ctr" defTabSz="685800"/>
            <a:endParaRPr lang="en-US" altLang="zh-CN" sz="1800" dirty="0">
              <a:solidFill>
                <a:schemeClr val="tx1">
                  <a:lumMod val="95000"/>
                  <a:lumOff val="5000"/>
                </a:schemeClr>
              </a:solidFill>
            </a:endParaRPr>
          </a:p>
          <a:p>
            <a:pPr algn="ctr" defTabSz="685800"/>
            <a:endParaRPr lang="en-US" altLang="zh-CN" sz="1800" dirty="0">
              <a:solidFill>
                <a:schemeClr val="tx1">
                  <a:lumMod val="95000"/>
                  <a:lumOff val="5000"/>
                </a:schemeClr>
              </a:solidFill>
            </a:endParaRPr>
          </a:p>
          <a:p>
            <a:pPr algn="ctr" defTabSz="685800"/>
            <a:r>
              <a:rPr lang="zh-CN" altLang="en-US" sz="1800" dirty="0">
                <a:solidFill>
                  <a:schemeClr val="tx1">
                    <a:lumMod val="95000"/>
                    <a:lumOff val="5000"/>
                  </a:schemeClr>
                </a:solidFill>
              </a:rPr>
              <a:t>Sensing Assisted Communication</a:t>
            </a:r>
            <a:endParaRPr lang="en-US" altLang="zh-CN" sz="1800" dirty="0">
              <a:solidFill>
                <a:schemeClr val="tx1">
                  <a:lumMod val="95000"/>
                  <a:lumOff val="5000"/>
                </a:schemeClr>
              </a:solidFill>
            </a:endParaRPr>
          </a:p>
        </p:txBody>
      </p:sp>
      <p:cxnSp>
        <p:nvCxnSpPr>
          <p:cNvPr id="15" name="直接连接符 14"/>
          <p:cNvCxnSpPr/>
          <p:nvPr/>
        </p:nvCxnSpPr>
        <p:spPr bwMode="auto">
          <a:xfrm>
            <a:off x="3006006" y="4437416"/>
            <a:ext cx="0" cy="1378990"/>
          </a:xfrm>
          <a:prstGeom prst="line">
            <a:avLst/>
          </a:prstGeom>
          <a:solidFill>
            <a:schemeClr val="accent1"/>
          </a:solidFill>
          <a:ln w="139700" cap="flat" cmpd="sng" algn="ctr">
            <a:solidFill>
              <a:schemeClr val="tx2">
                <a:lumMod val="40000"/>
                <a:lumOff val="60000"/>
              </a:schemeClr>
            </a:solidFill>
            <a:prstDash val="solid"/>
            <a:round/>
            <a:headEnd type="none" w="med" len="med"/>
            <a:tailEnd type="none" w="med" len="med"/>
          </a:ln>
          <a:effectLst/>
        </p:spPr>
      </p:cxnSp>
      <p:sp>
        <p:nvSpPr>
          <p:cNvPr id="16" name="矩形 15"/>
          <p:cNvSpPr/>
          <p:nvPr/>
        </p:nvSpPr>
        <p:spPr>
          <a:xfrm>
            <a:off x="3331397" y="4175300"/>
            <a:ext cx="5627543" cy="508183"/>
          </a:xfrm>
          <a:prstGeom prst="rect">
            <a:avLst/>
          </a:prstGeom>
          <a:solidFill>
            <a:schemeClr val="accent5">
              <a:lumMod val="20000"/>
              <a:lumOff val="80000"/>
            </a:schemeClr>
          </a:solidFill>
          <a:ln>
            <a:solidFill>
              <a:schemeClr val="tx1"/>
            </a:solidFill>
          </a:ln>
        </p:spPr>
        <p:txBody>
          <a:bodyPr wrap="square">
            <a:noAutofit/>
          </a:bodyPr>
          <a:lstStyle/>
          <a:p>
            <a:pPr algn="ctr" defTabSz="685800"/>
            <a:r>
              <a:rPr lang="en-US" altLang="zh-CN" sz="2000" dirty="0">
                <a:solidFill>
                  <a:schemeClr val="tx1">
                    <a:lumMod val="95000"/>
                    <a:lumOff val="5000"/>
                  </a:schemeClr>
                </a:solidFill>
              </a:rPr>
              <a:t>           User experience improvement</a:t>
            </a:r>
          </a:p>
        </p:txBody>
      </p:sp>
      <p:sp>
        <p:nvSpPr>
          <p:cNvPr id="17" name="矩形 16"/>
          <p:cNvSpPr/>
          <p:nvPr/>
        </p:nvSpPr>
        <p:spPr>
          <a:xfrm>
            <a:off x="3323791" y="5549711"/>
            <a:ext cx="5635149" cy="508186"/>
          </a:xfrm>
          <a:prstGeom prst="rect">
            <a:avLst/>
          </a:prstGeom>
          <a:solidFill>
            <a:schemeClr val="accent5">
              <a:lumMod val="20000"/>
              <a:lumOff val="80000"/>
            </a:schemeClr>
          </a:solidFill>
          <a:ln>
            <a:solidFill>
              <a:schemeClr val="tx1"/>
            </a:solidFill>
          </a:ln>
        </p:spPr>
        <p:txBody>
          <a:bodyPr wrap="square">
            <a:noAutofit/>
          </a:bodyPr>
          <a:lstStyle/>
          <a:p>
            <a:pPr algn="ctr" defTabSz="685800"/>
            <a:r>
              <a:rPr lang="en-US" altLang="zh-CN" sz="2000" dirty="0">
                <a:solidFill>
                  <a:schemeClr val="tx1">
                    <a:lumMod val="95000"/>
                    <a:lumOff val="5000"/>
                  </a:schemeClr>
                </a:solidFill>
              </a:rPr>
              <a:t>Energy efficiency</a:t>
            </a:r>
          </a:p>
        </p:txBody>
      </p:sp>
      <p:sp>
        <p:nvSpPr>
          <p:cNvPr id="21" name="矩形 20"/>
          <p:cNvSpPr/>
          <p:nvPr/>
        </p:nvSpPr>
        <p:spPr>
          <a:xfrm>
            <a:off x="3323780" y="4834110"/>
            <a:ext cx="5627542" cy="530419"/>
          </a:xfrm>
          <a:prstGeom prst="rect">
            <a:avLst/>
          </a:prstGeom>
          <a:solidFill>
            <a:schemeClr val="accent5">
              <a:lumMod val="20000"/>
              <a:lumOff val="80000"/>
            </a:schemeClr>
          </a:solidFill>
          <a:ln>
            <a:solidFill>
              <a:schemeClr val="tx1"/>
            </a:solidFill>
          </a:ln>
        </p:spPr>
        <p:txBody>
          <a:bodyPr wrap="square">
            <a:noAutofit/>
          </a:bodyPr>
          <a:lstStyle/>
          <a:p>
            <a:pPr algn="ctr" defTabSz="685800"/>
            <a:r>
              <a:rPr lang="en-US" altLang="zh-CN" sz="2000" dirty="0">
                <a:solidFill>
                  <a:schemeClr val="tx1">
                    <a:lumMod val="95000"/>
                    <a:lumOff val="5000"/>
                  </a:schemeClr>
                </a:solidFill>
              </a:rPr>
              <a:t>Positioning service</a:t>
            </a:r>
          </a:p>
        </p:txBody>
      </p:sp>
      <p:cxnSp>
        <p:nvCxnSpPr>
          <p:cNvPr id="23" name="直接连接符 22"/>
          <p:cNvCxnSpPr/>
          <p:nvPr/>
        </p:nvCxnSpPr>
        <p:spPr bwMode="auto">
          <a:xfrm>
            <a:off x="2998951" y="4486513"/>
            <a:ext cx="320989" cy="0"/>
          </a:xfrm>
          <a:prstGeom prst="line">
            <a:avLst/>
          </a:prstGeom>
          <a:solidFill>
            <a:schemeClr val="accent1"/>
          </a:solidFill>
          <a:ln w="101600" cap="flat" cmpd="sng" algn="ctr">
            <a:solidFill>
              <a:schemeClr val="tx2">
                <a:lumMod val="40000"/>
                <a:lumOff val="60000"/>
              </a:schemeClr>
            </a:solidFill>
            <a:prstDash val="solid"/>
            <a:round/>
            <a:headEnd type="none" w="med" len="med"/>
            <a:tailEnd type="none" w="med" len="med"/>
          </a:ln>
          <a:effectLst/>
        </p:spPr>
      </p:cxnSp>
      <p:cxnSp>
        <p:nvCxnSpPr>
          <p:cNvPr id="24" name="直接连接符 23"/>
          <p:cNvCxnSpPr/>
          <p:nvPr/>
        </p:nvCxnSpPr>
        <p:spPr bwMode="auto">
          <a:xfrm>
            <a:off x="2478074" y="5078664"/>
            <a:ext cx="832565" cy="0"/>
          </a:xfrm>
          <a:prstGeom prst="line">
            <a:avLst/>
          </a:prstGeom>
          <a:solidFill>
            <a:schemeClr val="accent1"/>
          </a:solidFill>
          <a:ln w="161925" cap="flat" cmpd="sng" algn="ctr">
            <a:solidFill>
              <a:schemeClr val="tx2">
                <a:lumMod val="40000"/>
                <a:lumOff val="60000"/>
              </a:schemeClr>
            </a:solidFill>
            <a:prstDash val="solid"/>
            <a:round/>
            <a:headEnd type="none" w="med" len="med"/>
            <a:tailEnd type="none" w="med" len="med"/>
          </a:ln>
          <a:effectLst/>
        </p:spPr>
      </p:cxnSp>
      <p:cxnSp>
        <p:nvCxnSpPr>
          <p:cNvPr id="27" name="直接连接符 26"/>
          <p:cNvCxnSpPr/>
          <p:nvPr/>
        </p:nvCxnSpPr>
        <p:spPr bwMode="auto">
          <a:xfrm>
            <a:off x="2998951" y="5761856"/>
            <a:ext cx="320989" cy="0"/>
          </a:xfrm>
          <a:prstGeom prst="line">
            <a:avLst/>
          </a:prstGeom>
          <a:solidFill>
            <a:schemeClr val="accent1"/>
          </a:solidFill>
          <a:ln w="111125" cap="flat" cmpd="sng" algn="ctr">
            <a:solidFill>
              <a:schemeClr val="tx2">
                <a:lumMod val="40000"/>
                <a:lumOff val="60000"/>
              </a:schemeClr>
            </a:solidFill>
            <a:prstDash val="solid"/>
            <a:round/>
            <a:headEnd type="none" w="med" len="med"/>
            <a:tailEnd type="none" w="med" len="med"/>
          </a:ln>
          <a:effectLst/>
        </p:spPr>
      </p:cxnSp>
      <p:pic>
        <p:nvPicPr>
          <p:cNvPr id="7" name="Picture 6"/>
          <p:cNvPicPr>
            <a:picLocks noChangeAspect="1"/>
          </p:cNvPicPr>
          <p:nvPr/>
        </p:nvPicPr>
        <p:blipFill>
          <a:blip r:embed="rId2"/>
          <a:stretch>
            <a:fillRect/>
          </a:stretch>
        </p:blipFill>
        <p:spPr>
          <a:xfrm>
            <a:off x="3350039" y="5601686"/>
            <a:ext cx="617804" cy="418314"/>
          </a:xfrm>
          <a:prstGeom prst="rect">
            <a:avLst/>
          </a:prstGeom>
        </p:spPr>
      </p:pic>
      <p:pic>
        <p:nvPicPr>
          <p:cNvPr id="9" name="Picture 8"/>
          <p:cNvPicPr>
            <a:picLocks noChangeAspect="1"/>
          </p:cNvPicPr>
          <p:nvPr/>
        </p:nvPicPr>
        <p:blipFill>
          <a:blip r:embed="rId3"/>
          <a:stretch>
            <a:fillRect/>
          </a:stretch>
        </p:blipFill>
        <p:spPr>
          <a:xfrm>
            <a:off x="3334123" y="4856347"/>
            <a:ext cx="671820" cy="460156"/>
          </a:xfrm>
          <a:prstGeom prst="rect">
            <a:avLst/>
          </a:prstGeom>
        </p:spPr>
      </p:pic>
      <p:pic>
        <p:nvPicPr>
          <p:cNvPr id="12" name="Picture 11"/>
          <p:cNvPicPr>
            <a:picLocks noChangeAspect="1"/>
          </p:cNvPicPr>
          <p:nvPr/>
        </p:nvPicPr>
        <p:blipFill>
          <a:blip r:embed="rId4"/>
          <a:stretch>
            <a:fillRect/>
          </a:stretch>
        </p:blipFill>
        <p:spPr>
          <a:xfrm>
            <a:off x="3363092" y="4207104"/>
            <a:ext cx="642851" cy="441824"/>
          </a:xfrm>
          <a:prstGeom prst="rect">
            <a:avLst/>
          </a:prstGeom>
        </p:spPr>
      </p:pic>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99"/>
          <p:cNvSpPr/>
          <p:nvPr/>
        </p:nvSpPr>
        <p:spPr>
          <a:xfrm>
            <a:off x="300333" y="2644152"/>
            <a:ext cx="1960793" cy="253916"/>
          </a:xfrm>
          <a:prstGeom prst="rect">
            <a:avLst/>
          </a:prstGeom>
        </p:spPr>
        <p:txBody>
          <a:bodyPr wrap="none">
            <a:spAutoFit/>
          </a:bodyPr>
          <a:lstStyle/>
          <a:p>
            <a:r>
              <a:rPr lang="en-US" altLang="zh-CN" sz="1050" dirty="0">
                <a:latin typeface="微软雅黑" panose="020B0503020204020204" pitchFamily="34" charset="-122"/>
                <a:ea typeface="微软雅黑" panose="020B0503020204020204" pitchFamily="34" charset="-122"/>
                <a:cs typeface="Arial" panose="020B0604020202020204" pitchFamily="34" charset="0"/>
              </a:rPr>
              <a:t>UE explore sensing in Cave </a:t>
            </a:r>
          </a:p>
        </p:txBody>
      </p:sp>
      <p:sp>
        <p:nvSpPr>
          <p:cNvPr id="109" name="矩形 108"/>
          <p:cNvSpPr/>
          <p:nvPr/>
        </p:nvSpPr>
        <p:spPr>
          <a:xfrm>
            <a:off x="3226192" y="2563361"/>
            <a:ext cx="2262158" cy="415498"/>
          </a:xfrm>
          <a:prstGeom prst="rect">
            <a:avLst/>
          </a:prstGeom>
        </p:spPr>
        <p:txBody>
          <a:bodyPr wrap="none">
            <a:spAutoFit/>
          </a:bodyPr>
          <a:lstStyle/>
          <a:p>
            <a:r>
              <a:rPr lang="en-US" altLang="zh-CN" sz="1050" dirty="0">
                <a:latin typeface="微软雅黑" panose="020B0503020204020204" pitchFamily="34" charset="-122"/>
                <a:ea typeface="微软雅黑" panose="020B0503020204020204" pitchFamily="34" charset="-122"/>
                <a:cs typeface="Arial" panose="020B0604020202020204" pitchFamily="34" charset="0"/>
              </a:rPr>
              <a:t>UE rescue sensing in Basement  </a:t>
            </a:r>
          </a:p>
          <a:p>
            <a:r>
              <a:rPr lang="en-US" altLang="zh-CN" sz="1050" dirty="0">
                <a:latin typeface="微软雅黑" panose="020B0503020204020204" pitchFamily="34" charset="-122"/>
                <a:ea typeface="微软雅黑" panose="020B0503020204020204" pitchFamily="34" charset="-122"/>
                <a:cs typeface="Arial" panose="020B0604020202020204" pitchFamily="34" charset="0"/>
              </a:rPr>
              <a:t>Without signal coverage</a:t>
            </a:r>
          </a:p>
        </p:txBody>
      </p:sp>
      <p:sp>
        <p:nvSpPr>
          <p:cNvPr id="7170" name="Title 1"/>
          <p:cNvSpPr>
            <a:spLocks noGrp="1"/>
          </p:cNvSpPr>
          <p:nvPr>
            <p:ph type="title"/>
          </p:nvPr>
        </p:nvSpPr>
        <p:spPr>
          <a:xfrm>
            <a:off x="191477" y="374042"/>
            <a:ext cx="7423081" cy="738665"/>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lang="en-US" sz="2400" dirty="0">
                <a:solidFill>
                  <a:srgbClr val="FF0000"/>
                </a:solidFill>
                <a:effectLst/>
                <a:latin typeface="Times New Roman" panose="02020603050405020304" pitchFamily="18" charset="0"/>
                <a:ea typeface="宋体" panose="02010600030101010101" pitchFamily="2" charset="-122"/>
              </a:rPr>
              <a:t>non-real-time </a:t>
            </a:r>
            <a:r>
              <a:rPr lang="en-GB" sz="2400" dirty="0">
                <a:solidFill>
                  <a:srgbClr val="FF0000"/>
                </a:solidFill>
                <a:effectLst/>
                <a:latin typeface="Times New Roman" panose="02020603050405020304" pitchFamily="18" charset="0"/>
                <a:ea typeface="宋体" panose="02010600030101010101" pitchFamily="2" charset="-122"/>
              </a:rPr>
              <a:t>ISAC </a:t>
            </a:r>
            <a:r>
              <a:rPr lang="en-US" sz="2400" dirty="0">
                <a:solidFill>
                  <a:srgbClr val="FF0000"/>
                </a:solidFill>
                <a:effectLst/>
                <a:latin typeface="Times New Roman" panose="02020603050405020304" pitchFamily="18" charset="0"/>
                <a:ea typeface="宋体" panose="02010600030101010101" pitchFamily="2" charset="-122"/>
              </a:rPr>
              <a:t>service</a:t>
            </a:r>
            <a:endParaRPr kumimoji="0" lang="en-US" altLang="en-US" sz="24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pic>
        <p:nvPicPr>
          <p:cNvPr id="11" name="Picture 10"/>
          <p:cNvPicPr>
            <a:picLocks noChangeAspect="1"/>
          </p:cNvPicPr>
          <p:nvPr/>
        </p:nvPicPr>
        <p:blipFill>
          <a:blip r:embed="rId2"/>
          <a:stretch>
            <a:fillRect/>
          </a:stretch>
        </p:blipFill>
        <p:spPr>
          <a:xfrm>
            <a:off x="300333" y="1207186"/>
            <a:ext cx="1943949" cy="1290759"/>
          </a:xfrm>
          <a:prstGeom prst="rect">
            <a:avLst/>
          </a:prstGeom>
        </p:spPr>
      </p:pic>
      <p:pic>
        <p:nvPicPr>
          <p:cNvPr id="14" name="Picture 13"/>
          <p:cNvPicPr>
            <a:picLocks noChangeAspect="1"/>
          </p:cNvPicPr>
          <p:nvPr/>
        </p:nvPicPr>
        <p:blipFill>
          <a:blip r:embed="rId3"/>
          <a:stretch>
            <a:fillRect/>
          </a:stretch>
        </p:blipFill>
        <p:spPr>
          <a:xfrm>
            <a:off x="3181240" y="1207186"/>
            <a:ext cx="2239060" cy="1278940"/>
          </a:xfrm>
          <a:prstGeom prst="rect">
            <a:avLst/>
          </a:prstGeom>
        </p:spPr>
      </p:pic>
      <p:pic>
        <p:nvPicPr>
          <p:cNvPr id="16" name="Picture 15"/>
          <p:cNvPicPr>
            <a:picLocks noChangeAspect="1"/>
          </p:cNvPicPr>
          <p:nvPr/>
        </p:nvPicPr>
        <p:blipFill>
          <a:blip r:embed="rId4"/>
          <a:stretch>
            <a:fillRect/>
          </a:stretch>
        </p:blipFill>
        <p:spPr>
          <a:xfrm>
            <a:off x="6096926" y="1233217"/>
            <a:ext cx="2187763" cy="1278940"/>
          </a:xfrm>
          <a:prstGeom prst="rect">
            <a:avLst/>
          </a:prstGeom>
        </p:spPr>
      </p:pic>
      <p:sp>
        <p:nvSpPr>
          <p:cNvPr id="17" name="矩形 108"/>
          <p:cNvSpPr/>
          <p:nvPr/>
        </p:nvSpPr>
        <p:spPr>
          <a:xfrm>
            <a:off x="6026052" y="2559486"/>
            <a:ext cx="2660484" cy="577081"/>
          </a:xfrm>
          <a:prstGeom prst="rect">
            <a:avLst/>
          </a:prstGeom>
        </p:spPr>
        <p:txBody>
          <a:bodyPr wrap="square">
            <a:spAutoFit/>
          </a:bodyPr>
          <a:lstStyle/>
          <a:p>
            <a:r>
              <a:rPr lang="en-US" altLang="zh-CN" sz="1050" dirty="0">
                <a:latin typeface="微软雅黑" panose="020B0503020204020204" pitchFamily="34" charset="-122"/>
                <a:ea typeface="微软雅黑" panose="020B0503020204020204" pitchFamily="34" charset="-122"/>
                <a:cs typeface="Arial" panose="020B0604020202020204" pitchFamily="34" charset="0"/>
              </a:rPr>
              <a:t>UE rescue sensing on UAV in earthquake --no signal coverage</a:t>
            </a:r>
          </a:p>
          <a:p>
            <a:r>
              <a:rPr lang="en-US" altLang="zh-CN" sz="1050" dirty="0">
                <a:latin typeface="微软雅黑" panose="020B0503020204020204" pitchFamily="34" charset="-122"/>
                <a:ea typeface="微软雅黑" panose="020B0503020204020204" pitchFamily="34" charset="-122"/>
                <a:cs typeface="Arial" panose="020B0604020202020204" pitchFamily="34" charset="0"/>
              </a:rPr>
              <a:t> </a:t>
            </a:r>
          </a:p>
        </p:txBody>
      </p:sp>
      <p:pic>
        <p:nvPicPr>
          <p:cNvPr id="5" name="Picture 4"/>
          <p:cNvPicPr>
            <a:picLocks noChangeAspect="1"/>
          </p:cNvPicPr>
          <p:nvPr/>
        </p:nvPicPr>
        <p:blipFill>
          <a:blip r:embed="rId5"/>
          <a:stretch>
            <a:fillRect/>
          </a:stretch>
        </p:blipFill>
        <p:spPr>
          <a:xfrm>
            <a:off x="291339" y="3076435"/>
            <a:ext cx="1956334" cy="1183377"/>
          </a:xfrm>
          <a:prstGeom prst="rect">
            <a:avLst/>
          </a:prstGeom>
        </p:spPr>
      </p:pic>
      <p:pic>
        <p:nvPicPr>
          <p:cNvPr id="6" name="Picture 5"/>
          <p:cNvPicPr>
            <a:picLocks noChangeAspect="1"/>
          </p:cNvPicPr>
          <p:nvPr/>
        </p:nvPicPr>
        <p:blipFill>
          <a:blip r:embed="rId6"/>
          <a:stretch>
            <a:fillRect/>
          </a:stretch>
        </p:blipFill>
        <p:spPr>
          <a:xfrm>
            <a:off x="3208455" y="3037042"/>
            <a:ext cx="2239060" cy="1233656"/>
          </a:xfrm>
          <a:prstGeom prst="rect">
            <a:avLst/>
          </a:prstGeom>
        </p:spPr>
      </p:pic>
      <p:sp>
        <p:nvSpPr>
          <p:cNvPr id="7" name="矩形 99"/>
          <p:cNvSpPr/>
          <p:nvPr/>
        </p:nvSpPr>
        <p:spPr>
          <a:xfrm>
            <a:off x="275792" y="4311221"/>
            <a:ext cx="1888659" cy="253916"/>
          </a:xfrm>
          <a:prstGeom prst="rect">
            <a:avLst/>
          </a:prstGeom>
        </p:spPr>
        <p:txBody>
          <a:bodyPr wrap="none">
            <a:spAutoFit/>
          </a:bodyPr>
          <a:lstStyle/>
          <a:p>
            <a:r>
              <a:rPr lang="en-US" altLang="zh-CN" sz="1050" dirty="0">
                <a:latin typeface="微软雅黑" panose="020B0503020204020204" pitchFamily="34" charset="-122"/>
                <a:ea typeface="微软雅黑" panose="020B0503020204020204" pitchFamily="34" charset="-122"/>
                <a:cs typeface="Arial" panose="020B0604020202020204" pitchFamily="34" charset="0"/>
              </a:rPr>
              <a:t>Wildlife Migration Sensing</a:t>
            </a:r>
          </a:p>
        </p:txBody>
      </p:sp>
      <p:sp>
        <p:nvSpPr>
          <p:cNvPr id="8" name="矩形 99"/>
          <p:cNvSpPr/>
          <p:nvPr/>
        </p:nvSpPr>
        <p:spPr>
          <a:xfrm>
            <a:off x="3065460" y="4306261"/>
            <a:ext cx="2525050" cy="253916"/>
          </a:xfrm>
          <a:prstGeom prst="rect">
            <a:avLst/>
          </a:prstGeom>
        </p:spPr>
        <p:txBody>
          <a:bodyPr wrap="none">
            <a:spAutoFit/>
          </a:bodyPr>
          <a:lstStyle/>
          <a:p>
            <a:r>
              <a:rPr lang="en-US" altLang="zh-CN" sz="1050" dirty="0">
                <a:latin typeface="微软雅黑" panose="020B0503020204020204" pitchFamily="34" charset="-122"/>
                <a:ea typeface="微软雅黑" panose="020B0503020204020204" pitchFamily="34" charset="-122"/>
                <a:cs typeface="Arial" panose="020B0604020202020204" pitchFamily="34" charset="0"/>
              </a:rPr>
              <a:t>Flood Sensing – No signal coverage</a:t>
            </a:r>
          </a:p>
        </p:txBody>
      </p:sp>
      <p:sp>
        <p:nvSpPr>
          <p:cNvPr id="9" name="矩形 99"/>
          <p:cNvSpPr/>
          <p:nvPr/>
        </p:nvSpPr>
        <p:spPr>
          <a:xfrm>
            <a:off x="6440782" y="4289932"/>
            <a:ext cx="1574470" cy="253916"/>
          </a:xfrm>
          <a:prstGeom prst="rect">
            <a:avLst/>
          </a:prstGeom>
        </p:spPr>
        <p:txBody>
          <a:bodyPr wrap="none">
            <a:spAutoFit/>
          </a:bodyPr>
          <a:lstStyle/>
          <a:p>
            <a:r>
              <a:rPr lang="en-US" altLang="zh-CN" sz="1050" dirty="0">
                <a:latin typeface="微软雅黑" panose="020B0503020204020204" pitchFamily="34" charset="-122"/>
                <a:ea typeface="微软雅黑" panose="020B0503020204020204" pitchFamily="34" charset="-122"/>
                <a:cs typeface="Arial" panose="020B0604020202020204" pitchFamily="34" charset="0"/>
              </a:rPr>
              <a:t>Wild Rainfall Sensing </a:t>
            </a:r>
          </a:p>
        </p:txBody>
      </p:sp>
      <p:pic>
        <p:nvPicPr>
          <p:cNvPr id="12" name="Picture 11"/>
          <p:cNvPicPr>
            <a:picLocks noChangeAspect="1"/>
          </p:cNvPicPr>
          <p:nvPr/>
        </p:nvPicPr>
        <p:blipFill>
          <a:blip r:embed="rId7"/>
          <a:stretch>
            <a:fillRect/>
          </a:stretch>
        </p:blipFill>
        <p:spPr>
          <a:xfrm>
            <a:off x="6096926" y="3058814"/>
            <a:ext cx="2187763" cy="1200998"/>
          </a:xfrm>
          <a:prstGeom prst="rect">
            <a:avLst/>
          </a:prstGeom>
        </p:spPr>
      </p:pic>
      <p:sp>
        <p:nvSpPr>
          <p:cNvPr id="15" name="TextBox 14"/>
          <p:cNvSpPr txBox="1"/>
          <p:nvPr/>
        </p:nvSpPr>
        <p:spPr>
          <a:xfrm>
            <a:off x="196919" y="4609893"/>
            <a:ext cx="8489617" cy="1556455"/>
          </a:xfrm>
          <a:prstGeom prst="rect">
            <a:avLst/>
          </a:prstGeom>
          <a:solidFill>
            <a:schemeClr val="tx2">
              <a:lumMod val="20000"/>
              <a:lumOff val="80000"/>
            </a:schemeClr>
          </a:solidFill>
        </p:spPr>
        <p:txBody>
          <a:bodyPr wrap="square" rtlCol="0">
            <a:noAutofit/>
          </a:bodyPr>
          <a:lstStyle/>
          <a:p>
            <a:r>
              <a:rPr lang="en-US" altLang="zh-CN" sz="1600" dirty="0">
                <a:latin typeface="Times New Roman" panose="02020603050405020304" pitchFamily="18" charset="0"/>
              </a:rPr>
              <a:t>The above sensing scenarios have the common sensing characteristic -- no signal coverage.  R</a:t>
            </a:r>
            <a:r>
              <a:rPr lang="en-US" sz="1600" dirty="0">
                <a:latin typeface="Times New Roman" panose="02020603050405020304" pitchFamily="18" charset="0"/>
              </a:rPr>
              <a:t>eal-time </a:t>
            </a:r>
            <a:r>
              <a:rPr lang="en-GB" sz="1600" dirty="0">
                <a:latin typeface="Times New Roman" panose="02020603050405020304" pitchFamily="18" charset="0"/>
              </a:rPr>
              <a:t>sensing </a:t>
            </a:r>
            <a:r>
              <a:rPr lang="en-US" sz="1600" dirty="0">
                <a:latin typeface="Times New Roman" panose="02020603050405020304" pitchFamily="18" charset="0"/>
              </a:rPr>
              <a:t>service can not be executed. Non-real-time ISAC service sensing method could be adopted to support the above sensing scenarios:</a:t>
            </a:r>
          </a:p>
          <a:p>
            <a:r>
              <a:rPr lang="en-US" sz="1600" dirty="0">
                <a:latin typeface="Times New Roman" panose="02020603050405020304" pitchFamily="18" charset="0"/>
              </a:rPr>
              <a:t>The transmitter/receiver can perform sensing service in a no-signal coverage environment by </a:t>
            </a:r>
            <a:r>
              <a:rPr lang="en-US" sz="1600" dirty="0">
                <a:solidFill>
                  <a:srgbClr val="FF0000"/>
                </a:solidFill>
                <a:latin typeface="Times New Roman" panose="02020603050405020304" pitchFamily="18" charset="0"/>
              </a:rPr>
              <a:t>collecting and saving sensing data locally</a:t>
            </a:r>
            <a:r>
              <a:rPr lang="en-US" sz="1600" dirty="0">
                <a:latin typeface="Times New Roman" panose="02020603050405020304" pitchFamily="18" charset="0"/>
              </a:rPr>
              <a:t>.   Once they move back into the signal coverage area, they can </a:t>
            </a:r>
            <a:r>
              <a:rPr lang="en-US" sz="1600" dirty="0">
                <a:solidFill>
                  <a:srgbClr val="FF0000"/>
                </a:solidFill>
                <a:latin typeface="Times New Roman" panose="02020603050405020304" pitchFamily="18" charset="0"/>
              </a:rPr>
              <a:t>forward stored sensing data to the 5G network and get the non-real-time sensing result.</a:t>
            </a:r>
            <a:endParaRPr lang="en-US" sz="1600" dirty="0">
              <a:solidFill>
                <a:srgbClr val="FF0000"/>
              </a:solidFill>
            </a:endParaRPr>
          </a:p>
        </p:txBody>
      </p:sp>
      <p:sp>
        <p:nvSpPr>
          <p:cNvPr id="18" name="TextBox 17"/>
          <p:cNvSpPr txBox="1"/>
          <p:nvPr/>
        </p:nvSpPr>
        <p:spPr>
          <a:xfrm>
            <a:off x="8310980" y="1527793"/>
            <a:ext cx="492443" cy="461665"/>
          </a:xfrm>
          <a:prstGeom prst="rect">
            <a:avLst/>
          </a:prstGeom>
          <a:noFill/>
        </p:spPr>
        <p:txBody>
          <a:bodyPr wrap="none" rtlCol="0">
            <a:spAutoFit/>
          </a:bodyPr>
          <a:lstStyle/>
          <a:p>
            <a:r>
              <a:rPr lang="en-US" sz="2400" dirty="0"/>
              <a:t>…</a:t>
            </a:r>
          </a:p>
        </p:txBody>
      </p:sp>
      <p:sp>
        <p:nvSpPr>
          <p:cNvPr id="19" name="TextBox 18"/>
          <p:cNvSpPr txBox="1"/>
          <p:nvPr/>
        </p:nvSpPr>
        <p:spPr>
          <a:xfrm>
            <a:off x="8261995" y="3356601"/>
            <a:ext cx="492443" cy="461665"/>
          </a:xfrm>
          <a:prstGeom prst="rect">
            <a:avLst/>
          </a:prstGeom>
          <a:noFill/>
        </p:spPr>
        <p:txBody>
          <a:bodyPr wrap="none" rtlCol="0">
            <a:spAutoFit/>
          </a:bodyPr>
          <a:lstStyle/>
          <a:p>
            <a:r>
              <a:rPr lang="en-US" sz="2400" dirty="0"/>
              <a:t>…</a:t>
            </a:r>
          </a:p>
        </p:txBody>
      </p:sp>
    </p:spTree>
    <p:extLst>
      <p:ext uri="{BB962C8B-B14F-4D97-AF65-F5344CB8AC3E}">
        <p14:creationId xmlns:p14="http://schemas.microsoft.com/office/powerpoint/2010/main" val="245855527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E08981-6839-4E07-BD05-A751E0635781}"/>
              </a:ext>
            </a:extLst>
          </p:cNvPr>
          <p:cNvSpPr>
            <a:spLocks noGrp="1"/>
          </p:cNvSpPr>
          <p:nvPr>
            <p:ph type="title"/>
          </p:nvPr>
        </p:nvSpPr>
        <p:spPr>
          <a:xfrm>
            <a:off x="875393" y="38097"/>
            <a:ext cx="6827838" cy="1143000"/>
          </a:xfrm>
        </p:spPr>
        <p:txBody>
          <a:bodyPr/>
          <a:lstStyle/>
          <a:p>
            <a:r>
              <a:rPr lang="en-US" altLang="zh-CN" sz="2400" b="1" dirty="0">
                <a:latin typeface="Times New Roman" panose="02020603050405020304" pitchFamily="18" charset="0"/>
                <a:ea typeface="SimSun" panose="02010600030101010101" pitchFamily="2" charset="-122"/>
              </a:rPr>
              <a:t>AI</a:t>
            </a:r>
            <a:r>
              <a:rPr lang="zh-CN" altLang="en-US" sz="2400" b="1" dirty="0">
                <a:latin typeface="Times New Roman" panose="02020603050405020304" pitchFamily="18" charset="0"/>
                <a:ea typeface="SimSun" panose="02010600030101010101" pitchFamily="2" charset="-122"/>
              </a:rPr>
              <a:t> Assisted </a:t>
            </a:r>
            <a:r>
              <a:rPr lang="en-US" altLang="zh-CN" sz="2400" b="1" dirty="0">
                <a:latin typeface="Times New Roman" panose="02020603050405020304" pitchFamily="18" charset="0"/>
                <a:ea typeface="SimSun" panose="02010600030101010101" pitchFamily="2" charset="-122"/>
              </a:rPr>
              <a:t>Sensing</a:t>
            </a:r>
            <a:endParaRPr lang="zh-CN" altLang="en-US" sz="2400" b="1" dirty="0">
              <a:latin typeface="Times New Roman" panose="02020603050405020304" pitchFamily="18" charset="0"/>
              <a:ea typeface="SimSun" panose="02010600030101010101" pitchFamily="2" charset="-122"/>
            </a:endParaRPr>
          </a:p>
        </p:txBody>
      </p:sp>
      <p:sp>
        <p:nvSpPr>
          <p:cNvPr id="5" name="内容占位符 4">
            <a:extLst>
              <a:ext uri="{FF2B5EF4-FFF2-40B4-BE49-F238E27FC236}">
                <a16:creationId xmlns:a16="http://schemas.microsoft.com/office/drawing/2014/main" id="{66CD135E-AE6F-4C65-8FE2-679E09E26AAE}"/>
              </a:ext>
            </a:extLst>
          </p:cNvPr>
          <p:cNvSpPr>
            <a:spLocks noGrp="1"/>
          </p:cNvSpPr>
          <p:nvPr>
            <p:ph idx="1"/>
          </p:nvPr>
        </p:nvSpPr>
        <p:spPr>
          <a:xfrm>
            <a:off x="571500" y="4943677"/>
            <a:ext cx="8180614" cy="1205634"/>
          </a:xfrm>
          <a:solidFill>
            <a:schemeClr val="bg1">
              <a:lumMod val="95000"/>
            </a:schemeClr>
          </a:solidFill>
        </p:spPr>
        <p:txBody>
          <a:bodyPr/>
          <a:lstStyle/>
          <a:p>
            <a:pPr marL="0" indent="0">
              <a:buNone/>
            </a:pPr>
            <a:r>
              <a:rPr lang="en-US" altLang="zh-CN" sz="1800" dirty="0">
                <a:solidFill>
                  <a:srgbClr val="1F1F1F"/>
                </a:solidFill>
                <a:latin typeface="ElsevierGulliver"/>
              </a:rPr>
              <a:t>5GS</a:t>
            </a:r>
            <a:r>
              <a:rPr lang="zh-CN" altLang="en-US" sz="1800" dirty="0">
                <a:solidFill>
                  <a:srgbClr val="1F1F1F"/>
                </a:solidFill>
                <a:latin typeface="ElsevierGulliver"/>
              </a:rPr>
              <a:t> </a:t>
            </a:r>
            <a:r>
              <a:rPr lang="en-US" altLang="zh-CN" sz="1800" dirty="0">
                <a:solidFill>
                  <a:srgbClr val="1F1F1F"/>
                </a:solidFill>
                <a:latin typeface="ElsevierGulliver"/>
              </a:rPr>
              <a:t>can leverage powerful AI capability to handle massive sensing data produced by sensors for  better sensing results (i.e. detection rate, false alarm rate, accuracy, latency, etc.) for various use cases including target detection, analysis of rainfall and flooding, health and sport monitoring and so on</a:t>
            </a:r>
            <a:endParaRPr lang="en-US" altLang="zh-CN" sz="1200" dirty="0">
              <a:solidFill>
                <a:schemeClr val="tx1">
                  <a:lumMod val="95000"/>
                  <a:lumOff val="5000"/>
                </a:schemeClr>
              </a:solidFill>
            </a:endParaRPr>
          </a:p>
          <a:p>
            <a:pPr marL="0" indent="0">
              <a:buNone/>
            </a:pPr>
            <a:endParaRPr lang="en-US" altLang="zh-CN" sz="1200" dirty="0">
              <a:solidFill>
                <a:schemeClr val="tx1">
                  <a:lumMod val="95000"/>
                  <a:lumOff val="5000"/>
                </a:schemeClr>
              </a:solidFill>
            </a:endParaRPr>
          </a:p>
        </p:txBody>
      </p:sp>
      <p:grpSp>
        <p:nvGrpSpPr>
          <p:cNvPr id="31" name="Group 30">
            <a:extLst>
              <a:ext uri="{FF2B5EF4-FFF2-40B4-BE49-F238E27FC236}">
                <a16:creationId xmlns:a16="http://schemas.microsoft.com/office/drawing/2014/main" id="{D7A7570C-6093-395D-98B1-98CBCD4416EB}"/>
              </a:ext>
            </a:extLst>
          </p:cNvPr>
          <p:cNvGrpSpPr/>
          <p:nvPr/>
        </p:nvGrpSpPr>
        <p:grpSpPr>
          <a:xfrm>
            <a:off x="571500" y="1282093"/>
            <a:ext cx="8267700" cy="3431772"/>
            <a:chOff x="1826015" y="2299906"/>
            <a:chExt cx="5491970" cy="3431772"/>
          </a:xfrm>
        </p:grpSpPr>
        <p:sp>
          <p:nvSpPr>
            <p:cNvPr id="3" name="Cloud 2">
              <a:extLst>
                <a:ext uri="{FF2B5EF4-FFF2-40B4-BE49-F238E27FC236}">
                  <a16:creationId xmlns:a16="http://schemas.microsoft.com/office/drawing/2014/main" id="{FAABB616-7C3F-9904-845D-35E17BDE8431}"/>
                </a:ext>
              </a:extLst>
            </p:cNvPr>
            <p:cNvSpPr/>
            <p:nvPr/>
          </p:nvSpPr>
          <p:spPr bwMode="auto">
            <a:xfrm>
              <a:off x="1826015" y="2868386"/>
              <a:ext cx="5491970" cy="2481943"/>
            </a:xfrm>
            <a:prstGeom prst="cloud">
              <a:avLst/>
            </a:prstGeom>
            <a:solidFill>
              <a:schemeClr val="accent1">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4" name="Rectangle 3">
              <a:extLst>
                <a:ext uri="{FF2B5EF4-FFF2-40B4-BE49-F238E27FC236}">
                  <a16:creationId xmlns:a16="http://schemas.microsoft.com/office/drawing/2014/main" id="{460A172F-84CE-E141-3128-BE7250C39A9E}"/>
                </a:ext>
              </a:extLst>
            </p:cNvPr>
            <p:cNvSpPr/>
            <p:nvPr/>
          </p:nvSpPr>
          <p:spPr bwMode="auto">
            <a:xfrm>
              <a:off x="1926771" y="2316086"/>
              <a:ext cx="1099458" cy="914400"/>
            </a:xfrm>
            <a:prstGeom prst="rect">
              <a:avLst/>
            </a:prstGeom>
            <a:solidFill>
              <a:schemeClr val="accent1">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6" name="Rectangle 5">
              <a:extLst>
                <a:ext uri="{FF2B5EF4-FFF2-40B4-BE49-F238E27FC236}">
                  <a16:creationId xmlns:a16="http://schemas.microsoft.com/office/drawing/2014/main" id="{006F120F-2DDC-FF70-C4BC-47933112AFCA}"/>
                </a:ext>
              </a:extLst>
            </p:cNvPr>
            <p:cNvSpPr/>
            <p:nvPr/>
          </p:nvSpPr>
          <p:spPr bwMode="auto">
            <a:xfrm>
              <a:off x="1926771" y="4762202"/>
              <a:ext cx="1099458" cy="914400"/>
            </a:xfrm>
            <a:prstGeom prst="rect">
              <a:avLst/>
            </a:prstGeom>
            <a:solidFill>
              <a:schemeClr val="accent1">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7" name="Rectangle 6">
              <a:extLst>
                <a:ext uri="{FF2B5EF4-FFF2-40B4-BE49-F238E27FC236}">
                  <a16:creationId xmlns:a16="http://schemas.microsoft.com/office/drawing/2014/main" id="{1B995748-F921-EF2D-C6A6-C38A070CAA9D}"/>
                </a:ext>
              </a:extLst>
            </p:cNvPr>
            <p:cNvSpPr/>
            <p:nvPr/>
          </p:nvSpPr>
          <p:spPr bwMode="auto">
            <a:xfrm>
              <a:off x="4022271" y="2316086"/>
              <a:ext cx="1099458" cy="914400"/>
            </a:xfrm>
            <a:prstGeom prst="rect">
              <a:avLst/>
            </a:prstGeom>
            <a:solidFill>
              <a:schemeClr val="accent1">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8" name="Rectangle 7">
              <a:extLst>
                <a:ext uri="{FF2B5EF4-FFF2-40B4-BE49-F238E27FC236}">
                  <a16:creationId xmlns:a16="http://schemas.microsoft.com/office/drawing/2014/main" id="{EE4CD19E-E39B-6663-CE8A-6B70F57E8A61}"/>
                </a:ext>
              </a:extLst>
            </p:cNvPr>
            <p:cNvSpPr/>
            <p:nvPr/>
          </p:nvSpPr>
          <p:spPr bwMode="auto">
            <a:xfrm>
              <a:off x="4022271" y="4806043"/>
              <a:ext cx="1099458" cy="914400"/>
            </a:xfrm>
            <a:prstGeom prst="rect">
              <a:avLst/>
            </a:prstGeom>
            <a:solidFill>
              <a:schemeClr val="accent1">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9" name="Rectangle 8">
              <a:extLst>
                <a:ext uri="{FF2B5EF4-FFF2-40B4-BE49-F238E27FC236}">
                  <a16:creationId xmlns:a16="http://schemas.microsoft.com/office/drawing/2014/main" id="{093D3BA2-F2A4-DABB-3EDF-13F2915834CE}"/>
                </a:ext>
              </a:extLst>
            </p:cNvPr>
            <p:cNvSpPr/>
            <p:nvPr/>
          </p:nvSpPr>
          <p:spPr bwMode="auto">
            <a:xfrm>
              <a:off x="6014359" y="2299906"/>
              <a:ext cx="1099458" cy="914400"/>
            </a:xfrm>
            <a:prstGeom prst="rect">
              <a:avLst/>
            </a:prstGeom>
            <a:solidFill>
              <a:schemeClr val="accent1">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10" name="Rectangle 9">
              <a:extLst>
                <a:ext uri="{FF2B5EF4-FFF2-40B4-BE49-F238E27FC236}">
                  <a16:creationId xmlns:a16="http://schemas.microsoft.com/office/drawing/2014/main" id="{9BDFDEB7-90A6-51E7-850D-BFB9440FF6F4}"/>
                </a:ext>
              </a:extLst>
            </p:cNvPr>
            <p:cNvSpPr/>
            <p:nvPr/>
          </p:nvSpPr>
          <p:spPr bwMode="auto">
            <a:xfrm>
              <a:off x="6014359" y="4806043"/>
              <a:ext cx="1099458" cy="914400"/>
            </a:xfrm>
            <a:prstGeom prst="rect">
              <a:avLst/>
            </a:prstGeom>
            <a:solidFill>
              <a:schemeClr val="accent1">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endParaRPr lang="en-US"/>
            </a:p>
          </p:txBody>
        </p:sp>
        <p:sp>
          <p:nvSpPr>
            <p:cNvPr id="13" name="TextBox 12">
              <a:extLst>
                <a:ext uri="{FF2B5EF4-FFF2-40B4-BE49-F238E27FC236}">
                  <a16:creationId xmlns:a16="http://schemas.microsoft.com/office/drawing/2014/main" id="{4DD3AE75-B535-82F6-C024-EA4303452EE7}"/>
                </a:ext>
              </a:extLst>
            </p:cNvPr>
            <p:cNvSpPr txBox="1"/>
            <p:nvPr/>
          </p:nvSpPr>
          <p:spPr>
            <a:xfrm>
              <a:off x="1926772" y="2436512"/>
              <a:ext cx="1020054" cy="523220"/>
            </a:xfrm>
            <a:prstGeom prst="rect">
              <a:avLst/>
            </a:prstGeom>
            <a:noFill/>
          </p:spPr>
          <p:txBody>
            <a:bodyPr wrap="square" rtlCol="0">
              <a:spAutoFit/>
            </a:bodyPr>
            <a:lstStyle/>
            <a:p>
              <a:pPr marR="0" lvl="0" hangingPunct="0">
                <a:spcBef>
                  <a:spcPts val="0"/>
                </a:spcBef>
                <a:spcAft>
                  <a:spcPts val="900"/>
                </a:spcAft>
              </a:pPr>
              <a:r>
                <a:rPr lang="en-GB" sz="1400" dirty="0">
                  <a:effectLst/>
                  <a:latin typeface="Times New Roman" panose="02020603050405020304" pitchFamily="18" charset="0"/>
                  <a:ea typeface="DengXian" panose="02010600030101010101" pitchFamily="2" charset="-122"/>
                </a:rPr>
                <a:t>Public safety search and rescue</a:t>
              </a:r>
              <a:endParaRPr lang="en-US" sz="1400" dirty="0">
                <a:effectLst/>
                <a:latin typeface="Times New Roman" panose="02020603050405020304" pitchFamily="18" charset="0"/>
                <a:ea typeface="DengXian" panose="02010600030101010101" pitchFamily="2" charset="-122"/>
              </a:endParaRPr>
            </a:p>
          </p:txBody>
        </p:sp>
        <p:sp>
          <p:nvSpPr>
            <p:cNvPr id="14" name="TextBox 13">
              <a:extLst>
                <a:ext uri="{FF2B5EF4-FFF2-40B4-BE49-F238E27FC236}">
                  <a16:creationId xmlns:a16="http://schemas.microsoft.com/office/drawing/2014/main" id="{571AB340-386B-A157-7263-7A8CDE066A1E}"/>
                </a:ext>
              </a:extLst>
            </p:cNvPr>
            <p:cNvSpPr txBox="1"/>
            <p:nvPr/>
          </p:nvSpPr>
          <p:spPr>
            <a:xfrm>
              <a:off x="4087936" y="2399951"/>
              <a:ext cx="1080121" cy="523220"/>
            </a:xfrm>
            <a:prstGeom prst="rect">
              <a:avLst/>
            </a:prstGeom>
            <a:noFill/>
          </p:spPr>
          <p:txBody>
            <a:bodyPr wrap="square" rtlCol="0">
              <a:spAutoFit/>
            </a:bodyPr>
            <a:lstStyle/>
            <a:p>
              <a:pPr>
                <a:spcBef>
                  <a:spcPts val="0"/>
                </a:spcBef>
                <a:spcAft>
                  <a:spcPts val="900"/>
                </a:spcAft>
              </a:pPr>
              <a:r>
                <a:rPr lang="en-GB" sz="1400" dirty="0">
                  <a:latin typeface="Times New Roman" panose="02020603050405020304" pitchFamily="18" charset="0"/>
                  <a:ea typeface="DengXian" panose="02010600030101010101" pitchFamily="2" charset="-122"/>
                </a:rPr>
                <a:t>Rainfall monitoring and flooding</a:t>
              </a:r>
              <a:endParaRPr lang="en-US" sz="1400" dirty="0">
                <a:latin typeface="Times New Roman" panose="02020603050405020304" pitchFamily="18" charset="0"/>
                <a:ea typeface="DengXian" panose="02010600030101010101" pitchFamily="2" charset="-122"/>
              </a:endParaRPr>
            </a:p>
          </p:txBody>
        </p:sp>
        <p:sp>
          <p:nvSpPr>
            <p:cNvPr id="15" name="TextBox 14">
              <a:extLst>
                <a:ext uri="{FF2B5EF4-FFF2-40B4-BE49-F238E27FC236}">
                  <a16:creationId xmlns:a16="http://schemas.microsoft.com/office/drawing/2014/main" id="{5D946FB2-AC65-9CE6-7924-C9516F03BA85}"/>
                </a:ext>
              </a:extLst>
            </p:cNvPr>
            <p:cNvSpPr txBox="1"/>
            <p:nvPr/>
          </p:nvSpPr>
          <p:spPr>
            <a:xfrm>
              <a:off x="6060687" y="2436512"/>
              <a:ext cx="1080137" cy="523220"/>
            </a:xfrm>
            <a:prstGeom prst="rect">
              <a:avLst/>
            </a:prstGeom>
            <a:noFill/>
          </p:spPr>
          <p:txBody>
            <a:bodyPr wrap="square" rtlCol="0">
              <a:spAutoFit/>
            </a:bodyPr>
            <a:lstStyle/>
            <a:p>
              <a:pPr marR="0" lvl="0" hangingPunct="0">
                <a:spcBef>
                  <a:spcPts val="0"/>
                </a:spcBef>
                <a:spcAft>
                  <a:spcPts val="900"/>
                </a:spcAft>
              </a:pPr>
              <a:r>
                <a:rPr lang="en-GB" sz="1400" dirty="0">
                  <a:effectLst/>
                  <a:latin typeface="Times New Roman" panose="02020603050405020304" pitchFamily="18" charset="0"/>
                  <a:ea typeface="DengXian" panose="02010600030101010101" pitchFamily="2" charset="-122"/>
                </a:rPr>
                <a:t>Health and sports monitoring</a:t>
              </a:r>
              <a:endParaRPr lang="en-US" sz="1400" dirty="0">
                <a:effectLst/>
                <a:latin typeface="Times New Roman" panose="02020603050405020304" pitchFamily="18" charset="0"/>
                <a:ea typeface="DengXian" panose="02010600030101010101" pitchFamily="2" charset="-122"/>
              </a:endParaRPr>
            </a:p>
          </p:txBody>
        </p:sp>
        <p:sp>
          <p:nvSpPr>
            <p:cNvPr id="18" name="TextBox 17">
              <a:extLst>
                <a:ext uri="{FF2B5EF4-FFF2-40B4-BE49-F238E27FC236}">
                  <a16:creationId xmlns:a16="http://schemas.microsoft.com/office/drawing/2014/main" id="{E32E22F3-98ED-611B-D3C5-AE76AB132906}"/>
                </a:ext>
              </a:extLst>
            </p:cNvPr>
            <p:cNvSpPr txBox="1"/>
            <p:nvPr/>
          </p:nvSpPr>
          <p:spPr>
            <a:xfrm>
              <a:off x="1891093" y="4716015"/>
              <a:ext cx="1316822" cy="1015663"/>
            </a:xfrm>
            <a:prstGeom prst="rect">
              <a:avLst/>
            </a:prstGeom>
            <a:noFill/>
          </p:spPr>
          <p:txBody>
            <a:bodyPr wrap="square" rtlCol="0">
              <a:spAutoFit/>
            </a:bodyPr>
            <a:lstStyle/>
            <a:p>
              <a:pPr marR="0" lvl="0" hangingPunct="0">
                <a:spcBef>
                  <a:spcPts val="0"/>
                </a:spcBef>
                <a:spcAft>
                  <a:spcPts val="900"/>
                </a:spcAft>
              </a:pPr>
              <a:r>
                <a:rPr lang="en-GB" sz="1200" dirty="0">
                  <a:effectLst/>
                  <a:latin typeface="Times New Roman" panose="02020603050405020304" pitchFamily="18" charset="0"/>
                  <a:ea typeface="DengXian" panose="02010600030101010101" pitchFamily="2" charset="-122"/>
                </a:rPr>
                <a:t>Collision avoidance and trajectory tracking of UAVs, vehicles, AGVs</a:t>
              </a:r>
              <a:endParaRPr lang="en-US" sz="1200" dirty="0">
                <a:effectLst/>
                <a:latin typeface="Times New Roman" panose="02020603050405020304" pitchFamily="18" charset="0"/>
                <a:ea typeface="DengXian" panose="02010600030101010101" pitchFamily="2" charset="-122"/>
              </a:endParaRPr>
            </a:p>
          </p:txBody>
        </p:sp>
        <p:sp>
          <p:nvSpPr>
            <p:cNvPr id="22" name="TextBox 21">
              <a:extLst>
                <a:ext uri="{FF2B5EF4-FFF2-40B4-BE49-F238E27FC236}">
                  <a16:creationId xmlns:a16="http://schemas.microsoft.com/office/drawing/2014/main" id="{29974AA0-AB7D-B112-8845-1C5F8A8F96AA}"/>
                </a:ext>
              </a:extLst>
            </p:cNvPr>
            <p:cNvSpPr txBox="1"/>
            <p:nvPr/>
          </p:nvSpPr>
          <p:spPr>
            <a:xfrm>
              <a:off x="3952759" y="5008257"/>
              <a:ext cx="1316822" cy="461665"/>
            </a:xfrm>
            <a:prstGeom prst="rect">
              <a:avLst/>
            </a:prstGeom>
            <a:noFill/>
          </p:spPr>
          <p:txBody>
            <a:bodyPr wrap="square" rtlCol="0">
              <a:spAutoFit/>
            </a:bodyPr>
            <a:lstStyle/>
            <a:p>
              <a:pPr marR="0" lvl="0" hangingPunct="0">
                <a:spcBef>
                  <a:spcPts val="0"/>
                </a:spcBef>
                <a:spcAft>
                  <a:spcPts val="900"/>
                </a:spcAft>
              </a:pPr>
              <a:r>
                <a:rPr lang="en-GB" sz="1200" dirty="0">
                  <a:latin typeface="Times New Roman" panose="02020603050405020304" pitchFamily="18" charset="0"/>
                  <a:ea typeface="DengXian" panose="02010600030101010101" pitchFamily="2" charset="-122"/>
                </a:rPr>
                <a:t>Object and intruder detection</a:t>
              </a:r>
              <a:endParaRPr lang="en-US" sz="1200" dirty="0">
                <a:latin typeface="Times New Roman" panose="02020603050405020304" pitchFamily="18" charset="0"/>
                <a:ea typeface="DengXian" panose="02010600030101010101" pitchFamily="2" charset="-122"/>
              </a:endParaRPr>
            </a:p>
          </p:txBody>
        </p:sp>
        <p:sp>
          <p:nvSpPr>
            <p:cNvPr id="23" name="TextBox 22">
              <a:extLst>
                <a:ext uri="{FF2B5EF4-FFF2-40B4-BE49-F238E27FC236}">
                  <a16:creationId xmlns:a16="http://schemas.microsoft.com/office/drawing/2014/main" id="{6728C320-30F7-25EE-76A1-03D68CE336A3}"/>
                </a:ext>
              </a:extLst>
            </p:cNvPr>
            <p:cNvSpPr txBox="1"/>
            <p:nvPr/>
          </p:nvSpPr>
          <p:spPr>
            <a:xfrm>
              <a:off x="6263116" y="5024587"/>
              <a:ext cx="710451" cy="369332"/>
            </a:xfrm>
            <a:prstGeom prst="rect">
              <a:avLst/>
            </a:prstGeom>
            <a:noFill/>
          </p:spPr>
          <p:txBody>
            <a:bodyPr wrap="none" rtlCol="0">
              <a:spAutoFit/>
            </a:bodyPr>
            <a:lstStyle/>
            <a:p>
              <a:r>
                <a:rPr lang="en-US" sz="1800" dirty="0"/>
                <a:t>… …</a:t>
              </a:r>
            </a:p>
          </p:txBody>
        </p:sp>
        <p:pic>
          <p:nvPicPr>
            <p:cNvPr id="25" name="Picture 24">
              <a:extLst>
                <a:ext uri="{FF2B5EF4-FFF2-40B4-BE49-F238E27FC236}">
                  <a16:creationId xmlns:a16="http://schemas.microsoft.com/office/drawing/2014/main" id="{E0DB59D8-42C4-8E6F-6B8A-B26D329F7D2B}"/>
                </a:ext>
              </a:extLst>
            </p:cNvPr>
            <p:cNvPicPr>
              <a:picLocks noChangeAspect="1"/>
            </p:cNvPicPr>
            <p:nvPr/>
          </p:nvPicPr>
          <p:blipFill>
            <a:blip r:embed="rId2"/>
            <a:stretch>
              <a:fillRect/>
            </a:stretch>
          </p:blipFill>
          <p:spPr>
            <a:xfrm>
              <a:off x="5001986" y="3605178"/>
              <a:ext cx="1125588" cy="870783"/>
            </a:xfrm>
            <a:prstGeom prst="rect">
              <a:avLst/>
            </a:prstGeom>
          </p:spPr>
        </p:pic>
        <p:pic>
          <p:nvPicPr>
            <p:cNvPr id="28" name="Picture 27">
              <a:extLst>
                <a:ext uri="{FF2B5EF4-FFF2-40B4-BE49-F238E27FC236}">
                  <a16:creationId xmlns:a16="http://schemas.microsoft.com/office/drawing/2014/main" id="{D78DBB72-E438-A84C-D57E-F66FF8029061}"/>
                </a:ext>
              </a:extLst>
            </p:cNvPr>
            <p:cNvPicPr>
              <a:picLocks noChangeAspect="1"/>
            </p:cNvPicPr>
            <p:nvPr/>
          </p:nvPicPr>
          <p:blipFill>
            <a:blip r:embed="rId3"/>
            <a:stretch>
              <a:fillRect/>
            </a:stretch>
          </p:blipFill>
          <p:spPr>
            <a:xfrm>
              <a:off x="3353149" y="3594160"/>
              <a:ext cx="1099459" cy="870783"/>
            </a:xfrm>
            <a:prstGeom prst="rect">
              <a:avLst/>
            </a:prstGeom>
          </p:spPr>
        </p:pic>
        <p:sp>
          <p:nvSpPr>
            <p:cNvPr id="29" name="Plus Sign 28">
              <a:extLst>
                <a:ext uri="{FF2B5EF4-FFF2-40B4-BE49-F238E27FC236}">
                  <a16:creationId xmlns:a16="http://schemas.microsoft.com/office/drawing/2014/main" id="{48D9C119-AF8B-5AF0-3961-ACF45E90A2E4}"/>
                </a:ext>
              </a:extLst>
            </p:cNvPr>
            <p:cNvSpPr/>
            <p:nvPr/>
          </p:nvSpPr>
          <p:spPr bwMode="auto">
            <a:xfrm>
              <a:off x="4379012" y="3652768"/>
              <a:ext cx="666515" cy="739916"/>
            </a:xfrm>
            <a:prstGeom prst="mathPlus">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rgbClr val="FF0000"/>
                </a:solidFill>
                <a:effectLst/>
                <a:latin typeface="Arial" panose="020B0604020202020204" pitchFamily="34" charset="0"/>
              </a:endParaRPr>
            </a:p>
          </p:txBody>
        </p:sp>
        <p:sp>
          <p:nvSpPr>
            <p:cNvPr id="30" name="Rectangle 29">
              <a:extLst>
                <a:ext uri="{FF2B5EF4-FFF2-40B4-BE49-F238E27FC236}">
                  <a16:creationId xmlns:a16="http://schemas.microsoft.com/office/drawing/2014/main" id="{0B7E072A-F57B-2AB3-DA56-DDA3E85A5776}"/>
                </a:ext>
              </a:extLst>
            </p:cNvPr>
            <p:cNvSpPr/>
            <p:nvPr/>
          </p:nvSpPr>
          <p:spPr bwMode="auto">
            <a:xfrm>
              <a:off x="3271157" y="3429000"/>
              <a:ext cx="2991959" cy="1209019"/>
            </a:xfrm>
            <a:prstGeom prst="rect">
              <a:avLst/>
            </a:prstGeom>
            <a:noFill/>
            <a:ln w="31750" cap="flat" cmpd="sng" algn="ctr">
              <a:solidFill>
                <a:schemeClr val="accent5">
                  <a:lumMod val="60000"/>
                  <a:lumOff val="40000"/>
                </a:schemeClr>
              </a:solidFill>
              <a:prstDash val="dash"/>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grpSp>
    </p:spTree>
    <p:extLst>
      <p:ext uri="{BB962C8B-B14F-4D97-AF65-F5344CB8AC3E}">
        <p14:creationId xmlns:p14="http://schemas.microsoft.com/office/powerpoint/2010/main" val="150750812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F2441B-13CD-FEF9-9A1A-148625058883}"/>
              </a:ext>
            </a:extLst>
          </p:cNvPr>
          <p:cNvSpPr/>
          <p:nvPr/>
        </p:nvSpPr>
        <p:spPr bwMode="auto">
          <a:xfrm>
            <a:off x="157843" y="2013854"/>
            <a:ext cx="8909957" cy="4277360"/>
          </a:xfrm>
          <a:prstGeom prst="rect">
            <a:avLst/>
          </a:prstGeom>
          <a:solidFill>
            <a:schemeClr val="accent3">
              <a:lumMod val="20000"/>
              <a:lumOff val="8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sz="1000" b="0" i="0" u="none" strike="noStrike" cap="none" normalizeH="0" baseline="0">
              <a:ln>
                <a:noFill/>
              </a:ln>
              <a:solidFill>
                <a:schemeClr val="tx1"/>
              </a:solidFill>
              <a:effectLst/>
              <a:latin typeface="Arial" panose="020B0604020202020204" pitchFamily="34" charset="0"/>
            </a:endParaRPr>
          </a:p>
        </p:txBody>
      </p:sp>
      <p:sp>
        <p:nvSpPr>
          <p:cNvPr id="9218" name="Title 1"/>
          <p:cNvSpPr>
            <a:spLocks noGrp="1"/>
          </p:cNvSpPr>
          <p:nvPr>
            <p:ph type="title"/>
          </p:nvPr>
        </p:nvSpPr>
        <p:spPr>
          <a:xfrm>
            <a:off x="-65088" y="218440"/>
            <a:ext cx="8267473" cy="1143000"/>
          </a:xfrm>
        </p:spPr>
        <p:txBody>
          <a:bodyPr vert="horz" wrap="square" lIns="91440" tIns="45720" rIns="91440" bIns="45720" numCol="1" anchor="ctr" anchorCtr="0" compatLnSpc="1"/>
          <a:lstStyle/>
          <a:p>
            <a:pPr>
              <a:buNone/>
            </a:pPr>
            <a:r>
              <a:rPr lang="en-US" altLang="zh-CN" sz="2400" b="1" kern="1200" dirty="0">
                <a:solidFill>
                  <a:srgbClr val="000000"/>
                </a:solidFill>
                <a:latin typeface="Times New Roman" panose="02020603050405020304" pitchFamily="18" charset="0"/>
                <a:ea typeface="SimSun" panose="02010600030101010101" pitchFamily="2" charset="-122"/>
              </a:rPr>
              <a:t>Objectives </a:t>
            </a:r>
            <a:endParaRPr lang="en-US" altLang="en-US" sz="2400" b="1" kern="1200" dirty="0">
              <a:solidFill>
                <a:srgbClr val="000000"/>
              </a:solidFill>
              <a:latin typeface="Times New Roman" panose="02020603050405020304" pitchFamily="18" charset="0"/>
              <a:ea typeface="SimSun" panose="02010600030101010101" pitchFamily="2" charset="-122"/>
            </a:endParaRPr>
          </a:p>
        </p:txBody>
      </p:sp>
      <p:sp>
        <p:nvSpPr>
          <p:cNvPr id="7" name="TextBox 19"/>
          <p:cNvSpPr txBox="1"/>
          <p:nvPr/>
        </p:nvSpPr>
        <p:spPr>
          <a:xfrm>
            <a:off x="544513" y="1282383"/>
            <a:ext cx="2219325" cy="360363"/>
          </a:xfrm>
          <a:prstGeom prst="rect">
            <a:avLst/>
          </a:prstGeom>
          <a:noFill/>
        </p:spPr>
        <p:txBody>
          <a:bodyPr lIns="72000" tIns="72000" rIns="72000" bIns="72000">
            <a:spAutoFit/>
          </a:bodyPr>
          <a:lstStyle/>
          <a:p>
            <a:pPr marR="0" algn="ctr" defTabSz="360045">
              <a:spcAft>
                <a:spcPts val="600"/>
              </a:spcAft>
              <a:buClrTx/>
              <a:buSzTx/>
              <a:buFontTx/>
              <a:buNone/>
              <a:tabLst>
                <a:tab pos="359410" algn="l"/>
              </a:tabLst>
              <a:defRPr/>
            </a:pPr>
            <a:r>
              <a:rPr kumimoji="0" lang="en-US" sz="1400" b="1" kern="1200" cap="none" spc="0" normalizeH="0" baseline="0" noProof="0" dirty="0">
                <a:solidFill>
                  <a:schemeClr val="bg1"/>
                </a:solidFill>
                <a:latin typeface="+mn-lt"/>
                <a:ea typeface="+mn-ea"/>
                <a:cs typeface="+mn-cs"/>
              </a:rPr>
              <a:t>Scope for Rel-17*</a:t>
            </a:r>
          </a:p>
        </p:txBody>
      </p:sp>
      <p:sp>
        <p:nvSpPr>
          <p:cNvPr id="9" name="矩形 8"/>
          <p:cNvSpPr/>
          <p:nvPr/>
        </p:nvSpPr>
        <p:spPr bwMode="auto">
          <a:xfrm>
            <a:off x="157843" y="1076843"/>
            <a:ext cx="9024257" cy="4277360"/>
          </a:xfrm>
          <a:prstGeom prst="rect">
            <a:avLst/>
          </a:prstGeom>
          <a:noFill/>
          <a:ln w="9525" cap="flat" cmpd="sng" algn="ctr">
            <a:solidFill>
              <a:schemeClr val="bg1"/>
            </a:solidFill>
            <a:prstDash val="solid"/>
            <a:round/>
            <a:headEnd type="none" w="med" len="med"/>
            <a:tailEnd type="none" w="med" len="med"/>
          </a:ln>
        </p:spPr>
        <p:txBody>
          <a:bodyPr/>
          <a:lstStyle/>
          <a:p>
            <a:pPr marL="0" marR="0" lvl="0" indent="0" algn="l" defTabSz="914400" rtl="0" eaLnBrk="0" fontAlgn="base" latinLnBrk="0" hangingPunct="0">
              <a:lnSpc>
                <a:spcPct val="14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The objective of this study item is to study use cases and requirements for 5G system to provide integrated sensing and communication services in </a:t>
            </a:r>
            <a:r>
              <a:rPr lang="en-US" altLang="zh-CN" sz="1400" dirty="0"/>
              <a:t>phase 2.</a:t>
            </a:r>
          </a:p>
          <a:p>
            <a:pPr marL="0" marR="0" lvl="0" indent="0" algn="l" defTabSz="914400" rtl="0" eaLnBrk="0" fontAlgn="base" latinLnBrk="0" hangingPunct="0">
              <a:lnSpc>
                <a:spcPct val="14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The objectives of the study include:</a:t>
            </a:r>
          </a:p>
          <a:p>
            <a:pPr marL="0" marR="0" hangingPunct="0">
              <a:spcBef>
                <a:spcPts val="0"/>
              </a:spcBef>
              <a:spcAft>
                <a:spcPts val="900"/>
              </a:spcAft>
            </a:pPr>
            <a:r>
              <a:rPr lang="en-US" sz="1400" dirty="0"/>
              <a:t>-  Study use cases and potential requirements for dynamic sensing service quality:</a:t>
            </a:r>
          </a:p>
          <a:p>
            <a:pPr marL="742950" marR="0" lvl="1" indent="-285750" fontAlgn="auto" hangingPunct="0">
              <a:spcBef>
                <a:spcPts val="0"/>
              </a:spcBef>
              <a:spcAft>
                <a:spcPts val="900"/>
              </a:spcAft>
              <a:buFont typeface="Courier New" panose="02070309020205020404" pitchFamily="49" charset="0"/>
              <a:buChar char="o"/>
            </a:pPr>
            <a:r>
              <a:rPr lang="en-US" sz="1400" dirty="0"/>
              <a:t>5GS has the capability to collect dynamic sensing service quality information and expose it to the third AS  in sensing operations;</a:t>
            </a:r>
          </a:p>
          <a:p>
            <a:pPr marL="742950" marR="0" lvl="1" indent="-285750" fontAlgn="auto" hangingPunct="0">
              <a:spcBef>
                <a:spcPts val="0"/>
              </a:spcBef>
              <a:spcAft>
                <a:spcPts val="900"/>
              </a:spcAft>
              <a:buFont typeface="Courier New" panose="02070309020205020404" pitchFamily="49" charset="0"/>
              <a:buChar char="o"/>
            </a:pPr>
            <a:r>
              <a:rPr lang="en-US" sz="1400" dirty="0"/>
              <a:t>5GS can support the sensing activity management based on dynamic service quality information, such as transmitter/receiver re-selection and so on;</a:t>
            </a:r>
          </a:p>
          <a:p>
            <a:pPr marL="228600" indent="-228600">
              <a:spcBef>
                <a:spcPts val="0"/>
              </a:spcBef>
              <a:spcAft>
                <a:spcPts val="900"/>
              </a:spcAft>
            </a:pPr>
            <a:r>
              <a:rPr lang="en-US" sz="1400" dirty="0"/>
              <a:t>-  Study use cases and potential requirements for Outdoor Precision Sensing </a:t>
            </a:r>
          </a:p>
          <a:p>
            <a:pPr marL="228600" marR="0" indent="-228600" hangingPunct="0">
              <a:spcBef>
                <a:spcPts val="0"/>
              </a:spcBef>
              <a:spcAft>
                <a:spcPts val="900"/>
              </a:spcAft>
            </a:pPr>
            <a:r>
              <a:rPr lang="en-US" sz="1400" dirty="0"/>
              <a:t>-  Study use cases and potential requirements for sensing assisted communication, such as </a:t>
            </a:r>
            <a:r>
              <a:rPr lang="en-US" altLang="zh-CN" sz="1400" dirty="0"/>
              <a:t>communication</a:t>
            </a:r>
            <a:r>
              <a:rPr lang="zh-CN" altLang="en-US" sz="1400" dirty="0"/>
              <a:t> </a:t>
            </a:r>
            <a:r>
              <a:rPr lang="en-US" altLang="zh-CN" sz="1400" dirty="0"/>
              <a:t>QoS adjustment, positioning service, energy efficiency, and so on </a:t>
            </a:r>
          </a:p>
          <a:p>
            <a:pPr marL="0" marR="0" hangingPunct="0">
              <a:spcBef>
                <a:spcPts val="0"/>
              </a:spcBef>
              <a:spcAft>
                <a:spcPts val="900"/>
              </a:spcAft>
            </a:pPr>
            <a:r>
              <a:rPr lang="en-US" sz="1400" dirty="0"/>
              <a:t>-  Study use cases and potential requirements for non-real-time </a:t>
            </a:r>
            <a:r>
              <a:rPr lang="en-GB" sz="1400" dirty="0"/>
              <a:t>ISAC </a:t>
            </a:r>
            <a:r>
              <a:rPr lang="en-US" sz="1400" dirty="0"/>
              <a:t>service due to no signal coverage</a:t>
            </a:r>
          </a:p>
          <a:p>
            <a:pPr marL="742950" lvl="1" indent="-285750" fontAlgn="auto">
              <a:spcBef>
                <a:spcPts val="0"/>
              </a:spcBef>
              <a:spcAft>
                <a:spcPts val="900"/>
              </a:spcAft>
              <a:buFont typeface="Courier New" panose="02070309020205020404" pitchFamily="49" charset="0"/>
              <a:buChar char="o"/>
            </a:pPr>
            <a:r>
              <a:rPr lang="en-GB" sz="1400" dirty="0"/>
              <a:t>Allowing to support non-real-time UE-based sensing service when signal coverage  is unavailable</a:t>
            </a:r>
            <a:endParaRPr lang="en-US" altLang="zh-CN" sz="1400" dirty="0"/>
          </a:p>
          <a:p>
            <a:pPr marL="228600" indent="-228600">
              <a:spcBef>
                <a:spcPts val="0"/>
              </a:spcBef>
              <a:spcAft>
                <a:spcPts val="900"/>
              </a:spcAft>
            </a:pPr>
            <a:r>
              <a:rPr lang="en-US" sz="1400" dirty="0"/>
              <a:t>-  Study use cases and potential requirements for AI-assisted sensing </a:t>
            </a:r>
            <a:r>
              <a:rPr lang="en-US" altLang="zh-CN" sz="1400" dirty="0"/>
              <a:t>result calculation</a:t>
            </a:r>
            <a:endParaRPr lang="en-US" sz="1400" dirty="0"/>
          </a:p>
          <a:p>
            <a:pPr marL="228600" marR="0" indent="-228600" hangingPunct="0">
              <a:spcBef>
                <a:spcPts val="0"/>
              </a:spcBef>
              <a:spcAft>
                <a:spcPts val="900"/>
              </a:spcAft>
            </a:pPr>
            <a:r>
              <a:rPr lang="en-US" sz="1400" dirty="0"/>
              <a:t>-  Aspects related to security, privacy, regulatory requirements, and charging;</a:t>
            </a:r>
          </a:p>
          <a:p>
            <a:pPr marL="228600" marR="0" indent="-228600" hangingPunct="0">
              <a:spcBef>
                <a:spcPts val="0"/>
              </a:spcBef>
              <a:spcAft>
                <a:spcPts val="900"/>
              </a:spcAft>
            </a:pPr>
            <a:r>
              <a:rPr lang="en-US" sz="1400" dirty="0"/>
              <a:t>-  Gap analysis between the identified requirements and existing 5GS requirements or functionalities. </a:t>
            </a:r>
          </a:p>
          <a:p>
            <a:pPr lvl="1" fontAlgn="auto">
              <a:spcBef>
                <a:spcPts val="0"/>
              </a:spcBef>
              <a:spcAft>
                <a:spcPts val="900"/>
              </a:spcAft>
            </a:pPr>
            <a:endParaRPr lang="en-US" altLang="zh-CN" sz="1400" dirty="0"/>
          </a:p>
          <a:p>
            <a:pPr marL="0" marR="0" hangingPunct="0">
              <a:spcBef>
                <a:spcPts val="0"/>
              </a:spcBef>
              <a:spcAft>
                <a:spcPts val="900"/>
              </a:spcAft>
            </a:pPr>
            <a:endParaRPr lang="en-US" sz="1400" dirty="0"/>
          </a:p>
          <a:p>
            <a:pPr marL="0" marR="0" hangingPunct="0">
              <a:spcBef>
                <a:spcPts val="0"/>
              </a:spcBef>
              <a:spcAft>
                <a:spcPts val="900"/>
              </a:spcAft>
            </a:pPr>
            <a:endParaRPr lang="en-US" sz="1400" dirty="0"/>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777</TotalTime>
  <Words>1272</Words>
  <Application>Microsoft Office PowerPoint</Application>
  <PresentationFormat>On-screen Show (4:3)</PresentationFormat>
  <Paragraphs>94</Paragraphs>
  <Slides>8</Slides>
  <Notes>3</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8</vt:i4>
      </vt:variant>
    </vt:vector>
  </HeadingPairs>
  <TitlesOfParts>
    <vt:vector size="19" baseType="lpstr">
      <vt:lpstr>ElsevierGulliver</vt:lpstr>
      <vt:lpstr>FrutigerNext LT Bold</vt:lpstr>
      <vt:lpstr>微软雅黑</vt:lpstr>
      <vt:lpstr>Arial</vt:lpstr>
      <vt:lpstr>Calibri</vt:lpstr>
      <vt:lpstr>Courier New</vt:lpstr>
      <vt:lpstr>Times New Roman</vt:lpstr>
      <vt:lpstr>Wingdings</vt:lpstr>
      <vt:lpstr>Office Theme</vt:lpstr>
      <vt:lpstr>Custom Design</vt:lpstr>
      <vt:lpstr>9_Office Theme</vt:lpstr>
      <vt:lpstr>Motivation on integrated Sensing and Communication phase2</vt:lpstr>
      <vt:lpstr>Motivations</vt:lpstr>
      <vt:lpstr>dynamic sensing service quality information</vt:lpstr>
      <vt:lpstr>Outdoor precision sensing</vt:lpstr>
      <vt:lpstr>Sensing Assisted Communication</vt:lpstr>
      <vt:lpstr>non-real-time ISAC service</vt:lpstr>
      <vt:lpstr>AI Assisted Sensing</vt:lpstr>
      <vt:lpstr>Objectives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CMCC16</cp:lastModifiedBy>
  <cp:revision>501</cp:revision>
  <dcterms:created xsi:type="dcterms:W3CDTF">2008-08-30T09:32:00Z</dcterms:created>
  <dcterms:modified xsi:type="dcterms:W3CDTF">2023-11-03T17:54:23Z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_2015_ms_pID_725343">
    <vt:lpwstr>(3)0dkBT6b9CLB7FwrtNWpjeLdabcWVNQgewaEp97FxgLVdhgUQ3NKrdT2o3SD/TnTPr1gfCTGZ
OO9NCntB2L30IKNEUhlQb4bmPdLAMZJOjhbTlztUakx8BMQi62RzHxq2CmI/kMHSmv8wNEOu
BCEFWA3DQBr/wjRW6JQnEkzauysL3pllkgW80P41MrKry+P3UsKEm6UzYr3ouaPQ/Vf4nsk7
/xcB/sS/n8LSxka3NI</vt:lpwstr>
  </property>
  <property fmtid="{D5CDD505-2E9C-101B-9397-08002B2CF9AE}" pid="4" name="_2015_ms_pID_7253431">
    <vt:lpwstr>32/rmxDrN+GBgwlhRKpt9fM9qyWBeewCLl6HvNPhiklExCu+pboqjJ
Oz7/NmdS8smGOEOu6hjw8YAJi9JBJjALHQtPFIiGyaAJ3daqFE7p0cC6WhbCi+U6C9cIW4eg
ZQJwAjxhQV70f7MinHpvZC7H/6PLEhgVOHYV363p9vGCxAxD+lb+8B1taCjnNQ8AI4g+ElnZ
RziO4jUWquBBay8ANmWnwYIFPdKsm5vCzTy4</vt:lpwstr>
  </property>
  <property fmtid="{D5CDD505-2E9C-101B-9397-08002B2CF9AE}" pid="5" name="_2015_ms_pID_7253432">
    <vt:lpwstr>4w==</vt:lpwstr>
  </property>
  <property fmtid="{D5CDD505-2E9C-101B-9397-08002B2CF9AE}" pid="6" name="ICV">
    <vt:lpwstr>4B07814835DA4636AF8A73E7D72AA539</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1638322402</vt:lpwstr>
  </property>
</Properties>
</file>