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5" r:id="rId4"/>
  </p:sldMasterIdLst>
  <p:notesMasterIdLst>
    <p:notesMasterId r:id="rId6"/>
  </p:notesMasterIdLst>
  <p:handoutMasterIdLst>
    <p:handoutMasterId r:id="rId12"/>
  </p:handoutMasterIdLst>
  <p:sldIdLst>
    <p:sldId id="766" r:id="rId5"/>
    <p:sldId id="809" r:id="rId7"/>
    <p:sldId id="810" r:id="rId8"/>
    <p:sldId id="829" r:id="rId9"/>
    <p:sldId id="833" r:id="rId10"/>
    <p:sldId id="713" r:id="rId11"/>
  </p:sldIdLst>
  <p:sldSz cx="9144000" cy="6858000" type="screen4x3"/>
  <p:notesSz cx="6797675" cy="9928225"/>
  <p:defaultTextStyle>
    <a:defPPr>
      <a:defRPr lang="en-GB"/>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n Lu" initials="H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1682" autoAdjust="0"/>
  </p:normalViewPr>
  <p:slideViewPr>
    <p:cSldViewPr snapToGrid="0" showGuides="1">
      <p:cViewPr varScale="1">
        <p:scale>
          <a:sx n="125" d="100"/>
          <a:sy n="125" d="100"/>
        </p:scale>
        <p:origin x="1560" y="82"/>
      </p:cViewPr>
      <p:guideLst>
        <p:guide orient="horz" pos="2313"/>
        <p:guide pos="282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notesViewPr>
    <p:cSldViewPr snapToGrid="0">
      <p:cViewPr varScale="1">
        <p:scale>
          <a:sx n="55" d="100"/>
          <a:sy n="55" d="100"/>
        </p:scale>
        <p:origin x="2886" y="9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commentAuthors" Target="commentAuthors.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0C2F443E-CC51-49FF-B4BE-1E8C1BF84F55}"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879EC7D7-EC0D-451D-8A26-58E000262334}"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sp>
        <p:nvSpPr>
          <p:cNvPr id="1536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3"/>
          </p:nvPr>
        </p:nvSpPr>
        <p:spPr/>
        <p:txBody>
          <a:bodyPr/>
          <a:lstStyle/>
          <a:p>
            <a:r>
              <a:rPr lang="zh-CN" altLang="en-US"/>
              <a:t>绿色的区域是低密度，但是需要与粉色保持连续性的地区。</a:t>
            </a:r>
            <a:endParaRPr lang="zh-CN" altLang="en-US"/>
          </a:p>
          <a:p>
            <a:r>
              <a:rPr lang="zh-CN" altLang="zh-CN"/>
              <a:t>这一页主要是</a:t>
            </a:r>
            <a:r>
              <a:rPr lang="en-US" altLang="zh-CN"/>
              <a:t> OP2</a:t>
            </a:r>
            <a:r>
              <a:rPr lang="zh-CN" altLang="en-US"/>
              <a:t>在没有合适覆盖时，可以使用</a:t>
            </a:r>
            <a:r>
              <a:rPr lang="en-US" altLang="zh-CN"/>
              <a:t>OP1</a:t>
            </a:r>
            <a:r>
              <a:rPr lang="zh-CN" altLang="en-US"/>
              <a:t>的低密度覆盖区域的</a:t>
            </a:r>
            <a:r>
              <a:rPr lang="en-US" altLang="zh-CN"/>
              <a:t>5G</a:t>
            </a:r>
            <a:r>
              <a:rPr lang="zh-CN" altLang="en-US"/>
              <a:t>网络。</a:t>
            </a:r>
            <a:r>
              <a:rPr lang="en-US" altLang="zh-CN"/>
              <a:t>OP1</a:t>
            </a:r>
            <a:r>
              <a:rPr lang="zh-CN" altLang="en-US"/>
              <a:t>还可以提高低密度区域网络利用率。</a:t>
            </a:r>
            <a:endParaRPr lang="zh-CN" altLang="en-US"/>
          </a:p>
          <a:p>
            <a:endParaRPr lang="zh-CN" altLang="en-US"/>
          </a:p>
          <a:p>
            <a:r>
              <a:rPr lang="zh-CN" altLang="zh-CN"/>
              <a:t>两个重要的好处，</a:t>
            </a:r>
            <a:endParaRPr lang="zh-CN" altLang="zh-CN"/>
          </a:p>
          <a:p>
            <a:r>
              <a:rPr lang="en-US" altLang="zh-CN"/>
              <a:t>1</a:t>
            </a:r>
            <a:r>
              <a:rPr lang="zh-CN" altLang="en-US"/>
              <a:t>、</a:t>
            </a:r>
            <a:r>
              <a:rPr lang="zh-CN" altLang="zh-CN"/>
              <a:t>如果粉色和绿色需要开网络共享，只需要考虑边界</a:t>
            </a:r>
            <a:r>
              <a:rPr lang="en-US" altLang="zh-CN"/>
              <a:t>2</a:t>
            </a:r>
            <a:r>
              <a:rPr lang="zh-CN" altLang="en-US"/>
              <a:t>块的</a:t>
            </a:r>
            <a:r>
              <a:rPr lang="zh-CN" altLang="zh-CN"/>
              <a:t>连续性和无线参数修改。而不需要考虑其他</a:t>
            </a:r>
            <a:r>
              <a:rPr lang="en-US" altLang="zh-CN"/>
              <a:t>4</a:t>
            </a:r>
            <a:r>
              <a:rPr lang="zh-CN" altLang="en-US"/>
              <a:t>块的改变。</a:t>
            </a:r>
            <a:endParaRPr lang="zh-CN" altLang="en-US"/>
          </a:p>
          <a:p>
            <a:r>
              <a:rPr lang="en-US" altLang="zh-CN"/>
              <a:t>2</a:t>
            </a:r>
            <a:r>
              <a:rPr lang="zh-CN" altLang="en-US"/>
              <a:t>、绿色可以是已经建设好的</a:t>
            </a:r>
            <a:r>
              <a:rPr lang="en-US" altLang="zh-CN"/>
              <a:t>5G</a:t>
            </a:r>
            <a:r>
              <a:rPr lang="zh-CN" altLang="en-US"/>
              <a:t>覆盖、粉色可以自行建设和扩容等。商务、建设和维护的捆绑性小。减少多个运营商人为参与。尤其在运维方面。</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3"/>
          </p:nvPr>
        </p:nvSpPr>
        <p:spPr/>
        <p:txBody>
          <a:bodyPr/>
          <a:lstStyle/>
          <a:p>
            <a:r>
              <a:rPr lang="en-US" altLang="zh-CN"/>
              <a:t>5G </a:t>
            </a:r>
            <a:r>
              <a:rPr lang="zh-CN" altLang="zh-CN"/>
              <a:t>覆盖范围为</a:t>
            </a:r>
            <a:r>
              <a:rPr lang="en-US" altLang="zh-CN"/>
              <a:t>500</a:t>
            </a:r>
            <a:r>
              <a:rPr lang="zh-CN" altLang="en-US"/>
              <a:t>米，</a:t>
            </a:r>
            <a:r>
              <a:rPr lang="en-US" altLang="zh-CN"/>
              <a:t> </a:t>
            </a:r>
            <a:r>
              <a:rPr lang="zh-CN" altLang="en-US"/>
              <a:t>比</a:t>
            </a:r>
            <a:r>
              <a:rPr lang="en-US" altLang="zh-CN"/>
              <a:t>4G</a:t>
            </a:r>
            <a:r>
              <a:rPr lang="zh-CN" altLang="en-US"/>
              <a:t>密度增加</a:t>
            </a:r>
            <a:r>
              <a:rPr lang="en-US" altLang="zh-CN"/>
              <a:t>50%</a:t>
            </a:r>
            <a:r>
              <a:rPr lang="zh-CN" altLang="en-US"/>
              <a:t>。铁路建设成本提升大幅度；</a:t>
            </a:r>
            <a:endParaRPr lang="zh-CN" altLang="en-US"/>
          </a:p>
          <a:p>
            <a:r>
              <a:rPr lang="zh-CN" altLang="en-US"/>
              <a:t>分区域合作建设可能是有效办法之一。</a:t>
            </a:r>
            <a:endParaRPr lang="zh-CN" altLang="en-US"/>
          </a:p>
          <a:p>
            <a:r>
              <a:rPr lang="zh-CN" altLang="en-US"/>
              <a:t>铁路沿线在国家内需要显示统一网号，但是支持铁路沿线服务连续性。</a:t>
            </a:r>
            <a:endParaRPr lang="zh-CN" altLang="en-US"/>
          </a:p>
          <a:p>
            <a:r>
              <a:rPr lang="zh-CN" altLang="en-US"/>
              <a:t>该场景特点是高铁使用高速业务比较多</a:t>
            </a:r>
            <a:endParaRPr lang="zh-CN" altLang="en-US"/>
          </a:p>
          <a:p>
            <a:endParaRPr lang="zh-CN" altLang="en-US"/>
          </a:p>
          <a:p>
            <a:r>
              <a:rPr lang="zh-CN" altLang="en-US"/>
              <a:t>其他类似的场景都在场景附件中</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3"/>
          </p:nvPr>
        </p:nvSpPr>
        <p:spPr/>
        <p:txBody>
          <a:bodyPr/>
          <a:lstStyle/>
          <a:p>
            <a:r>
              <a:rPr lang="zh-CN" altLang="en-US"/>
              <a:t>对于</a:t>
            </a:r>
            <a:r>
              <a:rPr lang="en-US" altLang="zh-CN"/>
              <a:t>MOCN RAN</a:t>
            </a:r>
            <a:r>
              <a:rPr lang="zh-CN" altLang="en-US"/>
              <a:t>连接到每个</a:t>
            </a:r>
            <a:r>
              <a:rPr lang="en-US" altLang="zh-CN"/>
              <a:t>HPLMN</a:t>
            </a:r>
            <a:r>
              <a:rPr lang="zh-CN" altLang="en-US"/>
              <a:t>核心网</a:t>
            </a:r>
            <a:endParaRPr lang="zh-CN" altLang="en-US"/>
          </a:p>
          <a:p>
            <a:r>
              <a:rPr lang="zh-CN" altLang="en-US"/>
              <a:t>对于</a:t>
            </a:r>
            <a:r>
              <a:rPr lang="en-US" altLang="zh-CN"/>
              <a:t>GWCN RAN</a:t>
            </a:r>
            <a:r>
              <a:rPr lang="zh-CN" altLang="en-US"/>
              <a:t>可以连接到一个</a:t>
            </a:r>
            <a:r>
              <a:rPr lang="en-US" altLang="zh-CN"/>
              <a:t>MSC/SGSN</a:t>
            </a:r>
            <a:r>
              <a:rPr lang="zh-CN" altLang="en-US"/>
              <a:t>，但可以查询多个网络的用户数据。</a:t>
            </a:r>
            <a:endParaRPr lang="zh-CN" altLang="en-US"/>
          </a:p>
          <a:p>
            <a:r>
              <a:rPr lang="en-US" altLang="zh-CN"/>
              <a:t>UE</a:t>
            </a:r>
            <a:r>
              <a:rPr lang="zh-CN" altLang="en-US"/>
              <a:t>接入</a:t>
            </a:r>
            <a:r>
              <a:rPr lang="en-US" altLang="zh-CN"/>
              <a:t>HPLMN</a:t>
            </a:r>
            <a:endParaRPr lang="en-US" altLang="zh-CN"/>
          </a:p>
          <a:p>
            <a:endParaRPr lang="en-US" altLang="zh-CN"/>
          </a:p>
          <a:p>
            <a:r>
              <a:rPr lang="zh-CN" altLang="en-US"/>
              <a:t>网络共享场景中</a:t>
            </a:r>
            <a:endParaRPr lang="zh-CN" altLang="en-US"/>
          </a:p>
          <a:p>
            <a:r>
              <a:rPr lang="en-US" altLang="zh-CN"/>
              <a:t>RAN</a:t>
            </a:r>
            <a:r>
              <a:rPr lang="zh-CN" altLang="en-US"/>
              <a:t>连接到的是拜访网络中，属于</a:t>
            </a:r>
            <a:r>
              <a:rPr lang="en-US" altLang="zh-CN"/>
              <a:t>OP1</a:t>
            </a:r>
            <a:endParaRPr lang="en-US" altLang="zh-CN"/>
          </a:p>
          <a:p>
            <a:r>
              <a:rPr lang="en-US" altLang="zh-CN"/>
              <a:t>RAN</a:t>
            </a:r>
            <a:r>
              <a:rPr lang="zh-CN" altLang="en-US"/>
              <a:t>与</a:t>
            </a:r>
            <a:r>
              <a:rPr lang="en-US" altLang="zh-CN"/>
              <a:t>HPLMN</a:t>
            </a:r>
            <a:r>
              <a:rPr lang="zh-CN" altLang="en-US"/>
              <a:t>之间存在拜访网络</a:t>
            </a:r>
            <a:endParaRPr lang="zh-CN" altLang="en-US"/>
          </a:p>
          <a:p>
            <a:r>
              <a:rPr lang="en-US" altLang="zh-CN"/>
              <a:t>UE</a:t>
            </a:r>
            <a:r>
              <a:rPr lang="zh-CN" altLang="en-US"/>
              <a:t>的用户数据并不在</a:t>
            </a:r>
            <a:r>
              <a:rPr lang="en-US" altLang="zh-CN"/>
              <a:t>OP1</a:t>
            </a:r>
            <a:endParaRPr lang="en-US" altLang="zh-CN"/>
          </a:p>
          <a:p>
            <a:r>
              <a:rPr lang="en-US" altLang="zh-CN"/>
              <a:t>UE</a:t>
            </a:r>
            <a:r>
              <a:rPr lang="zh-CN" altLang="en-US"/>
              <a:t>接入拜访网络</a:t>
            </a:r>
            <a:endParaRPr lang="zh-CN" altLang="en-US"/>
          </a:p>
          <a:p>
            <a:r>
              <a:rPr lang="zh-CN" altLang="en-US">
                <a:sym typeface="+mn-ea"/>
              </a:rPr>
              <a:t>能需要明确定义。如果是</a:t>
            </a:r>
            <a:r>
              <a:rPr lang="en-US" altLang="zh-CN">
                <a:sym typeface="+mn-ea"/>
              </a:rPr>
              <a:t>SNPN</a:t>
            </a:r>
            <a:r>
              <a:rPr lang="zh-CN" altLang="en-US">
                <a:sym typeface="+mn-ea"/>
              </a:rPr>
              <a:t>方式的可能不是基于</a:t>
            </a:r>
            <a:r>
              <a:rPr lang="en-US" altLang="zh-CN">
                <a:sym typeface="+mn-ea"/>
              </a:rPr>
              <a:t>roaming</a:t>
            </a:r>
            <a:r>
              <a:rPr lang="zh-CN" altLang="en-US">
                <a:sym typeface="+mn-ea"/>
              </a:rPr>
              <a:t>的。如果是否要基于一些</a:t>
            </a:r>
            <a:r>
              <a:rPr lang="en-US" altLang="zh-CN">
                <a:sym typeface="+mn-ea"/>
              </a:rPr>
              <a:t>SNPN</a:t>
            </a:r>
            <a:r>
              <a:rPr lang="zh-CN" altLang="en-US">
                <a:sym typeface="+mn-ea"/>
              </a:rPr>
              <a:t>的参数做。</a:t>
            </a:r>
            <a:endParaRPr lang="zh-CN" altLang="en-US"/>
          </a:p>
          <a:p>
            <a:endParaRPr lang="zh-CN" altLang="en-US"/>
          </a:p>
          <a:p>
            <a:r>
              <a:rPr lang="zh-CN" altLang="en-US"/>
              <a:t>这个片子的价值在于澄清对于网络共享的概念属于漫游场景。</a:t>
            </a:r>
            <a:endParaRPr lang="zh-CN" altLang="en-US"/>
          </a:p>
          <a:p>
            <a:r>
              <a:rPr lang="zh-CN" altLang="en-US"/>
              <a:t>另外就是</a:t>
            </a:r>
            <a:r>
              <a:rPr lang="en-US" altLang="zh-CN"/>
              <a:t>RAN</a:t>
            </a:r>
            <a:r>
              <a:rPr lang="zh-CN" altLang="en-US"/>
              <a:t>可以广播多个</a:t>
            </a:r>
            <a:r>
              <a:rPr lang="en-US" altLang="zh-CN"/>
              <a:t>PLMN</a:t>
            </a:r>
            <a:r>
              <a:rPr lang="zh-CN" altLang="en-US"/>
              <a:t>，其中可以有</a:t>
            </a:r>
            <a:r>
              <a:rPr lang="en-US" altLang="zh-CN"/>
              <a:t>OP1</a:t>
            </a:r>
            <a:r>
              <a:rPr lang="zh-CN" altLang="en-US"/>
              <a:t>和</a:t>
            </a:r>
            <a:r>
              <a:rPr lang="en-US" altLang="zh-CN"/>
              <a:t>OP2.</a:t>
            </a:r>
            <a:endParaRPr lang="en-US" altLang="zh-CN"/>
          </a:p>
          <a:p>
            <a:r>
              <a:rPr lang="zh-CN" altLang="en-US"/>
              <a:t>到了</a:t>
            </a:r>
            <a:r>
              <a:rPr lang="en-US" altLang="zh-CN"/>
              <a:t>AMF</a:t>
            </a:r>
            <a:r>
              <a:rPr lang="zh-CN" altLang="en-US"/>
              <a:t>（</a:t>
            </a:r>
            <a:r>
              <a:rPr lang="en-US" altLang="zh-CN"/>
              <a:t>OP1</a:t>
            </a:r>
            <a:r>
              <a:rPr lang="zh-CN" altLang="en-US"/>
              <a:t>），实际上是作为</a:t>
            </a:r>
            <a:r>
              <a:rPr lang="en-US" altLang="zh-CN"/>
              <a:t>VPLMN</a:t>
            </a:r>
            <a:r>
              <a:rPr lang="zh-CN" altLang="en-US"/>
              <a:t>来接入的。并不会直接接入</a:t>
            </a:r>
            <a:r>
              <a:rPr lang="en-US" altLang="zh-CN"/>
              <a:t>HPLMN</a:t>
            </a:r>
            <a:r>
              <a:rPr lang="zh-CN" altLang="en-US"/>
              <a:t>。</a:t>
            </a:r>
            <a:endParaRPr lang="zh-CN" altLang="en-US"/>
          </a:p>
          <a:p>
            <a:endParaRPr lang="zh-CN" altLang="en-US"/>
          </a:p>
          <a:p>
            <a:r>
              <a:rPr lang="en-US" altLang="zh-CN">
                <a:sym typeface="+mn-ea"/>
              </a:rPr>
              <a:t>challenge1: AMF </a:t>
            </a:r>
            <a:r>
              <a:rPr lang="zh-CN" altLang="zh-CN">
                <a:sym typeface="+mn-ea"/>
              </a:rPr>
              <a:t>需要区分，哪些从</a:t>
            </a:r>
            <a:r>
              <a:rPr lang="en-US" altLang="zh-CN">
                <a:sym typeface="+mn-ea"/>
              </a:rPr>
              <a:t>OP1 PLMN</a:t>
            </a:r>
            <a:r>
              <a:rPr lang="zh-CN" altLang="en-US">
                <a:sym typeface="+mn-ea"/>
              </a:rPr>
              <a:t>接入，哪些从</a:t>
            </a:r>
            <a:r>
              <a:rPr lang="en-US" altLang="zh-CN">
                <a:sym typeface="+mn-ea"/>
              </a:rPr>
              <a:t>OP2 PLMN</a:t>
            </a:r>
            <a:r>
              <a:rPr lang="zh-CN" altLang="en-US">
                <a:sym typeface="+mn-ea"/>
              </a:rPr>
              <a:t>接入。</a:t>
            </a:r>
            <a:endParaRPr lang="zh-CN" altLang="en-US"/>
          </a:p>
          <a:p>
            <a:r>
              <a:rPr lang="en-US" altLang="zh-CN">
                <a:sym typeface="+mn-ea"/>
              </a:rPr>
              <a:t>challenge2: </a:t>
            </a:r>
            <a:r>
              <a:rPr lang="zh-CN" altLang="en-US">
                <a:sym typeface="+mn-ea"/>
              </a:rPr>
              <a:t>移动性原来是网内，现在出现网间。</a:t>
            </a:r>
            <a:endParaRPr lang="zh-CN" altLang="en-US"/>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3"/>
          </p:nvPr>
        </p:nvSpPr>
        <p:spPr/>
        <p:txBody>
          <a:bodyPr/>
          <a:lstStyle/>
          <a:p>
            <a:r>
              <a:rPr lang="en-US" altLang="zh-CN"/>
              <a:t>5G </a:t>
            </a:r>
            <a:r>
              <a:rPr lang="zh-CN" altLang="zh-CN"/>
              <a:t>覆盖范围为</a:t>
            </a:r>
            <a:r>
              <a:rPr lang="en-US" altLang="zh-CN"/>
              <a:t>500</a:t>
            </a:r>
            <a:r>
              <a:rPr lang="zh-CN" altLang="en-US"/>
              <a:t>米，</a:t>
            </a:r>
            <a:r>
              <a:rPr lang="en-US" altLang="zh-CN"/>
              <a:t> </a:t>
            </a:r>
            <a:r>
              <a:rPr lang="zh-CN" altLang="en-US"/>
              <a:t>比</a:t>
            </a:r>
            <a:r>
              <a:rPr lang="en-US" altLang="zh-CN"/>
              <a:t>4G</a:t>
            </a:r>
            <a:r>
              <a:rPr lang="zh-CN" altLang="en-US"/>
              <a:t>密度增加</a:t>
            </a:r>
            <a:r>
              <a:rPr lang="en-US" altLang="zh-CN"/>
              <a:t>50%</a:t>
            </a:r>
            <a:r>
              <a:rPr lang="zh-CN" altLang="en-US"/>
              <a:t>。铁路建设成本提升大幅度；</a:t>
            </a:r>
            <a:endParaRPr lang="zh-CN" altLang="en-US"/>
          </a:p>
          <a:p>
            <a:r>
              <a:rPr lang="zh-CN" altLang="en-US"/>
              <a:t>分区域合作建设可能是有效办法之一。</a:t>
            </a:r>
            <a:endParaRPr lang="zh-CN" altLang="en-US"/>
          </a:p>
          <a:p>
            <a:r>
              <a:rPr lang="zh-CN" altLang="en-US"/>
              <a:t>铁路沿线在国家内需要显示统一网号，但是支持铁路沿线服务连续性。</a:t>
            </a:r>
            <a:endParaRPr lang="zh-CN" altLang="en-US"/>
          </a:p>
          <a:p>
            <a:r>
              <a:rPr lang="zh-CN" altLang="en-US"/>
              <a:t>该场景特点是高铁使用高速业务比较多</a:t>
            </a:r>
            <a:endParaRPr lang="zh-CN" altLang="en-US"/>
          </a:p>
          <a:p>
            <a:endParaRPr lang="zh-CN" altLang="en-US"/>
          </a:p>
          <a:p>
            <a:r>
              <a:rPr lang="zh-CN" altLang="en-US"/>
              <a:t>其他类似的场景都在场景附件中</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p:sp>
      <p:sp>
        <p:nvSpPr>
          <p:cNvPr id="12291" name="文本占位符 2"/>
          <p:cNvSpPr>
            <a:spLocks noGrp="1" noChangeArrowheads="1"/>
          </p:cNvSpPr>
          <p:nvPr>
            <p:ph type="body" idx="4294967295"/>
          </p:nvPr>
        </p:nvSpPr>
        <p:spPr/>
        <p:txBody>
          <a:bodyPr/>
          <a:lstStyle/>
          <a:p>
            <a:endParaRPr lang="zh-CN" altLang="en-US" sz="1000" dirty="0">
              <a:latin typeface="Calibri" panose="020F0502020204030204" pitchFamily="34" charset="0"/>
            </a:endParaRPr>
          </a:p>
          <a:p>
            <a:endParaRPr lang="zh-CN" altLang="en-US" sz="10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pPr fontAlgn="base"/>
            <a:r>
              <a:rPr lang="en-US" strike="noStrike" noProof="1"/>
              <a:t>Click to edit Master title style</a:t>
            </a:r>
            <a:endParaRPr lang="en-US"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a:t>Click to edit Master subtitle style</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457200" y="274638"/>
            <a:ext cx="60198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2295" name="Text Box 14"/>
          <p:cNvSpPr txBox="1"/>
          <p:nvPr/>
        </p:nvSpPr>
        <p:spPr>
          <a:xfrm>
            <a:off x="323850" y="73025"/>
            <a:ext cx="4949825" cy="583565"/>
          </a:xfrm>
          <a:prstGeom prst="rect">
            <a:avLst/>
          </a:prstGeom>
          <a:noFill/>
          <a:ln w="9525">
            <a:noFill/>
          </a:ln>
        </p:spPr>
        <p:txBody>
          <a:bodyPr wrap="square" anchor="t">
            <a:spAutoFit/>
          </a:bodyPr>
          <a:lstStyle/>
          <a:p>
            <a:pPr lvl="0"/>
            <a:r>
              <a:rPr lang="sv-SE" altLang="en-US" sz="1600" b="1" dirty="0">
                <a:latin typeface="Arial" panose="020B0604020202020204" pitchFamily="34" charset="0"/>
              </a:rPr>
              <a:t>3GPP TSG-SA WG</a:t>
            </a:r>
            <a:r>
              <a:rPr lang="en-US" altLang="sv-SE" sz="1600" b="1" dirty="0">
                <a:latin typeface="Arial" panose="020B0604020202020204" pitchFamily="34" charset="0"/>
              </a:rPr>
              <a:t>1</a:t>
            </a:r>
            <a:r>
              <a:rPr lang="sv-SE" altLang="en-US" sz="1600" b="1" dirty="0">
                <a:latin typeface="Arial" panose="020B0604020202020204" pitchFamily="34" charset="0"/>
              </a:rPr>
              <a:t> Meeting #</a:t>
            </a:r>
            <a:r>
              <a:rPr lang="en-US" altLang="sv-SE" sz="1600" b="1" dirty="0">
                <a:latin typeface="Arial" panose="020B0604020202020204" pitchFamily="34" charset="0"/>
              </a:rPr>
              <a:t>104</a:t>
            </a:r>
            <a:endParaRPr lang="sv-SE" altLang="en-US" sz="1600" b="1" dirty="0">
              <a:latin typeface="Arial" panose="020B0604020202020204" pitchFamily="34" charset="0"/>
            </a:endParaRPr>
          </a:p>
          <a:p>
            <a:pPr lvl="0"/>
            <a:r>
              <a:rPr lang="en-US" altLang="en-GB" sz="1600" b="1" dirty="0">
                <a:latin typeface="Arial" panose="020B0604020202020204" pitchFamily="34" charset="0"/>
              </a:rPr>
              <a:t>Chicago, US, 13 - 17 November 2023</a:t>
            </a:r>
            <a:endParaRPr lang="en-US" altLang="en-GB" sz="1600" b="1" dirty="0">
              <a:latin typeface="Arial" panose="020B0604020202020204" pitchFamily="34" charset="0"/>
            </a:endParaRPr>
          </a:p>
        </p:txBody>
      </p:sp>
      <p:sp>
        <p:nvSpPr>
          <p:cNvPr id="12296" name="Text Box 13"/>
          <p:cNvSpPr txBox="1"/>
          <p:nvPr/>
        </p:nvSpPr>
        <p:spPr>
          <a:xfrm>
            <a:off x="5821363" y="177800"/>
            <a:ext cx="1463675" cy="337185"/>
          </a:xfrm>
          <a:prstGeom prst="rect">
            <a:avLst/>
          </a:prstGeom>
          <a:noFill/>
          <a:ln w="9525">
            <a:noFill/>
          </a:ln>
        </p:spPr>
        <p:txBody>
          <a:bodyPr anchor="t">
            <a:spAutoFit/>
          </a:bodyPr>
          <a:lstStyle/>
          <a:p>
            <a:pPr lvl="0" algn="r">
              <a:spcBef>
                <a:spcPct val="50000"/>
              </a:spcBef>
            </a:pPr>
            <a:r>
              <a:rPr sz="1600" b="1" dirty="0">
                <a:latin typeface="Arial" panose="020B0604020202020204" pitchFamily="34" charset="0"/>
              </a:rPr>
              <a:t>S1-2</a:t>
            </a:r>
            <a:r>
              <a:rPr lang="en-US" sz="1600" b="1" dirty="0">
                <a:latin typeface="Arial" panose="020B0604020202020204" pitchFamily="34" charset="0"/>
              </a:rPr>
              <a:t>33076</a:t>
            </a:r>
            <a:endParaRPr lang="en-US" sz="16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2295" name="Text Box 14"/>
          <p:cNvSpPr txBox="1"/>
          <p:nvPr/>
        </p:nvSpPr>
        <p:spPr>
          <a:xfrm>
            <a:off x="323850" y="73025"/>
            <a:ext cx="4949825" cy="583565"/>
          </a:xfrm>
          <a:prstGeom prst="rect">
            <a:avLst/>
          </a:prstGeom>
          <a:noFill/>
          <a:ln w="9525">
            <a:noFill/>
          </a:ln>
        </p:spPr>
        <p:txBody>
          <a:bodyPr wrap="square" anchor="t">
            <a:spAutoFit/>
          </a:bodyPr>
          <a:lstStyle/>
          <a:p>
            <a:pPr lvl="0"/>
            <a:r>
              <a:rPr lang="sv-SE" altLang="en-US" sz="1600" b="1" dirty="0">
                <a:latin typeface="Arial" panose="020B0604020202020204" pitchFamily="34" charset="0"/>
              </a:rPr>
              <a:t>3GPP TSG-SA WG</a:t>
            </a:r>
            <a:r>
              <a:rPr lang="en-US" altLang="sv-SE" sz="1600" b="1" dirty="0">
                <a:latin typeface="Arial" panose="020B0604020202020204" pitchFamily="34" charset="0"/>
              </a:rPr>
              <a:t>1</a:t>
            </a:r>
            <a:r>
              <a:rPr lang="sv-SE" altLang="en-US" sz="1600" b="1" dirty="0">
                <a:latin typeface="Arial" panose="020B0604020202020204" pitchFamily="34" charset="0"/>
              </a:rPr>
              <a:t> </a:t>
            </a:r>
            <a:r>
              <a:rPr lang="en-US" altLang="sv-SE" sz="1600" b="1" dirty="0">
                <a:latin typeface="Arial" panose="020B0604020202020204" pitchFamily="34" charset="0"/>
              </a:rPr>
              <a:t>e</a:t>
            </a:r>
            <a:r>
              <a:rPr lang="sv-SE" altLang="en-US" sz="1600" b="1" dirty="0">
                <a:latin typeface="Arial" panose="020B0604020202020204" pitchFamily="34" charset="0"/>
              </a:rPr>
              <a:t>Meeting #</a:t>
            </a:r>
            <a:r>
              <a:rPr lang="en-US" altLang="sv-SE" sz="1600" b="1" dirty="0">
                <a:latin typeface="Arial" panose="020B0604020202020204" pitchFamily="34" charset="0"/>
              </a:rPr>
              <a:t>97</a:t>
            </a:r>
            <a:r>
              <a:rPr lang="sv-SE" altLang="en-US" sz="1600" b="1" dirty="0">
                <a:latin typeface="Arial" panose="020B0604020202020204" pitchFamily="34" charset="0"/>
              </a:rPr>
              <a:t>-e</a:t>
            </a:r>
            <a:endParaRPr lang="sv-SE" altLang="en-US" sz="1600" b="1" dirty="0">
              <a:latin typeface="Arial" panose="020B0604020202020204" pitchFamily="34" charset="0"/>
            </a:endParaRPr>
          </a:p>
          <a:p>
            <a:pPr lvl="0"/>
            <a:r>
              <a:rPr lang="en-US" altLang="en-GB" sz="1600" b="1" dirty="0">
                <a:latin typeface="Arial" panose="020B0604020202020204" pitchFamily="34" charset="0"/>
              </a:rPr>
              <a:t>E</a:t>
            </a:r>
            <a:r>
              <a:rPr lang="en-GB" altLang="en-US" sz="1600" b="1" dirty="0">
                <a:latin typeface="Arial" panose="020B0604020202020204" pitchFamily="34" charset="0"/>
              </a:rPr>
              <a:t>-meeting, </a:t>
            </a:r>
            <a:r>
              <a:rPr lang="en-US" sz="1600" b="1" dirty="0">
                <a:latin typeface="Arial" panose="020B0604020202020204" pitchFamily="34" charset="0"/>
              </a:rPr>
              <a:t>14</a:t>
            </a:r>
            <a:r>
              <a:rPr lang="en-US" altLang="en-GB" sz="1600" b="1" baseline="30000" dirty="0" err="1">
                <a:latin typeface="Arial" panose="020B0604020202020204" pitchFamily="34" charset="0"/>
              </a:rPr>
              <a:t>th</a:t>
            </a:r>
            <a:r>
              <a:rPr lang="en-GB" altLang="en-US" sz="1600" b="1" dirty="0">
                <a:latin typeface="Arial" panose="020B0604020202020204" pitchFamily="34" charset="0"/>
              </a:rPr>
              <a:t> </a:t>
            </a:r>
            <a:r>
              <a:rPr lang="en-US" altLang="en-GB" sz="1600" b="1" dirty="0">
                <a:latin typeface="Arial" panose="020B0604020202020204" pitchFamily="34" charset="0"/>
              </a:rPr>
              <a:t>February</a:t>
            </a:r>
            <a:r>
              <a:rPr lang="en-GB" altLang="en-US" sz="1600" b="1" dirty="0">
                <a:latin typeface="Arial" panose="020B0604020202020204" pitchFamily="34" charset="0"/>
              </a:rPr>
              <a:t>– </a:t>
            </a:r>
            <a:r>
              <a:rPr lang="en-US" altLang="en-GB" sz="1600" b="1" dirty="0">
                <a:latin typeface="Arial" panose="020B0604020202020204" pitchFamily="34" charset="0"/>
              </a:rPr>
              <a:t>24</a:t>
            </a:r>
            <a:r>
              <a:rPr lang="en-GB" altLang="en-US" sz="1600" b="1" baseline="30000" dirty="0" err="1">
                <a:latin typeface="Arial" panose="020B0604020202020204" pitchFamily="34" charset="0"/>
              </a:rPr>
              <a:t>th</a:t>
            </a:r>
            <a:r>
              <a:rPr lang="en-GB" altLang="en-US" sz="1600" b="1" dirty="0">
                <a:latin typeface="Arial" panose="020B0604020202020204" pitchFamily="34" charset="0"/>
              </a:rPr>
              <a:t> </a:t>
            </a:r>
            <a:r>
              <a:rPr lang="en-US" altLang="en-GB" sz="1600" b="1" dirty="0">
                <a:sym typeface="+mn-ea"/>
              </a:rPr>
              <a:t>February</a:t>
            </a:r>
            <a:r>
              <a:rPr lang="en-US" altLang="en-GB" sz="1600" b="1" dirty="0">
                <a:latin typeface="Arial" panose="020B0604020202020204" pitchFamily="34" charset="0"/>
              </a:rPr>
              <a:t> </a:t>
            </a:r>
            <a:r>
              <a:rPr lang="en-GB" altLang="en-US" sz="1600" b="1" dirty="0">
                <a:latin typeface="Arial" panose="020B0604020202020204" pitchFamily="34" charset="0"/>
              </a:rPr>
              <a:t>202</a:t>
            </a:r>
            <a:r>
              <a:rPr lang="en-US" altLang="en-GB" sz="1600" b="1" dirty="0">
                <a:latin typeface="Arial" panose="020B0604020202020204" pitchFamily="34" charset="0"/>
              </a:rPr>
              <a:t>2</a:t>
            </a:r>
            <a:endParaRPr lang="en-US" altLang="en-GB" sz="1600" b="1" dirty="0">
              <a:latin typeface="Arial" panose="020B0604020202020204" pitchFamily="34" charset="0"/>
            </a:endParaRPr>
          </a:p>
        </p:txBody>
      </p:sp>
      <p:sp>
        <p:nvSpPr>
          <p:cNvPr id="12296" name="Text Box 13"/>
          <p:cNvSpPr txBox="1"/>
          <p:nvPr/>
        </p:nvSpPr>
        <p:spPr>
          <a:xfrm>
            <a:off x="5821363" y="177800"/>
            <a:ext cx="1463675" cy="337185"/>
          </a:xfrm>
          <a:prstGeom prst="rect">
            <a:avLst/>
          </a:prstGeom>
          <a:noFill/>
          <a:ln w="9525">
            <a:noFill/>
          </a:ln>
        </p:spPr>
        <p:txBody>
          <a:bodyPr anchor="t">
            <a:spAutoFit/>
          </a:bodyPr>
          <a:lstStyle/>
          <a:p>
            <a:pPr lvl="0" algn="r">
              <a:spcBef>
                <a:spcPct val="50000"/>
              </a:spcBef>
            </a:pPr>
            <a:r>
              <a:rPr sz="1600" b="1" dirty="0">
                <a:latin typeface="Arial" panose="020B0604020202020204" pitchFamily="34" charset="0"/>
              </a:rPr>
              <a:t>S1-220014</a:t>
            </a:r>
            <a:r>
              <a:rPr lang="en-GB" altLang="en-US" sz="1600" dirty="0">
                <a:latin typeface="Arial" panose="020B0604020202020204" pitchFamily="34" charset="0"/>
              </a:rPr>
              <a:t> </a:t>
            </a:r>
            <a:endParaRPr lang="en-GB" altLang="en-US" sz="16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a:t>Click to edit Master text styles</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lstStyle/>
          <a:p>
            <a:pPr lvl="0"/>
            <a:r>
              <a:rPr lang="en-US" altLang="en-US" dirty="0"/>
              <a:t>Click to edit Master title style</a:t>
            </a:r>
            <a:endParaRPr lang="en-US" altLang="en-US" dirty="0"/>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nchor="t"/>
          <a:lstStyle/>
          <a:p>
            <a:pPr lvl="0"/>
            <a:r>
              <a:rPr lang="en-US" altLang="en-US" dirty="0"/>
              <a:t>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4265" cy="215444"/>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2023</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4265" cy="215444"/>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2023</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vmlDrawing" Target="../drawings/vmlDrawing1.vml"/><Relationship Id="rId6" Type="http://schemas.openxmlformats.org/officeDocument/2006/relationships/slideLayout" Target="../slideLayouts/slideLayout13.xml"/><Relationship Id="rId5" Type="http://schemas.openxmlformats.org/officeDocument/2006/relationships/image" Target="../media/image7.emf"/><Relationship Id="rId4" Type="http://schemas.openxmlformats.org/officeDocument/2006/relationships/oleObject" Target="../embeddings/oleObject2.bin"/><Relationship Id="rId3" Type="http://schemas.openxmlformats.org/officeDocument/2006/relationships/image" Target="../media/image6.emf"/><Relationship Id="rId2" Type="http://schemas.openxmlformats.org/officeDocument/2006/relationships/oleObject" Target="../embeddings/oleObject1.bin"/><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7.xml"/><Relationship Id="rId2" Type="http://schemas.openxmlformats.org/officeDocument/2006/relationships/image" Target="../media/image9.emf"/><Relationship Id="rId1" Type="http://schemas.openxmlformats.org/officeDocument/2006/relationships/image" Target="../media/image8.em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7.xml"/><Relationship Id="rId2" Type="http://schemas.openxmlformats.org/officeDocument/2006/relationships/image" Target="../media/image11.emf"/><Relationship Id="rId1" Type="http://schemas.openxmlformats.org/officeDocument/2006/relationships/image" Target="../media/image10.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New Study on NetShare phase 2</a:t>
            </a:r>
            <a:endParaRPr lang="en-US" altLang="zh-CN" dirty="0"/>
          </a:p>
        </p:txBody>
      </p:sp>
      <p:sp>
        <p:nvSpPr>
          <p:cNvPr id="3" name="副标题 2"/>
          <p:cNvSpPr>
            <a:spLocks noGrp="1"/>
          </p:cNvSpPr>
          <p:nvPr>
            <p:ph type="subTitle" idx="1"/>
          </p:nvPr>
        </p:nvSpPr>
        <p:spPr/>
        <p:txBody>
          <a:bodyPr/>
          <a:lstStyle/>
          <a:p>
            <a:r>
              <a:rPr lang="en-US" altLang="zh-CN" dirty="0"/>
              <a:t>China Unicom</a:t>
            </a:r>
            <a:endParaRPr lang="en-US" altLang="zh-CN" dirty="0"/>
          </a:p>
          <a:p>
            <a:r>
              <a:rPr lang="en-US" altLang="zh-CN" dirty="0"/>
              <a:t>weiqun5@chinaunicom.cn</a:t>
            </a:r>
            <a:endParaRPr lang="en-US" altLang="zh-CN" dirty="0"/>
          </a:p>
        </p:txBody>
      </p:sp>
      <p:sp>
        <p:nvSpPr>
          <p:cNvPr id="4" name="矩形 3"/>
          <p:cNvSpPr/>
          <p:nvPr/>
        </p:nvSpPr>
        <p:spPr>
          <a:xfrm>
            <a:off x="7340600" y="6197600"/>
            <a:ext cx="1117600" cy="457200"/>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The existing requirements in R19</a:t>
            </a:r>
            <a:endParaRPr lang="zh-CN" altLang="en-US" dirty="0"/>
          </a:p>
        </p:txBody>
      </p:sp>
      <p:pic>
        <p:nvPicPr>
          <p:cNvPr id="4098" name="图片 4" descr="168508950757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342" y="1274064"/>
            <a:ext cx="4093624" cy="252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4553" y="1267968"/>
            <a:ext cx="4513352" cy="2407285"/>
          </a:xfrm>
          <a:prstGeom prst="rect">
            <a:avLst/>
          </a:prstGeom>
          <a:noFill/>
          <a:extLst>
            <a:ext uri="{909E8E84-426E-40DD-AFC4-6F175D3DCCD1}">
              <a14:hiddenFill xmlns:a14="http://schemas.microsoft.com/office/drawing/2010/main">
                <a:solidFill>
                  <a:srgbClr val="FFFFFF"/>
                </a:solidFill>
              </a14:hiddenFill>
            </a:ext>
          </a:extLst>
        </p:spPr>
      </p:pic>
      <p:sp>
        <p:nvSpPr>
          <p:cNvPr id="61" name="文本框 60"/>
          <p:cNvSpPr txBox="1"/>
          <p:nvPr/>
        </p:nvSpPr>
        <p:spPr>
          <a:xfrm>
            <a:off x="417576" y="4006532"/>
            <a:ext cx="8394192" cy="2377574"/>
          </a:xfrm>
          <a:prstGeom prst="rect">
            <a:avLst/>
          </a:prstGeom>
          <a:noFill/>
        </p:spPr>
        <p:txBody>
          <a:bodyPr wrap="square">
            <a:spAutoFit/>
          </a:bodyPr>
          <a:lstStyle/>
          <a:p>
            <a:pPr>
              <a:spcAft>
                <a:spcPts val="900"/>
              </a:spcAft>
            </a:pPr>
            <a:r>
              <a:rPr lang="en-GB" altLang="zh-CN" sz="1200" b="1" dirty="0">
                <a:effectLst/>
                <a:latin typeface="Times New Roman" panose="02020603050405020304" pitchFamily="18" charset="0"/>
                <a:ea typeface="Times New Roman" panose="02020603050405020304" pitchFamily="18" charset="0"/>
              </a:rPr>
              <a:t>The requirements on </a:t>
            </a:r>
            <a:r>
              <a:rPr lang="en-US" altLang="zh-CN" sz="1200" b="1" dirty="0">
                <a:effectLst/>
                <a:latin typeface="Times New Roman" panose="02020603050405020304" pitchFamily="18" charset="0"/>
                <a:ea typeface="宋体" panose="02010600030101010101" pitchFamily="2" charset="-122"/>
              </a:rPr>
              <a:t>Indirect Network</a:t>
            </a:r>
            <a:r>
              <a:rPr lang="en-US" altLang="zh-CN" sz="1200" b="1" dirty="0">
                <a:effectLst/>
                <a:latin typeface="Times New Roman" panose="02020603050405020304" pitchFamily="18" charset="0"/>
                <a:ea typeface="Times New Roman" panose="02020603050405020304" pitchFamily="18" charset="0"/>
              </a:rPr>
              <a:t> </a:t>
            </a:r>
            <a:r>
              <a:rPr lang="en-US" altLang="zh-CN" sz="1200" b="1" dirty="0">
                <a:effectLst/>
                <a:latin typeface="Times New Roman" panose="02020603050405020304" pitchFamily="18" charset="0"/>
                <a:ea typeface="宋体" panose="02010600030101010101" pitchFamily="2" charset="-122"/>
              </a:rPr>
              <a:t>S</a:t>
            </a:r>
            <a:r>
              <a:rPr lang="en-GB" altLang="zh-CN" sz="1200" b="1" dirty="0">
                <a:effectLst/>
                <a:latin typeface="Times New Roman" panose="02020603050405020304" pitchFamily="18" charset="0"/>
                <a:ea typeface="Times New Roman" panose="02020603050405020304" pitchFamily="18" charset="0"/>
              </a:rPr>
              <a:t>haring have been specified in clause 6.21 of TS 22.261 under the following aspects</a:t>
            </a:r>
            <a:r>
              <a:rPr lang="en-US" altLang="zh-CN" sz="1200" b="1" dirty="0">
                <a:effectLst/>
                <a:latin typeface="Times New Roman" panose="02020603050405020304" pitchFamily="18" charset="0"/>
                <a:ea typeface="宋体" panose="02010600030101010101" pitchFamily="2" charset="-122"/>
              </a:rPr>
              <a:t>:</a:t>
            </a:r>
            <a:endParaRPr lang="zh-CN" altLang="zh-CN" sz="1200" b="1" dirty="0">
              <a:effectLst/>
              <a:latin typeface="Times New Roman" panose="02020603050405020304" pitchFamily="18" charset="0"/>
              <a:ea typeface="Times New Roman" panose="02020603050405020304" pitchFamily="18" charset="0"/>
            </a:endParaRPr>
          </a:p>
          <a:p>
            <a:pPr marL="342900" lvl="0" indent="-342900">
              <a:spcAft>
                <a:spcPts val="900"/>
              </a:spcAft>
              <a:buFont typeface="Times New Roman" panose="02020603050405020304" pitchFamily="18" charset="0"/>
              <a:buChar char="-"/>
            </a:pPr>
            <a:r>
              <a:rPr lang="en-GB" altLang="zh-CN" sz="1200" b="1" dirty="0">
                <a:effectLst/>
                <a:latin typeface="Times New Roman" panose="02020603050405020304" pitchFamily="18" charset="0"/>
                <a:ea typeface="Times New Roman" panose="02020603050405020304" pitchFamily="18" charset="0"/>
              </a:rPr>
              <a:t>General</a:t>
            </a:r>
            <a:endParaRPr lang="zh-CN" altLang="zh-CN" sz="1200" b="1" dirty="0">
              <a:effectLst/>
              <a:latin typeface="Times New Roman" panose="02020603050405020304" pitchFamily="18" charset="0"/>
              <a:ea typeface="Times New Roman" panose="02020603050405020304" pitchFamily="18" charset="0"/>
            </a:endParaRPr>
          </a:p>
          <a:p>
            <a:pPr marL="342900" lvl="0" indent="-342900">
              <a:spcAft>
                <a:spcPts val="900"/>
              </a:spcAft>
              <a:buFont typeface="Times New Roman" panose="02020603050405020304" pitchFamily="18" charset="0"/>
              <a:buChar char="-"/>
            </a:pPr>
            <a:r>
              <a:rPr lang="en-GB" altLang="zh-CN" sz="1200" b="1" dirty="0">
                <a:effectLst/>
                <a:latin typeface="Times New Roman" panose="02020603050405020304" pitchFamily="18" charset="0"/>
                <a:ea typeface="Times New Roman" panose="02020603050405020304" pitchFamily="18" charset="0"/>
              </a:rPr>
              <a:t>Mobility</a:t>
            </a:r>
            <a:endParaRPr lang="zh-CN" altLang="zh-CN" sz="1200" b="1" dirty="0">
              <a:effectLst/>
              <a:latin typeface="Times New Roman" panose="02020603050405020304" pitchFamily="18" charset="0"/>
              <a:ea typeface="Times New Roman" panose="02020603050405020304" pitchFamily="18" charset="0"/>
            </a:endParaRPr>
          </a:p>
          <a:p>
            <a:pPr marL="342900" lvl="0" indent="-342900">
              <a:spcAft>
                <a:spcPts val="900"/>
              </a:spcAft>
              <a:buFont typeface="Times New Roman" panose="02020603050405020304" pitchFamily="18" charset="0"/>
              <a:buChar char="-"/>
            </a:pPr>
            <a:r>
              <a:rPr lang="en-GB" altLang="zh-CN" sz="1200" b="1" dirty="0">
                <a:effectLst/>
                <a:latin typeface="Times New Roman" panose="02020603050405020304" pitchFamily="18" charset="0"/>
                <a:ea typeface="Times New Roman" panose="02020603050405020304" pitchFamily="18" charset="0"/>
              </a:rPr>
              <a:t>Network access control</a:t>
            </a:r>
            <a:endParaRPr lang="zh-CN" altLang="zh-CN" sz="1200" b="1" dirty="0">
              <a:effectLst/>
              <a:latin typeface="Times New Roman" panose="02020603050405020304" pitchFamily="18" charset="0"/>
              <a:ea typeface="Times New Roman" panose="02020603050405020304" pitchFamily="18" charset="0"/>
            </a:endParaRPr>
          </a:p>
          <a:p>
            <a:pPr marL="342900" lvl="0" indent="-342900">
              <a:spcAft>
                <a:spcPts val="900"/>
              </a:spcAft>
              <a:buFont typeface="Times New Roman" panose="02020603050405020304" pitchFamily="18" charset="0"/>
              <a:buChar char="-"/>
            </a:pPr>
            <a:r>
              <a:rPr lang="en-GB" altLang="zh-CN" sz="1200" b="1" dirty="0">
                <a:effectLst/>
                <a:latin typeface="Times New Roman" panose="02020603050405020304" pitchFamily="18" charset="0"/>
                <a:ea typeface="Times New Roman" panose="02020603050405020304" pitchFamily="18" charset="0"/>
              </a:rPr>
              <a:t>Regulatory services</a:t>
            </a:r>
            <a:endParaRPr lang="zh-CN" altLang="zh-CN" sz="1200" b="1" dirty="0">
              <a:effectLst/>
              <a:latin typeface="Times New Roman" panose="02020603050405020304" pitchFamily="18" charset="0"/>
              <a:ea typeface="Times New Roman" panose="02020603050405020304" pitchFamily="18" charset="0"/>
            </a:endParaRPr>
          </a:p>
          <a:p>
            <a:pPr marL="342900" lvl="0" indent="-342900">
              <a:spcAft>
                <a:spcPts val="900"/>
              </a:spcAft>
              <a:buFont typeface="Times New Roman" panose="02020603050405020304" pitchFamily="18" charset="0"/>
              <a:buChar char="-"/>
            </a:pPr>
            <a:r>
              <a:rPr lang="en-GB" altLang="zh-CN" sz="1200" b="1" dirty="0">
                <a:effectLst/>
                <a:latin typeface="Times New Roman" panose="02020603050405020304" pitchFamily="18" charset="0"/>
                <a:ea typeface="Times New Roman" panose="02020603050405020304" pitchFamily="18" charset="0"/>
              </a:rPr>
              <a:t>Charging</a:t>
            </a:r>
            <a:endParaRPr lang="en-GB" altLang="zh-CN" sz="1200" b="1" dirty="0">
              <a:effectLst/>
              <a:latin typeface="Times New Roman" panose="02020603050405020304" pitchFamily="18" charset="0"/>
              <a:ea typeface="Times New Roman" panose="02020603050405020304" pitchFamily="18" charset="0"/>
            </a:endParaRPr>
          </a:p>
          <a:p>
            <a:pPr>
              <a:spcAft>
                <a:spcPts val="900"/>
              </a:spcAft>
            </a:pPr>
            <a:r>
              <a:rPr lang="en-GB" altLang="zh-CN" sz="1200" b="1" dirty="0">
                <a:latin typeface="Times New Roman" panose="02020603050405020304" pitchFamily="18" charset="0"/>
              </a:rPr>
              <a:t>NOTE :	Requirements of Indirect Network Sharing assume no impact on UE.</a:t>
            </a:r>
            <a:endParaRPr lang="zh-CN" altLang="zh-CN" sz="1200" b="1" dirty="0">
              <a:latin typeface="Times New Roman" panose="02020603050405020304" pitchFamily="18" charset="0"/>
            </a:endParaRPr>
          </a:p>
          <a:p>
            <a:pPr lvl="0">
              <a:spcAft>
                <a:spcPts val="900"/>
              </a:spcAft>
            </a:pPr>
            <a:endParaRPr lang="en-GB" altLang="zh-CN" sz="1200" b="1" dirty="0">
              <a:latin typeface="Times New Roman" panose="02020603050405020304" pitchFamily="18" charset="0"/>
              <a:ea typeface="Times New Roman" panose="02020603050405020304" pitchFamily="18"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文本框 407"/>
          <p:cNvSpPr txBox="1"/>
          <p:nvPr/>
        </p:nvSpPr>
        <p:spPr>
          <a:xfrm>
            <a:off x="660935" y="191246"/>
            <a:ext cx="6248914" cy="1077218"/>
          </a:xfrm>
          <a:prstGeom prst="rect">
            <a:avLst/>
          </a:prstGeom>
          <a:noFill/>
        </p:spPr>
        <p:txBody>
          <a:bodyPr wrap="square" rtlCol="0" anchor="t">
            <a:spAutoFit/>
          </a:bodyPr>
          <a:lstStyle/>
          <a:p>
            <a:pPr algn="ctr" eaLnBrk="0" hangingPunct="0">
              <a:buClrTx/>
              <a:buSzTx/>
              <a:buFontTx/>
            </a:pPr>
            <a:r>
              <a:rPr lang="zh-CN" altLang="en-US" sz="3200" kern="0" dirty="0">
                <a:solidFill>
                  <a:srgbClr val="FF0000"/>
                </a:solidFill>
                <a:latin typeface="+mj-lt"/>
                <a:ea typeface="+mj-ea"/>
                <a:cs typeface="+mj-cs"/>
                <a:sym typeface="+mn-ea"/>
              </a:rPr>
              <a:t>Potential Scenario </a:t>
            </a:r>
            <a:r>
              <a:rPr lang="en-US" altLang="zh-CN" sz="3200" kern="0" dirty="0">
                <a:solidFill>
                  <a:srgbClr val="FF0000"/>
                </a:solidFill>
                <a:latin typeface="+mj-lt"/>
                <a:ea typeface="+mj-ea"/>
                <a:cs typeface="+mj-cs"/>
                <a:sym typeface="+mn-ea"/>
              </a:rPr>
              <a:t>in R20</a:t>
            </a:r>
            <a:r>
              <a:rPr lang="zh-CN" altLang="en-US" sz="3200" kern="0" dirty="0">
                <a:solidFill>
                  <a:srgbClr val="FF0000"/>
                </a:solidFill>
                <a:latin typeface="+mj-lt"/>
                <a:ea typeface="+mj-ea"/>
                <a:cs typeface="+mj-cs"/>
                <a:sym typeface="+mn-ea"/>
              </a:rPr>
              <a:t>: </a:t>
            </a:r>
            <a:r>
              <a:rPr lang="en-US" altLang="zh-CN" sz="3200" kern="0" dirty="0">
                <a:solidFill>
                  <a:srgbClr val="FF0000"/>
                </a:solidFill>
                <a:latin typeface="+mj-lt"/>
                <a:ea typeface="+mj-ea"/>
                <a:cs typeface="+mj-cs"/>
                <a:sym typeface="+mn-ea"/>
              </a:rPr>
              <a:t>shared satellite network</a:t>
            </a:r>
            <a:endParaRPr lang="zh-CN" altLang="en-US" sz="3200" kern="0" dirty="0">
              <a:solidFill>
                <a:srgbClr val="FF0000"/>
              </a:solidFill>
              <a:latin typeface="+mj-lt"/>
              <a:ea typeface="+mj-ea"/>
              <a:cs typeface="+mj-cs"/>
            </a:endParaRPr>
          </a:p>
        </p:txBody>
      </p:sp>
      <p:sp>
        <p:nvSpPr>
          <p:cNvPr id="4" name="矩形 3"/>
          <p:cNvSpPr/>
          <p:nvPr/>
        </p:nvSpPr>
        <p:spPr>
          <a:xfrm>
            <a:off x="7340600" y="6273800"/>
            <a:ext cx="1117600" cy="457200"/>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a:ln>
                <a:noFill/>
              </a:ln>
              <a:solidFill>
                <a:schemeClr val="tx1"/>
              </a:solidFill>
              <a:effectLst/>
              <a:latin typeface="Arial" panose="020B0604020202020204" pitchFamily="34" charset="0"/>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4963459" y="1229108"/>
            <a:ext cx="3778205" cy="2791472"/>
          </a:xfrm>
          <a:prstGeom prst="rect">
            <a:avLst/>
          </a:prstGeom>
          <a:noFill/>
        </p:spPr>
      </p:pic>
      <p:graphicFrame>
        <p:nvGraphicFramePr>
          <p:cNvPr id="6" name="对象 5"/>
          <p:cNvGraphicFramePr>
            <a:graphicFrameLocks noChangeAspect="1"/>
          </p:cNvGraphicFramePr>
          <p:nvPr/>
        </p:nvGraphicFramePr>
        <p:xfrm>
          <a:off x="384048" y="1146545"/>
          <a:ext cx="4277921" cy="2834678"/>
        </p:xfrm>
        <a:graphic>
          <a:graphicData uri="http://schemas.openxmlformats.org/presentationml/2006/ole">
            <mc:AlternateContent xmlns:mc="http://schemas.openxmlformats.org/markup-compatibility/2006">
              <mc:Choice xmlns:v="urn:schemas-microsoft-com:vml" Requires="v">
                <p:oleObj spid="_x0000_s3" name="Visio" r:id="rId2" imgW="9307830" imgH="6170295" progId="Visio.Drawing.15">
                  <p:embed/>
                </p:oleObj>
              </mc:Choice>
              <mc:Fallback>
                <p:oleObj name="Visio" r:id="rId2" imgW="9307830" imgH="6170295" progId="Visio.Drawing.15">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048" y="1146545"/>
                        <a:ext cx="4277921" cy="2834678"/>
                      </a:xfrm>
                      <a:prstGeom prst="rect">
                        <a:avLst/>
                      </a:prstGeom>
                      <a:noFill/>
                    </p:spPr>
                  </p:pic>
                </p:oleObj>
              </mc:Fallback>
            </mc:AlternateContent>
          </a:graphicData>
        </a:graphic>
      </p:graphicFrame>
      <p:sp>
        <p:nvSpPr>
          <p:cNvPr id="8" name="椭圆 7"/>
          <p:cNvSpPr/>
          <p:nvPr/>
        </p:nvSpPr>
        <p:spPr bwMode="auto">
          <a:xfrm>
            <a:off x="7498080" y="1256272"/>
            <a:ext cx="749808" cy="603008"/>
          </a:xfrm>
          <a:prstGeom prst="ellipse">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文本框 9"/>
          <p:cNvSpPr txBox="1"/>
          <p:nvPr/>
        </p:nvSpPr>
        <p:spPr>
          <a:xfrm>
            <a:off x="8308848" y="1280898"/>
            <a:ext cx="1054608" cy="553998"/>
          </a:xfrm>
          <a:prstGeom prst="rect">
            <a:avLst/>
          </a:prstGeom>
          <a:noFill/>
        </p:spPr>
        <p:txBody>
          <a:bodyPr wrap="square" rtlCol="0">
            <a:spAutoFit/>
          </a:bodyPr>
          <a:lstStyle/>
          <a:p>
            <a:r>
              <a:rPr lang="en-US" altLang="zh-CN" b="1" i="1" dirty="0">
                <a:solidFill>
                  <a:srgbClr val="FF0000"/>
                </a:solidFill>
              </a:rPr>
              <a:t>Shared satellite network ?</a:t>
            </a:r>
            <a:endParaRPr lang="zh-CN" altLang="en-US" b="1" i="1" dirty="0">
              <a:solidFill>
                <a:srgbClr val="FF0000"/>
              </a:solidFill>
            </a:endParaRPr>
          </a:p>
        </p:txBody>
      </p:sp>
      <p:graphicFrame>
        <p:nvGraphicFramePr>
          <p:cNvPr id="12" name="对象 11"/>
          <p:cNvGraphicFramePr>
            <a:graphicFrameLocks noChangeAspect="1"/>
          </p:cNvGraphicFramePr>
          <p:nvPr/>
        </p:nvGraphicFramePr>
        <p:xfrm>
          <a:off x="249936" y="4020580"/>
          <a:ext cx="4670425" cy="2408238"/>
        </p:xfrm>
        <a:graphic>
          <a:graphicData uri="http://schemas.openxmlformats.org/presentationml/2006/ole">
            <mc:AlternateContent xmlns:mc="http://schemas.openxmlformats.org/markup-compatibility/2006">
              <mc:Choice xmlns:v="urn:schemas-microsoft-com:vml" Requires="v">
                <p:oleObj spid="_x0000_s5" name="Visio" r:id="rId4" imgW="9478645" imgH="4884420" progId="Visio.Drawing.15">
                  <p:embed/>
                </p:oleObj>
              </mc:Choice>
              <mc:Fallback>
                <p:oleObj name="Visio" r:id="rId4" imgW="9478645" imgH="4884420" progId="Visio.Drawing.15">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936" y="4020580"/>
                        <a:ext cx="4670425" cy="2408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4" name="直接连接符 13"/>
          <p:cNvCxnSpPr/>
          <p:nvPr/>
        </p:nvCxnSpPr>
        <p:spPr bwMode="auto">
          <a:xfrm>
            <a:off x="4875329" y="1146545"/>
            <a:ext cx="0" cy="5282273"/>
          </a:xfrm>
          <a:prstGeom prst="line">
            <a:avLst/>
          </a:prstGeom>
          <a:solidFill>
            <a:schemeClr val="accent1"/>
          </a:solidFill>
          <a:ln w="9525" cap="flat" cmpd="sng" algn="ctr">
            <a:solidFill>
              <a:schemeClr val="tx1"/>
            </a:solidFill>
            <a:prstDash val="dash"/>
            <a:round/>
            <a:headEnd type="none" w="med" len="med"/>
            <a:tailEnd type="none" w="med" len="med"/>
          </a:ln>
        </p:spPr>
      </p:cxnSp>
      <p:cxnSp>
        <p:nvCxnSpPr>
          <p:cNvPr id="17" name="直接连接符 16"/>
          <p:cNvCxnSpPr/>
          <p:nvPr/>
        </p:nvCxnSpPr>
        <p:spPr bwMode="auto">
          <a:xfrm>
            <a:off x="457200" y="3999511"/>
            <a:ext cx="8327562" cy="0"/>
          </a:xfrm>
          <a:prstGeom prst="line">
            <a:avLst/>
          </a:prstGeom>
          <a:solidFill>
            <a:schemeClr val="accent1"/>
          </a:solidFill>
          <a:ln w="9525" cap="flat" cmpd="sng" algn="ctr">
            <a:solidFill>
              <a:schemeClr val="tx1"/>
            </a:solidFill>
            <a:prstDash val="dash"/>
            <a:round/>
            <a:headEnd type="none" w="med" len="med"/>
            <a:tailEnd type="none" w="med" len="med"/>
          </a:ln>
        </p:spPr>
      </p:cxnSp>
      <p:sp>
        <p:nvSpPr>
          <p:cNvPr id="20" name="文本框 19"/>
          <p:cNvSpPr txBox="1"/>
          <p:nvPr/>
        </p:nvSpPr>
        <p:spPr>
          <a:xfrm>
            <a:off x="341376" y="1256272"/>
            <a:ext cx="231430" cy="246221"/>
          </a:xfrm>
          <a:prstGeom prst="rect">
            <a:avLst/>
          </a:prstGeom>
          <a:noFill/>
        </p:spPr>
        <p:txBody>
          <a:bodyPr wrap="square" rtlCol="0">
            <a:spAutoFit/>
          </a:bodyPr>
          <a:lstStyle/>
          <a:p>
            <a:r>
              <a:rPr lang="zh-CN" altLang="en-US" dirty="0"/>
              <a:t>①</a:t>
            </a:r>
            <a:endParaRPr lang="zh-CN" altLang="en-US" dirty="0"/>
          </a:p>
        </p:txBody>
      </p:sp>
      <p:sp>
        <p:nvSpPr>
          <p:cNvPr id="22" name="文本框 21"/>
          <p:cNvSpPr txBox="1"/>
          <p:nvPr/>
        </p:nvSpPr>
        <p:spPr>
          <a:xfrm>
            <a:off x="5008490" y="1229108"/>
            <a:ext cx="520582" cy="246221"/>
          </a:xfrm>
          <a:prstGeom prst="rect">
            <a:avLst/>
          </a:prstGeom>
          <a:noFill/>
        </p:spPr>
        <p:txBody>
          <a:bodyPr wrap="square" rtlCol="0">
            <a:spAutoFit/>
          </a:bodyPr>
          <a:lstStyle/>
          <a:p>
            <a:r>
              <a:rPr lang="zh-CN" altLang="en-US" dirty="0"/>
              <a:t>②</a:t>
            </a:r>
            <a:endParaRPr lang="zh-CN" altLang="en-US" dirty="0"/>
          </a:p>
        </p:txBody>
      </p:sp>
      <p:sp>
        <p:nvSpPr>
          <p:cNvPr id="23" name="文本框 22"/>
          <p:cNvSpPr txBox="1"/>
          <p:nvPr/>
        </p:nvSpPr>
        <p:spPr>
          <a:xfrm>
            <a:off x="238696" y="4090416"/>
            <a:ext cx="364590" cy="246221"/>
          </a:xfrm>
          <a:prstGeom prst="rect">
            <a:avLst/>
          </a:prstGeom>
          <a:noFill/>
        </p:spPr>
        <p:txBody>
          <a:bodyPr wrap="square" rtlCol="0">
            <a:spAutoFit/>
          </a:bodyPr>
          <a:lstStyle/>
          <a:p>
            <a:r>
              <a:rPr lang="zh-CN" altLang="en-US" dirty="0"/>
              <a:t>③</a:t>
            </a:r>
            <a:endParaRPr lang="zh-CN" altLang="en-US" dirty="0"/>
          </a:p>
        </p:txBody>
      </p:sp>
      <p:sp>
        <p:nvSpPr>
          <p:cNvPr id="24" name="文本框 23"/>
          <p:cNvSpPr txBox="1"/>
          <p:nvPr/>
        </p:nvSpPr>
        <p:spPr>
          <a:xfrm>
            <a:off x="4963459" y="4159851"/>
            <a:ext cx="3962400" cy="2092881"/>
          </a:xfrm>
          <a:prstGeom prst="rect">
            <a:avLst/>
          </a:prstGeom>
          <a:noFill/>
        </p:spPr>
        <p:txBody>
          <a:bodyPr wrap="square" rtlCol="0">
            <a:spAutoFit/>
          </a:bodyPr>
          <a:lstStyle/>
          <a:p>
            <a:r>
              <a:rPr lang="en-US" altLang="zh-CN" b="1" dirty="0"/>
              <a:t>Figure ① : </a:t>
            </a:r>
            <a:r>
              <a:rPr lang="en-US" altLang="zh-CN" b="1" dirty="0">
                <a:solidFill>
                  <a:srgbClr val="FF0000"/>
                </a:solidFill>
              </a:rPr>
              <a:t>Satellite network is not only an effective complement to terrestrial networks</a:t>
            </a:r>
            <a:r>
              <a:rPr lang="en-US" altLang="zh-CN" b="1" dirty="0"/>
              <a:t>, but can also play an important role in network access in areas or scenarios that are inaccessible to terrestrial networks.</a:t>
            </a:r>
            <a:endParaRPr lang="en-US" altLang="zh-CN" b="1" dirty="0"/>
          </a:p>
          <a:p>
            <a:endParaRPr lang="en-US" altLang="zh-CN" b="1" dirty="0"/>
          </a:p>
          <a:p>
            <a:r>
              <a:rPr lang="en-US" altLang="zh-CN" b="1" dirty="0"/>
              <a:t>Figure ② : The use case described in clause 5.7 of TR 22.851 has involved the “satellite network sharing” in some special scenarios, e.g. desert, islands, forests, and etc. However, the Indirect Network Sharing considering to share satellite network has not been investigated fully in R19 item.</a:t>
            </a:r>
            <a:endParaRPr lang="en-US" altLang="zh-CN" b="1" dirty="0"/>
          </a:p>
          <a:p>
            <a:endParaRPr lang="en-US" altLang="zh-CN" b="1" dirty="0"/>
          </a:p>
          <a:p>
            <a:r>
              <a:rPr lang="en-US" altLang="zh-CN" b="1" dirty="0"/>
              <a:t>Figure ③ : illustrates the example to share the satellite network using the mechanism of Indirect Network Sharing. </a:t>
            </a:r>
            <a:endParaRPr lang="zh-CN" altLang="en-US" b="1"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1"/>
          <a:stretch>
            <a:fillRect/>
          </a:stretch>
        </p:blipFill>
        <p:spPr>
          <a:xfrm>
            <a:off x="198120" y="755137"/>
            <a:ext cx="6650735" cy="2897891"/>
          </a:xfrm>
          <a:prstGeom prst="rect">
            <a:avLst/>
          </a:prstGeom>
        </p:spPr>
      </p:pic>
      <p:sp>
        <p:nvSpPr>
          <p:cNvPr id="5" name="文本框 4"/>
          <p:cNvSpPr txBox="1"/>
          <p:nvPr/>
        </p:nvSpPr>
        <p:spPr>
          <a:xfrm>
            <a:off x="774192" y="339725"/>
            <a:ext cx="6370320" cy="461665"/>
          </a:xfrm>
          <a:prstGeom prst="rect">
            <a:avLst/>
          </a:prstGeom>
          <a:noFill/>
        </p:spPr>
        <p:txBody>
          <a:bodyPr wrap="square" rtlCol="0">
            <a:spAutoFit/>
          </a:bodyPr>
          <a:lstStyle/>
          <a:p>
            <a:r>
              <a:rPr lang="en-US" altLang="zh-CN" sz="2400" kern="0" dirty="0">
                <a:solidFill>
                  <a:srgbClr val="FF0000"/>
                </a:solidFill>
                <a:latin typeface="+mj-lt"/>
                <a:ea typeface="+mj-ea"/>
                <a:cs typeface="+mj-cs"/>
              </a:rPr>
              <a:t>Gaps compared with the existing requirements</a:t>
            </a:r>
            <a:endParaRPr lang="en-US" altLang="zh-CN" sz="2400" kern="0" dirty="0">
              <a:solidFill>
                <a:srgbClr val="FF0000"/>
              </a:solidFill>
              <a:latin typeface="+mj-lt"/>
              <a:ea typeface="+mj-ea"/>
              <a:cs typeface="+mj-cs"/>
            </a:endParaRPr>
          </a:p>
        </p:txBody>
      </p:sp>
      <p:cxnSp>
        <p:nvCxnSpPr>
          <p:cNvPr id="32" name="直接连接符 31"/>
          <p:cNvCxnSpPr/>
          <p:nvPr/>
        </p:nvCxnSpPr>
        <p:spPr bwMode="auto">
          <a:xfrm>
            <a:off x="4645152" y="969264"/>
            <a:ext cx="0" cy="2724912"/>
          </a:xfrm>
          <a:prstGeom prst="line">
            <a:avLst/>
          </a:prstGeom>
          <a:solidFill>
            <a:schemeClr val="accent1"/>
          </a:solidFill>
          <a:ln w="9525" cap="flat" cmpd="sng" algn="ctr">
            <a:solidFill>
              <a:schemeClr val="tx1"/>
            </a:solidFill>
            <a:prstDash val="dash"/>
            <a:round/>
            <a:headEnd type="none" w="med" len="med"/>
            <a:tailEnd type="none" w="med" len="med"/>
          </a:ln>
        </p:spPr>
      </p:cxnSp>
      <p:cxnSp>
        <p:nvCxnSpPr>
          <p:cNvPr id="34" name="直接连接符 33"/>
          <p:cNvCxnSpPr/>
          <p:nvPr/>
        </p:nvCxnSpPr>
        <p:spPr bwMode="auto">
          <a:xfrm>
            <a:off x="1743456" y="2298192"/>
            <a:ext cx="2901696" cy="0"/>
          </a:xfrm>
          <a:prstGeom prst="line">
            <a:avLst/>
          </a:prstGeom>
          <a:solidFill>
            <a:schemeClr val="accent1"/>
          </a:solidFill>
          <a:ln w="9525" cap="flat" cmpd="sng" algn="ctr">
            <a:solidFill>
              <a:schemeClr val="tx1"/>
            </a:solidFill>
            <a:prstDash val="dash"/>
            <a:round/>
            <a:headEnd type="none" w="med" len="med"/>
            <a:tailEnd type="none" w="med" len="med"/>
          </a:ln>
        </p:spPr>
      </p:cxnSp>
      <p:sp>
        <p:nvSpPr>
          <p:cNvPr id="37" name="文本框 36"/>
          <p:cNvSpPr txBox="1"/>
          <p:nvPr/>
        </p:nvSpPr>
        <p:spPr>
          <a:xfrm>
            <a:off x="2926079" y="1078991"/>
            <a:ext cx="1822705" cy="246221"/>
          </a:xfrm>
          <a:prstGeom prst="rect">
            <a:avLst/>
          </a:prstGeom>
          <a:noFill/>
        </p:spPr>
        <p:txBody>
          <a:bodyPr wrap="square" rtlCol="0">
            <a:spAutoFit/>
          </a:bodyPr>
          <a:lstStyle/>
          <a:p>
            <a:r>
              <a:rPr lang="en-US" altLang="zh-CN" dirty="0"/>
              <a:t>Hosting satellite OP1</a:t>
            </a:r>
            <a:endParaRPr lang="zh-CN" altLang="en-US" dirty="0"/>
          </a:p>
        </p:txBody>
      </p:sp>
      <p:sp>
        <p:nvSpPr>
          <p:cNvPr id="38" name="文本框 37"/>
          <p:cNvSpPr txBox="1"/>
          <p:nvPr/>
        </p:nvSpPr>
        <p:spPr>
          <a:xfrm>
            <a:off x="4706113" y="1079558"/>
            <a:ext cx="2115310" cy="246221"/>
          </a:xfrm>
          <a:prstGeom prst="rect">
            <a:avLst/>
          </a:prstGeom>
          <a:noFill/>
        </p:spPr>
        <p:txBody>
          <a:bodyPr wrap="square" rtlCol="0">
            <a:spAutoFit/>
          </a:bodyPr>
          <a:lstStyle/>
          <a:p>
            <a:r>
              <a:rPr lang="en-US" altLang="zh-CN" dirty="0"/>
              <a:t>Participating terrestrial OP3</a:t>
            </a:r>
            <a:endParaRPr lang="zh-CN" altLang="en-US" dirty="0"/>
          </a:p>
        </p:txBody>
      </p:sp>
      <p:sp>
        <p:nvSpPr>
          <p:cNvPr id="39" name="文本框 38"/>
          <p:cNvSpPr txBox="1"/>
          <p:nvPr/>
        </p:nvSpPr>
        <p:spPr>
          <a:xfrm>
            <a:off x="2926079" y="3504343"/>
            <a:ext cx="1822705" cy="246221"/>
          </a:xfrm>
          <a:prstGeom prst="rect">
            <a:avLst/>
          </a:prstGeom>
          <a:noFill/>
        </p:spPr>
        <p:txBody>
          <a:bodyPr wrap="square" rtlCol="0">
            <a:spAutoFit/>
          </a:bodyPr>
          <a:lstStyle/>
          <a:p>
            <a:r>
              <a:rPr lang="en-US" altLang="zh-CN" dirty="0"/>
              <a:t>Hosting terrestrial OP2</a:t>
            </a:r>
            <a:endParaRPr lang="zh-CN" altLang="en-US" dirty="0"/>
          </a:p>
        </p:txBody>
      </p:sp>
      <p:sp>
        <p:nvSpPr>
          <p:cNvPr id="40" name="文本框 39"/>
          <p:cNvSpPr txBox="1"/>
          <p:nvPr/>
        </p:nvSpPr>
        <p:spPr>
          <a:xfrm>
            <a:off x="4834130" y="2748043"/>
            <a:ext cx="2115310" cy="646331"/>
          </a:xfrm>
          <a:prstGeom prst="rect">
            <a:avLst/>
          </a:prstGeom>
          <a:noFill/>
        </p:spPr>
        <p:txBody>
          <a:bodyPr wrap="square" rtlCol="0">
            <a:spAutoFit/>
          </a:bodyPr>
          <a:lstStyle/>
          <a:p>
            <a:r>
              <a:rPr lang="en-US" altLang="zh-CN" sz="1200" b="1" dirty="0">
                <a:solidFill>
                  <a:srgbClr val="FF0000"/>
                </a:solidFill>
              </a:rPr>
              <a:t>Question: how to perform network selection in the overlapping area?</a:t>
            </a:r>
            <a:endParaRPr lang="zh-CN" altLang="en-US" sz="1200" b="1" dirty="0">
              <a:solidFill>
                <a:srgbClr val="FF0000"/>
              </a:solidFill>
            </a:endParaRPr>
          </a:p>
        </p:txBody>
      </p:sp>
      <p:sp>
        <p:nvSpPr>
          <p:cNvPr id="41" name="文本框 40"/>
          <p:cNvSpPr txBox="1"/>
          <p:nvPr/>
        </p:nvSpPr>
        <p:spPr>
          <a:xfrm>
            <a:off x="7013448" y="1325212"/>
            <a:ext cx="1932432" cy="2031325"/>
          </a:xfrm>
          <a:prstGeom prst="rect">
            <a:avLst/>
          </a:prstGeom>
          <a:noFill/>
        </p:spPr>
        <p:txBody>
          <a:bodyPr wrap="square" rtlCol="0">
            <a:spAutoFit/>
          </a:bodyPr>
          <a:lstStyle/>
          <a:p>
            <a:r>
              <a:rPr lang="en-US" altLang="zh-CN" sz="1050" b="1" dirty="0"/>
              <a:t>Potential scenario: </a:t>
            </a:r>
            <a:r>
              <a:rPr lang="en-US" altLang="zh-CN" sz="1050" b="1" dirty="0">
                <a:solidFill>
                  <a:srgbClr val="FF0000"/>
                </a:solidFill>
              </a:rPr>
              <a:t>The coverage of OP1’s shared satellite network may overlap with OP2’s shared 5G network. </a:t>
            </a:r>
            <a:endParaRPr lang="en-US" altLang="zh-CN" sz="1050" b="1" dirty="0"/>
          </a:p>
          <a:p>
            <a:r>
              <a:rPr lang="en-US" altLang="zh-CN" sz="1050" b="1" dirty="0"/>
              <a:t>If the UE of participating operator moves into this shared area, the network selection needs to be performed considering lots of factors, e.g., charging, regulation, service.</a:t>
            </a:r>
            <a:endParaRPr lang="zh-CN" altLang="en-US" sz="1050" b="1" dirty="0"/>
          </a:p>
        </p:txBody>
      </p:sp>
      <p:cxnSp>
        <p:nvCxnSpPr>
          <p:cNvPr id="46" name="直接连接符 45"/>
          <p:cNvCxnSpPr/>
          <p:nvPr/>
        </p:nvCxnSpPr>
        <p:spPr bwMode="auto">
          <a:xfrm flipV="1">
            <a:off x="438912" y="3768851"/>
            <a:ext cx="8278368" cy="35053"/>
          </a:xfrm>
          <a:prstGeom prst="line">
            <a:avLst/>
          </a:prstGeom>
          <a:solidFill>
            <a:schemeClr val="accent1"/>
          </a:solidFill>
          <a:ln w="9525" cap="flat" cmpd="sng" algn="ctr">
            <a:solidFill>
              <a:schemeClr val="tx1"/>
            </a:solidFill>
            <a:prstDash val="dash"/>
            <a:round/>
            <a:headEnd type="none" w="med" len="med"/>
            <a:tailEnd type="none" w="med" len="med"/>
          </a:ln>
        </p:spPr>
      </p:cxnSp>
      <p:pic>
        <p:nvPicPr>
          <p:cNvPr id="50" name="图片 49"/>
          <p:cNvPicPr>
            <a:picLocks noChangeAspect="1"/>
          </p:cNvPicPr>
          <p:nvPr/>
        </p:nvPicPr>
        <p:blipFill>
          <a:blip r:embed="rId2"/>
          <a:stretch>
            <a:fillRect/>
          </a:stretch>
        </p:blipFill>
        <p:spPr>
          <a:xfrm>
            <a:off x="134112" y="3828571"/>
            <a:ext cx="5114544" cy="2493495"/>
          </a:xfrm>
          <a:prstGeom prst="rect">
            <a:avLst/>
          </a:prstGeom>
        </p:spPr>
      </p:pic>
      <p:sp>
        <p:nvSpPr>
          <p:cNvPr id="51" name="文本框 50"/>
          <p:cNvSpPr txBox="1"/>
          <p:nvPr/>
        </p:nvSpPr>
        <p:spPr>
          <a:xfrm>
            <a:off x="5248656" y="3848632"/>
            <a:ext cx="3741422" cy="2354491"/>
          </a:xfrm>
          <a:prstGeom prst="rect">
            <a:avLst/>
          </a:prstGeom>
          <a:noFill/>
        </p:spPr>
        <p:txBody>
          <a:bodyPr wrap="square" rtlCol="0">
            <a:spAutoFit/>
          </a:bodyPr>
          <a:lstStyle/>
          <a:p>
            <a:r>
              <a:rPr lang="en-US" altLang="zh-CN" sz="1050" b="1" dirty="0"/>
              <a:t>Potential scenario: Currently, LEO satellites are being used more widely. And 3GPP SA2 R19 also began to study the satellite network of regenerative payload generic architecture.</a:t>
            </a:r>
            <a:endParaRPr lang="en-US" altLang="zh-CN" sz="1050" b="1" dirty="0"/>
          </a:p>
          <a:p>
            <a:r>
              <a:rPr lang="en-US" altLang="zh-CN" sz="1050" b="1" dirty="0"/>
              <a:t>Since the LEO satellite is always moving relative to the ground, if the LEO satellite network is used as a hosting operator network in Indirect Network Sharing scenario, when the LEO satellite moves to a shared area, it can broadcast the information of the corresponding participating operator to provide access service, but if the LEO satellite moves to other non-shared areas, in </a:t>
            </a:r>
            <a:r>
              <a:rPr lang="en-US" altLang="zh-CN" sz="1050" b="1" dirty="0">
                <a:solidFill>
                  <a:srgbClr val="FF0000"/>
                </a:solidFill>
              </a:rPr>
              <a:t>order to reduce interference and consider other factors</a:t>
            </a:r>
            <a:r>
              <a:rPr lang="en-US" altLang="zh-CN" sz="1050" b="1" dirty="0"/>
              <a:t>, it should not broadcast the information of the corresponding participating operator temporarily.</a:t>
            </a:r>
            <a:endParaRPr lang="zh-CN" altLang="en-US" sz="1050" b="1" dirty="0"/>
          </a:p>
        </p:txBody>
      </p:sp>
      <p:sp>
        <p:nvSpPr>
          <p:cNvPr id="58" name="乘号 57"/>
          <p:cNvSpPr/>
          <p:nvPr/>
        </p:nvSpPr>
        <p:spPr bwMode="auto">
          <a:xfrm>
            <a:off x="2420112" y="4333400"/>
            <a:ext cx="384048" cy="292608"/>
          </a:xfrm>
          <a:prstGeom prst="mathMultiply">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68" name="文本框 67"/>
          <p:cNvSpPr txBox="1"/>
          <p:nvPr/>
        </p:nvSpPr>
        <p:spPr>
          <a:xfrm>
            <a:off x="597407" y="6329097"/>
            <a:ext cx="5986274" cy="400110"/>
          </a:xfrm>
          <a:prstGeom prst="rect">
            <a:avLst/>
          </a:prstGeom>
          <a:noFill/>
        </p:spPr>
        <p:txBody>
          <a:bodyPr wrap="square">
            <a:spAutoFit/>
          </a:bodyPr>
          <a:lstStyle/>
          <a:p>
            <a:r>
              <a:rPr lang="en-GB" altLang="zh-CN" sz="1000" b="1" i="1" dirty="0">
                <a:solidFill>
                  <a:srgbClr val="FF0000"/>
                </a:solidFill>
                <a:effectLst/>
                <a:latin typeface="Times New Roman" panose="02020603050405020304" pitchFamily="18" charset="0"/>
                <a:ea typeface="等线" panose="02010600030101010101" pitchFamily="2" charset="-122"/>
              </a:rPr>
              <a:t>The existing requirement as specified in clause 6.21 of TS 22.261 “</a:t>
            </a:r>
            <a:r>
              <a:rPr lang="en-GB" altLang="zh-CN" sz="1000" b="1" dirty="0">
                <a:solidFill>
                  <a:srgbClr val="FF0000"/>
                </a:solidFill>
                <a:effectLst/>
                <a:latin typeface="Times New Roman" panose="02020603050405020304" pitchFamily="18" charset="0"/>
                <a:ea typeface="等线" panose="02010600030101010101" pitchFamily="2" charset="-122"/>
              </a:rPr>
              <a:t>A 5G satellite access network shall support NG-RAN sharing</a:t>
            </a:r>
            <a:r>
              <a:rPr lang="en-GB" altLang="zh-CN" sz="1000" b="1" i="1" dirty="0">
                <a:solidFill>
                  <a:srgbClr val="FF0000"/>
                </a:solidFill>
                <a:effectLst/>
                <a:latin typeface="Times New Roman" panose="02020603050405020304" pitchFamily="18" charset="0"/>
                <a:ea typeface="等线" panose="02010600030101010101" pitchFamily="2" charset="-122"/>
              </a:rPr>
              <a:t>” is too general and not enough.</a:t>
            </a:r>
            <a:endParaRPr lang="zh-CN" altLang="en-US" b="1" dirty="0">
              <a:solidFill>
                <a:srgbClr val="FF0000"/>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stretch>
            <a:fillRect/>
          </a:stretch>
        </p:blipFill>
        <p:spPr>
          <a:xfrm>
            <a:off x="4978392" y="1200673"/>
            <a:ext cx="3416045" cy="3444183"/>
          </a:xfrm>
          <a:prstGeom prst="rect">
            <a:avLst/>
          </a:prstGeom>
        </p:spPr>
      </p:pic>
      <p:sp>
        <p:nvSpPr>
          <p:cNvPr id="408" name="文本框 407"/>
          <p:cNvSpPr txBox="1"/>
          <p:nvPr/>
        </p:nvSpPr>
        <p:spPr>
          <a:xfrm>
            <a:off x="660935" y="191246"/>
            <a:ext cx="6248914" cy="1077218"/>
          </a:xfrm>
          <a:prstGeom prst="rect">
            <a:avLst/>
          </a:prstGeom>
          <a:noFill/>
        </p:spPr>
        <p:txBody>
          <a:bodyPr wrap="square" rtlCol="0" anchor="t">
            <a:spAutoFit/>
          </a:bodyPr>
          <a:lstStyle/>
          <a:p>
            <a:pPr algn="ctr" eaLnBrk="0" hangingPunct="0">
              <a:buClrTx/>
              <a:buSzTx/>
              <a:buFontTx/>
            </a:pPr>
            <a:r>
              <a:rPr lang="zh-CN" altLang="en-US" sz="3200" kern="0" dirty="0">
                <a:solidFill>
                  <a:srgbClr val="FF0000"/>
                </a:solidFill>
                <a:latin typeface="+mj-lt"/>
                <a:ea typeface="+mj-ea"/>
                <a:cs typeface="+mj-cs"/>
                <a:sym typeface="+mn-ea"/>
              </a:rPr>
              <a:t>Potential Scenario </a:t>
            </a:r>
            <a:r>
              <a:rPr lang="en-US" altLang="zh-CN" sz="3200" kern="0" dirty="0">
                <a:solidFill>
                  <a:srgbClr val="FF0000"/>
                </a:solidFill>
                <a:latin typeface="+mj-lt"/>
                <a:ea typeface="+mj-ea"/>
                <a:cs typeface="+mj-cs"/>
                <a:sym typeface="+mn-ea"/>
              </a:rPr>
              <a:t>in R20</a:t>
            </a:r>
            <a:r>
              <a:rPr lang="zh-CN" altLang="en-US" sz="3200" kern="0" dirty="0">
                <a:solidFill>
                  <a:srgbClr val="FF0000"/>
                </a:solidFill>
                <a:latin typeface="+mj-lt"/>
                <a:ea typeface="+mj-ea"/>
                <a:cs typeface="+mj-cs"/>
                <a:sym typeface="+mn-ea"/>
              </a:rPr>
              <a:t>: </a:t>
            </a:r>
            <a:r>
              <a:rPr lang="en-US" altLang="zh-CN" sz="3200" kern="0" dirty="0">
                <a:solidFill>
                  <a:srgbClr val="FF0000"/>
                </a:solidFill>
                <a:latin typeface="+mj-lt"/>
                <a:ea typeface="+mj-ea"/>
                <a:cs typeface="+mj-cs"/>
                <a:sym typeface="+mn-ea"/>
              </a:rPr>
              <a:t>minimization of service interruption</a:t>
            </a:r>
            <a:endParaRPr lang="zh-CN" altLang="en-US" sz="3200" kern="0" dirty="0">
              <a:solidFill>
                <a:srgbClr val="FF0000"/>
              </a:solidFill>
              <a:latin typeface="+mj-lt"/>
              <a:ea typeface="+mj-ea"/>
              <a:cs typeface="+mj-cs"/>
            </a:endParaRPr>
          </a:p>
        </p:txBody>
      </p:sp>
      <p:sp>
        <p:nvSpPr>
          <p:cNvPr id="4" name="矩形 3"/>
          <p:cNvSpPr/>
          <p:nvPr/>
        </p:nvSpPr>
        <p:spPr>
          <a:xfrm>
            <a:off x="7340600" y="6273800"/>
            <a:ext cx="1117600" cy="457200"/>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a:ln>
                <a:noFill/>
              </a:ln>
              <a:solidFill>
                <a:schemeClr val="tx1"/>
              </a:solidFill>
              <a:effectLst/>
              <a:latin typeface="Arial" panose="020B0604020202020204" pitchFamily="34" charset="0"/>
            </a:endParaRPr>
          </a:p>
        </p:txBody>
      </p:sp>
      <p:pic>
        <p:nvPicPr>
          <p:cNvPr id="5" name="图片 4"/>
          <p:cNvPicPr>
            <a:picLocks noChangeAspect="1"/>
          </p:cNvPicPr>
          <p:nvPr/>
        </p:nvPicPr>
        <p:blipFill>
          <a:blip r:embed="rId2"/>
          <a:stretch>
            <a:fillRect/>
          </a:stretch>
        </p:blipFill>
        <p:spPr>
          <a:xfrm>
            <a:off x="755904" y="1356360"/>
            <a:ext cx="3143431" cy="2447544"/>
          </a:xfrm>
          <a:prstGeom prst="rect">
            <a:avLst/>
          </a:prstGeom>
        </p:spPr>
      </p:pic>
      <p:sp>
        <p:nvSpPr>
          <p:cNvPr id="15" name="矩形 14"/>
          <p:cNvSpPr/>
          <p:nvPr/>
        </p:nvSpPr>
        <p:spPr>
          <a:xfrm>
            <a:off x="6340462" y="1898310"/>
            <a:ext cx="569387" cy="923330"/>
          </a:xfrm>
          <a:prstGeom prst="rect">
            <a:avLst/>
          </a:prstGeom>
          <a:noFill/>
        </p:spPr>
        <p:txBody>
          <a:bodyPr wrap="none" lIns="91440" tIns="45720" rIns="91440" bIns="45720">
            <a:spAutoFit/>
          </a:bodyPr>
          <a:lstStyle/>
          <a:p>
            <a:pPr algn="ctr"/>
            <a:r>
              <a:rPr lang="en-US" altLang="zh-CN" sz="5400" b="0" cap="none" spc="0" dirty="0">
                <a:ln w="0"/>
                <a:solidFill>
                  <a:schemeClr val="accent1"/>
                </a:solidFill>
                <a:effectLst>
                  <a:outerShdw blurRad="38100" dist="25400" dir="5400000" algn="ctr" rotWithShape="0">
                    <a:srgbClr val="6E747A">
                      <a:alpha val="43000"/>
                    </a:srgbClr>
                  </a:outerShdw>
                </a:effectLst>
              </a:rPr>
              <a:t>?</a:t>
            </a:r>
            <a:endParaRPr lang="zh-CN" alt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16" name="箭头: 右 15"/>
          <p:cNvSpPr/>
          <p:nvPr/>
        </p:nvSpPr>
        <p:spPr bwMode="auto">
          <a:xfrm>
            <a:off x="3730752" y="3383280"/>
            <a:ext cx="1310640" cy="262128"/>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8" name="文本框 17"/>
          <p:cNvSpPr txBox="1"/>
          <p:nvPr/>
        </p:nvSpPr>
        <p:spPr>
          <a:xfrm>
            <a:off x="3719074" y="3194971"/>
            <a:ext cx="1238002" cy="246221"/>
          </a:xfrm>
          <a:prstGeom prst="rect">
            <a:avLst/>
          </a:prstGeom>
          <a:noFill/>
        </p:spPr>
        <p:txBody>
          <a:bodyPr wrap="square" rtlCol="0">
            <a:spAutoFit/>
          </a:bodyPr>
          <a:lstStyle/>
          <a:p>
            <a:r>
              <a:rPr lang="en-US" altLang="zh-CN" dirty="0"/>
              <a:t>Disaster condition</a:t>
            </a:r>
            <a:endParaRPr lang="zh-CN" altLang="en-US" dirty="0"/>
          </a:p>
        </p:txBody>
      </p:sp>
      <p:sp>
        <p:nvSpPr>
          <p:cNvPr id="28" name="文本框 27"/>
          <p:cNvSpPr txBox="1"/>
          <p:nvPr/>
        </p:nvSpPr>
        <p:spPr>
          <a:xfrm>
            <a:off x="505968" y="4526352"/>
            <a:ext cx="8132064" cy="1776095"/>
          </a:xfrm>
          <a:prstGeom prst="rect">
            <a:avLst/>
          </a:prstGeom>
          <a:noFill/>
        </p:spPr>
        <p:txBody>
          <a:bodyPr wrap="square">
            <a:spAutoFit/>
          </a:bodyPr>
          <a:lstStyle/>
          <a:p>
            <a:pPr lvl="0" hangingPunct="0">
              <a:spcAft>
                <a:spcPts val="900"/>
              </a:spcAft>
            </a:pPr>
            <a:r>
              <a:rPr lang="en-GB" altLang="zh-CN" sz="1050" b="1" dirty="0"/>
              <a:t>Potential scenario: Normally, in some area, the UE of OP2 will access the OP2’s RAN and core network to use the service and the UE of OP1 will access the OP1’s RAN and core network to use the service separately. When arising the disaster condition, the OP2’s RAN or OP2’s core network or both broke down, </a:t>
            </a:r>
            <a:r>
              <a:rPr lang="en-GB" altLang="zh-CN" sz="1050" b="1" dirty="0">
                <a:solidFill>
                  <a:srgbClr val="FF0000"/>
                </a:solidFill>
              </a:rPr>
              <a:t>we hope that the UE of OP2 will access to the OP</a:t>
            </a:r>
            <a:r>
              <a:rPr lang="en-US" altLang="en-GB" sz="1050" b="1" dirty="0">
                <a:solidFill>
                  <a:srgbClr val="FF0000"/>
                </a:solidFill>
              </a:rPr>
              <a:t>1</a:t>
            </a:r>
            <a:r>
              <a:rPr lang="en-GB" altLang="zh-CN" sz="1050" b="1" dirty="0">
                <a:solidFill>
                  <a:srgbClr val="FF0000"/>
                </a:solidFill>
              </a:rPr>
              <a:t>’s network using the mechanism of Indirect Network Sharing to minimize the service interruption.</a:t>
            </a:r>
            <a:endParaRPr lang="en-GB" altLang="zh-CN" sz="1050" b="1" dirty="0">
              <a:solidFill>
                <a:srgbClr val="FF0000"/>
              </a:solidFill>
            </a:endParaRPr>
          </a:p>
          <a:p>
            <a:pPr lvl="0" hangingPunct="0">
              <a:spcAft>
                <a:spcPts val="900"/>
              </a:spcAft>
            </a:pPr>
            <a:r>
              <a:rPr lang="en-GB" altLang="zh-CN" sz="1050" b="1" dirty="0"/>
              <a:t>Gap analysis: Compared with the existing requirements of minimization of service interruption </a:t>
            </a:r>
            <a:r>
              <a:rPr lang="en-US" altLang="zh-CN" sz="1050" b="1" dirty="0"/>
              <a:t>specified in clause 6.31 of TS 22.261</a:t>
            </a:r>
            <a:r>
              <a:rPr lang="en-GB" altLang="zh-CN" sz="1050" b="1" dirty="0"/>
              <a:t>. </a:t>
            </a:r>
            <a:r>
              <a:rPr lang="en-GB" altLang="zh-CN" sz="1050" b="1" dirty="0">
                <a:solidFill>
                  <a:srgbClr val="FF0000"/>
                </a:solidFill>
              </a:rPr>
              <a:t>Using Indirect Network Sharing to achieve the minimization of service interruption can be transparent to UE. </a:t>
            </a:r>
            <a:endParaRPr lang="en-GB" altLang="zh-CN" sz="1050" b="1" dirty="0">
              <a:solidFill>
                <a:srgbClr val="FF0000"/>
              </a:solidFill>
            </a:endParaRPr>
          </a:p>
          <a:p>
            <a:pPr lvl="0" hangingPunct="0">
              <a:spcAft>
                <a:spcPts val="900"/>
              </a:spcAft>
            </a:pPr>
            <a:r>
              <a:rPr lang="en-GB" altLang="zh-CN" sz="1050" b="1" dirty="0">
                <a:solidFill>
                  <a:srgbClr val="FF0000"/>
                </a:solidFill>
              </a:rPr>
              <a:t>This mechanism needs to consider when and how to trigger the NG-RAN of hosting operator to broadcast the participating operator’s information and how to select the core network of participating operator</a:t>
            </a:r>
            <a:r>
              <a:rPr lang="en-GB" altLang="zh-CN" sz="1050" b="1" dirty="0"/>
              <a:t> if the core network of participating operator in this disaster area has broken.</a:t>
            </a:r>
            <a:endParaRPr lang="zh-CN" altLang="zh-CN" sz="1050" b="1" dirty="0"/>
          </a:p>
        </p:txBody>
      </p:sp>
      <p:sp>
        <p:nvSpPr>
          <p:cNvPr id="29" name="矩形 28"/>
          <p:cNvSpPr/>
          <p:nvPr/>
        </p:nvSpPr>
        <p:spPr>
          <a:xfrm>
            <a:off x="5335272" y="2457199"/>
            <a:ext cx="318826" cy="646331"/>
          </a:xfrm>
          <a:prstGeom prst="rect">
            <a:avLst/>
          </a:prstGeom>
          <a:noFill/>
        </p:spPr>
        <p:txBody>
          <a:bodyPr wrap="square" lIns="91440" tIns="45720" rIns="91440" bIns="45720">
            <a:spAutoFit/>
          </a:bodyPr>
          <a:lstStyle/>
          <a:p>
            <a:pPr algn="ctr"/>
            <a:r>
              <a:rPr lang="en-US" altLang="zh-CN" sz="3600" b="0" cap="none" spc="0" dirty="0">
                <a:ln w="0"/>
                <a:solidFill>
                  <a:schemeClr val="accent1"/>
                </a:solidFill>
                <a:effectLst>
                  <a:outerShdw blurRad="38100" dist="25400" dir="5400000" algn="ctr" rotWithShape="0">
                    <a:srgbClr val="6E747A">
                      <a:alpha val="43000"/>
                    </a:srgbClr>
                  </a:outerShdw>
                </a:effectLst>
              </a:rPr>
              <a:t>?</a:t>
            </a:r>
            <a:endParaRPr lang="zh-CN" altLang="en-US" sz="3600" b="0" cap="none" spc="0" dirty="0">
              <a:ln w="0"/>
              <a:solidFill>
                <a:schemeClr val="accent1"/>
              </a:solidFill>
              <a:effectLst>
                <a:outerShdw blurRad="38100" dist="25400" dir="5400000" algn="ctr" rotWithShape="0">
                  <a:srgbClr val="6E747A">
                    <a:alpha val="43000"/>
                  </a:srgbClr>
                </a:outerShdw>
              </a:effectLst>
            </a:endParaRPr>
          </a:p>
        </p:txBody>
      </p:sp>
      <p:sp>
        <p:nvSpPr>
          <p:cNvPr id="30" name="矩形 29"/>
          <p:cNvSpPr/>
          <p:nvPr/>
        </p:nvSpPr>
        <p:spPr>
          <a:xfrm>
            <a:off x="5790965" y="2888060"/>
            <a:ext cx="318826" cy="646331"/>
          </a:xfrm>
          <a:prstGeom prst="rect">
            <a:avLst/>
          </a:prstGeom>
          <a:noFill/>
        </p:spPr>
        <p:txBody>
          <a:bodyPr wrap="square" lIns="91440" tIns="45720" rIns="91440" bIns="45720">
            <a:spAutoFit/>
          </a:bodyPr>
          <a:lstStyle/>
          <a:p>
            <a:pPr algn="ctr"/>
            <a:r>
              <a:rPr lang="en-US" altLang="zh-CN" sz="3600" b="0" cap="none" spc="0" dirty="0">
                <a:ln w="0"/>
                <a:solidFill>
                  <a:schemeClr val="accent1"/>
                </a:solidFill>
                <a:effectLst>
                  <a:outerShdw blurRad="38100" dist="25400" dir="5400000" algn="ctr" rotWithShape="0">
                    <a:srgbClr val="6E747A">
                      <a:alpha val="43000"/>
                    </a:srgbClr>
                  </a:outerShdw>
                </a:effectLst>
              </a:rPr>
              <a:t>?</a:t>
            </a:r>
            <a:endParaRPr lang="zh-CN" altLang="en-US" sz="3600" b="0" cap="none" spc="0" dirty="0">
              <a:ln w="0"/>
              <a:solidFill>
                <a:schemeClr val="accent1"/>
              </a:solidFill>
              <a:effectLst>
                <a:outerShdw blurRad="38100" dist="25400" dir="5400000" algn="ctr" rotWithShape="0">
                  <a:srgbClr val="6E747A">
                    <a:alpha val="43000"/>
                  </a:srgbClr>
                </a:outerShdw>
              </a:effectLst>
            </a:endParaRPr>
          </a:p>
        </p:txBody>
      </p:sp>
      <p:sp>
        <p:nvSpPr>
          <p:cNvPr id="2" name="文本框 1"/>
          <p:cNvSpPr txBox="1"/>
          <p:nvPr/>
        </p:nvSpPr>
        <p:spPr>
          <a:xfrm>
            <a:off x="6571488" y="3534391"/>
            <a:ext cx="569387" cy="276999"/>
          </a:xfrm>
          <a:prstGeom prst="rect">
            <a:avLst/>
          </a:prstGeom>
          <a:noFill/>
        </p:spPr>
        <p:txBody>
          <a:bodyPr wrap="square" rtlCol="0">
            <a:spAutoFit/>
          </a:bodyPr>
          <a:lstStyle/>
          <a:p>
            <a:r>
              <a:rPr lang="en-US" altLang="zh-CN" sz="600" dirty="0"/>
              <a:t>PLMN ID of OP2</a:t>
            </a:r>
            <a:endParaRPr lang="zh-CN" altLang="en-US" sz="60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573338"/>
            <a:ext cx="9144000" cy="1143000"/>
          </a:xfrm>
        </p:spPr>
        <p:txBody>
          <a:bodyPr/>
          <a:lstStyle/>
          <a:p>
            <a:pPr>
              <a:defRPr/>
            </a:pPr>
            <a:r>
              <a:rPr lang="en-GB" altLang="en-US" b="1" i="1" noProof="1">
                <a:effectLst>
                  <a:outerShdw blurRad="38100" dist="38100" dir="2700000" algn="tl">
                    <a:srgbClr val="000000">
                      <a:alpha val="43137"/>
                    </a:srgbClr>
                  </a:outerShdw>
                </a:effectLst>
              </a:rPr>
              <a:t>Thank you</a:t>
            </a:r>
            <a:endParaRPr lang="en-GB" altLang="en-US" b="1" i="1" noProof="1">
              <a:effectLst>
                <a:outerShdw blurRad="38100" dist="38100" dir="2700000" algn="tl">
                  <a:srgbClr val="000000">
                    <a:alpha val="43137"/>
                  </a:srgbClr>
                </a:outerShdw>
              </a:effectLst>
            </a:endParaRPr>
          </a:p>
        </p:txBody>
      </p:sp>
      <p:sp>
        <p:nvSpPr>
          <p:cNvPr id="4" name="矩形 3"/>
          <p:cNvSpPr/>
          <p:nvPr/>
        </p:nvSpPr>
        <p:spPr>
          <a:xfrm>
            <a:off x="7340600" y="6197600"/>
            <a:ext cx="1117600" cy="457200"/>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spd="slow"/>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3470</Words>
  <Application>WPS 演示</Application>
  <PresentationFormat>全屏显示(4:3)</PresentationFormat>
  <Paragraphs>68</Paragraphs>
  <Slides>6</Slides>
  <Notes>6</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2</vt:i4>
      </vt:variant>
      <vt:variant>
        <vt:lpstr>幻灯片标题</vt:lpstr>
      </vt:variant>
      <vt:variant>
        <vt:i4>6</vt:i4>
      </vt:variant>
    </vt:vector>
  </HeadingPairs>
  <TitlesOfParts>
    <vt:vector size="22" baseType="lpstr">
      <vt:lpstr>Arial</vt:lpstr>
      <vt:lpstr>宋体</vt:lpstr>
      <vt:lpstr>Wingdings</vt:lpstr>
      <vt:lpstr>Calibri</vt:lpstr>
      <vt:lpstr>MS PGothic</vt:lpstr>
      <vt:lpstr>FrutigerNext LT Bold</vt:lpstr>
      <vt:lpstr>Segoe Print</vt:lpstr>
      <vt:lpstr>Times New Roman</vt:lpstr>
      <vt:lpstr>等线</vt:lpstr>
      <vt:lpstr>微软雅黑</vt:lpstr>
      <vt:lpstr>Arial Unicode MS</vt:lpstr>
      <vt:lpstr>Custom Design</vt:lpstr>
      <vt:lpstr>3_Office Theme</vt:lpstr>
      <vt:lpstr>6_Office Theme</vt:lpstr>
      <vt:lpstr>Visio.Drawing.15</vt:lpstr>
      <vt:lpstr>Visio.Drawing.15</vt:lpstr>
      <vt:lpstr>Discussion Paper on Study on Indirect Network Sharing phase 2</vt:lpstr>
      <vt:lpstr>The existing requirements in R19</vt:lpstr>
      <vt:lpstr>PowerPoint 演示文稿</vt:lpstr>
      <vt:lpstr>PowerPoint 演示文稿</vt:lpstr>
      <vt:lpstr>PowerPoint 演示文稿</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unicom</cp:lastModifiedBy>
  <cp:revision>1392</cp:revision>
  <dcterms:created xsi:type="dcterms:W3CDTF">2008-08-30T09:32:00Z</dcterms:created>
  <dcterms:modified xsi:type="dcterms:W3CDTF">2023-11-02T09:20:17Z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37920B0AA4F14DE88630212B81DD197C</vt:lpwstr>
  </property>
</Properties>
</file>